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0"/>
  </p:notesMasterIdLst>
  <p:sldIdLst>
    <p:sldId id="311" r:id="rId2"/>
    <p:sldId id="312" r:id="rId3"/>
    <p:sldId id="313" r:id="rId4"/>
    <p:sldId id="314" r:id="rId5"/>
    <p:sldId id="316" r:id="rId6"/>
    <p:sldId id="317" r:id="rId7"/>
    <p:sldId id="318" r:id="rId8"/>
    <p:sldId id="319" r:id="rId9"/>
    <p:sldId id="320" r:id="rId10"/>
    <p:sldId id="322" r:id="rId11"/>
    <p:sldId id="321" r:id="rId12"/>
    <p:sldId id="333" r:id="rId13"/>
    <p:sldId id="323" r:id="rId14"/>
    <p:sldId id="326" r:id="rId15"/>
    <p:sldId id="327" r:id="rId16"/>
    <p:sldId id="328" r:id="rId17"/>
    <p:sldId id="334" r:id="rId18"/>
    <p:sldId id="259" r:id="rId19"/>
    <p:sldId id="304" r:id="rId20"/>
    <p:sldId id="335" r:id="rId21"/>
    <p:sldId id="336" r:id="rId22"/>
    <p:sldId id="337" r:id="rId23"/>
    <p:sldId id="338" r:id="rId24"/>
    <p:sldId id="339" r:id="rId25"/>
    <p:sldId id="340" r:id="rId26"/>
    <p:sldId id="341" r:id="rId27"/>
    <p:sldId id="342" r:id="rId28"/>
    <p:sldId id="331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89" autoAdjust="0"/>
    <p:restoredTop sz="94660"/>
  </p:normalViewPr>
  <p:slideViewPr>
    <p:cSldViewPr snapToGrid="0">
      <p:cViewPr varScale="1">
        <p:scale>
          <a:sx n="86" d="100"/>
          <a:sy n="86" d="100"/>
        </p:scale>
        <p:origin x="46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6.xml"/><Relationship Id="rId3" Type="http://schemas.openxmlformats.org/officeDocument/2006/relationships/slide" Target="../slides/slide20.xml"/><Relationship Id="rId7" Type="http://schemas.openxmlformats.org/officeDocument/2006/relationships/slide" Target="../slides/slide25.xml"/><Relationship Id="rId2" Type="http://schemas.openxmlformats.org/officeDocument/2006/relationships/slide" Target="../slides/slide18.xml"/><Relationship Id="rId1" Type="http://schemas.openxmlformats.org/officeDocument/2006/relationships/slide" Target="../slides/slide19.xml"/><Relationship Id="rId6" Type="http://schemas.openxmlformats.org/officeDocument/2006/relationships/slide" Target="../slides/slide24.xml"/><Relationship Id="rId5" Type="http://schemas.openxmlformats.org/officeDocument/2006/relationships/slide" Target="../slides/slide23.xml"/><Relationship Id="rId4" Type="http://schemas.openxmlformats.org/officeDocument/2006/relationships/slide" Target="../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AB9079-9BD2-4C3B-BAF8-2F1CBFAEE070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CF99497-9476-4F7B-9333-696768929B9D}">
      <dgm:prSet/>
      <dgm:spPr/>
      <dgm:t>
        <a:bodyPr/>
        <a:lstStyle/>
        <a:p>
          <a:r>
            <a:rPr lang="hu-HU" dirty="0"/>
            <a:t>1. Sokszög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534DBD89-42E6-4DDD-BF41-4C3FA9F01AEA}" type="parTrans" cxnId="{69C16D06-9AB0-4912-ADD9-58EBD23465C8}">
      <dgm:prSet/>
      <dgm:spPr/>
      <dgm:t>
        <a:bodyPr/>
        <a:lstStyle/>
        <a:p>
          <a:endParaRPr lang="en-US"/>
        </a:p>
      </dgm:t>
    </dgm:pt>
    <dgm:pt modelId="{C9F22BD4-5BB6-47AB-BDF5-B0A730A71C13}" type="sibTrans" cxnId="{69C16D06-9AB0-4912-ADD9-58EBD23465C8}">
      <dgm:prSet/>
      <dgm:spPr/>
      <dgm:t>
        <a:bodyPr/>
        <a:lstStyle/>
        <a:p>
          <a:endParaRPr lang="en-US"/>
        </a:p>
      </dgm:t>
    </dgm:pt>
    <dgm:pt modelId="{66CF767E-6903-4CD7-9790-C87C4A8D707E}">
      <dgm:prSet/>
      <dgm:spPr/>
      <dgm:t>
        <a:bodyPr/>
        <a:lstStyle/>
        <a:p>
          <a:r>
            <a:rPr lang="hu-HU" dirty="0"/>
            <a:t>2. Könyv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1EB5EF96-FB13-4087-BC69-D4D1CF28A54E}" type="parTrans" cxnId="{437F93FD-45F7-4BB5-BFB8-3E1D6C123365}">
      <dgm:prSet/>
      <dgm:spPr/>
      <dgm:t>
        <a:bodyPr/>
        <a:lstStyle/>
        <a:p>
          <a:endParaRPr lang="en-US"/>
        </a:p>
      </dgm:t>
    </dgm:pt>
    <dgm:pt modelId="{7F3EFE87-705B-474E-99F8-10E63DBFBB4A}" type="sibTrans" cxnId="{437F93FD-45F7-4BB5-BFB8-3E1D6C123365}">
      <dgm:prSet/>
      <dgm:spPr/>
      <dgm:t>
        <a:bodyPr/>
        <a:lstStyle/>
        <a:p>
          <a:endParaRPr lang="en-US"/>
        </a:p>
      </dgm:t>
    </dgm:pt>
    <dgm:pt modelId="{81FB400C-EC1F-4FBF-8F0A-CD54902BD4E1}">
      <dgm:prSet/>
      <dgm:spPr/>
      <dgm:t>
        <a:bodyPr/>
        <a:lstStyle/>
        <a:p>
          <a:r>
            <a:rPr lang="hu-HU" dirty="0"/>
            <a:t>3. Metró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E38DF7D5-3315-4906-A660-EEC802432D4B}" type="parTrans" cxnId="{9D06655B-7ADB-4B42-B1AE-B992E422A1AD}">
      <dgm:prSet/>
      <dgm:spPr/>
      <dgm:t>
        <a:bodyPr/>
        <a:lstStyle/>
        <a:p>
          <a:endParaRPr lang="en-US"/>
        </a:p>
      </dgm:t>
    </dgm:pt>
    <dgm:pt modelId="{59A2380B-6BF1-4F29-9D07-B1AFD16AC413}" type="sibTrans" cxnId="{9D06655B-7ADB-4B42-B1AE-B992E422A1AD}">
      <dgm:prSet/>
      <dgm:spPr/>
      <dgm:t>
        <a:bodyPr/>
        <a:lstStyle/>
        <a:p>
          <a:endParaRPr lang="en-US"/>
        </a:p>
      </dgm:t>
    </dgm:pt>
    <dgm:pt modelId="{39A76B55-0253-45A8-AC09-B5ABA935D252}">
      <dgm:prSet/>
      <dgm:spPr/>
      <dgm:t>
        <a:bodyPr/>
        <a:lstStyle/>
        <a:p>
          <a:r>
            <a:rPr lang="hu-HU" dirty="0"/>
            <a:t>4. Házimozi</a:t>
          </a:r>
          <a:endParaRPr lang="en-US" dirty="0"/>
        </a:p>
      </dgm:t>
    </dgm:pt>
    <dgm:pt modelId="{67DE2783-89A9-44BD-AD66-87B380FA96B7}" type="parTrans" cxnId="{4B609E4D-C619-4C88-A559-8C317EC88144}">
      <dgm:prSet/>
      <dgm:spPr/>
      <dgm:t>
        <a:bodyPr/>
        <a:lstStyle/>
        <a:p>
          <a:endParaRPr lang="en-US"/>
        </a:p>
      </dgm:t>
    </dgm:pt>
    <dgm:pt modelId="{0410860D-85AB-4601-90F7-B27C7AB00E55}" type="sibTrans" cxnId="{4B609E4D-C619-4C88-A559-8C317EC88144}">
      <dgm:prSet/>
      <dgm:spPr/>
      <dgm:t>
        <a:bodyPr/>
        <a:lstStyle/>
        <a:p>
          <a:endParaRPr lang="en-US"/>
        </a:p>
      </dgm:t>
    </dgm:pt>
    <dgm:pt modelId="{D495B721-0D9D-4B1C-9A5A-55968E099AC1}">
      <dgm:prSet/>
      <dgm:spPr/>
      <dgm:t>
        <a:bodyPr/>
        <a:lstStyle/>
        <a:p>
          <a:r>
            <a:rPr lang="hu-HU" dirty="0"/>
            <a:t>5. Lakóház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ABEB7708-D39F-414B-ABE3-D63951E80725}" type="parTrans" cxnId="{8317163B-1659-4934-AB98-9982010F25A1}">
      <dgm:prSet/>
      <dgm:spPr/>
      <dgm:t>
        <a:bodyPr/>
        <a:lstStyle/>
        <a:p>
          <a:endParaRPr lang="en-US"/>
        </a:p>
      </dgm:t>
    </dgm:pt>
    <dgm:pt modelId="{C0A740C6-FD08-469E-AB3E-36967D0875BB}" type="sibTrans" cxnId="{8317163B-1659-4934-AB98-9982010F25A1}">
      <dgm:prSet/>
      <dgm:spPr/>
      <dgm:t>
        <a:bodyPr/>
        <a:lstStyle/>
        <a:p>
          <a:endParaRPr lang="en-US"/>
        </a:p>
      </dgm:t>
    </dgm:pt>
    <dgm:pt modelId="{C63EECF9-D4BA-41FB-91D3-A9AE23AFC2F1}">
      <dgm:prSet/>
      <dgm:spPr/>
      <dgm:t>
        <a:bodyPr/>
        <a:lstStyle/>
        <a:p>
          <a:r>
            <a:rPr lang="hu-HU" dirty="0"/>
            <a:t>6. Cég alkalmaz személyeket adott munkakörben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B7DC4814-7E07-41D2-A926-0A7347289293}" type="parTrans" cxnId="{CE505070-E26E-49B5-B772-864BE6CE798C}">
      <dgm:prSet/>
      <dgm:spPr/>
      <dgm:t>
        <a:bodyPr/>
        <a:lstStyle/>
        <a:p>
          <a:endParaRPr lang="en-US"/>
        </a:p>
      </dgm:t>
    </dgm:pt>
    <dgm:pt modelId="{D1F41839-59FC-43DD-AFA5-2E27DABF8C2B}" type="sibTrans" cxnId="{CE505070-E26E-49B5-B772-864BE6CE798C}">
      <dgm:prSet/>
      <dgm:spPr/>
      <dgm:t>
        <a:bodyPr/>
        <a:lstStyle/>
        <a:p>
          <a:endParaRPr lang="en-US"/>
        </a:p>
      </dgm:t>
    </dgm:pt>
    <dgm:pt modelId="{F7716B07-B784-4930-AC73-43DF0823337D}">
      <dgm:prSet/>
      <dgm:spPr/>
      <dgm:t>
        <a:bodyPr/>
        <a:lstStyle/>
        <a:p>
          <a:r>
            <a:rPr lang="hu-HU" dirty="0"/>
            <a:t>7. Személy kölcsönad könyvet egy másik személynek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691864AF-30FF-45A2-A395-154C61164776}" type="parTrans" cxnId="{94E25AB5-477B-4872-AF95-B1A4F82DC557}">
      <dgm:prSet/>
      <dgm:spPr/>
      <dgm:t>
        <a:bodyPr/>
        <a:lstStyle/>
        <a:p>
          <a:endParaRPr lang="en-US"/>
        </a:p>
      </dgm:t>
    </dgm:pt>
    <dgm:pt modelId="{8CA7319F-9A68-4627-9F6A-B5AD0F060C2B}" type="sibTrans" cxnId="{94E25AB5-477B-4872-AF95-B1A4F82DC557}">
      <dgm:prSet/>
      <dgm:spPr/>
      <dgm:t>
        <a:bodyPr/>
        <a:lstStyle/>
        <a:p>
          <a:endParaRPr lang="en-US"/>
        </a:p>
      </dgm:t>
    </dgm:pt>
    <dgm:pt modelId="{B3E5A7B9-E03F-4DAE-B26D-FE59389D3D28}">
      <dgm:prSet/>
      <dgm:spPr/>
      <dgm:t>
        <a:bodyPr/>
        <a:lstStyle/>
        <a:p>
          <a:r>
            <a:rPr lang="hu-HU" dirty="0"/>
            <a:t>8. Cég alkalmazottak, főnök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7" action="ppaction://hlinksldjump"/>
          </dgm14:cNvPr>
        </a:ext>
      </dgm:extLst>
    </dgm:pt>
    <dgm:pt modelId="{B45AC2DC-6FF8-4A17-8C45-8745C7E88B1E}" type="parTrans" cxnId="{40CEE17B-CA8F-4D3E-BF3D-FC9B99B5B5AF}">
      <dgm:prSet/>
      <dgm:spPr/>
      <dgm:t>
        <a:bodyPr/>
        <a:lstStyle/>
        <a:p>
          <a:endParaRPr lang="en-US"/>
        </a:p>
      </dgm:t>
    </dgm:pt>
    <dgm:pt modelId="{5184232C-2445-467E-826E-28F571A48443}" type="sibTrans" cxnId="{40CEE17B-CA8F-4D3E-BF3D-FC9B99B5B5AF}">
      <dgm:prSet/>
      <dgm:spPr/>
      <dgm:t>
        <a:bodyPr/>
        <a:lstStyle/>
        <a:p>
          <a:endParaRPr lang="en-US"/>
        </a:p>
      </dgm:t>
    </dgm:pt>
    <dgm:pt modelId="{F5AF82D2-9600-4D3C-B496-E8B88AF6518D}">
      <dgm:prSet/>
      <dgm:spPr/>
      <dgm:t>
        <a:bodyPr/>
        <a:lstStyle/>
        <a:p>
          <a:r>
            <a:rPr lang="hu-HU" dirty="0"/>
            <a:t>9. Személyek, házasság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A0E82404-3E35-4810-BF7E-63E37DAE559D}" type="parTrans" cxnId="{D4A957E9-BC18-4BDE-8AEF-8E97C99A96EF}">
      <dgm:prSet/>
      <dgm:spPr/>
      <dgm:t>
        <a:bodyPr/>
        <a:lstStyle/>
        <a:p>
          <a:endParaRPr lang="en-US"/>
        </a:p>
      </dgm:t>
    </dgm:pt>
    <dgm:pt modelId="{5D02B6B4-C26B-401E-B121-52B2F76EC603}" type="sibTrans" cxnId="{D4A957E9-BC18-4BDE-8AEF-8E97C99A96EF}">
      <dgm:prSet/>
      <dgm:spPr/>
      <dgm:t>
        <a:bodyPr/>
        <a:lstStyle/>
        <a:p>
          <a:endParaRPr lang="en-US"/>
        </a:p>
      </dgm:t>
    </dgm:pt>
    <dgm:pt modelId="{D8AD2C82-820D-4DD0-AD9D-B885D0757A8B}" type="pres">
      <dgm:prSet presAssocID="{E8AB9079-9BD2-4C3B-BAF8-2F1CBFAEE070}" presName="linear" presStyleCnt="0">
        <dgm:presLayoutVars>
          <dgm:animLvl val="lvl"/>
          <dgm:resizeHandles val="exact"/>
        </dgm:presLayoutVars>
      </dgm:prSet>
      <dgm:spPr/>
    </dgm:pt>
    <dgm:pt modelId="{3541E8E9-1977-4C6B-8E93-14D60CE824BA}" type="pres">
      <dgm:prSet presAssocID="{6CF99497-9476-4F7B-9333-696768929B9D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3F946F05-D40E-4781-8A42-42239EA14133}" type="pres">
      <dgm:prSet presAssocID="{C9F22BD4-5BB6-47AB-BDF5-B0A730A71C13}" presName="spacer" presStyleCnt="0"/>
      <dgm:spPr/>
    </dgm:pt>
    <dgm:pt modelId="{4EDEBD45-B27F-42FE-AC70-C99020584AEA}" type="pres">
      <dgm:prSet presAssocID="{66CF767E-6903-4CD7-9790-C87C4A8D707E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5D1099CE-79A9-4A47-8511-F1F1C079BE5F}" type="pres">
      <dgm:prSet presAssocID="{7F3EFE87-705B-474E-99F8-10E63DBFBB4A}" presName="spacer" presStyleCnt="0"/>
      <dgm:spPr/>
    </dgm:pt>
    <dgm:pt modelId="{234ABCD6-CD62-4416-B656-C522E26471EC}" type="pres">
      <dgm:prSet presAssocID="{81FB400C-EC1F-4FBF-8F0A-CD54902BD4E1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A57CB965-B5F5-448C-9772-D6BF9C108C2D}" type="pres">
      <dgm:prSet presAssocID="{59A2380B-6BF1-4F29-9D07-B1AFD16AC413}" presName="spacer" presStyleCnt="0"/>
      <dgm:spPr/>
    </dgm:pt>
    <dgm:pt modelId="{EDD017B0-CA1F-4069-956E-E3C7F00F6256}" type="pres">
      <dgm:prSet presAssocID="{39A76B55-0253-45A8-AC09-B5ABA935D252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0DD6BF4B-D503-4F7E-A96D-1B1B624691AF}" type="pres">
      <dgm:prSet presAssocID="{0410860D-85AB-4601-90F7-B27C7AB00E55}" presName="spacer" presStyleCnt="0"/>
      <dgm:spPr/>
    </dgm:pt>
    <dgm:pt modelId="{58146C0C-C53B-4147-A7EF-14614398BF52}" type="pres">
      <dgm:prSet presAssocID="{D495B721-0D9D-4B1C-9A5A-55968E099AC1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452C34F0-0669-48F2-A1B0-DD32A0BE869A}" type="pres">
      <dgm:prSet presAssocID="{C0A740C6-FD08-469E-AB3E-36967D0875BB}" presName="spacer" presStyleCnt="0"/>
      <dgm:spPr/>
    </dgm:pt>
    <dgm:pt modelId="{03F3F4D0-5841-4E5C-9BB7-A096846D2093}" type="pres">
      <dgm:prSet presAssocID="{C63EECF9-D4BA-41FB-91D3-A9AE23AFC2F1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888F14BC-D269-4497-A407-5891ED2C66BD}" type="pres">
      <dgm:prSet presAssocID="{D1F41839-59FC-43DD-AFA5-2E27DABF8C2B}" presName="spacer" presStyleCnt="0"/>
      <dgm:spPr/>
    </dgm:pt>
    <dgm:pt modelId="{1B30F822-1164-4BD9-8BF3-310A36613359}" type="pres">
      <dgm:prSet presAssocID="{F7716B07-B784-4930-AC73-43DF0823337D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D3C98471-A4BD-43BB-AA1E-EB076F4DDF51}" type="pres">
      <dgm:prSet presAssocID="{8CA7319F-9A68-4627-9F6A-B5AD0F060C2B}" presName="spacer" presStyleCnt="0"/>
      <dgm:spPr/>
    </dgm:pt>
    <dgm:pt modelId="{D56BD48D-3150-413A-A595-83D712FFA9A2}" type="pres">
      <dgm:prSet presAssocID="{B3E5A7B9-E03F-4DAE-B26D-FE59389D3D28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6C1871DF-D0B3-42BF-BD83-E1AD189794DA}" type="pres">
      <dgm:prSet presAssocID="{5184232C-2445-467E-826E-28F571A48443}" presName="spacer" presStyleCnt="0"/>
      <dgm:spPr/>
    </dgm:pt>
    <dgm:pt modelId="{A080C456-8589-474C-BE1A-52F37068C168}" type="pres">
      <dgm:prSet presAssocID="{F5AF82D2-9600-4D3C-B496-E8B88AF6518D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69C16D06-9AB0-4912-ADD9-58EBD23465C8}" srcId="{E8AB9079-9BD2-4C3B-BAF8-2F1CBFAEE070}" destId="{6CF99497-9476-4F7B-9333-696768929B9D}" srcOrd="0" destOrd="0" parTransId="{534DBD89-42E6-4DDD-BF41-4C3FA9F01AEA}" sibTransId="{C9F22BD4-5BB6-47AB-BDF5-B0A730A71C13}"/>
    <dgm:cxn modelId="{A594D426-A737-43C5-9028-420C437DDE57}" type="presOf" srcId="{C63EECF9-D4BA-41FB-91D3-A9AE23AFC2F1}" destId="{03F3F4D0-5841-4E5C-9BB7-A096846D2093}" srcOrd="0" destOrd="0" presId="urn:microsoft.com/office/officeart/2005/8/layout/vList2"/>
    <dgm:cxn modelId="{B015B62F-7068-4CA9-AE53-3F3449D7C12C}" type="presOf" srcId="{E8AB9079-9BD2-4C3B-BAF8-2F1CBFAEE070}" destId="{D8AD2C82-820D-4DD0-AD9D-B885D0757A8B}" srcOrd="0" destOrd="0" presId="urn:microsoft.com/office/officeart/2005/8/layout/vList2"/>
    <dgm:cxn modelId="{8317163B-1659-4934-AB98-9982010F25A1}" srcId="{E8AB9079-9BD2-4C3B-BAF8-2F1CBFAEE070}" destId="{D495B721-0D9D-4B1C-9A5A-55968E099AC1}" srcOrd="4" destOrd="0" parTransId="{ABEB7708-D39F-414B-ABE3-D63951E80725}" sibTransId="{C0A740C6-FD08-469E-AB3E-36967D0875BB}"/>
    <dgm:cxn modelId="{C620903C-B8E2-44C2-AE9A-E339AA691D34}" type="presOf" srcId="{81FB400C-EC1F-4FBF-8F0A-CD54902BD4E1}" destId="{234ABCD6-CD62-4416-B656-C522E26471EC}" srcOrd="0" destOrd="0" presId="urn:microsoft.com/office/officeart/2005/8/layout/vList2"/>
    <dgm:cxn modelId="{9D06655B-7ADB-4B42-B1AE-B992E422A1AD}" srcId="{E8AB9079-9BD2-4C3B-BAF8-2F1CBFAEE070}" destId="{81FB400C-EC1F-4FBF-8F0A-CD54902BD4E1}" srcOrd="2" destOrd="0" parTransId="{E38DF7D5-3315-4906-A660-EEC802432D4B}" sibTransId="{59A2380B-6BF1-4F29-9D07-B1AFD16AC413}"/>
    <dgm:cxn modelId="{7D71EC63-18BA-41D1-9483-A3D95FEED5FA}" type="presOf" srcId="{39A76B55-0253-45A8-AC09-B5ABA935D252}" destId="{EDD017B0-CA1F-4069-956E-E3C7F00F6256}" srcOrd="0" destOrd="0" presId="urn:microsoft.com/office/officeart/2005/8/layout/vList2"/>
    <dgm:cxn modelId="{4B609E4D-C619-4C88-A559-8C317EC88144}" srcId="{E8AB9079-9BD2-4C3B-BAF8-2F1CBFAEE070}" destId="{39A76B55-0253-45A8-AC09-B5ABA935D252}" srcOrd="3" destOrd="0" parTransId="{67DE2783-89A9-44BD-AD66-87B380FA96B7}" sibTransId="{0410860D-85AB-4601-90F7-B27C7AB00E55}"/>
    <dgm:cxn modelId="{09F8244F-11DD-44F9-8EF8-80D6DB2D0DD4}" type="presOf" srcId="{6CF99497-9476-4F7B-9333-696768929B9D}" destId="{3541E8E9-1977-4C6B-8E93-14D60CE824BA}" srcOrd="0" destOrd="0" presId="urn:microsoft.com/office/officeart/2005/8/layout/vList2"/>
    <dgm:cxn modelId="{CE505070-E26E-49B5-B772-864BE6CE798C}" srcId="{E8AB9079-9BD2-4C3B-BAF8-2F1CBFAEE070}" destId="{C63EECF9-D4BA-41FB-91D3-A9AE23AFC2F1}" srcOrd="5" destOrd="0" parTransId="{B7DC4814-7E07-41D2-A926-0A7347289293}" sibTransId="{D1F41839-59FC-43DD-AFA5-2E27DABF8C2B}"/>
    <dgm:cxn modelId="{40CEE17B-CA8F-4D3E-BF3D-FC9B99B5B5AF}" srcId="{E8AB9079-9BD2-4C3B-BAF8-2F1CBFAEE070}" destId="{B3E5A7B9-E03F-4DAE-B26D-FE59389D3D28}" srcOrd="7" destOrd="0" parTransId="{B45AC2DC-6FF8-4A17-8C45-8745C7E88B1E}" sibTransId="{5184232C-2445-467E-826E-28F571A48443}"/>
    <dgm:cxn modelId="{C3FDD87D-6E10-487E-8D8B-79DCAE7D9C68}" type="presOf" srcId="{66CF767E-6903-4CD7-9790-C87C4A8D707E}" destId="{4EDEBD45-B27F-42FE-AC70-C99020584AEA}" srcOrd="0" destOrd="0" presId="urn:microsoft.com/office/officeart/2005/8/layout/vList2"/>
    <dgm:cxn modelId="{49D6468C-3374-43A2-B699-DA70226FF581}" type="presOf" srcId="{B3E5A7B9-E03F-4DAE-B26D-FE59389D3D28}" destId="{D56BD48D-3150-413A-A595-83D712FFA9A2}" srcOrd="0" destOrd="0" presId="urn:microsoft.com/office/officeart/2005/8/layout/vList2"/>
    <dgm:cxn modelId="{94E25AB5-477B-4872-AF95-B1A4F82DC557}" srcId="{E8AB9079-9BD2-4C3B-BAF8-2F1CBFAEE070}" destId="{F7716B07-B784-4930-AC73-43DF0823337D}" srcOrd="6" destOrd="0" parTransId="{691864AF-30FF-45A2-A395-154C61164776}" sibTransId="{8CA7319F-9A68-4627-9F6A-B5AD0F060C2B}"/>
    <dgm:cxn modelId="{EEC534C8-542A-43D1-8F96-81260D543743}" type="presOf" srcId="{F7716B07-B784-4930-AC73-43DF0823337D}" destId="{1B30F822-1164-4BD9-8BF3-310A36613359}" srcOrd="0" destOrd="0" presId="urn:microsoft.com/office/officeart/2005/8/layout/vList2"/>
    <dgm:cxn modelId="{0E2166CC-20DE-48D3-AE90-B1BA8236B32D}" type="presOf" srcId="{D495B721-0D9D-4B1C-9A5A-55968E099AC1}" destId="{58146C0C-C53B-4147-A7EF-14614398BF52}" srcOrd="0" destOrd="0" presId="urn:microsoft.com/office/officeart/2005/8/layout/vList2"/>
    <dgm:cxn modelId="{58691DD4-D658-4414-BAD8-4EA1C73946C1}" type="presOf" srcId="{F5AF82D2-9600-4D3C-B496-E8B88AF6518D}" destId="{A080C456-8589-474C-BE1A-52F37068C168}" srcOrd="0" destOrd="0" presId="urn:microsoft.com/office/officeart/2005/8/layout/vList2"/>
    <dgm:cxn modelId="{D4A957E9-BC18-4BDE-8AEF-8E97C99A96EF}" srcId="{E8AB9079-9BD2-4C3B-BAF8-2F1CBFAEE070}" destId="{F5AF82D2-9600-4D3C-B496-E8B88AF6518D}" srcOrd="8" destOrd="0" parTransId="{A0E82404-3E35-4810-BF7E-63E37DAE559D}" sibTransId="{5D02B6B4-C26B-401E-B121-52B2F76EC603}"/>
    <dgm:cxn modelId="{437F93FD-45F7-4BB5-BFB8-3E1D6C123365}" srcId="{E8AB9079-9BD2-4C3B-BAF8-2F1CBFAEE070}" destId="{66CF767E-6903-4CD7-9790-C87C4A8D707E}" srcOrd="1" destOrd="0" parTransId="{1EB5EF96-FB13-4087-BC69-D4D1CF28A54E}" sibTransId="{7F3EFE87-705B-474E-99F8-10E63DBFBB4A}"/>
    <dgm:cxn modelId="{0A65F516-80A3-42C4-ADF0-840C5D969D17}" type="presParOf" srcId="{D8AD2C82-820D-4DD0-AD9D-B885D0757A8B}" destId="{3541E8E9-1977-4C6B-8E93-14D60CE824BA}" srcOrd="0" destOrd="0" presId="urn:microsoft.com/office/officeart/2005/8/layout/vList2"/>
    <dgm:cxn modelId="{40B8D413-1EA2-4370-8019-920F52FF1544}" type="presParOf" srcId="{D8AD2C82-820D-4DD0-AD9D-B885D0757A8B}" destId="{3F946F05-D40E-4781-8A42-42239EA14133}" srcOrd="1" destOrd="0" presId="urn:microsoft.com/office/officeart/2005/8/layout/vList2"/>
    <dgm:cxn modelId="{51CAEEEF-05B5-47FE-B7E2-CF677C33733A}" type="presParOf" srcId="{D8AD2C82-820D-4DD0-AD9D-B885D0757A8B}" destId="{4EDEBD45-B27F-42FE-AC70-C99020584AEA}" srcOrd="2" destOrd="0" presId="urn:microsoft.com/office/officeart/2005/8/layout/vList2"/>
    <dgm:cxn modelId="{D14F8168-319E-4AE0-803C-89AB71D14F59}" type="presParOf" srcId="{D8AD2C82-820D-4DD0-AD9D-B885D0757A8B}" destId="{5D1099CE-79A9-4A47-8511-F1F1C079BE5F}" srcOrd="3" destOrd="0" presId="urn:microsoft.com/office/officeart/2005/8/layout/vList2"/>
    <dgm:cxn modelId="{F8062B44-EC72-4635-BEFE-40C8B9411545}" type="presParOf" srcId="{D8AD2C82-820D-4DD0-AD9D-B885D0757A8B}" destId="{234ABCD6-CD62-4416-B656-C522E26471EC}" srcOrd="4" destOrd="0" presId="urn:microsoft.com/office/officeart/2005/8/layout/vList2"/>
    <dgm:cxn modelId="{D6D001E4-DD02-4503-8F1E-92E80D182E94}" type="presParOf" srcId="{D8AD2C82-820D-4DD0-AD9D-B885D0757A8B}" destId="{A57CB965-B5F5-448C-9772-D6BF9C108C2D}" srcOrd="5" destOrd="0" presId="urn:microsoft.com/office/officeart/2005/8/layout/vList2"/>
    <dgm:cxn modelId="{B81C8378-9B8D-44D0-A1F0-6F6BD7C07B39}" type="presParOf" srcId="{D8AD2C82-820D-4DD0-AD9D-B885D0757A8B}" destId="{EDD017B0-CA1F-4069-956E-E3C7F00F6256}" srcOrd="6" destOrd="0" presId="urn:microsoft.com/office/officeart/2005/8/layout/vList2"/>
    <dgm:cxn modelId="{BF68104D-B1AF-4C80-8880-8EEF7BC81757}" type="presParOf" srcId="{D8AD2C82-820D-4DD0-AD9D-B885D0757A8B}" destId="{0DD6BF4B-D503-4F7E-A96D-1B1B624691AF}" srcOrd="7" destOrd="0" presId="urn:microsoft.com/office/officeart/2005/8/layout/vList2"/>
    <dgm:cxn modelId="{C28AD1CC-23F4-4A20-ACCB-4CC60D2B1C89}" type="presParOf" srcId="{D8AD2C82-820D-4DD0-AD9D-B885D0757A8B}" destId="{58146C0C-C53B-4147-A7EF-14614398BF52}" srcOrd="8" destOrd="0" presId="urn:microsoft.com/office/officeart/2005/8/layout/vList2"/>
    <dgm:cxn modelId="{5CF83F33-35AA-408C-A097-DD2BE1886F5E}" type="presParOf" srcId="{D8AD2C82-820D-4DD0-AD9D-B885D0757A8B}" destId="{452C34F0-0669-48F2-A1B0-DD32A0BE869A}" srcOrd="9" destOrd="0" presId="urn:microsoft.com/office/officeart/2005/8/layout/vList2"/>
    <dgm:cxn modelId="{736E0D96-B0E2-4323-86A6-F21A358F7F10}" type="presParOf" srcId="{D8AD2C82-820D-4DD0-AD9D-B885D0757A8B}" destId="{03F3F4D0-5841-4E5C-9BB7-A096846D2093}" srcOrd="10" destOrd="0" presId="urn:microsoft.com/office/officeart/2005/8/layout/vList2"/>
    <dgm:cxn modelId="{E0A58CE8-AB8D-445A-8720-F0A8DAB038A1}" type="presParOf" srcId="{D8AD2C82-820D-4DD0-AD9D-B885D0757A8B}" destId="{888F14BC-D269-4497-A407-5891ED2C66BD}" srcOrd="11" destOrd="0" presId="urn:microsoft.com/office/officeart/2005/8/layout/vList2"/>
    <dgm:cxn modelId="{F686C4D4-AAE7-44DC-ABCF-BD7D307A29CA}" type="presParOf" srcId="{D8AD2C82-820D-4DD0-AD9D-B885D0757A8B}" destId="{1B30F822-1164-4BD9-8BF3-310A36613359}" srcOrd="12" destOrd="0" presId="urn:microsoft.com/office/officeart/2005/8/layout/vList2"/>
    <dgm:cxn modelId="{177564C5-67D6-40D8-8682-6C7777387EED}" type="presParOf" srcId="{D8AD2C82-820D-4DD0-AD9D-B885D0757A8B}" destId="{D3C98471-A4BD-43BB-AA1E-EB076F4DDF51}" srcOrd="13" destOrd="0" presId="urn:microsoft.com/office/officeart/2005/8/layout/vList2"/>
    <dgm:cxn modelId="{694CAADA-43B8-4577-B2ED-5034371D9D9F}" type="presParOf" srcId="{D8AD2C82-820D-4DD0-AD9D-B885D0757A8B}" destId="{D56BD48D-3150-413A-A595-83D712FFA9A2}" srcOrd="14" destOrd="0" presId="urn:microsoft.com/office/officeart/2005/8/layout/vList2"/>
    <dgm:cxn modelId="{10140542-BFAD-4962-99BA-715963D0A11D}" type="presParOf" srcId="{D8AD2C82-820D-4DD0-AD9D-B885D0757A8B}" destId="{6C1871DF-D0B3-42BF-BD83-E1AD189794DA}" srcOrd="15" destOrd="0" presId="urn:microsoft.com/office/officeart/2005/8/layout/vList2"/>
    <dgm:cxn modelId="{70B031C4-ACE0-411D-84BF-C57BCF694253}" type="presParOf" srcId="{D8AD2C82-820D-4DD0-AD9D-B885D0757A8B}" destId="{A080C456-8589-474C-BE1A-52F37068C168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41E8E9-1977-4C6B-8E93-14D60CE824BA}">
      <dsp:nvSpPr>
        <dsp:cNvPr id="0" name=""/>
        <dsp:cNvSpPr/>
      </dsp:nvSpPr>
      <dsp:spPr>
        <a:xfrm>
          <a:off x="0" y="602198"/>
          <a:ext cx="5257800" cy="4317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1. Sokszög</a:t>
          </a:r>
          <a:endParaRPr lang="en-US" sz="1800" kern="1200" dirty="0"/>
        </a:p>
      </dsp:txBody>
      <dsp:txXfrm>
        <a:off x="21075" y="623273"/>
        <a:ext cx="5215650" cy="389580"/>
      </dsp:txXfrm>
    </dsp:sp>
    <dsp:sp modelId="{4EDEBD45-B27F-42FE-AC70-C99020584AEA}">
      <dsp:nvSpPr>
        <dsp:cNvPr id="0" name=""/>
        <dsp:cNvSpPr/>
      </dsp:nvSpPr>
      <dsp:spPr>
        <a:xfrm>
          <a:off x="0" y="1085768"/>
          <a:ext cx="5257800" cy="43173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2. Könyv</a:t>
          </a:r>
          <a:endParaRPr lang="en-US" sz="1800" kern="1200" dirty="0"/>
        </a:p>
      </dsp:txBody>
      <dsp:txXfrm>
        <a:off x="21075" y="1106843"/>
        <a:ext cx="5215650" cy="389580"/>
      </dsp:txXfrm>
    </dsp:sp>
    <dsp:sp modelId="{234ABCD6-CD62-4416-B656-C522E26471EC}">
      <dsp:nvSpPr>
        <dsp:cNvPr id="0" name=""/>
        <dsp:cNvSpPr/>
      </dsp:nvSpPr>
      <dsp:spPr>
        <a:xfrm>
          <a:off x="0" y="1569338"/>
          <a:ext cx="5257800" cy="43173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3. Metró</a:t>
          </a:r>
          <a:endParaRPr lang="en-US" sz="1800" kern="1200" dirty="0"/>
        </a:p>
      </dsp:txBody>
      <dsp:txXfrm>
        <a:off x="21075" y="1590413"/>
        <a:ext cx="5215650" cy="389580"/>
      </dsp:txXfrm>
    </dsp:sp>
    <dsp:sp modelId="{EDD017B0-CA1F-4069-956E-E3C7F00F6256}">
      <dsp:nvSpPr>
        <dsp:cNvPr id="0" name=""/>
        <dsp:cNvSpPr/>
      </dsp:nvSpPr>
      <dsp:spPr>
        <a:xfrm>
          <a:off x="0" y="2052908"/>
          <a:ext cx="5257800" cy="43173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4. Házimozi</a:t>
          </a:r>
          <a:endParaRPr lang="en-US" sz="1800" kern="1200" dirty="0"/>
        </a:p>
      </dsp:txBody>
      <dsp:txXfrm>
        <a:off x="21075" y="2073983"/>
        <a:ext cx="5215650" cy="389580"/>
      </dsp:txXfrm>
    </dsp:sp>
    <dsp:sp modelId="{58146C0C-C53B-4147-A7EF-14614398BF52}">
      <dsp:nvSpPr>
        <dsp:cNvPr id="0" name=""/>
        <dsp:cNvSpPr/>
      </dsp:nvSpPr>
      <dsp:spPr>
        <a:xfrm>
          <a:off x="0" y="2536478"/>
          <a:ext cx="5257800" cy="43173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5. Lakóház</a:t>
          </a:r>
          <a:endParaRPr lang="en-US" sz="1800" kern="1200" dirty="0"/>
        </a:p>
      </dsp:txBody>
      <dsp:txXfrm>
        <a:off x="21075" y="2557553"/>
        <a:ext cx="5215650" cy="389580"/>
      </dsp:txXfrm>
    </dsp:sp>
    <dsp:sp modelId="{03F3F4D0-5841-4E5C-9BB7-A096846D2093}">
      <dsp:nvSpPr>
        <dsp:cNvPr id="0" name=""/>
        <dsp:cNvSpPr/>
      </dsp:nvSpPr>
      <dsp:spPr>
        <a:xfrm>
          <a:off x="0" y="3020048"/>
          <a:ext cx="5257800" cy="4317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6. Cég alkalmaz személyeket adott munkakörben</a:t>
          </a:r>
          <a:endParaRPr lang="en-US" sz="1800" kern="1200" dirty="0"/>
        </a:p>
      </dsp:txBody>
      <dsp:txXfrm>
        <a:off x="21075" y="3041123"/>
        <a:ext cx="5215650" cy="389580"/>
      </dsp:txXfrm>
    </dsp:sp>
    <dsp:sp modelId="{1B30F822-1164-4BD9-8BF3-310A36613359}">
      <dsp:nvSpPr>
        <dsp:cNvPr id="0" name=""/>
        <dsp:cNvSpPr/>
      </dsp:nvSpPr>
      <dsp:spPr>
        <a:xfrm>
          <a:off x="0" y="3503618"/>
          <a:ext cx="5257800" cy="43173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7. Személy kölcsönad könyvet egy másik személynek</a:t>
          </a:r>
          <a:endParaRPr lang="en-US" sz="1800" kern="1200" dirty="0"/>
        </a:p>
      </dsp:txBody>
      <dsp:txXfrm>
        <a:off x="21075" y="3524693"/>
        <a:ext cx="5215650" cy="389580"/>
      </dsp:txXfrm>
    </dsp:sp>
    <dsp:sp modelId="{D56BD48D-3150-413A-A595-83D712FFA9A2}">
      <dsp:nvSpPr>
        <dsp:cNvPr id="0" name=""/>
        <dsp:cNvSpPr/>
      </dsp:nvSpPr>
      <dsp:spPr>
        <a:xfrm>
          <a:off x="0" y="3987188"/>
          <a:ext cx="5257800" cy="43173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8. Cég alkalmazottak, főnök</a:t>
          </a:r>
          <a:endParaRPr lang="en-US" sz="1800" kern="1200" dirty="0"/>
        </a:p>
      </dsp:txBody>
      <dsp:txXfrm>
        <a:off x="21075" y="4008263"/>
        <a:ext cx="5215650" cy="389580"/>
      </dsp:txXfrm>
    </dsp:sp>
    <dsp:sp modelId="{A080C456-8589-474C-BE1A-52F37068C168}">
      <dsp:nvSpPr>
        <dsp:cNvPr id="0" name=""/>
        <dsp:cNvSpPr/>
      </dsp:nvSpPr>
      <dsp:spPr>
        <a:xfrm>
          <a:off x="0" y="4470759"/>
          <a:ext cx="5257800" cy="43173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9. Személyek, házasság</a:t>
          </a:r>
          <a:endParaRPr lang="en-US" sz="1800" kern="1200" dirty="0"/>
        </a:p>
      </dsp:txBody>
      <dsp:txXfrm>
        <a:off x="21075" y="4491834"/>
        <a:ext cx="5215650" cy="3895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3B732-7D4F-419A-94E9-1949417F8AB4}" type="datetimeFigureOut">
              <a:rPr lang="hu-HU" smtClean="0"/>
              <a:t>2021. 04. 14.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15245-3663-4495-8118-9B2D5A6CF5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5841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Gyártófüggvény: </a:t>
            </a:r>
            <a:r>
              <a:rPr lang="hu-HU" dirty="0" err="1"/>
              <a:t>create</a:t>
            </a:r>
            <a:r>
              <a:rPr lang="hu-HU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3236151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A087-D273-4BDB-B709-59D78518FC6B}" type="datetime1">
              <a:rPr lang="hu-HU" smtClean="0"/>
              <a:t>2021. 04. 14.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09BDF-08F0-4B7E-BFE0-6DB12198B29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9065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FD3CA-A779-447B-99FD-F3254879CB7F}" type="datetime1">
              <a:rPr lang="hu-HU" smtClean="0"/>
              <a:t>2021. 04. 14.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09BDF-08F0-4B7E-BFE0-6DB12198B29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4982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C546-A724-4F9D-B082-2E12A5A33957}" type="datetime1">
              <a:rPr lang="hu-HU" smtClean="0"/>
              <a:t>2021. 04. 14.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09BDF-08F0-4B7E-BFE0-6DB12198B29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7268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5AB4-69C2-4311-A82B-E976F59177F8}" type="datetime1">
              <a:rPr lang="hu-HU" smtClean="0"/>
              <a:t>2021. 04. 14.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09BDF-08F0-4B7E-BFE0-6DB12198B29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9150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82C40-9E32-4FA7-B5C3-1342ACD9A2D9}" type="datetime1">
              <a:rPr lang="hu-HU" smtClean="0"/>
              <a:t>2021. 04. 14.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09BDF-08F0-4B7E-BFE0-6DB12198B29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9411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5CD8-D4BB-4481-965B-393F89DECDEB}" type="datetime1">
              <a:rPr lang="hu-HU" smtClean="0"/>
              <a:t>2021. 04. 14.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09BDF-08F0-4B7E-BFE0-6DB12198B29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5736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F09D-D00A-4D23-A496-47BCA68BA6BA}" type="datetime1">
              <a:rPr lang="hu-HU" smtClean="0"/>
              <a:t>2021. 04. 14.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09BDF-08F0-4B7E-BFE0-6DB12198B29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1129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0EFE-D2FB-436F-93D0-5823BD86E195}" type="datetime1">
              <a:rPr lang="hu-HU" smtClean="0"/>
              <a:t>2021. 04. 14.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09BDF-08F0-4B7E-BFE0-6DB12198B29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2786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51819-8E9E-4302-912F-ACAFE20946F1}" type="datetime1">
              <a:rPr lang="hu-HU" smtClean="0"/>
              <a:t>2021. 04. 14.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09BDF-08F0-4B7E-BFE0-6DB12198B29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2714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2CAA-D996-4BB7-8E26-8323237CB594}" type="datetime1">
              <a:rPr lang="hu-HU" smtClean="0"/>
              <a:t>2021. 04. 14.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09BDF-08F0-4B7E-BFE0-6DB12198B29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2890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4B4E-EE26-4ED9-9054-2A5FF4F5385C}" type="datetime1">
              <a:rPr lang="hu-HU" smtClean="0"/>
              <a:t>2021. 04. 14.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09BDF-08F0-4B7E-BFE0-6DB12198B29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3686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7586E-BEB6-4512-BE59-FE2D7BB80BAF}" type="datetime1">
              <a:rPr lang="hu-HU" smtClean="0"/>
              <a:t>2021. 04. 14.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09BDF-08F0-4B7E-BFE0-6DB12198B29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97347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669203A-A4DA-467B-A518-584437CA54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2051" y="1115568"/>
            <a:ext cx="6043875" cy="4626864"/>
          </a:xfrm>
        </p:spPr>
        <p:txBody>
          <a:bodyPr anchor="ctr">
            <a:normAutofit/>
          </a:bodyPr>
          <a:lstStyle/>
          <a:p>
            <a:pPr algn="l"/>
            <a:r>
              <a:rPr lang="hu-HU" sz="7200" dirty="0"/>
              <a:t>OEP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7F755C81-49F1-458B-AF79-48E73402C7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9749" y="1336977"/>
            <a:ext cx="3256177" cy="4626863"/>
          </a:xfrm>
        </p:spPr>
        <p:txBody>
          <a:bodyPr anchor="ctr">
            <a:normAutofit/>
          </a:bodyPr>
          <a:lstStyle/>
          <a:p>
            <a:pPr algn="r"/>
            <a:r>
              <a:rPr lang="hu-HU" sz="2800" dirty="0"/>
              <a:t>9. táblás gyakorlat</a:t>
            </a:r>
            <a:br>
              <a:rPr lang="hu-HU" sz="2800" dirty="0"/>
            </a:b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2122064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>
            <a:extLst>
              <a:ext uri="{FF2B5EF4-FFF2-40B4-BE49-F238E27FC236}">
                <a16:creationId xmlns:a16="http://schemas.microsoft.com/office/drawing/2014/main" id="{0F7C2B8E-B076-4929-9AFB-912F497BA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553" y="840017"/>
            <a:ext cx="7929728" cy="551633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137991DA-B8EE-47E4-AF75-E15CFF73E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935" y="796035"/>
            <a:ext cx="2712868" cy="2201662"/>
          </a:xfrm>
        </p:spPr>
        <p:txBody>
          <a:bodyPr>
            <a:normAutofit/>
          </a:bodyPr>
          <a:lstStyle/>
          <a:p>
            <a:r>
              <a:rPr lang="hu-HU" sz="3200" b="1" dirty="0"/>
              <a:t>Objektumok kapcsolatai </a:t>
            </a:r>
            <a:br>
              <a:rPr lang="hu-HU" sz="3200" b="1" dirty="0"/>
            </a:br>
            <a:r>
              <a:rPr lang="hu-HU" sz="2000" b="1" dirty="0"/>
              <a:t>(az előadás néhány fontos diája)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7ED05B71-E1C4-42AB-B27B-FA6B2CF32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09BDF-08F0-4B7E-BFE0-6DB12198B295}" type="slidenum">
              <a:rPr lang="hu-HU" smtClean="0"/>
              <a:t>10</a:t>
            </a:fld>
            <a:endParaRPr lang="hu-HU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8DD5C8C2-54CC-4FC1-8542-DED4E66F8387}"/>
              </a:ext>
            </a:extLst>
          </p:cNvPr>
          <p:cNvSpPr/>
          <p:nvPr/>
        </p:nvSpPr>
        <p:spPr>
          <a:xfrm>
            <a:off x="3620098" y="2997697"/>
            <a:ext cx="7151702" cy="11215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CEBF1180-9869-49A6-BAC3-39883D348E2E}"/>
              </a:ext>
            </a:extLst>
          </p:cNvPr>
          <p:cNvSpPr/>
          <p:nvPr/>
        </p:nvSpPr>
        <p:spPr>
          <a:xfrm>
            <a:off x="3620098" y="4242008"/>
            <a:ext cx="7151702" cy="5830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631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38ADFAB2-8888-4762-AF50-B04F901BD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133" y="696415"/>
            <a:ext cx="7843120" cy="573440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137991DA-B8EE-47E4-AF75-E15CFF73E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935" y="796035"/>
            <a:ext cx="2712868" cy="2201662"/>
          </a:xfrm>
        </p:spPr>
        <p:txBody>
          <a:bodyPr>
            <a:normAutofit/>
          </a:bodyPr>
          <a:lstStyle/>
          <a:p>
            <a:r>
              <a:rPr lang="hu-HU" sz="3200" b="1" dirty="0"/>
              <a:t>Objektumok kapcsolatai </a:t>
            </a:r>
            <a:br>
              <a:rPr lang="hu-HU" sz="3200" b="1" dirty="0"/>
            </a:br>
            <a:r>
              <a:rPr lang="hu-HU" sz="2000" b="1" dirty="0"/>
              <a:t>(az előadás néhány fontos diája)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7ED05B71-E1C4-42AB-B27B-FA6B2CF32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09BDF-08F0-4B7E-BFE0-6DB12198B295}" type="slidenum">
              <a:rPr lang="hu-HU" smtClean="0"/>
              <a:t>11</a:t>
            </a:fld>
            <a:endParaRPr lang="hu-HU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8DD5C8C2-54CC-4FC1-8542-DED4E66F8387}"/>
              </a:ext>
            </a:extLst>
          </p:cNvPr>
          <p:cNvSpPr/>
          <p:nvPr/>
        </p:nvSpPr>
        <p:spPr>
          <a:xfrm>
            <a:off x="3701963" y="1662731"/>
            <a:ext cx="7395123" cy="8585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CEBF1180-9869-49A6-BAC3-39883D348E2E}"/>
              </a:ext>
            </a:extLst>
          </p:cNvPr>
          <p:cNvSpPr/>
          <p:nvPr/>
        </p:nvSpPr>
        <p:spPr>
          <a:xfrm>
            <a:off x="6289445" y="4046915"/>
            <a:ext cx="2038495" cy="15820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68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>
            <a:extLst>
              <a:ext uri="{FF2B5EF4-FFF2-40B4-BE49-F238E27FC236}">
                <a16:creationId xmlns:a16="http://schemas.microsoft.com/office/drawing/2014/main" id="{406006AF-AFD4-44F0-84E8-AC2ABDF13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148" y="956915"/>
            <a:ext cx="7827088" cy="5399435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137991DA-B8EE-47E4-AF75-E15CFF73E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935" y="796035"/>
            <a:ext cx="2712868" cy="2201662"/>
          </a:xfrm>
        </p:spPr>
        <p:txBody>
          <a:bodyPr>
            <a:normAutofit/>
          </a:bodyPr>
          <a:lstStyle/>
          <a:p>
            <a:r>
              <a:rPr lang="hu-HU" sz="3200" b="1" dirty="0"/>
              <a:t>Objektumok kapcsolatai </a:t>
            </a:r>
            <a:br>
              <a:rPr lang="hu-HU" sz="3200" b="1" dirty="0"/>
            </a:br>
            <a:r>
              <a:rPr lang="hu-HU" sz="2000" b="1" dirty="0"/>
              <a:t>(az előadás néhány fontos diája)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7ED05B71-E1C4-42AB-B27B-FA6B2CF32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09BDF-08F0-4B7E-BFE0-6DB12198B295}" type="slidenum">
              <a:rPr lang="hu-HU" smtClean="0"/>
              <a:t>12</a:t>
            </a:fld>
            <a:endParaRPr lang="hu-HU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CEBF1180-9869-49A6-BAC3-39883D348E2E}"/>
              </a:ext>
            </a:extLst>
          </p:cNvPr>
          <p:cNvSpPr/>
          <p:nvPr/>
        </p:nvSpPr>
        <p:spPr>
          <a:xfrm>
            <a:off x="5122416" y="4764161"/>
            <a:ext cx="4536489" cy="15921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692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>
            <a:extLst>
              <a:ext uri="{FF2B5EF4-FFF2-40B4-BE49-F238E27FC236}">
                <a16:creationId xmlns:a16="http://schemas.microsoft.com/office/drawing/2014/main" id="{C7A0E461-BC61-4E1E-9A8C-0AA1E2D12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0625" y="796035"/>
            <a:ext cx="7787685" cy="5565655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137991DA-B8EE-47E4-AF75-E15CFF73E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935" y="796035"/>
            <a:ext cx="2712868" cy="2201662"/>
          </a:xfrm>
        </p:spPr>
        <p:txBody>
          <a:bodyPr>
            <a:normAutofit/>
          </a:bodyPr>
          <a:lstStyle/>
          <a:p>
            <a:r>
              <a:rPr lang="hu-HU" sz="3200" b="1" dirty="0"/>
              <a:t>Objektumok kapcsolatai </a:t>
            </a:r>
            <a:br>
              <a:rPr lang="hu-HU" sz="3200" b="1" dirty="0"/>
            </a:br>
            <a:r>
              <a:rPr lang="hu-HU" sz="2000" b="1" dirty="0"/>
              <a:t>(az előadás néhány fontos diája)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7ED05B71-E1C4-42AB-B27B-FA6B2CF32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09BDF-08F0-4B7E-BFE0-6DB12198B295}" type="slidenum">
              <a:rPr lang="hu-HU" smtClean="0"/>
              <a:t>13</a:t>
            </a:fld>
            <a:endParaRPr lang="hu-HU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8DD5C8C2-54CC-4FC1-8542-DED4E66F8387}"/>
              </a:ext>
            </a:extLst>
          </p:cNvPr>
          <p:cNvSpPr/>
          <p:nvPr/>
        </p:nvSpPr>
        <p:spPr>
          <a:xfrm>
            <a:off x="4400004" y="3344980"/>
            <a:ext cx="953907" cy="4465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CEBF1180-9869-49A6-BAC3-39883D348E2E}"/>
              </a:ext>
            </a:extLst>
          </p:cNvPr>
          <p:cNvSpPr/>
          <p:nvPr/>
        </p:nvSpPr>
        <p:spPr>
          <a:xfrm>
            <a:off x="6626897" y="5216146"/>
            <a:ext cx="549716" cy="3743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4EE2BCE6-C0B4-4F43-878B-BBB4FA81BCE1}"/>
              </a:ext>
            </a:extLst>
          </p:cNvPr>
          <p:cNvSpPr/>
          <p:nvPr/>
        </p:nvSpPr>
        <p:spPr>
          <a:xfrm>
            <a:off x="8610600" y="3740438"/>
            <a:ext cx="953907" cy="3081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337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>
            <a:extLst>
              <a:ext uri="{FF2B5EF4-FFF2-40B4-BE49-F238E27FC236}">
                <a16:creationId xmlns:a16="http://schemas.microsoft.com/office/drawing/2014/main" id="{354B53E1-0581-4768-BC99-D8AF2552A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986" y="575517"/>
            <a:ext cx="8071122" cy="5706965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137991DA-B8EE-47E4-AF75-E15CFF73E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935" y="796035"/>
            <a:ext cx="2712868" cy="2201662"/>
          </a:xfrm>
        </p:spPr>
        <p:txBody>
          <a:bodyPr>
            <a:normAutofit/>
          </a:bodyPr>
          <a:lstStyle/>
          <a:p>
            <a:r>
              <a:rPr lang="hu-HU" sz="3200" b="1" dirty="0"/>
              <a:t>Objektumok kapcsolatai </a:t>
            </a:r>
            <a:br>
              <a:rPr lang="hu-HU" sz="3200" b="1" dirty="0"/>
            </a:br>
            <a:r>
              <a:rPr lang="hu-HU" sz="2000" b="1" dirty="0"/>
              <a:t>(az előadás néhány fontos diája)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7ED05B71-E1C4-42AB-B27B-FA6B2CF32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09BDF-08F0-4B7E-BFE0-6DB12198B295}" type="slidenum">
              <a:rPr lang="hu-HU" smtClean="0"/>
              <a:t>14</a:t>
            </a:fld>
            <a:endParaRPr lang="hu-HU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8DD5C8C2-54CC-4FC1-8542-DED4E66F8387}"/>
              </a:ext>
            </a:extLst>
          </p:cNvPr>
          <p:cNvSpPr/>
          <p:nvPr/>
        </p:nvSpPr>
        <p:spPr>
          <a:xfrm>
            <a:off x="3305797" y="1363269"/>
            <a:ext cx="7560076" cy="6342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CEBF1180-9869-49A6-BAC3-39883D348E2E}"/>
              </a:ext>
            </a:extLst>
          </p:cNvPr>
          <p:cNvSpPr/>
          <p:nvPr/>
        </p:nvSpPr>
        <p:spPr>
          <a:xfrm>
            <a:off x="4086636" y="3080551"/>
            <a:ext cx="6779237" cy="2308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890D34F1-2CE6-41EC-B42D-005D2F8EAE3E}"/>
              </a:ext>
            </a:extLst>
          </p:cNvPr>
          <p:cNvSpPr/>
          <p:nvPr/>
        </p:nvSpPr>
        <p:spPr>
          <a:xfrm>
            <a:off x="5490788" y="3340965"/>
            <a:ext cx="5375086" cy="3136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36DF90ED-0FA2-4BA5-8A04-C836C54650C0}"/>
              </a:ext>
            </a:extLst>
          </p:cNvPr>
          <p:cNvSpPr/>
          <p:nvPr/>
        </p:nvSpPr>
        <p:spPr>
          <a:xfrm>
            <a:off x="4553846" y="3639845"/>
            <a:ext cx="5566696" cy="2308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CF946DB2-AB8E-4A91-9946-684F0FA46329}"/>
              </a:ext>
            </a:extLst>
          </p:cNvPr>
          <p:cNvSpPr/>
          <p:nvPr/>
        </p:nvSpPr>
        <p:spPr>
          <a:xfrm>
            <a:off x="3312651" y="3983113"/>
            <a:ext cx="7313919" cy="10150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503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>
            <a:extLst>
              <a:ext uri="{FF2B5EF4-FFF2-40B4-BE49-F238E27FC236}">
                <a16:creationId xmlns:a16="http://schemas.microsoft.com/office/drawing/2014/main" id="{08DE0512-92B3-4768-BA65-64B950547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310" y="662071"/>
            <a:ext cx="8256905" cy="5876841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137991DA-B8EE-47E4-AF75-E15CFF73E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935" y="796035"/>
            <a:ext cx="2712868" cy="2201662"/>
          </a:xfrm>
        </p:spPr>
        <p:txBody>
          <a:bodyPr>
            <a:normAutofit/>
          </a:bodyPr>
          <a:lstStyle/>
          <a:p>
            <a:r>
              <a:rPr lang="hu-HU" sz="3200" b="1" dirty="0"/>
              <a:t>Objektumok kapcsolatai </a:t>
            </a:r>
            <a:br>
              <a:rPr lang="hu-HU" sz="3200" b="1" dirty="0"/>
            </a:br>
            <a:r>
              <a:rPr lang="hu-HU" sz="2000" b="1" dirty="0"/>
              <a:t>(az előadás néhány fontos diája)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7ED05B71-E1C4-42AB-B27B-FA6B2CF32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09BDF-08F0-4B7E-BFE0-6DB12198B295}" type="slidenum">
              <a:rPr lang="hu-HU" smtClean="0"/>
              <a:t>15</a:t>
            </a:fld>
            <a:endParaRPr lang="hu-HU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8DD5C8C2-54CC-4FC1-8542-DED4E66F8387}"/>
              </a:ext>
            </a:extLst>
          </p:cNvPr>
          <p:cNvSpPr/>
          <p:nvPr/>
        </p:nvSpPr>
        <p:spPr>
          <a:xfrm>
            <a:off x="3497802" y="1511433"/>
            <a:ext cx="7732449" cy="12140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CEBF1180-9869-49A6-BAC3-39883D348E2E}"/>
              </a:ext>
            </a:extLst>
          </p:cNvPr>
          <p:cNvSpPr/>
          <p:nvPr/>
        </p:nvSpPr>
        <p:spPr>
          <a:xfrm>
            <a:off x="3384924" y="5292517"/>
            <a:ext cx="7968876" cy="12140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806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E25ECA35-6EDA-489C-BE47-DC1F4B164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F6A09BDF-08F0-4B7E-BFE0-6DB12198B295}" type="slidenum">
              <a:rPr lang="en-US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49CC048-2941-415A-9BB3-1E73FB624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4602" y="621792"/>
            <a:ext cx="3700798" cy="5504688"/>
          </a:xfrm>
        </p:spPr>
        <p:txBody>
          <a:bodyPr>
            <a:normAutofit/>
          </a:bodyPr>
          <a:lstStyle/>
          <a:p>
            <a:r>
              <a:rPr lang="hu-HU" sz="4800" dirty="0"/>
              <a:t>Feladatok</a:t>
            </a:r>
          </a:p>
        </p:txBody>
      </p:sp>
      <p:graphicFrame>
        <p:nvGraphicFramePr>
          <p:cNvPr id="6" name="Tartalom helye 2">
            <a:extLst>
              <a:ext uri="{FF2B5EF4-FFF2-40B4-BE49-F238E27FC236}">
                <a16:creationId xmlns:a16="http://schemas.microsoft.com/office/drawing/2014/main" id="{99F08140-DDD9-42C6-905B-01A4CEFF84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1621578"/>
              </p:ext>
            </p:extLst>
          </p:nvPr>
        </p:nvGraphicFramePr>
        <p:xfrm>
          <a:off x="5529598" y="676656"/>
          <a:ext cx="525780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1894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églalap 91">
            <a:extLst>
              <a:ext uri="{FF2B5EF4-FFF2-40B4-BE49-F238E27FC236}">
                <a16:creationId xmlns:a16="http://schemas.microsoft.com/office/drawing/2014/main" id="{7D5DC7B9-F200-4DE3-B51D-7A96E06CA6D3}"/>
              </a:ext>
            </a:extLst>
          </p:cNvPr>
          <p:cNvSpPr/>
          <p:nvPr/>
        </p:nvSpPr>
        <p:spPr>
          <a:xfrm>
            <a:off x="5344359" y="1524321"/>
            <a:ext cx="2328790" cy="77602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sz="1600" b="1" u="sng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:Sokszög</a:t>
            </a:r>
          </a:p>
          <a:p>
            <a:pPr algn="ctr"/>
            <a:endParaRPr lang="hu-HU" sz="16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hu-HU" sz="16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csúcsok = &lt;b1,b2,b3&gt;</a:t>
            </a:r>
          </a:p>
          <a:p>
            <a:pPr algn="ctr"/>
            <a:endParaRPr lang="hu-HU" sz="16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4" name="Téglalap 73">
            <a:extLst>
              <a:ext uri="{FF2B5EF4-FFF2-40B4-BE49-F238E27FC236}">
                <a16:creationId xmlns:a16="http://schemas.microsoft.com/office/drawing/2014/main" id="{75CB488E-5FFE-417E-97DE-2A7037F23050}"/>
              </a:ext>
            </a:extLst>
          </p:cNvPr>
          <p:cNvSpPr/>
          <p:nvPr/>
        </p:nvSpPr>
        <p:spPr>
          <a:xfrm>
            <a:off x="386234" y="3069048"/>
            <a:ext cx="1042993" cy="91737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u="sng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a1 : Pont</a:t>
            </a:r>
          </a:p>
          <a:p>
            <a:r>
              <a:rPr lang="hu-HU" sz="16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x = 1</a:t>
            </a:r>
          </a:p>
          <a:p>
            <a:r>
              <a:rPr lang="hu-HU" sz="16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y = 1</a:t>
            </a:r>
          </a:p>
        </p:txBody>
      </p:sp>
      <p:sp>
        <p:nvSpPr>
          <p:cNvPr id="75" name="Téglalap 74">
            <a:extLst>
              <a:ext uri="{FF2B5EF4-FFF2-40B4-BE49-F238E27FC236}">
                <a16:creationId xmlns:a16="http://schemas.microsoft.com/office/drawing/2014/main" id="{E8B71741-FC0B-4E60-8E99-11E1B099FAAC}"/>
              </a:ext>
            </a:extLst>
          </p:cNvPr>
          <p:cNvSpPr/>
          <p:nvPr/>
        </p:nvSpPr>
        <p:spPr>
          <a:xfrm>
            <a:off x="386235" y="3445459"/>
            <a:ext cx="1042993" cy="54095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1" name="Téglalap 80">
            <a:extLst>
              <a:ext uri="{FF2B5EF4-FFF2-40B4-BE49-F238E27FC236}">
                <a16:creationId xmlns:a16="http://schemas.microsoft.com/office/drawing/2014/main" id="{F3724F20-FB55-49A6-9B3A-0503E393E766}"/>
              </a:ext>
            </a:extLst>
          </p:cNvPr>
          <p:cNvSpPr/>
          <p:nvPr/>
        </p:nvSpPr>
        <p:spPr>
          <a:xfrm>
            <a:off x="1296142" y="1524321"/>
            <a:ext cx="2547890" cy="80152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sz="1600" b="1" u="sng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:Sokszög</a:t>
            </a:r>
          </a:p>
          <a:p>
            <a:endParaRPr lang="hu-HU" sz="16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hu-HU" sz="16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csúcsok = &lt;a1,a2,a3,a4&gt;</a:t>
            </a:r>
          </a:p>
        </p:txBody>
      </p:sp>
      <p:sp>
        <p:nvSpPr>
          <p:cNvPr id="84" name="Téglalap 83">
            <a:extLst>
              <a:ext uri="{FF2B5EF4-FFF2-40B4-BE49-F238E27FC236}">
                <a16:creationId xmlns:a16="http://schemas.microsoft.com/office/drawing/2014/main" id="{14710873-BB7A-4443-8FE9-60CA2EAFF7AE}"/>
              </a:ext>
            </a:extLst>
          </p:cNvPr>
          <p:cNvSpPr/>
          <p:nvPr/>
        </p:nvSpPr>
        <p:spPr>
          <a:xfrm>
            <a:off x="1491077" y="3069048"/>
            <a:ext cx="1042992" cy="91737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u="sng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a2 : Pont</a:t>
            </a:r>
          </a:p>
          <a:p>
            <a:r>
              <a:rPr lang="hu-HU" sz="16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x = -1</a:t>
            </a:r>
          </a:p>
          <a:p>
            <a:r>
              <a:rPr lang="hu-HU" sz="16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y =  1</a:t>
            </a:r>
          </a:p>
        </p:txBody>
      </p:sp>
      <p:sp>
        <p:nvSpPr>
          <p:cNvPr id="85" name="Téglalap 84">
            <a:extLst>
              <a:ext uri="{FF2B5EF4-FFF2-40B4-BE49-F238E27FC236}">
                <a16:creationId xmlns:a16="http://schemas.microsoft.com/office/drawing/2014/main" id="{B796B46D-B6DD-42FF-9CEF-E7FCF150E88A}"/>
              </a:ext>
            </a:extLst>
          </p:cNvPr>
          <p:cNvSpPr/>
          <p:nvPr/>
        </p:nvSpPr>
        <p:spPr>
          <a:xfrm>
            <a:off x="1491078" y="3445459"/>
            <a:ext cx="1042992" cy="54095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6" name="Téglalap 85">
            <a:extLst>
              <a:ext uri="{FF2B5EF4-FFF2-40B4-BE49-F238E27FC236}">
                <a16:creationId xmlns:a16="http://schemas.microsoft.com/office/drawing/2014/main" id="{6AB1D362-194A-46B4-8C88-E92E26FC5A5B}"/>
              </a:ext>
            </a:extLst>
          </p:cNvPr>
          <p:cNvSpPr/>
          <p:nvPr/>
        </p:nvSpPr>
        <p:spPr>
          <a:xfrm>
            <a:off x="2574365" y="3070510"/>
            <a:ext cx="1042992" cy="91737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u="sng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a3 : Pont</a:t>
            </a:r>
          </a:p>
          <a:p>
            <a:r>
              <a:rPr lang="hu-HU" sz="16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x = -1</a:t>
            </a:r>
          </a:p>
          <a:p>
            <a:r>
              <a:rPr lang="hu-HU" sz="16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y = -1</a:t>
            </a:r>
          </a:p>
        </p:txBody>
      </p:sp>
      <p:sp>
        <p:nvSpPr>
          <p:cNvPr id="87" name="Téglalap 86">
            <a:extLst>
              <a:ext uri="{FF2B5EF4-FFF2-40B4-BE49-F238E27FC236}">
                <a16:creationId xmlns:a16="http://schemas.microsoft.com/office/drawing/2014/main" id="{98E664E3-6657-4B62-BE0F-74CD2F05BD89}"/>
              </a:ext>
            </a:extLst>
          </p:cNvPr>
          <p:cNvSpPr/>
          <p:nvPr/>
        </p:nvSpPr>
        <p:spPr>
          <a:xfrm>
            <a:off x="2574366" y="3446921"/>
            <a:ext cx="1042992" cy="54095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8" name="Téglalap 87">
            <a:extLst>
              <a:ext uri="{FF2B5EF4-FFF2-40B4-BE49-F238E27FC236}">
                <a16:creationId xmlns:a16="http://schemas.microsoft.com/office/drawing/2014/main" id="{E9F22CEF-286A-49A6-A134-842DF38E58C4}"/>
              </a:ext>
            </a:extLst>
          </p:cNvPr>
          <p:cNvSpPr/>
          <p:nvPr/>
        </p:nvSpPr>
        <p:spPr>
          <a:xfrm>
            <a:off x="3670707" y="3069048"/>
            <a:ext cx="1042992" cy="91737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u="sng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a4 : Pont</a:t>
            </a:r>
          </a:p>
          <a:p>
            <a:r>
              <a:rPr lang="hu-HU" sz="16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x =  1</a:t>
            </a:r>
          </a:p>
          <a:p>
            <a:r>
              <a:rPr lang="hu-HU" sz="16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y = -1</a:t>
            </a:r>
          </a:p>
        </p:txBody>
      </p:sp>
      <p:sp>
        <p:nvSpPr>
          <p:cNvPr id="89" name="Téglalap 88">
            <a:extLst>
              <a:ext uri="{FF2B5EF4-FFF2-40B4-BE49-F238E27FC236}">
                <a16:creationId xmlns:a16="http://schemas.microsoft.com/office/drawing/2014/main" id="{1E5E963D-CADB-4BC9-BF8C-A1299CF555D7}"/>
              </a:ext>
            </a:extLst>
          </p:cNvPr>
          <p:cNvSpPr/>
          <p:nvPr/>
        </p:nvSpPr>
        <p:spPr>
          <a:xfrm>
            <a:off x="3670708" y="3445459"/>
            <a:ext cx="1042992" cy="54095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0" name="Téglalap 89">
            <a:extLst>
              <a:ext uri="{FF2B5EF4-FFF2-40B4-BE49-F238E27FC236}">
                <a16:creationId xmlns:a16="http://schemas.microsoft.com/office/drawing/2014/main" id="{7874B481-3A2B-4160-A60C-9EE59472D3BB}"/>
              </a:ext>
            </a:extLst>
          </p:cNvPr>
          <p:cNvSpPr/>
          <p:nvPr/>
        </p:nvSpPr>
        <p:spPr>
          <a:xfrm>
            <a:off x="4780000" y="3060730"/>
            <a:ext cx="1114679" cy="91737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u="sng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b1 : Pont</a:t>
            </a:r>
          </a:p>
          <a:p>
            <a:r>
              <a:rPr lang="hu-HU" sz="16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x = 0</a:t>
            </a:r>
          </a:p>
          <a:p>
            <a:r>
              <a:rPr lang="hu-HU" sz="16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y = 0</a:t>
            </a:r>
          </a:p>
        </p:txBody>
      </p:sp>
      <p:sp>
        <p:nvSpPr>
          <p:cNvPr id="91" name="Téglalap 90">
            <a:extLst>
              <a:ext uri="{FF2B5EF4-FFF2-40B4-BE49-F238E27FC236}">
                <a16:creationId xmlns:a16="http://schemas.microsoft.com/office/drawing/2014/main" id="{375AD92A-D06D-4218-9E67-46C598543020}"/>
              </a:ext>
            </a:extLst>
          </p:cNvPr>
          <p:cNvSpPr/>
          <p:nvPr/>
        </p:nvSpPr>
        <p:spPr>
          <a:xfrm>
            <a:off x="4780001" y="3437141"/>
            <a:ext cx="1114679" cy="54095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3" name="Téglalap 92">
            <a:extLst>
              <a:ext uri="{FF2B5EF4-FFF2-40B4-BE49-F238E27FC236}">
                <a16:creationId xmlns:a16="http://schemas.microsoft.com/office/drawing/2014/main" id="{37579AC6-F374-411E-BC36-88F36A831CB1}"/>
              </a:ext>
            </a:extLst>
          </p:cNvPr>
          <p:cNvSpPr/>
          <p:nvPr/>
        </p:nvSpPr>
        <p:spPr>
          <a:xfrm>
            <a:off x="5948571" y="3060730"/>
            <a:ext cx="1114679" cy="91737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u="sng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b2 : Pont</a:t>
            </a:r>
          </a:p>
          <a:p>
            <a:r>
              <a:rPr lang="hu-HU" sz="16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x = 0</a:t>
            </a:r>
          </a:p>
          <a:p>
            <a:r>
              <a:rPr lang="hu-HU" sz="16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y = 1</a:t>
            </a:r>
          </a:p>
        </p:txBody>
      </p:sp>
      <p:sp>
        <p:nvSpPr>
          <p:cNvPr id="94" name="Téglalap 93">
            <a:extLst>
              <a:ext uri="{FF2B5EF4-FFF2-40B4-BE49-F238E27FC236}">
                <a16:creationId xmlns:a16="http://schemas.microsoft.com/office/drawing/2014/main" id="{4A5AC1C6-79E6-48D6-A2CA-8B082D0132B9}"/>
              </a:ext>
            </a:extLst>
          </p:cNvPr>
          <p:cNvSpPr/>
          <p:nvPr/>
        </p:nvSpPr>
        <p:spPr>
          <a:xfrm>
            <a:off x="5948572" y="3437141"/>
            <a:ext cx="1114679" cy="54095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5" name="Téglalap 94">
            <a:extLst>
              <a:ext uri="{FF2B5EF4-FFF2-40B4-BE49-F238E27FC236}">
                <a16:creationId xmlns:a16="http://schemas.microsoft.com/office/drawing/2014/main" id="{E090756C-F50E-488D-AABD-B3A1158FFA05}"/>
              </a:ext>
            </a:extLst>
          </p:cNvPr>
          <p:cNvSpPr/>
          <p:nvPr/>
        </p:nvSpPr>
        <p:spPr>
          <a:xfrm>
            <a:off x="7117141" y="3062192"/>
            <a:ext cx="1114679" cy="91737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u="sng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b3 : Pont</a:t>
            </a:r>
          </a:p>
          <a:p>
            <a:r>
              <a:rPr lang="hu-HU" sz="16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x = 1</a:t>
            </a:r>
          </a:p>
          <a:p>
            <a:r>
              <a:rPr lang="hu-HU" sz="16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y = 1</a:t>
            </a:r>
          </a:p>
        </p:txBody>
      </p:sp>
      <p:sp>
        <p:nvSpPr>
          <p:cNvPr id="96" name="Téglalap 95">
            <a:extLst>
              <a:ext uri="{FF2B5EF4-FFF2-40B4-BE49-F238E27FC236}">
                <a16:creationId xmlns:a16="http://schemas.microsoft.com/office/drawing/2014/main" id="{119A2BAC-6CF4-4638-87BB-39942F932F25}"/>
              </a:ext>
            </a:extLst>
          </p:cNvPr>
          <p:cNvSpPr/>
          <p:nvPr/>
        </p:nvSpPr>
        <p:spPr>
          <a:xfrm>
            <a:off x="7117142" y="3438603"/>
            <a:ext cx="1114679" cy="54095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34" name="Összekötő: szögletes 33">
            <a:extLst>
              <a:ext uri="{FF2B5EF4-FFF2-40B4-BE49-F238E27FC236}">
                <a16:creationId xmlns:a16="http://schemas.microsoft.com/office/drawing/2014/main" id="{68D480DE-54FD-405F-A728-6DAA67BDF71F}"/>
              </a:ext>
            </a:extLst>
          </p:cNvPr>
          <p:cNvCxnSpPr>
            <a:cxnSpLocks/>
            <a:stCxn id="88" idx="0"/>
            <a:endCxn id="81" idx="2"/>
          </p:cNvCxnSpPr>
          <p:nvPr/>
        </p:nvCxnSpPr>
        <p:spPr>
          <a:xfrm rot="16200000" flipV="1">
            <a:off x="3009546" y="1886391"/>
            <a:ext cx="743199" cy="162211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Összekötő: szögletes 34">
            <a:extLst>
              <a:ext uri="{FF2B5EF4-FFF2-40B4-BE49-F238E27FC236}">
                <a16:creationId xmlns:a16="http://schemas.microsoft.com/office/drawing/2014/main" id="{ED143301-65D2-41A7-8EFC-9F5D376F839D}"/>
              </a:ext>
            </a:extLst>
          </p:cNvPr>
          <p:cNvCxnSpPr>
            <a:cxnSpLocks/>
            <a:stCxn id="86" idx="0"/>
            <a:endCxn id="81" idx="2"/>
          </p:cNvCxnSpPr>
          <p:nvPr/>
        </p:nvCxnSpPr>
        <p:spPr>
          <a:xfrm rot="16200000" flipV="1">
            <a:off x="2460644" y="2435293"/>
            <a:ext cx="744661" cy="52577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Összekötő: szögletes 35">
            <a:extLst>
              <a:ext uri="{FF2B5EF4-FFF2-40B4-BE49-F238E27FC236}">
                <a16:creationId xmlns:a16="http://schemas.microsoft.com/office/drawing/2014/main" id="{6DC42BE1-0C06-410F-BE84-1C9E153AB3BC}"/>
              </a:ext>
            </a:extLst>
          </p:cNvPr>
          <p:cNvCxnSpPr>
            <a:cxnSpLocks/>
            <a:stCxn id="84" idx="0"/>
            <a:endCxn id="81" idx="2"/>
          </p:cNvCxnSpPr>
          <p:nvPr/>
        </p:nvCxnSpPr>
        <p:spPr>
          <a:xfrm rot="5400000" flipH="1" flipV="1">
            <a:off x="1919731" y="2418692"/>
            <a:ext cx="743199" cy="55751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Összekötő: szögletes 36">
            <a:extLst>
              <a:ext uri="{FF2B5EF4-FFF2-40B4-BE49-F238E27FC236}">
                <a16:creationId xmlns:a16="http://schemas.microsoft.com/office/drawing/2014/main" id="{A7C6406D-58CA-47B7-8FB4-9A5C666A42A4}"/>
              </a:ext>
            </a:extLst>
          </p:cNvPr>
          <p:cNvCxnSpPr>
            <a:cxnSpLocks/>
            <a:stCxn id="74" idx="0"/>
            <a:endCxn id="81" idx="2"/>
          </p:cNvCxnSpPr>
          <p:nvPr/>
        </p:nvCxnSpPr>
        <p:spPr>
          <a:xfrm rot="5400000" flipH="1" flipV="1">
            <a:off x="1367310" y="1866271"/>
            <a:ext cx="743199" cy="166235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mbusz 37">
            <a:extLst>
              <a:ext uri="{FF2B5EF4-FFF2-40B4-BE49-F238E27FC236}">
                <a16:creationId xmlns:a16="http://schemas.microsoft.com/office/drawing/2014/main" id="{CEEA28A8-FEEF-4DF4-8DB8-8899A6AF2C52}"/>
              </a:ext>
            </a:extLst>
          </p:cNvPr>
          <p:cNvSpPr/>
          <p:nvPr/>
        </p:nvSpPr>
        <p:spPr>
          <a:xfrm>
            <a:off x="2500091" y="2317437"/>
            <a:ext cx="142043" cy="239697"/>
          </a:xfrm>
          <a:prstGeom prst="diamond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3" name="Összekötő: szögletes 62">
            <a:extLst>
              <a:ext uri="{FF2B5EF4-FFF2-40B4-BE49-F238E27FC236}">
                <a16:creationId xmlns:a16="http://schemas.microsoft.com/office/drawing/2014/main" id="{80270C3C-A53A-4115-A69E-CF2F63E30008}"/>
              </a:ext>
            </a:extLst>
          </p:cNvPr>
          <p:cNvCxnSpPr>
            <a:cxnSpLocks/>
            <a:stCxn id="95" idx="0"/>
            <a:endCxn id="92" idx="2"/>
          </p:cNvCxnSpPr>
          <p:nvPr/>
        </p:nvCxnSpPr>
        <p:spPr>
          <a:xfrm rot="16200000" flipV="1">
            <a:off x="6710693" y="2098403"/>
            <a:ext cx="761850" cy="1165727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Összekötő: szögletes 63">
            <a:extLst>
              <a:ext uri="{FF2B5EF4-FFF2-40B4-BE49-F238E27FC236}">
                <a16:creationId xmlns:a16="http://schemas.microsoft.com/office/drawing/2014/main" id="{F5984F4C-5203-46DF-B765-DCD7925FD5BE}"/>
              </a:ext>
            </a:extLst>
          </p:cNvPr>
          <p:cNvCxnSpPr>
            <a:cxnSpLocks/>
            <a:stCxn id="93" idx="0"/>
            <a:endCxn id="92" idx="2"/>
          </p:cNvCxnSpPr>
          <p:nvPr/>
        </p:nvCxnSpPr>
        <p:spPr>
          <a:xfrm rot="5400000" flipH="1" flipV="1">
            <a:off x="6127138" y="2679115"/>
            <a:ext cx="760388" cy="2843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Összekötő: szögletes 64">
            <a:extLst>
              <a:ext uri="{FF2B5EF4-FFF2-40B4-BE49-F238E27FC236}">
                <a16:creationId xmlns:a16="http://schemas.microsoft.com/office/drawing/2014/main" id="{2B79816C-8E72-4099-ACF3-0D74319249F4}"/>
              </a:ext>
            </a:extLst>
          </p:cNvPr>
          <p:cNvCxnSpPr>
            <a:cxnSpLocks/>
            <a:stCxn id="90" idx="0"/>
            <a:endCxn id="92" idx="2"/>
          </p:cNvCxnSpPr>
          <p:nvPr/>
        </p:nvCxnSpPr>
        <p:spPr>
          <a:xfrm rot="5400000" flipH="1" flipV="1">
            <a:off x="5542853" y="2094829"/>
            <a:ext cx="760388" cy="117141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ombusz 65">
            <a:extLst>
              <a:ext uri="{FF2B5EF4-FFF2-40B4-BE49-F238E27FC236}">
                <a16:creationId xmlns:a16="http://schemas.microsoft.com/office/drawing/2014/main" id="{657B05C0-40EA-4FAD-8E23-955CF4D2EF4D}"/>
              </a:ext>
            </a:extLst>
          </p:cNvPr>
          <p:cNvSpPr/>
          <p:nvPr/>
        </p:nvSpPr>
        <p:spPr>
          <a:xfrm>
            <a:off x="6434224" y="2317436"/>
            <a:ext cx="142043" cy="239697"/>
          </a:xfrm>
          <a:prstGeom prst="diamond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7" name="Szövegdoboz 106">
            <a:extLst>
              <a:ext uri="{FF2B5EF4-FFF2-40B4-BE49-F238E27FC236}">
                <a16:creationId xmlns:a16="http://schemas.microsoft.com/office/drawing/2014/main" id="{C94DBF5A-F9B1-4B4E-B02F-E8C314C1B500}"/>
              </a:ext>
            </a:extLst>
          </p:cNvPr>
          <p:cNvSpPr txBox="1"/>
          <p:nvPr/>
        </p:nvSpPr>
        <p:spPr>
          <a:xfrm>
            <a:off x="504859" y="256305"/>
            <a:ext cx="109219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hu-HU" dirty="0"/>
              <a:t>Töltsünk fel egy tömböt különféle sokszögekkel, és mindegyiket toljuk el ugyanazon irányba és mértékkel, majd </a:t>
            </a:r>
          </a:p>
          <a:p>
            <a:r>
              <a:rPr lang="hu-HU" dirty="0"/>
              <a:t>       számoljuk ki az így nyert sokszögek súlypontjait. A csúcspontok és súlypontok koordinátái, sőt az eltolást leíró </a:t>
            </a:r>
          </a:p>
          <a:p>
            <a:r>
              <a:rPr lang="hu-HU" dirty="0"/>
              <a:t>       helyvektor végpontjának koordinátái is legyenek egész számok</a:t>
            </a:r>
            <a:r>
              <a:rPr lang="hu-HU" sz="2000" dirty="0"/>
              <a:t>.</a:t>
            </a:r>
          </a:p>
        </p:txBody>
      </p:sp>
      <p:sp>
        <p:nvSpPr>
          <p:cNvPr id="108" name="Text Box 1046">
            <a:extLst>
              <a:ext uri="{FF2B5EF4-FFF2-40B4-BE49-F238E27FC236}">
                <a16:creationId xmlns:a16="http://schemas.microsoft.com/office/drawing/2014/main" id="{FF5E71A4-64C3-4D8F-AB7E-3EB41E962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6157" y="4649239"/>
            <a:ext cx="1299991" cy="117547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hu-HU" b="1" dirty="0">
                <a:ea typeface="Arial Unicode MS"/>
                <a:cs typeface="Arial Unicode MS" pitchFamily="34" charset="-128"/>
              </a:rPr>
              <a:t>Pont</a:t>
            </a:r>
          </a:p>
          <a:p>
            <a:pPr algn="l"/>
            <a:r>
              <a:rPr lang="hu-HU" sz="1600" dirty="0">
                <a:ea typeface="Arial Unicode MS"/>
                <a:cs typeface="Arial Unicode MS" pitchFamily="34" charset="-128"/>
              </a:rPr>
              <a:t>x : int</a:t>
            </a:r>
          </a:p>
          <a:p>
            <a:pPr algn="l"/>
            <a:r>
              <a:rPr lang="hu-HU" sz="1600" dirty="0">
                <a:ea typeface="Arial Unicode MS"/>
                <a:cs typeface="Arial Unicode MS" pitchFamily="34" charset="-128"/>
              </a:rPr>
              <a:t>y : int</a:t>
            </a:r>
          </a:p>
          <a:p>
            <a:pPr algn="l"/>
            <a:r>
              <a:rPr lang="hu-HU" sz="1600" dirty="0">
                <a:ea typeface="Arial Unicode MS"/>
                <a:cs typeface="Arial Unicode MS" pitchFamily="34" charset="-128"/>
              </a:rPr>
              <a:t>eltol() </a:t>
            </a:r>
            <a:endParaRPr lang="hu-HU" sz="1600" dirty="0">
              <a:ea typeface="Arial Unicode MS"/>
            </a:endParaRPr>
          </a:p>
        </p:txBody>
      </p:sp>
      <p:sp>
        <p:nvSpPr>
          <p:cNvPr id="109" name="Rectangle 1047">
            <a:extLst>
              <a:ext uri="{FF2B5EF4-FFF2-40B4-BE49-F238E27FC236}">
                <a16:creationId xmlns:a16="http://schemas.microsoft.com/office/drawing/2014/main" id="{D922E022-4AB9-4D7F-89CA-F5AB5919B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6157" y="4991022"/>
            <a:ext cx="1299991" cy="46541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hu-HU" sz="1600">
              <a:ea typeface="Arial Unicode MS"/>
            </a:endParaRPr>
          </a:p>
        </p:txBody>
      </p:sp>
      <p:sp>
        <p:nvSpPr>
          <p:cNvPr id="110" name="Text Box 1046">
            <a:extLst>
              <a:ext uri="{FF2B5EF4-FFF2-40B4-BE49-F238E27FC236}">
                <a16:creationId xmlns:a16="http://schemas.microsoft.com/office/drawing/2014/main" id="{4214F54A-0775-49F8-83DE-B2EA92152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4876" y="4653016"/>
            <a:ext cx="1759241" cy="135299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hu-HU" b="1" dirty="0">
                <a:ea typeface="Arial Unicode MS"/>
                <a:cs typeface="Arial Unicode MS" pitchFamily="34" charset="-128"/>
              </a:rPr>
              <a:t>Sokszög</a:t>
            </a:r>
          </a:p>
          <a:p>
            <a:endParaRPr lang="hu-HU" sz="1600" dirty="0">
              <a:ea typeface="Arial Unicode MS"/>
              <a:cs typeface="Arial Unicode MS" pitchFamily="34" charset="-128"/>
            </a:endParaRPr>
          </a:p>
          <a:p>
            <a:endParaRPr lang="hu-HU" sz="1600" dirty="0">
              <a:ea typeface="Arial Unicode MS"/>
              <a:cs typeface="Arial Unicode MS" pitchFamily="34" charset="-128"/>
            </a:endParaRPr>
          </a:p>
          <a:p>
            <a:r>
              <a:rPr lang="hu-HU" sz="1600" dirty="0">
                <a:ea typeface="Arial Unicode MS"/>
                <a:cs typeface="Arial Unicode MS" pitchFamily="34" charset="-128"/>
              </a:rPr>
              <a:t>eltol()</a:t>
            </a:r>
          </a:p>
          <a:p>
            <a:r>
              <a:rPr lang="hu-HU" sz="1600" dirty="0">
                <a:ea typeface="Arial Unicode MS"/>
                <a:cs typeface="Arial Unicode MS" pitchFamily="34" charset="-128"/>
              </a:rPr>
              <a:t>súlypont() </a:t>
            </a:r>
            <a:endParaRPr lang="hu-HU" sz="1600" dirty="0">
              <a:ea typeface="Arial Unicode MS"/>
            </a:endParaRPr>
          </a:p>
        </p:txBody>
      </p:sp>
      <p:sp>
        <p:nvSpPr>
          <p:cNvPr id="111" name="Rectangle 1047">
            <a:extLst>
              <a:ext uri="{FF2B5EF4-FFF2-40B4-BE49-F238E27FC236}">
                <a16:creationId xmlns:a16="http://schemas.microsoft.com/office/drawing/2014/main" id="{D2DC9E5D-32FC-4B6D-9DAE-B3BE2F568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4876" y="4991024"/>
            <a:ext cx="1759241" cy="46541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hu-HU" sz="1600">
              <a:ea typeface="Arial Unicode MS"/>
            </a:endParaRPr>
          </a:p>
        </p:txBody>
      </p:sp>
      <p:sp>
        <p:nvSpPr>
          <p:cNvPr id="112" name="Szövegdoboz 111">
            <a:extLst>
              <a:ext uri="{FF2B5EF4-FFF2-40B4-BE49-F238E27FC236}">
                <a16:creationId xmlns:a16="http://schemas.microsoft.com/office/drawing/2014/main" id="{F9672D94-B5A6-4B00-9324-726243A40842}"/>
              </a:ext>
            </a:extLst>
          </p:cNvPr>
          <p:cNvSpPr txBox="1"/>
          <p:nvPr/>
        </p:nvSpPr>
        <p:spPr>
          <a:xfrm>
            <a:off x="6555157" y="4878547"/>
            <a:ext cx="601448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aseline="-10000" dirty="0"/>
              <a:t>3 ..*</a:t>
            </a:r>
          </a:p>
        </p:txBody>
      </p:sp>
      <p:cxnSp>
        <p:nvCxnSpPr>
          <p:cNvPr id="113" name="Egyenes összekötő 112">
            <a:extLst>
              <a:ext uri="{FF2B5EF4-FFF2-40B4-BE49-F238E27FC236}">
                <a16:creationId xmlns:a16="http://schemas.microsoft.com/office/drawing/2014/main" id="{61FFFA22-D308-459E-96E8-163841D9B66F}"/>
              </a:ext>
            </a:extLst>
          </p:cNvPr>
          <p:cNvCxnSpPr>
            <a:cxnSpLocks/>
            <a:stCxn id="111" idx="3"/>
            <a:endCxn id="109" idx="1"/>
          </p:cNvCxnSpPr>
          <p:nvPr/>
        </p:nvCxnSpPr>
        <p:spPr>
          <a:xfrm flipV="1">
            <a:off x="5244117" y="5223731"/>
            <a:ext cx="1982040" cy="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ombusz 113">
            <a:extLst>
              <a:ext uri="{FF2B5EF4-FFF2-40B4-BE49-F238E27FC236}">
                <a16:creationId xmlns:a16="http://schemas.microsoft.com/office/drawing/2014/main" id="{4A4F89E5-A9BE-48BE-9176-8EEE4B6AD65C}"/>
              </a:ext>
            </a:extLst>
          </p:cNvPr>
          <p:cNvSpPr/>
          <p:nvPr/>
        </p:nvSpPr>
        <p:spPr>
          <a:xfrm>
            <a:off x="5244117" y="5161687"/>
            <a:ext cx="200129" cy="124088"/>
          </a:xfrm>
          <a:prstGeom prst="diamond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15" name="Szövegdoboz 114">
            <a:extLst>
              <a:ext uri="{FF2B5EF4-FFF2-40B4-BE49-F238E27FC236}">
                <a16:creationId xmlns:a16="http://schemas.microsoft.com/office/drawing/2014/main" id="{5D0C6B2C-7190-4386-98A1-7D0B3154235B}"/>
              </a:ext>
            </a:extLst>
          </p:cNvPr>
          <p:cNvSpPr txBox="1"/>
          <p:nvPr/>
        </p:nvSpPr>
        <p:spPr>
          <a:xfrm>
            <a:off x="5611274" y="5454685"/>
            <a:ext cx="16459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dirty="0"/>
              <a:t>{</a:t>
            </a:r>
            <a:r>
              <a:rPr lang="hu-HU" sz="1600" i="1" dirty="0" err="1"/>
              <a:t>ordered</a:t>
            </a:r>
            <a:r>
              <a:rPr lang="hu-HU" sz="1600" dirty="0"/>
              <a:t>, </a:t>
            </a:r>
            <a:r>
              <a:rPr lang="hu-HU" sz="1600" i="1" dirty="0" err="1"/>
              <a:t>unique</a:t>
            </a:r>
            <a:r>
              <a:rPr lang="hu-HU" sz="1600" dirty="0"/>
              <a:t>}</a:t>
            </a:r>
          </a:p>
        </p:txBody>
      </p:sp>
      <p:sp>
        <p:nvSpPr>
          <p:cNvPr id="116" name="Szövegdoboz 115">
            <a:extLst>
              <a:ext uri="{FF2B5EF4-FFF2-40B4-BE49-F238E27FC236}">
                <a16:creationId xmlns:a16="http://schemas.microsoft.com/office/drawing/2014/main" id="{D514729D-5678-4B22-BE5E-97942DA8D6E8}"/>
              </a:ext>
            </a:extLst>
          </p:cNvPr>
          <p:cNvSpPr txBox="1"/>
          <p:nvPr/>
        </p:nvSpPr>
        <p:spPr>
          <a:xfrm>
            <a:off x="6374428" y="5215346"/>
            <a:ext cx="8274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dirty="0"/>
              <a:t>csúcsok</a:t>
            </a:r>
          </a:p>
        </p:txBody>
      </p:sp>
      <p:sp>
        <p:nvSpPr>
          <p:cNvPr id="124" name="Téglalap 123">
            <a:extLst>
              <a:ext uri="{FF2B5EF4-FFF2-40B4-BE49-F238E27FC236}">
                <a16:creationId xmlns:a16="http://schemas.microsoft.com/office/drawing/2014/main" id="{7C4CBC04-ADE6-4C08-920C-FF5DEADC3C1A}"/>
              </a:ext>
            </a:extLst>
          </p:cNvPr>
          <p:cNvSpPr/>
          <p:nvPr/>
        </p:nvSpPr>
        <p:spPr>
          <a:xfrm>
            <a:off x="1296141" y="1883612"/>
            <a:ext cx="2547890" cy="44081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5" name="Téglalap 124">
            <a:extLst>
              <a:ext uri="{FF2B5EF4-FFF2-40B4-BE49-F238E27FC236}">
                <a16:creationId xmlns:a16="http://schemas.microsoft.com/office/drawing/2014/main" id="{B857893F-D253-4563-9EFB-46B160A6A4FA}"/>
              </a:ext>
            </a:extLst>
          </p:cNvPr>
          <p:cNvSpPr/>
          <p:nvPr/>
        </p:nvSpPr>
        <p:spPr>
          <a:xfrm>
            <a:off x="5344357" y="1854551"/>
            <a:ext cx="2328791" cy="44081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84" name="Téglalap 183">
            <a:extLst>
              <a:ext uri="{FF2B5EF4-FFF2-40B4-BE49-F238E27FC236}">
                <a16:creationId xmlns:a16="http://schemas.microsoft.com/office/drawing/2014/main" id="{CA129084-1FE3-4404-AE22-55D52C3BD873}"/>
              </a:ext>
            </a:extLst>
          </p:cNvPr>
          <p:cNvSpPr/>
          <p:nvPr/>
        </p:nvSpPr>
        <p:spPr>
          <a:xfrm>
            <a:off x="8841721" y="1520855"/>
            <a:ext cx="2397410" cy="77602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sz="1600" b="1" u="sng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:Sokszög</a:t>
            </a:r>
          </a:p>
          <a:p>
            <a:pPr algn="ctr"/>
            <a:endParaRPr lang="hu-HU" sz="16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hu-HU" sz="16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csúcsok = &lt;c1,c2,c3&gt;</a:t>
            </a:r>
          </a:p>
          <a:p>
            <a:pPr algn="ctr"/>
            <a:endParaRPr lang="hu-HU" sz="16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5" name="Téglalap 184">
            <a:extLst>
              <a:ext uri="{FF2B5EF4-FFF2-40B4-BE49-F238E27FC236}">
                <a16:creationId xmlns:a16="http://schemas.microsoft.com/office/drawing/2014/main" id="{0434E624-AAA0-4998-8C43-610D19FF333A}"/>
              </a:ext>
            </a:extLst>
          </p:cNvPr>
          <p:cNvSpPr/>
          <p:nvPr/>
        </p:nvSpPr>
        <p:spPr>
          <a:xfrm>
            <a:off x="8314772" y="3057264"/>
            <a:ext cx="1114679" cy="91737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u="sng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c1 : Pont</a:t>
            </a:r>
          </a:p>
          <a:p>
            <a:r>
              <a:rPr lang="hu-HU" sz="16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x = -1</a:t>
            </a:r>
          </a:p>
          <a:p>
            <a:r>
              <a:rPr lang="hu-HU" sz="16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y = 0</a:t>
            </a:r>
          </a:p>
        </p:txBody>
      </p:sp>
      <p:sp>
        <p:nvSpPr>
          <p:cNvPr id="186" name="Téglalap 185">
            <a:extLst>
              <a:ext uri="{FF2B5EF4-FFF2-40B4-BE49-F238E27FC236}">
                <a16:creationId xmlns:a16="http://schemas.microsoft.com/office/drawing/2014/main" id="{6026D79A-28F5-4207-9985-FD4F0338387D}"/>
              </a:ext>
            </a:extLst>
          </p:cNvPr>
          <p:cNvSpPr/>
          <p:nvPr/>
        </p:nvSpPr>
        <p:spPr>
          <a:xfrm>
            <a:off x="8314773" y="3433675"/>
            <a:ext cx="1114679" cy="54095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87" name="Téglalap 186">
            <a:extLst>
              <a:ext uri="{FF2B5EF4-FFF2-40B4-BE49-F238E27FC236}">
                <a16:creationId xmlns:a16="http://schemas.microsoft.com/office/drawing/2014/main" id="{60AE41AA-3C7C-46DB-9473-24F41CB8FC82}"/>
              </a:ext>
            </a:extLst>
          </p:cNvPr>
          <p:cNvSpPr/>
          <p:nvPr/>
        </p:nvSpPr>
        <p:spPr>
          <a:xfrm>
            <a:off x="9483343" y="3057264"/>
            <a:ext cx="1114679" cy="91737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u="sng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c2 : Pont</a:t>
            </a:r>
          </a:p>
          <a:p>
            <a:r>
              <a:rPr lang="hu-HU" sz="16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x = 1</a:t>
            </a:r>
          </a:p>
          <a:p>
            <a:r>
              <a:rPr lang="hu-HU" sz="16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y = 0</a:t>
            </a:r>
          </a:p>
        </p:txBody>
      </p:sp>
      <p:sp>
        <p:nvSpPr>
          <p:cNvPr id="188" name="Téglalap 187">
            <a:extLst>
              <a:ext uri="{FF2B5EF4-FFF2-40B4-BE49-F238E27FC236}">
                <a16:creationId xmlns:a16="http://schemas.microsoft.com/office/drawing/2014/main" id="{ABFBFD60-74FD-460D-A7E0-80DE1FEA7CF4}"/>
              </a:ext>
            </a:extLst>
          </p:cNvPr>
          <p:cNvSpPr/>
          <p:nvPr/>
        </p:nvSpPr>
        <p:spPr>
          <a:xfrm>
            <a:off x="9483344" y="3433675"/>
            <a:ext cx="1114679" cy="54095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89" name="Téglalap 188">
            <a:extLst>
              <a:ext uri="{FF2B5EF4-FFF2-40B4-BE49-F238E27FC236}">
                <a16:creationId xmlns:a16="http://schemas.microsoft.com/office/drawing/2014/main" id="{5220E7F1-265D-4074-951F-85CB03342848}"/>
              </a:ext>
            </a:extLst>
          </p:cNvPr>
          <p:cNvSpPr/>
          <p:nvPr/>
        </p:nvSpPr>
        <p:spPr>
          <a:xfrm>
            <a:off x="10651913" y="3058726"/>
            <a:ext cx="1114679" cy="91737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u="sng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c3 : Pont</a:t>
            </a:r>
          </a:p>
          <a:p>
            <a:r>
              <a:rPr lang="hu-HU" sz="16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x = 0</a:t>
            </a:r>
          </a:p>
          <a:p>
            <a:r>
              <a:rPr lang="hu-HU" sz="16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y = 1</a:t>
            </a:r>
          </a:p>
        </p:txBody>
      </p:sp>
      <p:sp>
        <p:nvSpPr>
          <p:cNvPr id="190" name="Téglalap 189">
            <a:extLst>
              <a:ext uri="{FF2B5EF4-FFF2-40B4-BE49-F238E27FC236}">
                <a16:creationId xmlns:a16="http://schemas.microsoft.com/office/drawing/2014/main" id="{54E33F85-8EBF-4366-9EFB-C5FE0D9060C3}"/>
              </a:ext>
            </a:extLst>
          </p:cNvPr>
          <p:cNvSpPr/>
          <p:nvPr/>
        </p:nvSpPr>
        <p:spPr>
          <a:xfrm>
            <a:off x="10651914" y="3435137"/>
            <a:ext cx="1114679" cy="54095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191" name="Összekötő: szögletes 190">
            <a:extLst>
              <a:ext uri="{FF2B5EF4-FFF2-40B4-BE49-F238E27FC236}">
                <a16:creationId xmlns:a16="http://schemas.microsoft.com/office/drawing/2014/main" id="{34AF2BE8-E784-4AD7-B5AA-AC683C66BBD6}"/>
              </a:ext>
            </a:extLst>
          </p:cNvPr>
          <p:cNvCxnSpPr>
            <a:cxnSpLocks/>
            <a:stCxn id="189" idx="0"/>
            <a:endCxn id="184" idx="2"/>
          </p:cNvCxnSpPr>
          <p:nvPr/>
        </p:nvCxnSpPr>
        <p:spPr>
          <a:xfrm rot="16200000" flipV="1">
            <a:off x="10243915" y="2093387"/>
            <a:ext cx="761850" cy="1168827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Összekötő: szögletes 191">
            <a:extLst>
              <a:ext uri="{FF2B5EF4-FFF2-40B4-BE49-F238E27FC236}">
                <a16:creationId xmlns:a16="http://schemas.microsoft.com/office/drawing/2014/main" id="{506299DD-0487-4A2B-96B6-40DDAD694187}"/>
              </a:ext>
            </a:extLst>
          </p:cNvPr>
          <p:cNvCxnSpPr>
            <a:cxnSpLocks/>
            <a:stCxn id="187" idx="0"/>
            <a:endCxn id="184" idx="2"/>
          </p:cNvCxnSpPr>
          <p:nvPr/>
        </p:nvCxnSpPr>
        <p:spPr>
          <a:xfrm rot="16200000" flipV="1">
            <a:off x="9660361" y="2676941"/>
            <a:ext cx="760388" cy="257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Összekötő: szögletes 192">
            <a:extLst>
              <a:ext uri="{FF2B5EF4-FFF2-40B4-BE49-F238E27FC236}">
                <a16:creationId xmlns:a16="http://schemas.microsoft.com/office/drawing/2014/main" id="{0814D580-F870-4877-9373-A2A8F06D1FC3}"/>
              </a:ext>
            </a:extLst>
          </p:cNvPr>
          <p:cNvCxnSpPr>
            <a:cxnSpLocks/>
            <a:stCxn id="185" idx="0"/>
            <a:endCxn id="184" idx="2"/>
          </p:cNvCxnSpPr>
          <p:nvPr/>
        </p:nvCxnSpPr>
        <p:spPr>
          <a:xfrm rot="5400000" flipH="1" flipV="1">
            <a:off x="9076075" y="2092913"/>
            <a:ext cx="760388" cy="116831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Rombusz 193">
            <a:extLst>
              <a:ext uri="{FF2B5EF4-FFF2-40B4-BE49-F238E27FC236}">
                <a16:creationId xmlns:a16="http://schemas.microsoft.com/office/drawing/2014/main" id="{13717AB7-9626-475C-95C0-C5BB86D2A084}"/>
              </a:ext>
            </a:extLst>
          </p:cNvPr>
          <p:cNvSpPr/>
          <p:nvPr/>
        </p:nvSpPr>
        <p:spPr>
          <a:xfrm>
            <a:off x="9968996" y="2313970"/>
            <a:ext cx="142043" cy="239697"/>
          </a:xfrm>
          <a:prstGeom prst="diamond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5" name="Téglalap 194">
            <a:extLst>
              <a:ext uri="{FF2B5EF4-FFF2-40B4-BE49-F238E27FC236}">
                <a16:creationId xmlns:a16="http://schemas.microsoft.com/office/drawing/2014/main" id="{C87C3CE0-8C13-41E6-BDAA-87B9FB86CB79}"/>
              </a:ext>
            </a:extLst>
          </p:cNvPr>
          <p:cNvSpPr/>
          <p:nvPr/>
        </p:nvSpPr>
        <p:spPr>
          <a:xfrm>
            <a:off x="8841719" y="1854551"/>
            <a:ext cx="2397411" cy="44081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" name="Ellipszis 1">
            <a:extLst>
              <a:ext uri="{FF2B5EF4-FFF2-40B4-BE49-F238E27FC236}">
                <a16:creationId xmlns:a16="http://schemas.microsoft.com/office/drawing/2014/main" id="{E1EB42C7-8DD0-4545-BEBE-38E74046AC7F}"/>
              </a:ext>
            </a:extLst>
          </p:cNvPr>
          <p:cNvSpPr/>
          <p:nvPr/>
        </p:nvSpPr>
        <p:spPr>
          <a:xfrm>
            <a:off x="8872112" y="4441371"/>
            <a:ext cx="2786488" cy="8167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Miért nem </a:t>
            </a:r>
            <a:r>
              <a:rPr lang="hu-HU" dirty="0" err="1"/>
              <a:t>aggregáció</a:t>
            </a:r>
            <a:r>
              <a:rPr lang="hu-HU" dirty="0"/>
              <a:t>?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D87B3D36-715D-43D2-A5CA-974C2AE64375}"/>
              </a:ext>
            </a:extLst>
          </p:cNvPr>
          <p:cNvSpPr txBox="1"/>
          <p:nvPr/>
        </p:nvSpPr>
        <p:spPr>
          <a:xfrm>
            <a:off x="8872112" y="5553900"/>
            <a:ext cx="2644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Mert nincs sokszög pontok nélkül!</a:t>
            </a:r>
          </a:p>
        </p:txBody>
      </p:sp>
    </p:spTree>
    <p:extLst>
      <p:ext uri="{BB962C8B-B14F-4D97-AF65-F5344CB8AC3E}">
        <p14:creationId xmlns:p14="http://schemas.microsoft.com/office/powerpoint/2010/main" val="365423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74" grpId="0" animBg="1"/>
      <p:bldP spid="75" grpId="0" animBg="1"/>
      <p:bldP spid="81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3" grpId="0" animBg="1"/>
      <p:bldP spid="94" grpId="0" animBg="1"/>
      <p:bldP spid="95" grpId="0" animBg="1"/>
      <p:bldP spid="96" grpId="0" animBg="1"/>
      <p:bldP spid="38" grpId="0" animBg="1"/>
      <p:bldP spid="66" grpId="0" animBg="1"/>
      <p:bldP spid="108" grpId="0" animBg="1"/>
      <p:bldP spid="109" grpId="0" animBg="1"/>
      <p:bldP spid="110" grpId="0" animBg="1"/>
      <p:bldP spid="111" grpId="0" animBg="1"/>
      <p:bldP spid="112" grpId="0"/>
      <p:bldP spid="114" grpId="0" animBg="1"/>
      <p:bldP spid="115" grpId="0"/>
      <p:bldP spid="116" grpId="0"/>
      <p:bldP spid="124" grpId="0" animBg="1"/>
      <p:bldP spid="125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4" grpId="0" animBg="1"/>
      <p:bldP spid="195" grpId="0" animBg="1"/>
      <p:bldP spid="2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Csoportba foglalás 55">
            <a:extLst>
              <a:ext uri="{FF2B5EF4-FFF2-40B4-BE49-F238E27FC236}">
                <a16:creationId xmlns:a16="http://schemas.microsoft.com/office/drawing/2014/main" id="{FE0EA606-6DDB-47BB-92D6-36BFB280E4ED}"/>
              </a:ext>
            </a:extLst>
          </p:cNvPr>
          <p:cNvGrpSpPr/>
          <p:nvPr/>
        </p:nvGrpSpPr>
        <p:grpSpPr>
          <a:xfrm>
            <a:off x="2554556" y="1542456"/>
            <a:ext cx="6390465" cy="621100"/>
            <a:chOff x="2967323" y="2302153"/>
            <a:chExt cx="6390465" cy="621100"/>
          </a:xfrm>
        </p:grpSpPr>
        <p:sp>
          <p:nvSpPr>
            <p:cNvPr id="4" name="Téglalap 3">
              <a:extLst>
                <a:ext uri="{FF2B5EF4-FFF2-40B4-BE49-F238E27FC236}">
                  <a16:creationId xmlns:a16="http://schemas.microsoft.com/office/drawing/2014/main" id="{1E36D9A1-B83D-4499-93C1-79C9EB6D5525}"/>
                </a:ext>
              </a:extLst>
            </p:cNvPr>
            <p:cNvSpPr/>
            <p:nvPr/>
          </p:nvSpPr>
          <p:spPr>
            <a:xfrm>
              <a:off x="2967323" y="2402121"/>
              <a:ext cx="1300579" cy="47081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>
                  <a:solidFill>
                    <a:schemeClr val="tx1"/>
                  </a:solidFill>
                </a:rPr>
                <a:t>Könyv</a:t>
              </a:r>
            </a:p>
          </p:txBody>
        </p:sp>
        <p:sp>
          <p:nvSpPr>
            <p:cNvPr id="5" name="Téglalap 4">
              <a:extLst>
                <a:ext uri="{FF2B5EF4-FFF2-40B4-BE49-F238E27FC236}">
                  <a16:creationId xmlns:a16="http://schemas.microsoft.com/office/drawing/2014/main" id="{896F5745-B37A-4C7B-9C76-EA370B0445B4}"/>
                </a:ext>
              </a:extLst>
            </p:cNvPr>
            <p:cNvSpPr/>
            <p:nvPr/>
          </p:nvSpPr>
          <p:spPr>
            <a:xfrm>
              <a:off x="5457747" y="2402122"/>
              <a:ext cx="1300579" cy="47081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>
                  <a:solidFill>
                    <a:schemeClr val="tx1"/>
                  </a:solidFill>
                </a:rPr>
                <a:t>Fejezet</a:t>
              </a:r>
            </a:p>
          </p:txBody>
        </p:sp>
        <p:sp>
          <p:nvSpPr>
            <p:cNvPr id="6" name="Téglalap 5">
              <a:extLst>
                <a:ext uri="{FF2B5EF4-FFF2-40B4-BE49-F238E27FC236}">
                  <a16:creationId xmlns:a16="http://schemas.microsoft.com/office/drawing/2014/main" id="{51A225BC-B995-48EA-8D51-AF7A44CBEC12}"/>
                </a:ext>
              </a:extLst>
            </p:cNvPr>
            <p:cNvSpPr/>
            <p:nvPr/>
          </p:nvSpPr>
          <p:spPr>
            <a:xfrm>
              <a:off x="8057209" y="2399695"/>
              <a:ext cx="1300579" cy="47939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>
                  <a:solidFill>
                    <a:schemeClr val="tx1"/>
                  </a:solidFill>
                </a:rPr>
                <a:t>Oldal</a:t>
              </a:r>
            </a:p>
          </p:txBody>
        </p:sp>
        <p:sp>
          <p:nvSpPr>
            <p:cNvPr id="13" name="Szövegdoboz 12">
              <a:extLst>
                <a:ext uri="{FF2B5EF4-FFF2-40B4-BE49-F238E27FC236}">
                  <a16:creationId xmlns:a16="http://schemas.microsoft.com/office/drawing/2014/main" id="{E9F6A5EA-24C0-4E9E-8A53-D5263C5CC1BC}"/>
                </a:ext>
              </a:extLst>
            </p:cNvPr>
            <p:cNvSpPr txBox="1"/>
            <p:nvPr/>
          </p:nvSpPr>
          <p:spPr>
            <a:xfrm>
              <a:off x="8972818" y="2509757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hu-HU" dirty="0"/>
            </a:p>
          </p:txBody>
        </p:sp>
        <p:sp>
          <p:nvSpPr>
            <p:cNvPr id="23" name="Szövegdoboz 22">
              <a:extLst>
                <a:ext uri="{FF2B5EF4-FFF2-40B4-BE49-F238E27FC236}">
                  <a16:creationId xmlns:a16="http://schemas.microsoft.com/office/drawing/2014/main" id="{F4032AB1-9D89-4974-91C0-0F5B6BFDD63A}"/>
                </a:ext>
              </a:extLst>
            </p:cNvPr>
            <p:cNvSpPr txBox="1"/>
            <p:nvPr/>
          </p:nvSpPr>
          <p:spPr>
            <a:xfrm>
              <a:off x="4977977" y="2333331"/>
              <a:ext cx="535724" cy="3795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dirty="0">
                  <a:solidFill>
                    <a:srgbClr val="FFC000"/>
                  </a:solidFill>
                </a:rPr>
                <a:t>1</a:t>
              </a:r>
              <a:r>
                <a:rPr lang="hu-HU" dirty="0"/>
                <a:t>..</a:t>
              </a:r>
              <a:r>
                <a:rPr lang="hu-HU" sz="2800" baseline="-10000" dirty="0"/>
                <a:t>*</a:t>
              </a:r>
            </a:p>
          </p:txBody>
        </p:sp>
        <p:cxnSp>
          <p:nvCxnSpPr>
            <p:cNvPr id="33" name="Egyenes összekötő 32">
              <a:extLst>
                <a:ext uri="{FF2B5EF4-FFF2-40B4-BE49-F238E27FC236}">
                  <a16:creationId xmlns:a16="http://schemas.microsoft.com/office/drawing/2014/main" id="{F726B008-3108-4D03-A5FF-A17EC61F0020}"/>
                </a:ext>
              </a:extLst>
            </p:cNvPr>
            <p:cNvCxnSpPr>
              <a:cxnSpLocks/>
              <a:stCxn id="4" idx="3"/>
              <a:endCxn id="5" idx="1"/>
            </p:cNvCxnSpPr>
            <p:nvPr/>
          </p:nvCxnSpPr>
          <p:spPr>
            <a:xfrm>
              <a:off x="4267902" y="2637528"/>
              <a:ext cx="118984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Egyenes összekötő 33">
              <a:extLst>
                <a:ext uri="{FF2B5EF4-FFF2-40B4-BE49-F238E27FC236}">
                  <a16:creationId xmlns:a16="http://schemas.microsoft.com/office/drawing/2014/main" id="{E30FB55A-26A5-47E7-AC64-B45675FD8700}"/>
                </a:ext>
              </a:extLst>
            </p:cNvPr>
            <p:cNvCxnSpPr>
              <a:cxnSpLocks/>
              <a:stCxn id="5" idx="3"/>
              <a:endCxn id="6" idx="1"/>
            </p:cNvCxnSpPr>
            <p:nvPr/>
          </p:nvCxnSpPr>
          <p:spPr>
            <a:xfrm>
              <a:off x="6758326" y="2637528"/>
              <a:ext cx="1298883" cy="186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ombusz 34">
              <a:extLst>
                <a:ext uri="{FF2B5EF4-FFF2-40B4-BE49-F238E27FC236}">
                  <a16:creationId xmlns:a16="http://schemas.microsoft.com/office/drawing/2014/main" id="{65F09358-E66A-415D-9585-8D1C839D200B}"/>
                </a:ext>
              </a:extLst>
            </p:cNvPr>
            <p:cNvSpPr/>
            <p:nvPr/>
          </p:nvSpPr>
          <p:spPr>
            <a:xfrm>
              <a:off x="4279681" y="2570335"/>
              <a:ext cx="200129" cy="124088"/>
            </a:xfrm>
            <a:prstGeom prst="diamond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38" name="Rombusz 37">
              <a:extLst>
                <a:ext uri="{FF2B5EF4-FFF2-40B4-BE49-F238E27FC236}">
                  <a16:creationId xmlns:a16="http://schemas.microsoft.com/office/drawing/2014/main" id="{C928BA5C-CB88-4CDF-9E65-4492FFEAA6B6}"/>
                </a:ext>
              </a:extLst>
            </p:cNvPr>
            <p:cNvSpPr/>
            <p:nvPr/>
          </p:nvSpPr>
          <p:spPr>
            <a:xfrm>
              <a:off x="6756630" y="2577248"/>
              <a:ext cx="200129" cy="124288"/>
            </a:xfrm>
            <a:prstGeom prst="diamond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5" name="Szövegdoboz 44">
              <a:extLst>
                <a:ext uri="{FF2B5EF4-FFF2-40B4-BE49-F238E27FC236}">
                  <a16:creationId xmlns:a16="http://schemas.microsoft.com/office/drawing/2014/main" id="{A1CFB7DD-A41E-4328-BC0B-65652A9010B3}"/>
                </a:ext>
              </a:extLst>
            </p:cNvPr>
            <p:cNvSpPr txBox="1"/>
            <p:nvPr/>
          </p:nvSpPr>
          <p:spPr>
            <a:xfrm>
              <a:off x="7143835" y="2584699"/>
              <a:ext cx="9806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600" dirty="0"/>
                <a:t>{</a:t>
              </a:r>
              <a:r>
                <a:rPr lang="hu-HU" sz="1600" i="1" dirty="0" err="1"/>
                <a:t>ordered</a:t>
              </a:r>
              <a:r>
                <a:rPr lang="hu-HU" sz="1600" dirty="0"/>
                <a:t>}</a:t>
              </a:r>
            </a:p>
          </p:txBody>
        </p:sp>
        <p:sp>
          <p:nvSpPr>
            <p:cNvPr id="46" name="Szövegdoboz 45">
              <a:extLst>
                <a:ext uri="{FF2B5EF4-FFF2-40B4-BE49-F238E27FC236}">
                  <a16:creationId xmlns:a16="http://schemas.microsoft.com/office/drawing/2014/main" id="{69C1C445-1223-4AFA-A55A-034C1AC9A059}"/>
                </a:ext>
              </a:extLst>
            </p:cNvPr>
            <p:cNvSpPr txBox="1"/>
            <p:nvPr/>
          </p:nvSpPr>
          <p:spPr>
            <a:xfrm>
              <a:off x="4576310" y="2584699"/>
              <a:ext cx="9806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600" dirty="0"/>
                <a:t>{</a:t>
              </a:r>
              <a:r>
                <a:rPr lang="hu-HU" sz="1600" i="1" dirty="0" err="1"/>
                <a:t>ordered</a:t>
              </a:r>
              <a:r>
                <a:rPr lang="hu-HU" sz="1600" dirty="0"/>
                <a:t>}</a:t>
              </a:r>
            </a:p>
          </p:txBody>
        </p:sp>
        <p:sp>
          <p:nvSpPr>
            <p:cNvPr id="55" name="Szövegdoboz 54">
              <a:extLst>
                <a:ext uri="{FF2B5EF4-FFF2-40B4-BE49-F238E27FC236}">
                  <a16:creationId xmlns:a16="http://schemas.microsoft.com/office/drawing/2014/main" id="{C2DCAE7A-0D7F-498A-ABC6-7D0E58A95322}"/>
                </a:ext>
              </a:extLst>
            </p:cNvPr>
            <p:cNvSpPr txBox="1"/>
            <p:nvPr/>
          </p:nvSpPr>
          <p:spPr>
            <a:xfrm>
              <a:off x="7544887" y="2302153"/>
              <a:ext cx="535724" cy="3795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dirty="0">
                  <a:solidFill>
                    <a:srgbClr val="FFC000"/>
                  </a:solidFill>
                </a:rPr>
                <a:t>1</a:t>
              </a:r>
              <a:r>
                <a:rPr lang="hu-HU" dirty="0"/>
                <a:t>..</a:t>
              </a:r>
              <a:r>
                <a:rPr lang="hu-HU" sz="2800" baseline="-10000" dirty="0"/>
                <a:t>*</a:t>
              </a:r>
            </a:p>
          </p:txBody>
        </p:sp>
      </p:grpSp>
      <p:sp>
        <p:nvSpPr>
          <p:cNvPr id="15" name="Téglalap 14">
            <a:extLst>
              <a:ext uri="{FF2B5EF4-FFF2-40B4-BE49-F238E27FC236}">
                <a16:creationId xmlns:a16="http://schemas.microsoft.com/office/drawing/2014/main" id="{F1A49EA4-9D6B-4AB3-8B29-3D791B46F844}"/>
              </a:ext>
            </a:extLst>
          </p:cNvPr>
          <p:cNvSpPr/>
          <p:nvPr/>
        </p:nvSpPr>
        <p:spPr>
          <a:xfrm>
            <a:off x="2982933" y="4724943"/>
            <a:ext cx="962289" cy="47081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u="sng" dirty="0">
                <a:solidFill>
                  <a:schemeClr val="tx1"/>
                </a:solidFill>
              </a:rPr>
              <a:t>: Könyv</a:t>
            </a:r>
          </a:p>
        </p:txBody>
      </p:sp>
      <p:sp>
        <p:nvSpPr>
          <p:cNvPr id="17" name="Téglalap 16">
            <a:extLst>
              <a:ext uri="{FF2B5EF4-FFF2-40B4-BE49-F238E27FC236}">
                <a16:creationId xmlns:a16="http://schemas.microsoft.com/office/drawing/2014/main" id="{70BC170D-E023-4841-9043-13FE5830AEFC}"/>
              </a:ext>
            </a:extLst>
          </p:cNvPr>
          <p:cNvSpPr/>
          <p:nvPr/>
        </p:nvSpPr>
        <p:spPr>
          <a:xfrm>
            <a:off x="5135067" y="3768951"/>
            <a:ext cx="1213795" cy="47081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u="sng" dirty="0">
                <a:solidFill>
                  <a:schemeClr val="tx1"/>
                </a:solidFill>
              </a:rPr>
              <a:t>1 : Fejezet</a:t>
            </a:r>
          </a:p>
        </p:txBody>
      </p:sp>
      <p:cxnSp>
        <p:nvCxnSpPr>
          <p:cNvPr id="18" name="Összekötő: szögletes 17">
            <a:extLst>
              <a:ext uri="{FF2B5EF4-FFF2-40B4-BE49-F238E27FC236}">
                <a16:creationId xmlns:a16="http://schemas.microsoft.com/office/drawing/2014/main" id="{935E5AA9-CE5D-4BFF-A55B-B12B9D629C23}"/>
              </a:ext>
            </a:extLst>
          </p:cNvPr>
          <p:cNvCxnSpPr>
            <a:cxnSpLocks/>
            <a:stCxn id="15" idx="3"/>
            <a:endCxn id="17" idx="1"/>
          </p:cNvCxnSpPr>
          <p:nvPr/>
        </p:nvCxnSpPr>
        <p:spPr>
          <a:xfrm flipV="1">
            <a:off x="3945222" y="4004357"/>
            <a:ext cx="1189845" cy="955993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églalap 21">
            <a:extLst>
              <a:ext uri="{FF2B5EF4-FFF2-40B4-BE49-F238E27FC236}">
                <a16:creationId xmlns:a16="http://schemas.microsoft.com/office/drawing/2014/main" id="{CFC5E488-8D6A-4702-A57B-739B0CB7D227}"/>
              </a:ext>
            </a:extLst>
          </p:cNvPr>
          <p:cNvSpPr/>
          <p:nvPr/>
        </p:nvSpPr>
        <p:spPr>
          <a:xfrm>
            <a:off x="5150716" y="4409638"/>
            <a:ext cx="1198146" cy="47081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u="sng" dirty="0">
                <a:solidFill>
                  <a:schemeClr val="tx1"/>
                </a:solidFill>
              </a:rPr>
              <a:t>2 : Fejezet</a:t>
            </a:r>
          </a:p>
        </p:txBody>
      </p:sp>
      <p:cxnSp>
        <p:nvCxnSpPr>
          <p:cNvPr id="24" name="Összekötő: szögletes 23">
            <a:extLst>
              <a:ext uri="{FF2B5EF4-FFF2-40B4-BE49-F238E27FC236}">
                <a16:creationId xmlns:a16="http://schemas.microsoft.com/office/drawing/2014/main" id="{096570B1-09F9-490C-B483-7FA476BE05D4}"/>
              </a:ext>
            </a:extLst>
          </p:cNvPr>
          <p:cNvCxnSpPr>
            <a:cxnSpLocks/>
            <a:stCxn id="15" idx="3"/>
            <a:endCxn id="22" idx="1"/>
          </p:cNvCxnSpPr>
          <p:nvPr/>
        </p:nvCxnSpPr>
        <p:spPr>
          <a:xfrm flipV="1">
            <a:off x="3945222" y="4645044"/>
            <a:ext cx="1205494" cy="31530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églalap 28">
            <a:extLst>
              <a:ext uri="{FF2B5EF4-FFF2-40B4-BE49-F238E27FC236}">
                <a16:creationId xmlns:a16="http://schemas.microsoft.com/office/drawing/2014/main" id="{E45701FA-08DE-4870-996B-A1F080482148}"/>
              </a:ext>
            </a:extLst>
          </p:cNvPr>
          <p:cNvSpPr/>
          <p:nvPr/>
        </p:nvSpPr>
        <p:spPr>
          <a:xfrm>
            <a:off x="5135067" y="5076366"/>
            <a:ext cx="1198146" cy="47081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u="sng" dirty="0">
                <a:solidFill>
                  <a:schemeClr val="tx1"/>
                </a:solidFill>
              </a:rPr>
              <a:t>3 : Fejezet</a:t>
            </a:r>
          </a:p>
        </p:txBody>
      </p:sp>
      <p:cxnSp>
        <p:nvCxnSpPr>
          <p:cNvPr id="30" name="Összekötő: szögletes 29">
            <a:extLst>
              <a:ext uri="{FF2B5EF4-FFF2-40B4-BE49-F238E27FC236}">
                <a16:creationId xmlns:a16="http://schemas.microsoft.com/office/drawing/2014/main" id="{57416A38-73F6-4E23-9C81-1B791554F4A1}"/>
              </a:ext>
            </a:extLst>
          </p:cNvPr>
          <p:cNvCxnSpPr>
            <a:cxnSpLocks/>
            <a:stCxn id="15" idx="3"/>
            <a:endCxn id="29" idx="1"/>
          </p:cNvCxnSpPr>
          <p:nvPr/>
        </p:nvCxnSpPr>
        <p:spPr>
          <a:xfrm>
            <a:off x="3945222" y="4960350"/>
            <a:ext cx="1189845" cy="351422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églalap 31">
            <a:extLst>
              <a:ext uri="{FF2B5EF4-FFF2-40B4-BE49-F238E27FC236}">
                <a16:creationId xmlns:a16="http://schemas.microsoft.com/office/drawing/2014/main" id="{25D452C3-DD90-40BC-92B4-650EC8FDEDEF}"/>
              </a:ext>
            </a:extLst>
          </p:cNvPr>
          <p:cNvSpPr/>
          <p:nvPr/>
        </p:nvSpPr>
        <p:spPr>
          <a:xfrm>
            <a:off x="5135067" y="5729138"/>
            <a:ext cx="1198146" cy="47081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u="sng" dirty="0">
                <a:solidFill>
                  <a:schemeClr val="tx1"/>
                </a:solidFill>
              </a:rPr>
              <a:t>4 : Fejezet</a:t>
            </a:r>
          </a:p>
        </p:txBody>
      </p:sp>
      <p:cxnSp>
        <p:nvCxnSpPr>
          <p:cNvPr id="36" name="Összekötő: szögletes 35">
            <a:extLst>
              <a:ext uri="{FF2B5EF4-FFF2-40B4-BE49-F238E27FC236}">
                <a16:creationId xmlns:a16="http://schemas.microsoft.com/office/drawing/2014/main" id="{16F177BC-9D04-4122-BB98-8C66A1B12C16}"/>
              </a:ext>
            </a:extLst>
          </p:cNvPr>
          <p:cNvCxnSpPr>
            <a:cxnSpLocks/>
            <a:stCxn id="15" idx="3"/>
            <a:endCxn id="32" idx="1"/>
          </p:cNvCxnSpPr>
          <p:nvPr/>
        </p:nvCxnSpPr>
        <p:spPr>
          <a:xfrm>
            <a:off x="3945222" y="4960350"/>
            <a:ext cx="1189845" cy="100419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églalap 39">
            <a:extLst>
              <a:ext uri="{FF2B5EF4-FFF2-40B4-BE49-F238E27FC236}">
                <a16:creationId xmlns:a16="http://schemas.microsoft.com/office/drawing/2014/main" id="{6D807D71-1E26-48C5-B555-2B5D8397AA36}"/>
              </a:ext>
            </a:extLst>
          </p:cNvPr>
          <p:cNvSpPr/>
          <p:nvPr/>
        </p:nvSpPr>
        <p:spPr>
          <a:xfrm>
            <a:off x="7538707" y="2826800"/>
            <a:ext cx="993461" cy="47081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u="sng" dirty="0">
                <a:solidFill>
                  <a:schemeClr val="tx1"/>
                </a:solidFill>
              </a:rPr>
              <a:t>1 : Oldal</a:t>
            </a:r>
          </a:p>
        </p:txBody>
      </p:sp>
      <p:cxnSp>
        <p:nvCxnSpPr>
          <p:cNvPr id="41" name="Összekötő: szögletes 40">
            <a:extLst>
              <a:ext uri="{FF2B5EF4-FFF2-40B4-BE49-F238E27FC236}">
                <a16:creationId xmlns:a16="http://schemas.microsoft.com/office/drawing/2014/main" id="{D826A8B8-78ED-4D47-8683-CA7F7F5F247D}"/>
              </a:ext>
            </a:extLst>
          </p:cNvPr>
          <p:cNvCxnSpPr>
            <a:cxnSpLocks/>
            <a:stCxn id="17" idx="3"/>
            <a:endCxn id="40" idx="1"/>
          </p:cNvCxnSpPr>
          <p:nvPr/>
        </p:nvCxnSpPr>
        <p:spPr>
          <a:xfrm flipV="1">
            <a:off x="6348862" y="3062206"/>
            <a:ext cx="1189845" cy="942151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églalap 41">
            <a:extLst>
              <a:ext uri="{FF2B5EF4-FFF2-40B4-BE49-F238E27FC236}">
                <a16:creationId xmlns:a16="http://schemas.microsoft.com/office/drawing/2014/main" id="{750F3393-8E0C-4621-8595-DF357C8E900C}"/>
              </a:ext>
            </a:extLst>
          </p:cNvPr>
          <p:cNvSpPr/>
          <p:nvPr/>
        </p:nvSpPr>
        <p:spPr>
          <a:xfrm>
            <a:off x="7554356" y="3467487"/>
            <a:ext cx="980653" cy="47081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u="sng" dirty="0">
                <a:solidFill>
                  <a:schemeClr val="tx1"/>
                </a:solidFill>
              </a:rPr>
              <a:t>2 : Oldal</a:t>
            </a:r>
          </a:p>
        </p:txBody>
      </p:sp>
      <p:cxnSp>
        <p:nvCxnSpPr>
          <p:cNvPr id="43" name="Összekötő: szögletes 42">
            <a:extLst>
              <a:ext uri="{FF2B5EF4-FFF2-40B4-BE49-F238E27FC236}">
                <a16:creationId xmlns:a16="http://schemas.microsoft.com/office/drawing/2014/main" id="{6FCB56EE-A7A6-4939-83B2-26623CA286E8}"/>
              </a:ext>
            </a:extLst>
          </p:cNvPr>
          <p:cNvCxnSpPr>
            <a:cxnSpLocks/>
            <a:stCxn id="17" idx="3"/>
            <a:endCxn id="42" idx="1"/>
          </p:cNvCxnSpPr>
          <p:nvPr/>
        </p:nvCxnSpPr>
        <p:spPr>
          <a:xfrm flipV="1">
            <a:off x="6348862" y="3702893"/>
            <a:ext cx="1205494" cy="30146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églalap 43">
            <a:extLst>
              <a:ext uri="{FF2B5EF4-FFF2-40B4-BE49-F238E27FC236}">
                <a16:creationId xmlns:a16="http://schemas.microsoft.com/office/drawing/2014/main" id="{00F518C1-B02E-45AB-908E-5BA53521DD4C}"/>
              </a:ext>
            </a:extLst>
          </p:cNvPr>
          <p:cNvSpPr/>
          <p:nvPr/>
        </p:nvSpPr>
        <p:spPr>
          <a:xfrm>
            <a:off x="7538707" y="4134215"/>
            <a:ext cx="980653" cy="47081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u="sng" dirty="0">
                <a:solidFill>
                  <a:schemeClr val="tx1"/>
                </a:solidFill>
              </a:rPr>
              <a:t>3 : Oldal</a:t>
            </a:r>
          </a:p>
        </p:txBody>
      </p:sp>
      <p:cxnSp>
        <p:nvCxnSpPr>
          <p:cNvPr id="47" name="Összekötő: szögletes 46">
            <a:extLst>
              <a:ext uri="{FF2B5EF4-FFF2-40B4-BE49-F238E27FC236}">
                <a16:creationId xmlns:a16="http://schemas.microsoft.com/office/drawing/2014/main" id="{C4CEFC31-2E07-45A4-94B6-7299DEDF0376}"/>
              </a:ext>
            </a:extLst>
          </p:cNvPr>
          <p:cNvCxnSpPr>
            <a:cxnSpLocks/>
            <a:stCxn id="17" idx="3"/>
            <a:endCxn id="44" idx="1"/>
          </p:cNvCxnSpPr>
          <p:nvPr/>
        </p:nvCxnSpPr>
        <p:spPr>
          <a:xfrm>
            <a:off x="6348862" y="4004357"/>
            <a:ext cx="1189845" cy="36526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églalap 47">
            <a:extLst>
              <a:ext uri="{FF2B5EF4-FFF2-40B4-BE49-F238E27FC236}">
                <a16:creationId xmlns:a16="http://schemas.microsoft.com/office/drawing/2014/main" id="{B971E84B-07CB-4A6E-BB41-C0E0F3DB5C6B}"/>
              </a:ext>
            </a:extLst>
          </p:cNvPr>
          <p:cNvSpPr/>
          <p:nvPr/>
        </p:nvSpPr>
        <p:spPr>
          <a:xfrm>
            <a:off x="7538707" y="4786987"/>
            <a:ext cx="980653" cy="47081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u="sng" dirty="0">
                <a:solidFill>
                  <a:schemeClr val="tx1"/>
                </a:solidFill>
              </a:rPr>
              <a:t>4 : Oldal</a:t>
            </a:r>
          </a:p>
        </p:txBody>
      </p:sp>
      <p:cxnSp>
        <p:nvCxnSpPr>
          <p:cNvPr id="49" name="Összekötő: szögletes 48">
            <a:extLst>
              <a:ext uri="{FF2B5EF4-FFF2-40B4-BE49-F238E27FC236}">
                <a16:creationId xmlns:a16="http://schemas.microsoft.com/office/drawing/2014/main" id="{C70B3B2D-70AB-4347-B54B-B059B53E0F49}"/>
              </a:ext>
            </a:extLst>
          </p:cNvPr>
          <p:cNvCxnSpPr>
            <a:cxnSpLocks/>
            <a:stCxn id="17" idx="3"/>
            <a:endCxn id="48" idx="1"/>
          </p:cNvCxnSpPr>
          <p:nvPr/>
        </p:nvCxnSpPr>
        <p:spPr>
          <a:xfrm>
            <a:off x="6348862" y="4004357"/>
            <a:ext cx="1189845" cy="101803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zövegdoboz 36">
            <a:extLst>
              <a:ext uri="{FF2B5EF4-FFF2-40B4-BE49-F238E27FC236}">
                <a16:creationId xmlns:a16="http://schemas.microsoft.com/office/drawing/2014/main" id="{B820A1E6-2E9F-47E2-932C-484359B27BB5}"/>
              </a:ext>
            </a:extLst>
          </p:cNvPr>
          <p:cNvSpPr txBox="1"/>
          <p:nvPr/>
        </p:nvSpPr>
        <p:spPr>
          <a:xfrm>
            <a:off x="504859" y="256305"/>
            <a:ext cx="10601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2. Egy könyv legalább egy fejezetből áll, egy fejezet pedig legalább egy oldalt tartalmaz. Adjuk meg a probléma</a:t>
            </a:r>
          </a:p>
          <a:p>
            <a:r>
              <a:rPr lang="hu-HU" dirty="0"/>
              <a:t>     osztálydiagrammját, és mutassunk a modellt megvalósító egy lehetséges objektumdiagrammot is!</a:t>
            </a:r>
            <a:endParaRPr lang="hu-HU" sz="2000" dirty="0"/>
          </a:p>
        </p:txBody>
      </p:sp>
      <p:sp>
        <p:nvSpPr>
          <p:cNvPr id="50" name="Rombusz 49">
            <a:extLst>
              <a:ext uri="{FF2B5EF4-FFF2-40B4-BE49-F238E27FC236}">
                <a16:creationId xmlns:a16="http://schemas.microsoft.com/office/drawing/2014/main" id="{C189E7D7-FA3C-4964-99B3-6B92EE181623}"/>
              </a:ext>
            </a:extLst>
          </p:cNvPr>
          <p:cNvSpPr/>
          <p:nvPr/>
        </p:nvSpPr>
        <p:spPr>
          <a:xfrm>
            <a:off x="6371858" y="4582646"/>
            <a:ext cx="200129" cy="124088"/>
          </a:xfrm>
          <a:prstGeom prst="diamond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51" name="Rombusz 50">
            <a:extLst>
              <a:ext uri="{FF2B5EF4-FFF2-40B4-BE49-F238E27FC236}">
                <a16:creationId xmlns:a16="http://schemas.microsoft.com/office/drawing/2014/main" id="{DDDAFE45-3E2D-4FDC-B8E3-6E57E8B5DE64}"/>
              </a:ext>
            </a:extLst>
          </p:cNvPr>
          <p:cNvSpPr/>
          <p:nvPr/>
        </p:nvSpPr>
        <p:spPr>
          <a:xfrm>
            <a:off x="6356209" y="5239423"/>
            <a:ext cx="200129" cy="124088"/>
          </a:xfrm>
          <a:prstGeom prst="diamond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52" name="Rombusz 51">
            <a:extLst>
              <a:ext uri="{FF2B5EF4-FFF2-40B4-BE49-F238E27FC236}">
                <a16:creationId xmlns:a16="http://schemas.microsoft.com/office/drawing/2014/main" id="{4D23A171-C339-4457-87F2-131BDE745F96}"/>
              </a:ext>
            </a:extLst>
          </p:cNvPr>
          <p:cNvSpPr/>
          <p:nvPr/>
        </p:nvSpPr>
        <p:spPr>
          <a:xfrm>
            <a:off x="6356210" y="5902500"/>
            <a:ext cx="200129" cy="124088"/>
          </a:xfrm>
          <a:prstGeom prst="diamond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53" name="Egyenes összekötő 52">
            <a:extLst>
              <a:ext uri="{FF2B5EF4-FFF2-40B4-BE49-F238E27FC236}">
                <a16:creationId xmlns:a16="http://schemas.microsoft.com/office/drawing/2014/main" id="{48CFF21E-1CCE-433B-BFF8-54F49AFA93B4}"/>
              </a:ext>
            </a:extLst>
          </p:cNvPr>
          <p:cNvCxnSpPr>
            <a:cxnSpLocks/>
            <a:stCxn id="32" idx="3"/>
          </p:cNvCxnSpPr>
          <p:nvPr/>
        </p:nvCxnSpPr>
        <p:spPr>
          <a:xfrm>
            <a:off x="6333213" y="5964544"/>
            <a:ext cx="3927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gyenes összekötő 53">
            <a:extLst>
              <a:ext uri="{FF2B5EF4-FFF2-40B4-BE49-F238E27FC236}">
                <a16:creationId xmlns:a16="http://schemas.microsoft.com/office/drawing/2014/main" id="{4AE44D7E-8C39-4D56-8199-475D047B3F82}"/>
              </a:ext>
            </a:extLst>
          </p:cNvPr>
          <p:cNvCxnSpPr>
            <a:cxnSpLocks/>
            <a:stCxn id="29" idx="3"/>
          </p:cNvCxnSpPr>
          <p:nvPr/>
        </p:nvCxnSpPr>
        <p:spPr>
          <a:xfrm>
            <a:off x="6333213" y="5311772"/>
            <a:ext cx="3927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gyenes összekötő 56">
            <a:extLst>
              <a:ext uri="{FF2B5EF4-FFF2-40B4-BE49-F238E27FC236}">
                <a16:creationId xmlns:a16="http://schemas.microsoft.com/office/drawing/2014/main" id="{403C5838-3030-410D-A0C4-00E8619C7777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6348862" y="4645044"/>
            <a:ext cx="37705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mbusz 38">
            <a:extLst>
              <a:ext uri="{FF2B5EF4-FFF2-40B4-BE49-F238E27FC236}">
                <a16:creationId xmlns:a16="http://schemas.microsoft.com/office/drawing/2014/main" id="{0E0C04B2-C59A-4766-AB24-16A7638BF1D7}"/>
              </a:ext>
            </a:extLst>
          </p:cNvPr>
          <p:cNvSpPr/>
          <p:nvPr/>
        </p:nvSpPr>
        <p:spPr>
          <a:xfrm>
            <a:off x="6364511" y="3933470"/>
            <a:ext cx="200129" cy="124088"/>
          </a:xfrm>
          <a:prstGeom prst="diamond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6" name="Rombusz 15">
            <a:extLst>
              <a:ext uri="{FF2B5EF4-FFF2-40B4-BE49-F238E27FC236}">
                <a16:creationId xmlns:a16="http://schemas.microsoft.com/office/drawing/2014/main" id="{763C73FC-34B7-4FD0-809D-DD59773A1045}"/>
              </a:ext>
            </a:extLst>
          </p:cNvPr>
          <p:cNvSpPr/>
          <p:nvPr/>
        </p:nvSpPr>
        <p:spPr>
          <a:xfrm>
            <a:off x="3968219" y="4894299"/>
            <a:ext cx="200129" cy="124088"/>
          </a:xfrm>
          <a:prstGeom prst="diamond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DBDD5BE8-2514-410C-841F-24445CB5A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09BDF-08F0-4B7E-BFE0-6DB12198B295}" type="slidenum">
              <a:rPr lang="hu-HU" smtClean="0"/>
              <a:t>18</a:t>
            </a:fld>
            <a:endParaRPr lang="hu-HU"/>
          </a:p>
        </p:txBody>
      </p:sp>
      <p:sp>
        <p:nvSpPr>
          <p:cNvPr id="3" name="Ellipszis 2">
            <a:extLst>
              <a:ext uri="{FF2B5EF4-FFF2-40B4-BE49-F238E27FC236}">
                <a16:creationId xmlns:a16="http://schemas.microsoft.com/office/drawing/2014/main" id="{3E04EA17-7B21-416C-BE47-A512BEDEBB39}"/>
              </a:ext>
            </a:extLst>
          </p:cNvPr>
          <p:cNvSpPr/>
          <p:nvPr/>
        </p:nvSpPr>
        <p:spPr>
          <a:xfrm>
            <a:off x="9535886" y="1877831"/>
            <a:ext cx="2198914" cy="1184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Elég lenne csak ’*’-ot írni?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D91FA3A4-4963-41BD-9547-EF67B73A371E}"/>
              </a:ext>
            </a:extLst>
          </p:cNvPr>
          <p:cNvSpPr txBox="1"/>
          <p:nvPr/>
        </p:nvSpPr>
        <p:spPr>
          <a:xfrm>
            <a:off x="9492009" y="3570514"/>
            <a:ext cx="21989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Igen, mert a kompozíció miatt az 1 kötelező!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E7ECD8A5-6BFF-467D-B515-8A8FFB26C1CF}"/>
              </a:ext>
            </a:extLst>
          </p:cNvPr>
          <p:cNvSpPr txBox="1"/>
          <p:nvPr/>
        </p:nvSpPr>
        <p:spPr>
          <a:xfrm>
            <a:off x="9637444" y="4960350"/>
            <a:ext cx="1803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rgbClr val="FF0000"/>
                </a:solidFill>
              </a:rPr>
              <a:t>Kvíz/1   Kvíz/2</a:t>
            </a:r>
          </a:p>
        </p:txBody>
      </p:sp>
    </p:spTree>
    <p:extLst>
      <p:ext uri="{BB962C8B-B14F-4D97-AF65-F5344CB8AC3E}">
        <p14:creationId xmlns:p14="http://schemas.microsoft.com/office/powerpoint/2010/main" val="312995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2" grpId="0" animBg="1"/>
      <p:bldP spid="29" grpId="0" animBg="1"/>
      <p:bldP spid="32" grpId="0" animBg="1"/>
      <p:bldP spid="40" grpId="0" animBg="1"/>
      <p:bldP spid="42" grpId="0" animBg="1"/>
      <p:bldP spid="44" grpId="0" animBg="1"/>
      <p:bldP spid="48" grpId="0" animBg="1"/>
      <p:bldP spid="50" grpId="0" animBg="1"/>
      <p:bldP spid="51" grpId="0" animBg="1"/>
      <p:bldP spid="52" grpId="0" animBg="1"/>
      <p:bldP spid="39" grpId="0" animBg="1"/>
      <p:bldP spid="16" grpId="0" animBg="1"/>
      <p:bldP spid="3" grpId="0" animBg="1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96DFDA0D-955A-4B5D-B104-7B39A08530A1}"/>
              </a:ext>
            </a:extLst>
          </p:cNvPr>
          <p:cNvGrpSpPr/>
          <p:nvPr/>
        </p:nvGrpSpPr>
        <p:grpSpPr>
          <a:xfrm>
            <a:off x="654633" y="1145641"/>
            <a:ext cx="7630523" cy="3101103"/>
            <a:chOff x="590841" y="165601"/>
            <a:chExt cx="7630523" cy="3101103"/>
          </a:xfrm>
        </p:grpSpPr>
        <p:sp>
          <p:nvSpPr>
            <p:cNvPr id="22" name="Téglalap 21">
              <a:extLst>
                <a:ext uri="{FF2B5EF4-FFF2-40B4-BE49-F238E27FC236}">
                  <a16:creationId xmlns:a16="http://schemas.microsoft.com/office/drawing/2014/main" id="{9173A87D-5415-426E-BA2C-CABD3EBD4B82}"/>
                </a:ext>
              </a:extLst>
            </p:cNvPr>
            <p:cNvSpPr/>
            <p:nvPr/>
          </p:nvSpPr>
          <p:spPr>
            <a:xfrm>
              <a:off x="1097766" y="1724682"/>
              <a:ext cx="1555282" cy="47939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u="sng" dirty="0">
                  <a:solidFill>
                    <a:schemeClr val="tx1"/>
                  </a:solidFill>
                </a:rPr>
                <a:t>1 : Metrókocsi</a:t>
              </a:r>
            </a:p>
          </p:txBody>
        </p:sp>
        <p:sp>
          <p:nvSpPr>
            <p:cNvPr id="24" name="Téglalap 23">
              <a:extLst>
                <a:ext uri="{FF2B5EF4-FFF2-40B4-BE49-F238E27FC236}">
                  <a16:creationId xmlns:a16="http://schemas.microsoft.com/office/drawing/2014/main" id="{5578525B-999A-4243-8DCF-AA95B7E1783C}"/>
                </a:ext>
              </a:extLst>
            </p:cNvPr>
            <p:cNvSpPr/>
            <p:nvPr/>
          </p:nvSpPr>
          <p:spPr>
            <a:xfrm>
              <a:off x="2995534" y="1724682"/>
              <a:ext cx="1555282" cy="47939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u="sng" dirty="0">
                  <a:solidFill>
                    <a:schemeClr val="tx1"/>
                  </a:solidFill>
                </a:rPr>
                <a:t>2 : Metrókocsi</a:t>
              </a:r>
            </a:p>
          </p:txBody>
        </p:sp>
        <p:sp>
          <p:nvSpPr>
            <p:cNvPr id="25" name="Téglalap 24">
              <a:extLst>
                <a:ext uri="{FF2B5EF4-FFF2-40B4-BE49-F238E27FC236}">
                  <a16:creationId xmlns:a16="http://schemas.microsoft.com/office/drawing/2014/main" id="{6A4ECE06-5A6C-427E-BFAE-7CC45A6F3683}"/>
                </a:ext>
              </a:extLst>
            </p:cNvPr>
            <p:cNvSpPr/>
            <p:nvPr/>
          </p:nvSpPr>
          <p:spPr>
            <a:xfrm>
              <a:off x="4801920" y="1724682"/>
              <a:ext cx="1555282" cy="47939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u="sng" dirty="0">
                  <a:solidFill>
                    <a:schemeClr val="tx1"/>
                  </a:solidFill>
                </a:rPr>
                <a:t>3 : Metrókocsi</a:t>
              </a:r>
            </a:p>
          </p:txBody>
        </p:sp>
        <p:sp>
          <p:nvSpPr>
            <p:cNvPr id="26" name="Téglalap 25">
              <a:extLst>
                <a:ext uri="{FF2B5EF4-FFF2-40B4-BE49-F238E27FC236}">
                  <a16:creationId xmlns:a16="http://schemas.microsoft.com/office/drawing/2014/main" id="{8FCD37FA-8318-4198-A62B-045ECA207733}"/>
                </a:ext>
              </a:extLst>
            </p:cNvPr>
            <p:cNvSpPr/>
            <p:nvPr/>
          </p:nvSpPr>
          <p:spPr>
            <a:xfrm>
              <a:off x="6666082" y="1718547"/>
              <a:ext cx="1555282" cy="47939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u="sng" dirty="0">
                  <a:solidFill>
                    <a:schemeClr val="tx1"/>
                  </a:solidFill>
                </a:rPr>
                <a:t>4 : Metrókocsi</a:t>
              </a:r>
            </a:p>
          </p:txBody>
        </p:sp>
        <p:sp>
          <p:nvSpPr>
            <p:cNvPr id="27" name="Téglalap 26">
              <a:extLst>
                <a:ext uri="{FF2B5EF4-FFF2-40B4-BE49-F238E27FC236}">
                  <a16:creationId xmlns:a16="http://schemas.microsoft.com/office/drawing/2014/main" id="{3D7F1577-40FE-4078-8AE6-D5B3C04DCD92}"/>
                </a:ext>
              </a:extLst>
            </p:cNvPr>
            <p:cNvSpPr/>
            <p:nvPr/>
          </p:nvSpPr>
          <p:spPr>
            <a:xfrm>
              <a:off x="3581054" y="165601"/>
              <a:ext cx="1998507" cy="47939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u="sng" dirty="0">
                  <a:solidFill>
                    <a:schemeClr val="tx1"/>
                  </a:solidFill>
                </a:rPr>
                <a:t>: Metrószerelvény</a:t>
              </a:r>
            </a:p>
          </p:txBody>
        </p:sp>
        <p:sp>
          <p:nvSpPr>
            <p:cNvPr id="28" name="Rombusz 27">
              <a:extLst>
                <a:ext uri="{FF2B5EF4-FFF2-40B4-BE49-F238E27FC236}">
                  <a16:creationId xmlns:a16="http://schemas.microsoft.com/office/drawing/2014/main" id="{20FF4016-2BAC-4D44-AD1F-57F5AEA63CBB}"/>
                </a:ext>
              </a:extLst>
            </p:cNvPr>
            <p:cNvSpPr/>
            <p:nvPr/>
          </p:nvSpPr>
          <p:spPr>
            <a:xfrm>
              <a:off x="4513654" y="656688"/>
              <a:ext cx="142043" cy="239697"/>
            </a:xfrm>
            <a:prstGeom prst="diamond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cxnSp>
          <p:nvCxnSpPr>
            <p:cNvPr id="30" name="Összekötő: szögletes 29">
              <a:extLst>
                <a:ext uri="{FF2B5EF4-FFF2-40B4-BE49-F238E27FC236}">
                  <a16:creationId xmlns:a16="http://schemas.microsoft.com/office/drawing/2014/main" id="{43373D2E-805E-4EC2-AD28-3DD752FA3AF5}"/>
                </a:ext>
              </a:extLst>
            </p:cNvPr>
            <p:cNvCxnSpPr>
              <a:cxnSpLocks/>
              <a:stCxn id="26" idx="0"/>
              <a:endCxn id="28" idx="2"/>
            </p:cNvCxnSpPr>
            <p:nvPr/>
          </p:nvCxnSpPr>
          <p:spPr>
            <a:xfrm rot="16200000" flipV="1">
              <a:off x="5603119" y="-122058"/>
              <a:ext cx="822162" cy="2859047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Összekötő: szögletes 31">
              <a:extLst>
                <a:ext uri="{FF2B5EF4-FFF2-40B4-BE49-F238E27FC236}">
                  <a16:creationId xmlns:a16="http://schemas.microsoft.com/office/drawing/2014/main" id="{9E741E1D-CE5A-4EE1-8EF3-B13DD5693B3A}"/>
                </a:ext>
              </a:extLst>
            </p:cNvPr>
            <p:cNvCxnSpPr>
              <a:cxnSpLocks/>
              <a:stCxn id="25" idx="0"/>
              <a:endCxn id="28" idx="2"/>
            </p:cNvCxnSpPr>
            <p:nvPr/>
          </p:nvCxnSpPr>
          <p:spPr>
            <a:xfrm rot="16200000" flipV="1">
              <a:off x="4667971" y="813091"/>
              <a:ext cx="828297" cy="994885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Összekötő: szögletes 34">
              <a:extLst>
                <a:ext uri="{FF2B5EF4-FFF2-40B4-BE49-F238E27FC236}">
                  <a16:creationId xmlns:a16="http://schemas.microsoft.com/office/drawing/2014/main" id="{933727C1-1B12-4E52-B1C2-DD9B121BACA7}"/>
                </a:ext>
              </a:extLst>
            </p:cNvPr>
            <p:cNvCxnSpPr>
              <a:cxnSpLocks/>
              <a:stCxn id="24" idx="0"/>
              <a:endCxn id="28" idx="2"/>
            </p:cNvCxnSpPr>
            <p:nvPr/>
          </p:nvCxnSpPr>
          <p:spPr>
            <a:xfrm rot="5400000" flipH="1" flipV="1">
              <a:off x="3764777" y="904784"/>
              <a:ext cx="828297" cy="811501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Összekötő: szögletes 35">
              <a:extLst>
                <a:ext uri="{FF2B5EF4-FFF2-40B4-BE49-F238E27FC236}">
                  <a16:creationId xmlns:a16="http://schemas.microsoft.com/office/drawing/2014/main" id="{D27A4489-7DDB-4049-88FB-01EC8A3BC53D}"/>
                </a:ext>
              </a:extLst>
            </p:cNvPr>
            <p:cNvCxnSpPr>
              <a:cxnSpLocks/>
              <a:stCxn id="22" idx="0"/>
              <a:endCxn id="28" idx="2"/>
            </p:cNvCxnSpPr>
            <p:nvPr/>
          </p:nvCxnSpPr>
          <p:spPr>
            <a:xfrm rot="5400000" flipH="1" flipV="1">
              <a:off x="2815893" y="-44100"/>
              <a:ext cx="828297" cy="2709269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églalap 45">
              <a:extLst>
                <a:ext uri="{FF2B5EF4-FFF2-40B4-BE49-F238E27FC236}">
                  <a16:creationId xmlns:a16="http://schemas.microsoft.com/office/drawing/2014/main" id="{73B57D41-BA17-4413-8F59-6EDEDC087DBC}"/>
                </a:ext>
              </a:extLst>
            </p:cNvPr>
            <p:cNvSpPr/>
            <p:nvPr/>
          </p:nvSpPr>
          <p:spPr>
            <a:xfrm>
              <a:off x="590841" y="2789736"/>
              <a:ext cx="1149239" cy="47696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u="sng" dirty="0">
                  <a:solidFill>
                    <a:schemeClr val="tx1"/>
                  </a:solidFill>
                </a:rPr>
                <a:t> : Személy</a:t>
              </a:r>
            </a:p>
          </p:txBody>
        </p:sp>
        <p:cxnSp>
          <p:nvCxnSpPr>
            <p:cNvPr id="33" name="Egyenes összekötő 32">
              <a:extLst>
                <a:ext uri="{FF2B5EF4-FFF2-40B4-BE49-F238E27FC236}">
                  <a16:creationId xmlns:a16="http://schemas.microsoft.com/office/drawing/2014/main" id="{6F535243-8835-4E71-9DAE-6146D1A6ED39}"/>
                </a:ext>
              </a:extLst>
            </p:cNvPr>
            <p:cNvCxnSpPr>
              <a:cxnSpLocks/>
              <a:stCxn id="46" idx="0"/>
              <a:endCxn id="22" idx="2"/>
            </p:cNvCxnSpPr>
            <p:nvPr/>
          </p:nvCxnSpPr>
          <p:spPr>
            <a:xfrm flipV="1">
              <a:off x="1165461" y="2204076"/>
              <a:ext cx="709946" cy="5856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Egyenes összekötő 49">
              <a:extLst>
                <a:ext uri="{FF2B5EF4-FFF2-40B4-BE49-F238E27FC236}">
                  <a16:creationId xmlns:a16="http://schemas.microsoft.com/office/drawing/2014/main" id="{316C7581-F508-42C3-A692-2797169B31F9}"/>
                </a:ext>
              </a:extLst>
            </p:cNvPr>
            <p:cNvCxnSpPr>
              <a:cxnSpLocks/>
              <a:stCxn id="51" idx="0"/>
              <a:endCxn id="22" idx="2"/>
            </p:cNvCxnSpPr>
            <p:nvPr/>
          </p:nvCxnSpPr>
          <p:spPr>
            <a:xfrm flipH="1" flipV="1">
              <a:off x="1875407" y="2204076"/>
              <a:ext cx="604109" cy="5856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églalap 50">
              <a:extLst>
                <a:ext uri="{FF2B5EF4-FFF2-40B4-BE49-F238E27FC236}">
                  <a16:creationId xmlns:a16="http://schemas.microsoft.com/office/drawing/2014/main" id="{8BC05B9B-9E87-4729-A20F-F78E2E3E380E}"/>
                </a:ext>
              </a:extLst>
            </p:cNvPr>
            <p:cNvSpPr/>
            <p:nvPr/>
          </p:nvSpPr>
          <p:spPr>
            <a:xfrm>
              <a:off x="1904896" y="2789736"/>
              <a:ext cx="1149239" cy="47696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u="sng" dirty="0">
                  <a:solidFill>
                    <a:schemeClr val="tx1"/>
                  </a:solidFill>
                </a:rPr>
                <a:t> : Személy</a:t>
              </a:r>
            </a:p>
          </p:txBody>
        </p:sp>
        <p:sp>
          <p:nvSpPr>
            <p:cNvPr id="54" name="Téglalap 53">
              <a:extLst>
                <a:ext uri="{FF2B5EF4-FFF2-40B4-BE49-F238E27FC236}">
                  <a16:creationId xmlns:a16="http://schemas.microsoft.com/office/drawing/2014/main" id="{EB6CC9E8-6082-4265-A6FF-3ACF591F0E56}"/>
                </a:ext>
              </a:extLst>
            </p:cNvPr>
            <p:cNvSpPr/>
            <p:nvPr/>
          </p:nvSpPr>
          <p:spPr>
            <a:xfrm>
              <a:off x="3196805" y="2789736"/>
              <a:ext cx="1149239" cy="47696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u="sng" dirty="0">
                  <a:solidFill>
                    <a:schemeClr val="tx1"/>
                  </a:solidFill>
                </a:rPr>
                <a:t> : Személy</a:t>
              </a:r>
            </a:p>
          </p:txBody>
        </p:sp>
        <p:cxnSp>
          <p:nvCxnSpPr>
            <p:cNvPr id="55" name="Egyenes összekötő 54">
              <a:extLst>
                <a:ext uri="{FF2B5EF4-FFF2-40B4-BE49-F238E27FC236}">
                  <a16:creationId xmlns:a16="http://schemas.microsoft.com/office/drawing/2014/main" id="{C0158B73-CD31-4A38-9C17-2E34F4223EFB}"/>
                </a:ext>
              </a:extLst>
            </p:cNvPr>
            <p:cNvCxnSpPr>
              <a:cxnSpLocks/>
              <a:stCxn id="58" idx="0"/>
              <a:endCxn id="25" idx="2"/>
            </p:cNvCxnSpPr>
            <p:nvPr/>
          </p:nvCxnSpPr>
          <p:spPr>
            <a:xfrm flipH="1" flipV="1">
              <a:off x="5579561" y="2204076"/>
              <a:ext cx="837" cy="5856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églalap 57">
              <a:extLst>
                <a:ext uri="{FF2B5EF4-FFF2-40B4-BE49-F238E27FC236}">
                  <a16:creationId xmlns:a16="http://schemas.microsoft.com/office/drawing/2014/main" id="{60DA0667-FDDF-41F3-83A2-321B35F2B7C5}"/>
                </a:ext>
              </a:extLst>
            </p:cNvPr>
            <p:cNvSpPr/>
            <p:nvPr/>
          </p:nvSpPr>
          <p:spPr>
            <a:xfrm>
              <a:off x="5005778" y="2789736"/>
              <a:ext cx="1149239" cy="47696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u="sng" dirty="0">
                  <a:solidFill>
                    <a:schemeClr val="tx1"/>
                  </a:solidFill>
                </a:rPr>
                <a:t> : Személy</a:t>
              </a:r>
            </a:p>
          </p:txBody>
        </p:sp>
        <p:cxnSp>
          <p:nvCxnSpPr>
            <p:cNvPr id="59" name="Egyenes összekötő 58">
              <a:extLst>
                <a:ext uri="{FF2B5EF4-FFF2-40B4-BE49-F238E27FC236}">
                  <a16:creationId xmlns:a16="http://schemas.microsoft.com/office/drawing/2014/main" id="{51516120-02DE-4BCC-BE06-D836A5384F2A}"/>
                </a:ext>
              </a:extLst>
            </p:cNvPr>
            <p:cNvCxnSpPr>
              <a:cxnSpLocks/>
              <a:stCxn id="54" idx="0"/>
              <a:endCxn id="24" idx="2"/>
            </p:cNvCxnSpPr>
            <p:nvPr/>
          </p:nvCxnSpPr>
          <p:spPr>
            <a:xfrm flipV="1">
              <a:off x="3771425" y="2204076"/>
              <a:ext cx="1750" cy="5856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zövegdoboz 3">
            <a:extLst>
              <a:ext uri="{FF2B5EF4-FFF2-40B4-BE49-F238E27FC236}">
                <a16:creationId xmlns:a16="http://schemas.microsoft.com/office/drawing/2014/main" id="{E9163AAC-9B81-4C1E-8F29-859F68C30CB7}"/>
              </a:ext>
            </a:extLst>
          </p:cNvPr>
          <p:cNvSpPr txBox="1"/>
          <p:nvPr/>
        </p:nvSpPr>
        <p:spPr>
          <a:xfrm>
            <a:off x="504859" y="256305"/>
            <a:ext cx="103224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/>
              <a:t>1. A metrószerelvényeken személyek utaznak. Egy metrószerelvény négy, öt, vagy hat kocsiból áll. </a:t>
            </a:r>
          </a:p>
          <a:p>
            <a:r>
              <a:rPr lang="hu-HU" sz="2000" dirty="0"/>
              <a:t>    Egy kocsiba legfeljebb 135 személy szállhat be.</a:t>
            </a:r>
          </a:p>
        </p:txBody>
      </p:sp>
      <p:grpSp>
        <p:nvGrpSpPr>
          <p:cNvPr id="23" name="Csoportba foglalás 22">
            <a:extLst>
              <a:ext uri="{FF2B5EF4-FFF2-40B4-BE49-F238E27FC236}">
                <a16:creationId xmlns:a16="http://schemas.microsoft.com/office/drawing/2014/main" id="{5D17E067-530A-4968-92D6-30ED05E909E4}"/>
              </a:ext>
            </a:extLst>
          </p:cNvPr>
          <p:cNvGrpSpPr/>
          <p:nvPr/>
        </p:nvGrpSpPr>
        <p:grpSpPr>
          <a:xfrm>
            <a:off x="6449962" y="3281484"/>
            <a:ext cx="5063611" cy="3414284"/>
            <a:chOff x="6449962" y="3281484"/>
            <a:chExt cx="5063611" cy="3414284"/>
          </a:xfrm>
        </p:grpSpPr>
        <p:sp>
          <p:nvSpPr>
            <p:cNvPr id="49" name="Téglalap 48">
              <a:extLst>
                <a:ext uri="{FF2B5EF4-FFF2-40B4-BE49-F238E27FC236}">
                  <a16:creationId xmlns:a16="http://schemas.microsoft.com/office/drawing/2014/main" id="{D0B47295-F1E3-42BC-8BCB-CA3E04B88DC2}"/>
                </a:ext>
              </a:extLst>
            </p:cNvPr>
            <p:cNvSpPr/>
            <p:nvPr/>
          </p:nvSpPr>
          <p:spPr>
            <a:xfrm>
              <a:off x="6710032" y="3518266"/>
              <a:ext cx="1826287" cy="47939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>
                  <a:solidFill>
                    <a:schemeClr val="tx1"/>
                  </a:solidFill>
                </a:rPr>
                <a:t>Metrószerelvény</a:t>
              </a:r>
            </a:p>
          </p:txBody>
        </p:sp>
        <p:sp>
          <p:nvSpPr>
            <p:cNvPr id="52" name="Téglalap 51">
              <a:extLst>
                <a:ext uri="{FF2B5EF4-FFF2-40B4-BE49-F238E27FC236}">
                  <a16:creationId xmlns:a16="http://schemas.microsoft.com/office/drawing/2014/main" id="{7C05E95C-54B1-4290-9D7C-37C510165683}"/>
                </a:ext>
              </a:extLst>
            </p:cNvPr>
            <p:cNvSpPr/>
            <p:nvPr/>
          </p:nvSpPr>
          <p:spPr>
            <a:xfrm>
              <a:off x="6959629" y="5313972"/>
              <a:ext cx="1300579" cy="47939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>
                  <a:solidFill>
                    <a:schemeClr val="tx1"/>
                  </a:solidFill>
                </a:rPr>
                <a:t>Metrókocsi</a:t>
              </a:r>
            </a:p>
          </p:txBody>
        </p:sp>
        <p:sp>
          <p:nvSpPr>
            <p:cNvPr id="53" name="Téglalap 52">
              <a:extLst>
                <a:ext uri="{FF2B5EF4-FFF2-40B4-BE49-F238E27FC236}">
                  <a16:creationId xmlns:a16="http://schemas.microsoft.com/office/drawing/2014/main" id="{5B63C389-8B94-4928-B67E-F5D3EFF620B5}"/>
                </a:ext>
              </a:extLst>
            </p:cNvPr>
            <p:cNvSpPr/>
            <p:nvPr/>
          </p:nvSpPr>
          <p:spPr>
            <a:xfrm>
              <a:off x="9934569" y="5313971"/>
              <a:ext cx="1300579" cy="47696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>
                  <a:solidFill>
                    <a:schemeClr val="tx1"/>
                  </a:solidFill>
                </a:rPr>
                <a:t>Személy</a:t>
              </a:r>
            </a:p>
          </p:txBody>
        </p:sp>
        <p:sp>
          <p:nvSpPr>
            <p:cNvPr id="56" name="Rombusz 55">
              <a:extLst>
                <a:ext uri="{FF2B5EF4-FFF2-40B4-BE49-F238E27FC236}">
                  <a16:creationId xmlns:a16="http://schemas.microsoft.com/office/drawing/2014/main" id="{47B34139-41E9-47FA-8B03-B720C41D31E0}"/>
                </a:ext>
              </a:extLst>
            </p:cNvPr>
            <p:cNvSpPr/>
            <p:nvPr/>
          </p:nvSpPr>
          <p:spPr>
            <a:xfrm>
              <a:off x="7538896" y="4016353"/>
              <a:ext cx="142043" cy="239697"/>
            </a:xfrm>
            <a:prstGeom prst="diamond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cxnSp>
          <p:nvCxnSpPr>
            <p:cNvPr id="57" name="Összekötő: szögletes 56">
              <a:extLst>
                <a:ext uri="{FF2B5EF4-FFF2-40B4-BE49-F238E27FC236}">
                  <a16:creationId xmlns:a16="http://schemas.microsoft.com/office/drawing/2014/main" id="{03B3C152-BCA4-4952-9F11-81B43EA64061}"/>
                </a:ext>
              </a:extLst>
            </p:cNvPr>
            <p:cNvCxnSpPr>
              <a:cxnSpLocks/>
              <a:stCxn id="52" idx="0"/>
              <a:endCxn id="56" idx="2"/>
            </p:cNvCxnSpPr>
            <p:nvPr/>
          </p:nvCxnSpPr>
          <p:spPr>
            <a:xfrm rot="16200000" flipV="1">
              <a:off x="7080958" y="4785010"/>
              <a:ext cx="1057922" cy="1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Összekötő: szögletes 59">
              <a:extLst>
                <a:ext uri="{FF2B5EF4-FFF2-40B4-BE49-F238E27FC236}">
                  <a16:creationId xmlns:a16="http://schemas.microsoft.com/office/drawing/2014/main" id="{44F43F8D-8614-41A4-BA07-C01023C5D787}"/>
                </a:ext>
              </a:extLst>
            </p:cNvPr>
            <p:cNvCxnSpPr>
              <a:cxnSpLocks/>
              <a:stCxn id="53" idx="0"/>
              <a:endCxn id="49" idx="3"/>
            </p:cNvCxnSpPr>
            <p:nvPr/>
          </p:nvCxnSpPr>
          <p:spPr>
            <a:xfrm rot="16200000" flipV="1">
              <a:off x="8782585" y="3511697"/>
              <a:ext cx="1556008" cy="2048540"/>
            </a:xfrm>
            <a:prstGeom prst="bentConnector2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Szövegdoboz 60">
              <a:extLst>
                <a:ext uri="{FF2B5EF4-FFF2-40B4-BE49-F238E27FC236}">
                  <a16:creationId xmlns:a16="http://schemas.microsoft.com/office/drawing/2014/main" id="{2712DA3B-6CA0-470F-B7E3-7C4B06153922}"/>
                </a:ext>
              </a:extLst>
            </p:cNvPr>
            <p:cNvSpPr txBox="1"/>
            <p:nvPr/>
          </p:nvSpPr>
          <p:spPr>
            <a:xfrm>
              <a:off x="10850178" y="5421607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hu-HU" dirty="0"/>
            </a:p>
          </p:txBody>
        </p:sp>
        <p:sp>
          <p:nvSpPr>
            <p:cNvPr id="62" name="Szövegdoboz 61">
              <a:extLst>
                <a:ext uri="{FF2B5EF4-FFF2-40B4-BE49-F238E27FC236}">
                  <a16:creationId xmlns:a16="http://schemas.microsoft.com/office/drawing/2014/main" id="{F67A57F1-077F-4726-8EB6-17AC809150C5}"/>
                </a:ext>
              </a:extLst>
            </p:cNvPr>
            <p:cNvSpPr txBox="1"/>
            <p:nvPr/>
          </p:nvSpPr>
          <p:spPr>
            <a:xfrm>
              <a:off x="7591970" y="4959624"/>
              <a:ext cx="5341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dirty="0"/>
                <a:t>4..6</a:t>
              </a:r>
            </a:p>
          </p:txBody>
        </p:sp>
        <p:sp>
          <p:nvSpPr>
            <p:cNvPr id="63" name="Háromszög 62">
              <a:extLst>
                <a:ext uri="{FF2B5EF4-FFF2-40B4-BE49-F238E27FC236}">
                  <a16:creationId xmlns:a16="http://schemas.microsoft.com/office/drawing/2014/main" id="{3ECBC8C2-346C-4C08-AF37-CC66AB720CE1}"/>
                </a:ext>
              </a:extLst>
            </p:cNvPr>
            <p:cNvSpPr/>
            <p:nvPr/>
          </p:nvSpPr>
          <p:spPr>
            <a:xfrm rot="16200000">
              <a:off x="8694548" y="6150642"/>
              <a:ext cx="143510" cy="126329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4" name="Szövegdoboz 63">
              <a:extLst>
                <a:ext uri="{FF2B5EF4-FFF2-40B4-BE49-F238E27FC236}">
                  <a16:creationId xmlns:a16="http://schemas.microsoft.com/office/drawing/2014/main" id="{1A65620E-A7DB-40AA-8761-240456D99C8A}"/>
                </a:ext>
              </a:extLst>
            </p:cNvPr>
            <p:cNvSpPr txBox="1"/>
            <p:nvPr/>
          </p:nvSpPr>
          <p:spPr>
            <a:xfrm>
              <a:off x="8783162" y="6044529"/>
              <a:ext cx="7421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600" dirty="0"/>
                <a:t>beszáll</a:t>
              </a:r>
            </a:p>
          </p:txBody>
        </p:sp>
        <p:sp>
          <p:nvSpPr>
            <p:cNvPr id="65" name="Szövegdoboz 64">
              <a:extLst>
                <a:ext uri="{FF2B5EF4-FFF2-40B4-BE49-F238E27FC236}">
                  <a16:creationId xmlns:a16="http://schemas.microsoft.com/office/drawing/2014/main" id="{D18F6CCF-0F84-412B-9B34-552414730F4F}"/>
                </a:ext>
              </a:extLst>
            </p:cNvPr>
            <p:cNvSpPr txBox="1"/>
            <p:nvPr/>
          </p:nvSpPr>
          <p:spPr>
            <a:xfrm>
              <a:off x="8001199" y="4956725"/>
              <a:ext cx="9806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600" dirty="0"/>
                <a:t>{</a:t>
              </a:r>
              <a:r>
                <a:rPr lang="hu-HU" sz="1600" i="1" dirty="0" err="1"/>
                <a:t>ordered</a:t>
              </a:r>
              <a:r>
                <a:rPr lang="hu-HU" sz="1600" dirty="0"/>
                <a:t>}</a:t>
              </a:r>
            </a:p>
          </p:txBody>
        </p:sp>
        <p:cxnSp>
          <p:nvCxnSpPr>
            <p:cNvPr id="66" name="Összekötő: szögletes 65">
              <a:extLst>
                <a:ext uri="{FF2B5EF4-FFF2-40B4-BE49-F238E27FC236}">
                  <a16:creationId xmlns:a16="http://schemas.microsoft.com/office/drawing/2014/main" id="{FA415DF6-3DED-4123-8A59-DD29808EE452}"/>
                </a:ext>
              </a:extLst>
            </p:cNvPr>
            <p:cNvCxnSpPr>
              <a:cxnSpLocks/>
              <a:stCxn id="52" idx="2"/>
              <a:endCxn id="53" idx="2"/>
            </p:cNvCxnSpPr>
            <p:nvPr/>
          </p:nvCxnSpPr>
          <p:spPr>
            <a:xfrm rot="5400000" flipH="1" flipV="1">
              <a:off x="9096175" y="4304683"/>
              <a:ext cx="2427" cy="2974940"/>
            </a:xfrm>
            <a:prstGeom prst="bentConnector3">
              <a:avLst>
                <a:gd name="adj1" fmla="val -24641821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Szövegdoboz 66">
              <a:extLst>
                <a:ext uri="{FF2B5EF4-FFF2-40B4-BE49-F238E27FC236}">
                  <a16:creationId xmlns:a16="http://schemas.microsoft.com/office/drawing/2014/main" id="{8B457725-984D-4585-A7ED-65305B009107}"/>
                </a:ext>
              </a:extLst>
            </p:cNvPr>
            <p:cNvSpPr txBox="1"/>
            <p:nvPr/>
          </p:nvSpPr>
          <p:spPr>
            <a:xfrm>
              <a:off x="10530706" y="5767454"/>
              <a:ext cx="7681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dirty="0"/>
                <a:t>0..135</a:t>
              </a:r>
            </a:p>
          </p:txBody>
        </p:sp>
        <p:sp>
          <p:nvSpPr>
            <p:cNvPr id="68" name="Háromszög 67">
              <a:extLst>
                <a:ext uri="{FF2B5EF4-FFF2-40B4-BE49-F238E27FC236}">
                  <a16:creationId xmlns:a16="http://schemas.microsoft.com/office/drawing/2014/main" id="{EF2DD7FE-A7D0-4406-BF23-2F635A07FF93}"/>
                </a:ext>
              </a:extLst>
            </p:cNvPr>
            <p:cNvSpPr/>
            <p:nvPr/>
          </p:nvSpPr>
          <p:spPr>
            <a:xfrm rot="16200000">
              <a:off x="9307132" y="3535113"/>
              <a:ext cx="143510" cy="126329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9" name="Szövegdoboz 68">
              <a:extLst>
                <a:ext uri="{FF2B5EF4-FFF2-40B4-BE49-F238E27FC236}">
                  <a16:creationId xmlns:a16="http://schemas.microsoft.com/office/drawing/2014/main" id="{5E9780C9-8413-4A5B-9EAC-C4BFE90CD128}"/>
                </a:ext>
              </a:extLst>
            </p:cNvPr>
            <p:cNvSpPr txBox="1"/>
            <p:nvPr/>
          </p:nvSpPr>
          <p:spPr>
            <a:xfrm>
              <a:off x="9405790" y="3429000"/>
              <a:ext cx="6774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600" dirty="0"/>
                <a:t>utazik</a:t>
              </a:r>
            </a:p>
          </p:txBody>
        </p:sp>
        <p:sp>
          <p:nvSpPr>
            <p:cNvPr id="47" name="Szövegdoboz 46">
              <a:extLst>
                <a:ext uri="{FF2B5EF4-FFF2-40B4-BE49-F238E27FC236}">
                  <a16:creationId xmlns:a16="http://schemas.microsoft.com/office/drawing/2014/main" id="{7F121D14-CA76-40CE-97CC-3DAE78EC6F4E}"/>
                </a:ext>
              </a:extLst>
            </p:cNvPr>
            <p:cNvSpPr txBox="1"/>
            <p:nvPr/>
          </p:nvSpPr>
          <p:spPr>
            <a:xfrm>
              <a:off x="10580443" y="5058679"/>
              <a:ext cx="2872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600" dirty="0"/>
                <a:t>*</a:t>
              </a:r>
            </a:p>
          </p:txBody>
        </p:sp>
        <p:cxnSp>
          <p:nvCxnSpPr>
            <p:cNvPr id="15" name="Egyenes összekötő 14">
              <a:extLst>
                <a:ext uri="{FF2B5EF4-FFF2-40B4-BE49-F238E27FC236}">
                  <a16:creationId xmlns:a16="http://schemas.microsoft.com/office/drawing/2014/main" id="{352380E3-4F7F-4EA9-9E69-2FD1B9F6EE83}"/>
                </a:ext>
              </a:extLst>
            </p:cNvPr>
            <p:cNvCxnSpPr>
              <a:endCxn id="69" idx="2"/>
            </p:cNvCxnSpPr>
            <p:nvPr/>
          </p:nvCxnSpPr>
          <p:spPr>
            <a:xfrm flipV="1">
              <a:off x="9744536" y="3767554"/>
              <a:ext cx="1" cy="2615529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Szövegdoboz 16">
              <a:extLst>
                <a:ext uri="{FF2B5EF4-FFF2-40B4-BE49-F238E27FC236}">
                  <a16:creationId xmlns:a16="http://schemas.microsoft.com/office/drawing/2014/main" id="{4F9A0350-8336-4413-947C-0EA4AE2DC3FE}"/>
                </a:ext>
              </a:extLst>
            </p:cNvPr>
            <p:cNvSpPr txBox="1"/>
            <p:nvPr/>
          </p:nvSpPr>
          <p:spPr>
            <a:xfrm>
              <a:off x="8875238" y="4557952"/>
              <a:ext cx="9421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/>
                <a:t>{</a:t>
              </a:r>
              <a:r>
                <a:rPr lang="hu-HU" i="1" dirty="0" err="1"/>
                <a:t>subset</a:t>
              </a:r>
              <a:r>
                <a:rPr lang="hu-HU" dirty="0"/>
                <a:t>}</a:t>
              </a:r>
            </a:p>
          </p:txBody>
        </p:sp>
        <p:sp>
          <p:nvSpPr>
            <p:cNvPr id="21" name="Téglalap 20">
              <a:extLst>
                <a:ext uri="{FF2B5EF4-FFF2-40B4-BE49-F238E27FC236}">
                  <a16:creationId xmlns:a16="http://schemas.microsoft.com/office/drawing/2014/main" id="{A3873AE5-0191-44C0-92B1-F02E9FB90C7E}"/>
                </a:ext>
              </a:extLst>
            </p:cNvPr>
            <p:cNvSpPr/>
            <p:nvPr/>
          </p:nvSpPr>
          <p:spPr>
            <a:xfrm>
              <a:off x="6449962" y="3281484"/>
              <a:ext cx="5063611" cy="341428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8C9796BF-9E1A-49D8-90BB-B1CA2E3B8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09BDF-08F0-4B7E-BFE0-6DB12198B295}" type="slidenum">
              <a:rPr lang="hu-HU" smtClean="0"/>
              <a:t>19</a:t>
            </a:fld>
            <a:endParaRPr lang="hu-HU"/>
          </a:p>
        </p:txBody>
      </p:sp>
      <p:sp>
        <p:nvSpPr>
          <p:cNvPr id="6" name="Beszédbuborék: ellipszis 5">
            <a:extLst>
              <a:ext uri="{FF2B5EF4-FFF2-40B4-BE49-F238E27FC236}">
                <a16:creationId xmlns:a16="http://schemas.microsoft.com/office/drawing/2014/main" id="{558193E9-BD5A-49E1-9636-F3D65865FD70}"/>
              </a:ext>
            </a:extLst>
          </p:cNvPr>
          <p:cNvSpPr/>
          <p:nvPr/>
        </p:nvSpPr>
        <p:spPr>
          <a:xfrm>
            <a:off x="7609918" y="827105"/>
            <a:ext cx="2982733" cy="1096151"/>
          </a:xfrm>
          <a:prstGeom prst="wedgeEllipseCallout">
            <a:avLst>
              <a:gd name="adj1" fmla="val -142192"/>
              <a:gd name="adj2" fmla="val 39490"/>
            </a:avLst>
          </a:prstGeom>
          <a:solidFill>
            <a:schemeClr val="tx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Lehetne </a:t>
            </a:r>
            <a:r>
              <a:rPr lang="hu-HU" dirty="0" err="1"/>
              <a:t>aggregáció</a:t>
            </a:r>
            <a:r>
              <a:rPr lang="hu-HU" dirty="0"/>
              <a:t>?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7D82D752-BB09-4AD6-AFF2-E7C58F7B69D0}"/>
              </a:ext>
            </a:extLst>
          </p:cNvPr>
          <p:cNvSpPr txBox="1"/>
          <p:nvPr/>
        </p:nvSpPr>
        <p:spPr>
          <a:xfrm>
            <a:off x="762168" y="4421320"/>
            <a:ext cx="3704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Válasz: nem lenne helyes</a:t>
            </a:r>
          </a:p>
          <a:p>
            <a:endParaRPr lang="hu-HU" sz="1600" dirty="0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699349CF-1717-41B4-9C8A-129D97D63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89" y="4779656"/>
            <a:ext cx="5451718" cy="627908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2F522128-9316-419C-A82A-FBEF0DC157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613" y="5905923"/>
            <a:ext cx="5243021" cy="475983"/>
          </a:xfrm>
          <a:prstGeom prst="rect">
            <a:avLst/>
          </a:prstGeom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D9E08217-98A1-43B7-9639-675C5649553F}"/>
              </a:ext>
            </a:extLst>
          </p:cNvPr>
          <p:cNvSpPr txBox="1"/>
          <p:nvPr/>
        </p:nvSpPr>
        <p:spPr>
          <a:xfrm>
            <a:off x="768797" y="5486245"/>
            <a:ext cx="1845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Kompozíció:</a:t>
            </a:r>
          </a:p>
        </p:txBody>
      </p:sp>
    </p:spTree>
    <p:extLst>
      <p:ext uri="{BB962C8B-B14F-4D97-AF65-F5344CB8AC3E}">
        <p14:creationId xmlns:p14="http://schemas.microsoft.com/office/powerpoint/2010/main" val="136903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>
            <a:extLst>
              <a:ext uri="{FF2B5EF4-FFF2-40B4-BE49-F238E27FC236}">
                <a16:creationId xmlns:a16="http://schemas.microsoft.com/office/drawing/2014/main" id="{349B3808-583A-4B7C-880F-E4805754D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808" y="1162975"/>
            <a:ext cx="7881456" cy="5193375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137991DA-B8EE-47E4-AF75-E15CFF73E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935" y="796035"/>
            <a:ext cx="2712868" cy="2201662"/>
          </a:xfrm>
        </p:spPr>
        <p:txBody>
          <a:bodyPr>
            <a:normAutofit/>
          </a:bodyPr>
          <a:lstStyle/>
          <a:p>
            <a:r>
              <a:rPr lang="hu-HU" sz="3200" b="1" dirty="0"/>
              <a:t>Objektumok kapcsolatai </a:t>
            </a:r>
            <a:br>
              <a:rPr lang="hu-HU" sz="3200" b="1" dirty="0"/>
            </a:br>
            <a:r>
              <a:rPr lang="hu-HU" sz="2000" b="1" dirty="0"/>
              <a:t>(az előadás néhány fontos diája)</a:t>
            </a: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EA7386B4-666E-4090-BF32-646AE87CBF91}"/>
              </a:ext>
            </a:extLst>
          </p:cNvPr>
          <p:cNvSpPr/>
          <p:nvPr/>
        </p:nvSpPr>
        <p:spPr>
          <a:xfrm>
            <a:off x="4684450" y="2016343"/>
            <a:ext cx="3829235" cy="2829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 15">
            <a:extLst>
              <a:ext uri="{FF2B5EF4-FFF2-40B4-BE49-F238E27FC236}">
                <a16:creationId xmlns:a16="http://schemas.microsoft.com/office/drawing/2014/main" id="{BA0D9248-625A-4705-B27F-B25424BC0F51}"/>
              </a:ext>
            </a:extLst>
          </p:cNvPr>
          <p:cNvSpPr/>
          <p:nvPr/>
        </p:nvSpPr>
        <p:spPr>
          <a:xfrm>
            <a:off x="3969799" y="3721936"/>
            <a:ext cx="6470341" cy="19065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2B08FF7-FE45-4A7B-9226-4DFF334F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09BDF-08F0-4B7E-BFE0-6DB12198B295}" type="slidenum">
              <a:rPr lang="hu-HU" smtClean="0"/>
              <a:t>2</a:t>
            </a:fld>
            <a:endParaRPr lang="hu-HU"/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7D84C7F0-C0FB-40A1-9584-8059497864A6}"/>
              </a:ext>
            </a:extLst>
          </p:cNvPr>
          <p:cNvSpPr/>
          <p:nvPr/>
        </p:nvSpPr>
        <p:spPr>
          <a:xfrm>
            <a:off x="3895817" y="5995383"/>
            <a:ext cx="5487880" cy="2811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883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E9163AAC-9B81-4C1E-8F29-859F68C30CB7}"/>
              </a:ext>
            </a:extLst>
          </p:cNvPr>
          <p:cNvSpPr txBox="1"/>
          <p:nvPr/>
        </p:nvSpPr>
        <p:spPr>
          <a:xfrm>
            <a:off x="504859" y="256305"/>
            <a:ext cx="103224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/>
              <a:t>1. A metrószerelvényeken személyek utaznak. Egy metrószerelvény négy, öt, vagy hat kocsiból áll. </a:t>
            </a:r>
          </a:p>
          <a:p>
            <a:r>
              <a:rPr lang="hu-HU" sz="2000" dirty="0"/>
              <a:t>    Egy kocsiba legfeljebb 135 személy szállhat be.</a:t>
            </a:r>
          </a:p>
        </p:txBody>
      </p:sp>
      <p:grpSp>
        <p:nvGrpSpPr>
          <p:cNvPr id="23" name="Csoportba foglalás 22">
            <a:extLst>
              <a:ext uri="{FF2B5EF4-FFF2-40B4-BE49-F238E27FC236}">
                <a16:creationId xmlns:a16="http://schemas.microsoft.com/office/drawing/2014/main" id="{5D17E067-530A-4968-92D6-30ED05E909E4}"/>
              </a:ext>
            </a:extLst>
          </p:cNvPr>
          <p:cNvGrpSpPr/>
          <p:nvPr/>
        </p:nvGrpSpPr>
        <p:grpSpPr>
          <a:xfrm>
            <a:off x="778505" y="1115227"/>
            <a:ext cx="5063611" cy="3414284"/>
            <a:chOff x="6449962" y="3281484"/>
            <a:chExt cx="5063611" cy="3414284"/>
          </a:xfrm>
        </p:grpSpPr>
        <p:sp>
          <p:nvSpPr>
            <p:cNvPr id="49" name="Téglalap 48">
              <a:extLst>
                <a:ext uri="{FF2B5EF4-FFF2-40B4-BE49-F238E27FC236}">
                  <a16:creationId xmlns:a16="http://schemas.microsoft.com/office/drawing/2014/main" id="{D0B47295-F1E3-42BC-8BCB-CA3E04B88DC2}"/>
                </a:ext>
              </a:extLst>
            </p:cNvPr>
            <p:cNvSpPr/>
            <p:nvPr/>
          </p:nvSpPr>
          <p:spPr>
            <a:xfrm>
              <a:off x="6710032" y="3518266"/>
              <a:ext cx="1826287" cy="47939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>
                  <a:solidFill>
                    <a:schemeClr val="tx1"/>
                  </a:solidFill>
                </a:rPr>
                <a:t>Metrószerelvény</a:t>
              </a:r>
            </a:p>
          </p:txBody>
        </p:sp>
        <p:sp>
          <p:nvSpPr>
            <p:cNvPr id="52" name="Téglalap 51">
              <a:extLst>
                <a:ext uri="{FF2B5EF4-FFF2-40B4-BE49-F238E27FC236}">
                  <a16:creationId xmlns:a16="http://schemas.microsoft.com/office/drawing/2014/main" id="{7C05E95C-54B1-4290-9D7C-37C510165683}"/>
                </a:ext>
              </a:extLst>
            </p:cNvPr>
            <p:cNvSpPr/>
            <p:nvPr/>
          </p:nvSpPr>
          <p:spPr>
            <a:xfrm>
              <a:off x="6959629" y="5313972"/>
              <a:ext cx="1300579" cy="47939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>
                  <a:solidFill>
                    <a:schemeClr val="tx1"/>
                  </a:solidFill>
                </a:rPr>
                <a:t>Metrókocsi</a:t>
              </a:r>
            </a:p>
          </p:txBody>
        </p:sp>
        <p:sp>
          <p:nvSpPr>
            <p:cNvPr id="53" name="Téglalap 52">
              <a:extLst>
                <a:ext uri="{FF2B5EF4-FFF2-40B4-BE49-F238E27FC236}">
                  <a16:creationId xmlns:a16="http://schemas.microsoft.com/office/drawing/2014/main" id="{5B63C389-8B94-4928-B67E-F5D3EFF620B5}"/>
                </a:ext>
              </a:extLst>
            </p:cNvPr>
            <p:cNvSpPr/>
            <p:nvPr/>
          </p:nvSpPr>
          <p:spPr>
            <a:xfrm>
              <a:off x="9934569" y="5313971"/>
              <a:ext cx="1300579" cy="47696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>
                  <a:solidFill>
                    <a:schemeClr val="tx1"/>
                  </a:solidFill>
                </a:rPr>
                <a:t>Személy</a:t>
              </a:r>
            </a:p>
          </p:txBody>
        </p:sp>
        <p:sp>
          <p:nvSpPr>
            <p:cNvPr id="56" name="Rombusz 55">
              <a:extLst>
                <a:ext uri="{FF2B5EF4-FFF2-40B4-BE49-F238E27FC236}">
                  <a16:creationId xmlns:a16="http://schemas.microsoft.com/office/drawing/2014/main" id="{47B34139-41E9-47FA-8B03-B720C41D31E0}"/>
                </a:ext>
              </a:extLst>
            </p:cNvPr>
            <p:cNvSpPr/>
            <p:nvPr/>
          </p:nvSpPr>
          <p:spPr>
            <a:xfrm>
              <a:off x="7538896" y="4016353"/>
              <a:ext cx="142043" cy="239697"/>
            </a:xfrm>
            <a:prstGeom prst="diamond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cxnSp>
          <p:nvCxnSpPr>
            <p:cNvPr id="57" name="Összekötő: szögletes 56">
              <a:extLst>
                <a:ext uri="{FF2B5EF4-FFF2-40B4-BE49-F238E27FC236}">
                  <a16:creationId xmlns:a16="http://schemas.microsoft.com/office/drawing/2014/main" id="{03B3C152-BCA4-4952-9F11-81B43EA64061}"/>
                </a:ext>
              </a:extLst>
            </p:cNvPr>
            <p:cNvCxnSpPr>
              <a:cxnSpLocks/>
              <a:stCxn id="52" idx="0"/>
              <a:endCxn id="56" idx="2"/>
            </p:cNvCxnSpPr>
            <p:nvPr/>
          </p:nvCxnSpPr>
          <p:spPr>
            <a:xfrm rot="16200000" flipV="1">
              <a:off x="7080958" y="4785010"/>
              <a:ext cx="1057922" cy="1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Összekötő: szögletes 59">
              <a:extLst>
                <a:ext uri="{FF2B5EF4-FFF2-40B4-BE49-F238E27FC236}">
                  <a16:creationId xmlns:a16="http://schemas.microsoft.com/office/drawing/2014/main" id="{44F43F8D-8614-41A4-BA07-C01023C5D787}"/>
                </a:ext>
              </a:extLst>
            </p:cNvPr>
            <p:cNvCxnSpPr>
              <a:cxnSpLocks/>
              <a:stCxn id="53" idx="0"/>
              <a:endCxn id="49" idx="3"/>
            </p:cNvCxnSpPr>
            <p:nvPr/>
          </p:nvCxnSpPr>
          <p:spPr>
            <a:xfrm rot="16200000" flipV="1">
              <a:off x="8782585" y="3511697"/>
              <a:ext cx="1556008" cy="2048540"/>
            </a:xfrm>
            <a:prstGeom prst="bentConnector2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Szövegdoboz 60">
              <a:extLst>
                <a:ext uri="{FF2B5EF4-FFF2-40B4-BE49-F238E27FC236}">
                  <a16:creationId xmlns:a16="http://schemas.microsoft.com/office/drawing/2014/main" id="{2712DA3B-6CA0-470F-B7E3-7C4B06153922}"/>
                </a:ext>
              </a:extLst>
            </p:cNvPr>
            <p:cNvSpPr txBox="1"/>
            <p:nvPr/>
          </p:nvSpPr>
          <p:spPr>
            <a:xfrm>
              <a:off x="10850178" y="5421607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hu-HU" dirty="0"/>
            </a:p>
          </p:txBody>
        </p:sp>
        <p:sp>
          <p:nvSpPr>
            <p:cNvPr id="62" name="Szövegdoboz 61">
              <a:extLst>
                <a:ext uri="{FF2B5EF4-FFF2-40B4-BE49-F238E27FC236}">
                  <a16:creationId xmlns:a16="http://schemas.microsoft.com/office/drawing/2014/main" id="{F67A57F1-077F-4726-8EB6-17AC809150C5}"/>
                </a:ext>
              </a:extLst>
            </p:cNvPr>
            <p:cNvSpPr txBox="1"/>
            <p:nvPr/>
          </p:nvSpPr>
          <p:spPr>
            <a:xfrm>
              <a:off x="7591970" y="4959624"/>
              <a:ext cx="5341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dirty="0"/>
                <a:t>4..6</a:t>
              </a:r>
            </a:p>
          </p:txBody>
        </p:sp>
        <p:sp>
          <p:nvSpPr>
            <p:cNvPr id="63" name="Háromszög 62">
              <a:extLst>
                <a:ext uri="{FF2B5EF4-FFF2-40B4-BE49-F238E27FC236}">
                  <a16:creationId xmlns:a16="http://schemas.microsoft.com/office/drawing/2014/main" id="{3ECBC8C2-346C-4C08-AF37-CC66AB720CE1}"/>
                </a:ext>
              </a:extLst>
            </p:cNvPr>
            <p:cNvSpPr/>
            <p:nvPr/>
          </p:nvSpPr>
          <p:spPr>
            <a:xfrm rot="16200000">
              <a:off x="8694548" y="6150642"/>
              <a:ext cx="143510" cy="126329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4" name="Szövegdoboz 63">
              <a:extLst>
                <a:ext uri="{FF2B5EF4-FFF2-40B4-BE49-F238E27FC236}">
                  <a16:creationId xmlns:a16="http://schemas.microsoft.com/office/drawing/2014/main" id="{1A65620E-A7DB-40AA-8761-240456D99C8A}"/>
                </a:ext>
              </a:extLst>
            </p:cNvPr>
            <p:cNvSpPr txBox="1"/>
            <p:nvPr/>
          </p:nvSpPr>
          <p:spPr>
            <a:xfrm>
              <a:off x="8783162" y="6044529"/>
              <a:ext cx="7421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600" dirty="0"/>
                <a:t>beszáll</a:t>
              </a:r>
            </a:p>
          </p:txBody>
        </p:sp>
        <p:sp>
          <p:nvSpPr>
            <p:cNvPr id="65" name="Szövegdoboz 64">
              <a:extLst>
                <a:ext uri="{FF2B5EF4-FFF2-40B4-BE49-F238E27FC236}">
                  <a16:creationId xmlns:a16="http://schemas.microsoft.com/office/drawing/2014/main" id="{D18F6CCF-0F84-412B-9B34-552414730F4F}"/>
                </a:ext>
              </a:extLst>
            </p:cNvPr>
            <p:cNvSpPr txBox="1"/>
            <p:nvPr/>
          </p:nvSpPr>
          <p:spPr>
            <a:xfrm>
              <a:off x="8001199" y="4956725"/>
              <a:ext cx="9806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600" dirty="0"/>
                <a:t>{</a:t>
              </a:r>
              <a:r>
                <a:rPr lang="hu-HU" sz="1600" i="1" dirty="0" err="1"/>
                <a:t>ordered</a:t>
              </a:r>
              <a:r>
                <a:rPr lang="hu-HU" sz="1600" dirty="0"/>
                <a:t>}</a:t>
              </a:r>
            </a:p>
          </p:txBody>
        </p:sp>
        <p:cxnSp>
          <p:nvCxnSpPr>
            <p:cNvPr id="66" name="Összekötő: szögletes 65">
              <a:extLst>
                <a:ext uri="{FF2B5EF4-FFF2-40B4-BE49-F238E27FC236}">
                  <a16:creationId xmlns:a16="http://schemas.microsoft.com/office/drawing/2014/main" id="{FA415DF6-3DED-4123-8A59-DD29808EE452}"/>
                </a:ext>
              </a:extLst>
            </p:cNvPr>
            <p:cNvCxnSpPr>
              <a:cxnSpLocks/>
              <a:stCxn id="52" idx="2"/>
              <a:endCxn id="53" idx="2"/>
            </p:cNvCxnSpPr>
            <p:nvPr/>
          </p:nvCxnSpPr>
          <p:spPr>
            <a:xfrm rot="5400000" flipH="1" flipV="1">
              <a:off x="9096175" y="4304683"/>
              <a:ext cx="2427" cy="2974940"/>
            </a:xfrm>
            <a:prstGeom prst="bentConnector3">
              <a:avLst>
                <a:gd name="adj1" fmla="val -24641821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Szövegdoboz 66">
              <a:extLst>
                <a:ext uri="{FF2B5EF4-FFF2-40B4-BE49-F238E27FC236}">
                  <a16:creationId xmlns:a16="http://schemas.microsoft.com/office/drawing/2014/main" id="{8B457725-984D-4585-A7ED-65305B009107}"/>
                </a:ext>
              </a:extLst>
            </p:cNvPr>
            <p:cNvSpPr txBox="1"/>
            <p:nvPr/>
          </p:nvSpPr>
          <p:spPr>
            <a:xfrm>
              <a:off x="10530706" y="5767454"/>
              <a:ext cx="7681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dirty="0"/>
                <a:t>0..135</a:t>
              </a:r>
            </a:p>
          </p:txBody>
        </p:sp>
        <p:sp>
          <p:nvSpPr>
            <p:cNvPr id="68" name="Háromszög 67">
              <a:extLst>
                <a:ext uri="{FF2B5EF4-FFF2-40B4-BE49-F238E27FC236}">
                  <a16:creationId xmlns:a16="http://schemas.microsoft.com/office/drawing/2014/main" id="{EF2DD7FE-A7D0-4406-BF23-2F635A07FF93}"/>
                </a:ext>
              </a:extLst>
            </p:cNvPr>
            <p:cNvSpPr/>
            <p:nvPr/>
          </p:nvSpPr>
          <p:spPr>
            <a:xfrm rot="16200000">
              <a:off x="9307132" y="3535113"/>
              <a:ext cx="143510" cy="126329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9" name="Szövegdoboz 68">
              <a:extLst>
                <a:ext uri="{FF2B5EF4-FFF2-40B4-BE49-F238E27FC236}">
                  <a16:creationId xmlns:a16="http://schemas.microsoft.com/office/drawing/2014/main" id="{5E9780C9-8413-4A5B-9EAC-C4BFE90CD128}"/>
                </a:ext>
              </a:extLst>
            </p:cNvPr>
            <p:cNvSpPr txBox="1"/>
            <p:nvPr/>
          </p:nvSpPr>
          <p:spPr>
            <a:xfrm>
              <a:off x="9405790" y="3429000"/>
              <a:ext cx="6774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600" dirty="0"/>
                <a:t>utazik</a:t>
              </a:r>
            </a:p>
          </p:txBody>
        </p:sp>
        <p:sp>
          <p:nvSpPr>
            <p:cNvPr id="47" name="Szövegdoboz 46">
              <a:extLst>
                <a:ext uri="{FF2B5EF4-FFF2-40B4-BE49-F238E27FC236}">
                  <a16:creationId xmlns:a16="http://schemas.microsoft.com/office/drawing/2014/main" id="{7F121D14-CA76-40CE-97CC-3DAE78EC6F4E}"/>
                </a:ext>
              </a:extLst>
            </p:cNvPr>
            <p:cNvSpPr txBox="1"/>
            <p:nvPr/>
          </p:nvSpPr>
          <p:spPr>
            <a:xfrm>
              <a:off x="10580443" y="5058679"/>
              <a:ext cx="2872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600" dirty="0"/>
                <a:t>*</a:t>
              </a:r>
            </a:p>
          </p:txBody>
        </p:sp>
        <p:cxnSp>
          <p:nvCxnSpPr>
            <p:cNvPr id="15" name="Egyenes összekötő 14">
              <a:extLst>
                <a:ext uri="{FF2B5EF4-FFF2-40B4-BE49-F238E27FC236}">
                  <a16:creationId xmlns:a16="http://schemas.microsoft.com/office/drawing/2014/main" id="{352380E3-4F7F-4EA9-9E69-2FD1B9F6EE83}"/>
                </a:ext>
              </a:extLst>
            </p:cNvPr>
            <p:cNvCxnSpPr>
              <a:endCxn id="69" idx="2"/>
            </p:cNvCxnSpPr>
            <p:nvPr/>
          </p:nvCxnSpPr>
          <p:spPr>
            <a:xfrm flipV="1">
              <a:off x="9744536" y="3767554"/>
              <a:ext cx="1" cy="2615529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Szövegdoboz 16">
              <a:extLst>
                <a:ext uri="{FF2B5EF4-FFF2-40B4-BE49-F238E27FC236}">
                  <a16:creationId xmlns:a16="http://schemas.microsoft.com/office/drawing/2014/main" id="{4F9A0350-8336-4413-947C-0EA4AE2DC3FE}"/>
                </a:ext>
              </a:extLst>
            </p:cNvPr>
            <p:cNvSpPr txBox="1"/>
            <p:nvPr/>
          </p:nvSpPr>
          <p:spPr>
            <a:xfrm>
              <a:off x="8875238" y="4557952"/>
              <a:ext cx="9421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/>
                <a:t>{</a:t>
              </a:r>
              <a:r>
                <a:rPr lang="hu-HU" i="1" dirty="0" err="1"/>
                <a:t>subset</a:t>
              </a:r>
              <a:r>
                <a:rPr lang="hu-HU" dirty="0"/>
                <a:t>}</a:t>
              </a:r>
            </a:p>
          </p:txBody>
        </p:sp>
        <p:sp>
          <p:nvSpPr>
            <p:cNvPr id="21" name="Téglalap 20">
              <a:extLst>
                <a:ext uri="{FF2B5EF4-FFF2-40B4-BE49-F238E27FC236}">
                  <a16:creationId xmlns:a16="http://schemas.microsoft.com/office/drawing/2014/main" id="{A3873AE5-0191-44C0-92B1-F02E9FB90C7E}"/>
                </a:ext>
              </a:extLst>
            </p:cNvPr>
            <p:cNvSpPr/>
            <p:nvPr/>
          </p:nvSpPr>
          <p:spPr>
            <a:xfrm>
              <a:off x="6449962" y="3281484"/>
              <a:ext cx="5063611" cy="341428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8C9796BF-9E1A-49D8-90BB-B1CA2E3B8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09BDF-08F0-4B7E-BFE0-6DB12198B295}" type="slidenum">
              <a:rPr lang="hu-HU" smtClean="0"/>
              <a:t>20</a:t>
            </a:fld>
            <a:endParaRPr lang="hu-HU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87B5C0E1-6599-4E53-A05F-D574E72B07A5}"/>
              </a:ext>
            </a:extLst>
          </p:cNvPr>
          <p:cNvSpPr txBox="1"/>
          <p:nvPr/>
        </p:nvSpPr>
        <p:spPr>
          <a:xfrm>
            <a:off x="6302829" y="1115227"/>
            <a:ext cx="51106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Jelenítsük meg a következőket: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A kocsi hivatkozhasson a rajta utazó személyekre,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Legyen ez hatékony,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A Metrókocsi osztályban legyen tárolva,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Egy utas csak egy metrókocsiban utazhat.</a:t>
            </a:r>
          </a:p>
        </p:txBody>
      </p:sp>
      <p:sp>
        <p:nvSpPr>
          <p:cNvPr id="70" name="Téglalap 69">
            <a:extLst>
              <a:ext uri="{FF2B5EF4-FFF2-40B4-BE49-F238E27FC236}">
                <a16:creationId xmlns:a16="http://schemas.microsoft.com/office/drawing/2014/main" id="{1218B919-FFDF-44AA-9677-A0CD6B016E4E}"/>
              </a:ext>
            </a:extLst>
          </p:cNvPr>
          <p:cNvSpPr/>
          <p:nvPr/>
        </p:nvSpPr>
        <p:spPr>
          <a:xfrm>
            <a:off x="6543018" y="3469298"/>
            <a:ext cx="1316818" cy="4793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Metrókocsi</a:t>
            </a:r>
          </a:p>
        </p:txBody>
      </p:sp>
      <p:sp>
        <p:nvSpPr>
          <p:cNvPr id="71" name="Téglalap 70">
            <a:extLst>
              <a:ext uri="{FF2B5EF4-FFF2-40B4-BE49-F238E27FC236}">
                <a16:creationId xmlns:a16="http://schemas.microsoft.com/office/drawing/2014/main" id="{77ED6D26-FDA3-4251-9FE4-FCB9D269FD26}"/>
              </a:ext>
            </a:extLst>
          </p:cNvPr>
          <p:cNvSpPr/>
          <p:nvPr/>
        </p:nvSpPr>
        <p:spPr>
          <a:xfrm>
            <a:off x="9758660" y="3470511"/>
            <a:ext cx="1300579" cy="47696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Személy</a:t>
            </a:r>
          </a:p>
        </p:txBody>
      </p:sp>
      <p:cxnSp>
        <p:nvCxnSpPr>
          <p:cNvPr id="72" name="Egyenes összekötő 71">
            <a:extLst>
              <a:ext uri="{FF2B5EF4-FFF2-40B4-BE49-F238E27FC236}">
                <a16:creationId xmlns:a16="http://schemas.microsoft.com/office/drawing/2014/main" id="{A82A4E4F-14B5-4CB2-A074-DD6B4584733F}"/>
              </a:ext>
            </a:extLst>
          </p:cNvPr>
          <p:cNvCxnSpPr>
            <a:cxnSpLocks/>
            <a:stCxn id="70" idx="3"/>
            <a:endCxn id="73" idx="2"/>
          </p:cNvCxnSpPr>
          <p:nvPr/>
        </p:nvCxnSpPr>
        <p:spPr>
          <a:xfrm>
            <a:off x="7859836" y="3708995"/>
            <a:ext cx="1796899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Ellipszis 72">
            <a:extLst>
              <a:ext uri="{FF2B5EF4-FFF2-40B4-BE49-F238E27FC236}">
                <a16:creationId xmlns:a16="http://schemas.microsoft.com/office/drawing/2014/main" id="{727DF0C8-BFC6-452B-896A-DBC56E56CD0A}"/>
              </a:ext>
            </a:extLst>
          </p:cNvPr>
          <p:cNvSpPr/>
          <p:nvPr/>
        </p:nvSpPr>
        <p:spPr>
          <a:xfrm>
            <a:off x="9656735" y="3667497"/>
            <a:ext cx="87023" cy="8299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4" name="Szövegdoboz 73">
            <a:extLst>
              <a:ext uri="{FF2B5EF4-FFF2-40B4-BE49-F238E27FC236}">
                <a16:creationId xmlns:a16="http://schemas.microsoft.com/office/drawing/2014/main" id="{FBDB71B0-EF30-4333-A478-4C5BBBF91E39}"/>
              </a:ext>
            </a:extLst>
          </p:cNvPr>
          <p:cNvSpPr txBox="1"/>
          <p:nvPr/>
        </p:nvSpPr>
        <p:spPr>
          <a:xfrm>
            <a:off x="9026631" y="3361299"/>
            <a:ext cx="768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/>
              <a:t>0..135</a:t>
            </a:r>
          </a:p>
        </p:txBody>
      </p:sp>
      <p:sp>
        <p:nvSpPr>
          <p:cNvPr id="75" name="Háromszög 74">
            <a:extLst>
              <a:ext uri="{FF2B5EF4-FFF2-40B4-BE49-F238E27FC236}">
                <a16:creationId xmlns:a16="http://schemas.microsoft.com/office/drawing/2014/main" id="{9F276861-3D78-4EA2-93B7-6E5F27B1FE60}"/>
              </a:ext>
            </a:extLst>
          </p:cNvPr>
          <p:cNvSpPr/>
          <p:nvPr/>
        </p:nvSpPr>
        <p:spPr>
          <a:xfrm rot="16200000">
            <a:off x="8218182" y="3815108"/>
            <a:ext cx="143510" cy="12632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6" name="Szövegdoboz 75">
            <a:extLst>
              <a:ext uri="{FF2B5EF4-FFF2-40B4-BE49-F238E27FC236}">
                <a16:creationId xmlns:a16="http://schemas.microsoft.com/office/drawing/2014/main" id="{1103D9D0-7F71-4C15-A16A-8EEE2F736385}"/>
              </a:ext>
            </a:extLst>
          </p:cNvPr>
          <p:cNvSpPr txBox="1"/>
          <p:nvPr/>
        </p:nvSpPr>
        <p:spPr>
          <a:xfrm>
            <a:off x="8284524" y="3708995"/>
            <a:ext cx="7421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dirty="0"/>
              <a:t>beszáll</a:t>
            </a:r>
          </a:p>
        </p:txBody>
      </p:sp>
      <p:sp>
        <p:nvSpPr>
          <p:cNvPr id="77" name="Szövegdoboz 76">
            <a:extLst>
              <a:ext uri="{FF2B5EF4-FFF2-40B4-BE49-F238E27FC236}">
                <a16:creationId xmlns:a16="http://schemas.microsoft.com/office/drawing/2014/main" id="{623BDCFA-F423-48D0-8EFF-EB7265282141}"/>
              </a:ext>
            </a:extLst>
          </p:cNvPr>
          <p:cNvSpPr txBox="1"/>
          <p:nvPr/>
        </p:nvSpPr>
        <p:spPr>
          <a:xfrm>
            <a:off x="8964915" y="3730631"/>
            <a:ext cx="891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dirty="0"/>
              <a:t>utasok</a:t>
            </a:r>
          </a:p>
          <a:p>
            <a:pPr algn="ctr"/>
            <a:r>
              <a:rPr lang="hu-HU" sz="1600" dirty="0"/>
              <a:t>{</a:t>
            </a:r>
            <a:r>
              <a:rPr lang="hu-HU" sz="1600" dirty="0" err="1"/>
              <a:t>unique</a:t>
            </a:r>
            <a:r>
              <a:rPr lang="hu-HU" sz="1600" dirty="0"/>
              <a:t>}</a:t>
            </a:r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id="{5F8FFC5C-FAD8-462E-BF4D-B96ADC05AB24}"/>
              </a:ext>
            </a:extLst>
          </p:cNvPr>
          <p:cNvSpPr/>
          <p:nvPr/>
        </p:nvSpPr>
        <p:spPr>
          <a:xfrm>
            <a:off x="1183341" y="4873214"/>
            <a:ext cx="3506993" cy="13760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Miért nem kell pötty a Metrószerelvény és Metrókocsi kapcsolatában?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1E531F7A-AE2A-4F8D-9E8A-306C1C311449}"/>
              </a:ext>
            </a:extLst>
          </p:cNvPr>
          <p:cNvSpPr txBox="1"/>
          <p:nvPr/>
        </p:nvSpPr>
        <p:spPr>
          <a:xfrm>
            <a:off x="5563691" y="5226817"/>
            <a:ext cx="3935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Mert a kompozíció szerint ez alapértelmezett!</a:t>
            </a:r>
          </a:p>
        </p:txBody>
      </p:sp>
    </p:spTree>
    <p:extLst>
      <p:ext uri="{BB962C8B-B14F-4D97-AF65-F5344CB8AC3E}">
        <p14:creationId xmlns:p14="http://schemas.microsoft.com/office/powerpoint/2010/main" val="197056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0" grpId="0" animBg="1"/>
      <p:bldP spid="71" grpId="0" animBg="1"/>
      <p:bldP spid="73" grpId="0" animBg="1"/>
      <p:bldP spid="74" grpId="0"/>
      <p:bldP spid="75" grpId="0" animBg="1"/>
      <p:bldP spid="76" grpId="0"/>
      <p:bldP spid="77" grpId="0"/>
      <p:bldP spid="7" grpId="0" animBg="1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E9163AAC-9B81-4C1E-8F29-859F68C30CB7}"/>
              </a:ext>
            </a:extLst>
          </p:cNvPr>
          <p:cNvSpPr txBox="1"/>
          <p:nvPr/>
        </p:nvSpPr>
        <p:spPr>
          <a:xfrm>
            <a:off x="504859" y="134481"/>
            <a:ext cx="57815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/>
              <a:t>Milyen metódus kell a kompozíció megvalósításához? </a:t>
            </a:r>
          </a:p>
        </p:txBody>
      </p:sp>
      <p:sp>
        <p:nvSpPr>
          <p:cNvPr id="49" name="Téglalap 48">
            <a:extLst>
              <a:ext uri="{FF2B5EF4-FFF2-40B4-BE49-F238E27FC236}">
                <a16:creationId xmlns:a16="http://schemas.microsoft.com/office/drawing/2014/main" id="{D0B47295-F1E3-42BC-8BCB-CA3E04B88DC2}"/>
              </a:ext>
            </a:extLst>
          </p:cNvPr>
          <p:cNvSpPr/>
          <p:nvPr/>
        </p:nvSpPr>
        <p:spPr>
          <a:xfrm>
            <a:off x="1526960" y="750836"/>
            <a:ext cx="3346882" cy="9665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Metrószerelvény</a:t>
            </a:r>
          </a:p>
          <a:p>
            <a:r>
              <a:rPr lang="hu-HU" sz="1600" dirty="0">
                <a:solidFill>
                  <a:schemeClr val="tx1"/>
                </a:solidFill>
              </a:rPr>
              <a:t>- kocsik : Metrókocsi[ ]</a:t>
            </a:r>
          </a:p>
          <a:p>
            <a:r>
              <a:rPr lang="hu-HU" sz="1600" dirty="0">
                <a:solidFill>
                  <a:schemeClr val="tx1"/>
                </a:solidFill>
              </a:rPr>
              <a:t>+ Metrószerelvény(mk : Metrókocsi[])</a:t>
            </a:r>
          </a:p>
        </p:txBody>
      </p:sp>
      <p:sp>
        <p:nvSpPr>
          <p:cNvPr id="56" name="Rombusz 55">
            <a:extLst>
              <a:ext uri="{FF2B5EF4-FFF2-40B4-BE49-F238E27FC236}">
                <a16:creationId xmlns:a16="http://schemas.microsoft.com/office/drawing/2014/main" id="{47B34139-41E9-47FA-8B03-B720C41D31E0}"/>
              </a:ext>
            </a:extLst>
          </p:cNvPr>
          <p:cNvSpPr/>
          <p:nvPr/>
        </p:nvSpPr>
        <p:spPr>
          <a:xfrm>
            <a:off x="3133588" y="1726017"/>
            <a:ext cx="142043" cy="239697"/>
          </a:xfrm>
          <a:prstGeom prst="diamond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2" name="Szövegdoboz 61">
            <a:extLst>
              <a:ext uri="{FF2B5EF4-FFF2-40B4-BE49-F238E27FC236}">
                <a16:creationId xmlns:a16="http://schemas.microsoft.com/office/drawing/2014/main" id="{F67A57F1-077F-4726-8EB6-17AC809150C5}"/>
              </a:ext>
            </a:extLst>
          </p:cNvPr>
          <p:cNvSpPr txBox="1"/>
          <p:nvPr/>
        </p:nvSpPr>
        <p:spPr>
          <a:xfrm>
            <a:off x="3189388" y="2300830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/>
              <a:t>4..6</a:t>
            </a:r>
          </a:p>
        </p:txBody>
      </p:sp>
      <p:sp>
        <p:nvSpPr>
          <p:cNvPr id="65" name="Szövegdoboz 64">
            <a:extLst>
              <a:ext uri="{FF2B5EF4-FFF2-40B4-BE49-F238E27FC236}">
                <a16:creationId xmlns:a16="http://schemas.microsoft.com/office/drawing/2014/main" id="{D18F6CCF-0F84-412B-9B34-552414730F4F}"/>
              </a:ext>
            </a:extLst>
          </p:cNvPr>
          <p:cNvSpPr txBox="1"/>
          <p:nvPr/>
        </p:nvSpPr>
        <p:spPr>
          <a:xfrm>
            <a:off x="3602498" y="2311476"/>
            <a:ext cx="980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dirty="0"/>
              <a:t>{</a:t>
            </a:r>
            <a:r>
              <a:rPr lang="hu-HU" sz="1600" i="1" dirty="0" err="1"/>
              <a:t>ordered</a:t>
            </a:r>
            <a:r>
              <a:rPr lang="hu-HU" sz="1600" dirty="0"/>
              <a:t>}</a:t>
            </a:r>
          </a:p>
        </p:txBody>
      </p:sp>
      <p:sp>
        <p:nvSpPr>
          <p:cNvPr id="41" name="Téglalap 40">
            <a:extLst>
              <a:ext uri="{FF2B5EF4-FFF2-40B4-BE49-F238E27FC236}">
                <a16:creationId xmlns:a16="http://schemas.microsoft.com/office/drawing/2014/main" id="{66C34E24-8533-414C-8D86-F5C27FAD63BF}"/>
              </a:ext>
            </a:extLst>
          </p:cNvPr>
          <p:cNvSpPr/>
          <p:nvPr/>
        </p:nvSpPr>
        <p:spPr>
          <a:xfrm>
            <a:off x="2549539" y="2664320"/>
            <a:ext cx="1310141" cy="4793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Metrókocsi</a:t>
            </a:r>
          </a:p>
        </p:txBody>
      </p:sp>
      <p:sp>
        <p:nvSpPr>
          <p:cNvPr id="76" name="Szövegdoboz 75">
            <a:extLst>
              <a:ext uri="{FF2B5EF4-FFF2-40B4-BE49-F238E27FC236}">
                <a16:creationId xmlns:a16="http://schemas.microsoft.com/office/drawing/2014/main" id="{F4C36444-EB1F-4149-A546-E785AB614614}"/>
              </a:ext>
            </a:extLst>
          </p:cNvPr>
          <p:cNvSpPr txBox="1"/>
          <p:nvPr/>
        </p:nvSpPr>
        <p:spPr>
          <a:xfrm>
            <a:off x="2508506" y="2311476"/>
            <a:ext cx="685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dirty="0"/>
              <a:t>kocsik</a:t>
            </a:r>
          </a:p>
        </p:txBody>
      </p:sp>
      <p:sp>
        <p:nvSpPr>
          <p:cNvPr id="84" name="Ellipszis 83">
            <a:extLst>
              <a:ext uri="{FF2B5EF4-FFF2-40B4-BE49-F238E27FC236}">
                <a16:creationId xmlns:a16="http://schemas.microsoft.com/office/drawing/2014/main" id="{6255FB58-EA5F-408B-A8B5-D8531E8A2326}"/>
              </a:ext>
            </a:extLst>
          </p:cNvPr>
          <p:cNvSpPr/>
          <p:nvPr/>
        </p:nvSpPr>
        <p:spPr>
          <a:xfrm>
            <a:off x="4739005" y="1428986"/>
            <a:ext cx="87023" cy="8299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  <p:cxnSp>
        <p:nvCxnSpPr>
          <p:cNvPr id="85" name="Egyenes összekötő 84">
            <a:extLst>
              <a:ext uri="{FF2B5EF4-FFF2-40B4-BE49-F238E27FC236}">
                <a16:creationId xmlns:a16="http://schemas.microsoft.com/office/drawing/2014/main" id="{AF567D91-8C20-4AD8-BDED-DEAB3A7682AF}"/>
              </a:ext>
            </a:extLst>
          </p:cNvPr>
          <p:cNvCxnSpPr>
            <a:cxnSpLocks/>
            <a:stCxn id="84" idx="6"/>
            <a:endCxn id="86" idx="0"/>
          </p:cNvCxnSpPr>
          <p:nvPr/>
        </p:nvCxnSpPr>
        <p:spPr>
          <a:xfrm flipV="1">
            <a:off x="4826028" y="1287219"/>
            <a:ext cx="492866" cy="18326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églalap: szamárfül 85">
            <a:extLst>
              <a:ext uri="{FF2B5EF4-FFF2-40B4-BE49-F238E27FC236}">
                <a16:creationId xmlns:a16="http://schemas.microsoft.com/office/drawing/2014/main" id="{4C17FFD2-7346-4E03-9758-4647A6ED43A6}"/>
              </a:ext>
            </a:extLst>
          </p:cNvPr>
          <p:cNvSpPr/>
          <p:nvPr/>
        </p:nvSpPr>
        <p:spPr>
          <a:xfrm rot="16200000">
            <a:off x="6702316" y="-425468"/>
            <a:ext cx="658528" cy="3425373"/>
          </a:xfrm>
          <a:prstGeom prst="foldedCorner">
            <a:avLst/>
          </a:prstGeom>
          <a:solidFill>
            <a:schemeClr val="tx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87" name="Szövegdoboz 86">
            <a:extLst>
              <a:ext uri="{FF2B5EF4-FFF2-40B4-BE49-F238E27FC236}">
                <a16:creationId xmlns:a16="http://schemas.microsoft.com/office/drawing/2014/main" id="{C1067D98-F8EF-4EEC-A839-42FEEB865F3C}"/>
              </a:ext>
            </a:extLst>
          </p:cNvPr>
          <p:cNvSpPr txBox="1"/>
          <p:nvPr/>
        </p:nvSpPr>
        <p:spPr>
          <a:xfrm>
            <a:off x="5314179" y="1056660"/>
            <a:ext cx="3485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if</a:t>
            </a:r>
            <a:r>
              <a:rPr lang="hu-HU" sz="14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sz="1400" dirty="0">
                <a:latin typeface="Verdana" panose="020B0604030504040204" pitchFamily="34" charset="0"/>
                <a:ea typeface="Verdana" panose="020B0604030504040204" pitchFamily="34" charset="0"/>
              </a:rPr>
              <a:t>(|mk|&lt;4 || |mk|&gt;6) </a:t>
            </a:r>
            <a:r>
              <a:rPr lang="hu-HU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throw</a:t>
            </a:r>
            <a:r>
              <a:rPr lang="hu-HU" sz="1400" dirty="0">
                <a:latin typeface="Verdana" panose="020B0604030504040204" pitchFamily="34" charset="0"/>
                <a:ea typeface="Verdana" panose="020B0604030504040204" pitchFamily="34" charset="0"/>
              </a:rPr>
              <a:t> HIBA </a:t>
            </a:r>
          </a:p>
          <a:p>
            <a:r>
              <a:rPr lang="hu-HU" sz="1400" dirty="0">
                <a:latin typeface="Verdana" panose="020B0604030504040204" pitchFamily="34" charset="0"/>
                <a:ea typeface="Verdana" panose="020B0604030504040204" pitchFamily="34" charset="0"/>
              </a:rPr>
              <a:t> kocsik := mk </a:t>
            </a:r>
            <a:endParaRPr lang="hu-HU" sz="1400" dirty="0"/>
          </a:p>
        </p:txBody>
      </p:sp>
      <p:cxnSp>
        <p:nvCxnSpPr>
          <p:cNvPr id="88" name="Egyenes összekötő 87">
            <a:extLst>
              <a:ext uri="{FF2B5EF4-FFF2-40B4-BE49-F238E27FC236}">
                <a16:creationId xmlns:a16="http://schemas.microsoft.com/office/drawing/2014/main" id="{2272D325-31BD-4F7F-A8E3-4705698DCFF7}"/>
              </a:ext>
            </a:extLst>
          </p:cNvPr>
          <p:cNvCxnSpPr>
            <a:cxnSpLocks/>
            <a:stCxn id="56" idx="2"/>
            <a:endCxn id="41" idx="0"/>
          </p:cNvCxnSpPr>
          <p:nvPr/>
        </p:nvCxnSpPr>
        <p:spPr>
          <a:xfrm>
            <a:off x="3204610" y="1965714"/>
            <a:ext cx="0" cy="698606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églalap 88">
            <a:extLst>
              <a:ext uri="{FF2B5EF4-FFF2-40B4-BE49-F238E27FC236}">
                <a16:creationId xmlns:a16="http://schemas.microsoft.com/office/drawing/2014/main" id="{59D1FFD2-13A7-403E-941E-5D9DD91ACA79}"/>
              </a:ext>
            </a:extLst>
          </p:cNvPr>
          <p:cNvSpPr/>
          <p:nvPr/>
        </p:nvSpPr>
        <p:spPr>
          <a:xfrm>
            <a:off x="1526959" y="1074532"/>
            <a:ext cx="3346882" cy="24440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90" name="Téglalap 89">
            <a:extLst>
              <a:ext uri="{FF2B5EF4-FFF2-40B4-BE49-F238E27FC236}">
                <a16:creationId xmlns:a16="http://schemas.microsoft.com/office/drawing/2014/main" id="{6D0B1DEE-4D38-4086-BC26-5120FBD0428F}"/>
              </a:ext>
            </a:extLst>
          </p:cNvPr>
          <p:cNvSpPr/>
          <p:nvPr/>
        </p:nvSpPr>
        <p:spPr>
          <a:xfrm>
            <a:off x="1526959" y="3844689"/>
            <a:ext cx="2101438" cy="139527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Metrókocsi</a:t>
            </a:r>
          </a:p>
          <a:p>
            <a:r>
              <a:rPr lang="hu-HU" sz="1600" dirty="0">
                <a:solidFill>
                  <a:schemeClr val="tx1"/>
                </a:solidFill>
              </a:rPr>
              <a:t>- utasok : Személy[ ]</a:t>
            </a:r>
          </a:p>
          <a:p>
            <a:r>
              <a:rPr lang="hu-HU" sz="1600" dirty="0">
                <a:solidFill>
                  <a:schemeClr val="tx1"/>
                </a:solidFill>
              </a:rPr>
              <a:t>+ Metrokocsi()</a:t>
            </a:r>
          </a:p>
          <a:p>
            <a:r>
              <a:rPr lang="hu-HU" sz="1600" dirty="0">
                <a:solidFill>
                  <a:schemeClr val="tx1"/>
                </a:solidFill>
              </a:rPr>
              <a:t>+ beszáll(sz : Személy)</a:t>
            </a:r>
          </a:p>
          <a:p>
            <a:r>
              <a:rPr lang="hu-HU" sz="1600" dirty="0">
                <a:solidFill>
                  <a:schemeClr val="tx1"/>
                </a:solidFill>
              </a:rPr>
              <a:t>+ kiszáll(sz : Személy)</a:t>
            </a:r>
          </a:p>
        </p:txBody>
      </p:sp>
      <p:sp>
        <p:nvSpPr>
          <p:cNvPr id="91" name="Téglalap 90">
            <a:extLst>
              <a:ext uri="{FF2B5EF4-FFF2-40B4-BE49-F238E27FC236}">
                <a16:creationId xmlns:a16="http://schemas.microsoft.com/office/drawing/2014/main" id="{DC0490F9-BF81-45E1-BDD3-E44ED48C6B42}"/>
              </a:ext>
            </a:extLst>
          </p:cNvPr>
          <p:cNvSpPr/>
          <p:nvPr/>
        </p:nvSpPr>
        <p:spPr>
          <a:xfrm>
            <a:off x="5333797" y="4011641"/>
            <a:ext cx="1300579" cy="47696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Személy</a:t>
            </a:r>
          </a:p>
        </p:txBody>
      </p:sp>
      <p:cxnSp>
        <p:nvCxnSpPr>
          <p:cNvPr id="92" name="Egyenes összekötő 91">
            <a:extLst>
              <a:ext uri="{FF2B5EF4-FFF2-40B4-BE49-F238E27FC236}">
                <a16:creationId xmlns:a16="http://schemas.microsoft.com/office/drawing/2014/main" id="{70AC44DD-22D2-4B33-9403-9CC7C1E3BDD4}"/>
              </a:ext>
            </a:extLst>
          </p:cNvPr>
          <p:cNvCxnSpPr>
            <a:cxnSpLocks/>
            <a:stCxn id="100" idx="3"/>
            <a:endCxn id="93" idx="2"/>
          </p:cNvCxnSpPr>
          <p:nvPr/>
        </p:nvCxnSpPr>
        <p:spPr>
          <a:xfrm flipV="1">
            <a:off x="3628397" y="4285637"/>
            <a:ext cx="1603475" cy="6438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Ellipszis 92">
            <a:extLst>
              <a:ext uri="{FF2B5EF4-FFF2-40B4-BE49-F238E27FC236}">
                <a16:creationId xmlns:a16="http://schemas.microsoft.com/office/drawing/2014/main" id="{971064A7-63C8-49D4-B798-10888BE0AC4D}"/>
              </a:ext>
            </a:extLst>
          </p:cNvPr>
          <p:cNvSpPr/>
          <p:nvPr/>
        </p:nvSpPr>
        <p:spPr>
          <a:xfrm>
            <a:off x="5231872" y="4244139"/>
            <a:ext cx="87023" cy="8299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4" name="Szövegdoboz 93">
            <a:extLst>
              <a:ext uri="{FF2B5EF4-FFF2-40B4-BE49-F238E27FC236}">
                <a16:creationId xmlns:a16="http://schemas.microsoft.com/office/drawing/2014/main" id="{4F9941A2-94FC-4443-9B7C-8E380FFA11FC}"/>
              </a:ext>
            </a:extLst>
          </p:cNvPr>
          <p:cNvSpPr txBox="1"/>
          <p:nvPr/>
        </p:nvSpPr>
        <p:spPr>
          <a:xfrm>
            <a:off x="4601768" y="3929063"/>
            <a:ext cx="768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/>
              <a:t>0..135</a:t>
            </a:r>
          </a:p>
        </p:txBody>
      </p:sp>
      <p:sp>
        <p:nvSpPr>
          <p:cNvPr id="95" name="Háromszög 94">
            <a:extLst>
              <a:ext uri="{FF2B5EF4-FFF2-40B4-BE49-F238E27FC236}">
                <a16:creationId xmlns:a16="http://schemas.microsoft.com/office/drawing/2014/main" id="{D0D49A8F-F072-409D-88F3-4D8D649A5747}"/>
              </a:ext>
            </a:extLst>
          </p:cNvPr>
          <p:cNvSpPr/>
          <p:nvPr/>
        </p:nvSpPr>
        <p:spPr>
          <a:xfrm rot="16200000">
            <a:off x="3772475" y="4078170"/>
            <a:ext cx="143510" cy="12632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6" name="Szövegdoboz 95">
            <a:extLst>
              <a:ext uri="{FF2B5EF4-FFF2-40B4-BE49-F238E27FC236}">
                <a16:creationId xmlns:a16="http://schemas.microsoft.com/office/drawing/2014/main" id="{177AD1EC-E7BE-4A25-B062-2E7431E59B62}"/>
              </a:ext>
            </a:extLst>
          </p:cNvPr>
          <p:cNvSpPr txBox="1"/>
          <p:nvPr/>
        </p:nvSpPr>
        <p:spPr>
          <a:xfrm>
            <a:off x="3897069" y="3972014"/>
            <a:ext cx="7421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dirty="0"/>
              <a:t>beszáll</a:t>
            </a:r>
          </a:p>
        </p:txBody>
      </p:sp>
      <p:sp>
        <p:nvSpPr>
          <p:cNvPr id="97" name="Szövegdoboz 96">
            <a:extLst>
              <a:ext uri="{FF2B5EF4-FFF2-40B4-BE49-F238E27FC236}">
                <a16:creationId xmlns:a16="http://schemas.microsoft.com/office/drawing/2014/main" id="{FCFA4477-5F1A-47F2-A921-B6E79814513C}"/>
              </a:ext>
            </a:extLst>
          </p:cNvPr>
          <p:cNvSpPr txBox="1"/>
          <p:nvPr/>
        </p:nvSpPr>
        <p:spPr>
          <a:xfrm>
            <a:off x="4605705" y="4254817"/>
            <a:ext cx="7384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dirty="0"/>
              <a:t>utasok</a:t>
            </a:r>
          </a:p>
        </p:txBody>
      </p:sp>
      <p:sp>
        <p:nvSpPr>
          <p:cNvPr id="99" name="Szövegdoboz 98">
            <a:extLst>
              <a:ext uri="{FF2B5EF4-FFF2-40B4-BE49-F238E27FC236}">
                <a16:creationId xmlns:a16="http://schemas.microsoft.com/office/drawing/2014/main" id="{B5596082-7705-4542-B2C8-4954674FB7FF}"/>
              </a:ext>
            </a:extLst>
          </p:cNvPr>
          <p:cNvSpPr txBox="1"/>
          <p:nvPr/>
        </p:nvSpPr>
        <p:spPr>
          <a:xfrm>
            <a:off x="590319" y="3348491"/>
            <a:ext cx="5853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/>
              <a:t>Milyen metódus kell az asszociáció megvalósításához? </a:t>
            </a:r>
          </a:p>
        </p:txBody>
      </p:sp>
      <p:sp>
        <p:nvSpPr>
          <p:cNvPr id="100" name="Téglalap 99">
            <a:extLst>
              <a:ext uri="{FF2B5EF4-FFF2-40B4-BE49-F238E27FC236}">
                <a16:creationId xmlns:a16="http://schemas.microsoft.com/office/drawing/2014/main" id="{1DD5304C-F936-424A-A658-CA3B509842E3}"/>
              </a:ext>
            </a:extLst>
          </p:cNvPr>
          <p:cNvSpPr/>
          <p:nvPr/>
        </p:nvSpPr>
        <p:spPr>
          <a:xfrm>
            <a:off x="1526959" y="4149342"/>
            <a:ext cx="2101438" cy="2854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01" name="Ellipszis 100">
            <a:extLst>
              <a:ext uri="{FF2B5EF4-FFF2-40B4-BE49-F238E27FC236}">
                <a16:creationId xmlns:a16="http://schemas.microsoft.com/office/drawing/2014/main" id="{3D3B1287-DB61-4F99-B1D8-87D4A379DCAD}"/>
              </a:ext>
            </a:extLst>
          </p:cNvPr>
          <p:cNvSpPr/>
          <p:nvPr/>
        </p:nvSpPr>
        <p:spPr>
          <a:xfrm>
            <a:off x="3460663" y="4787987"/>
            <a:ext cx="87023" cy="8299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  <p:cxnSp>
        <p:nvCxnSpPr>
          <p:cNvPr id="102" name="Egyenes összekötő 101">
            <a:extLst>
              <a:ext uri="{FF2B5EF4-FFF2-40B4-BE49-F238E27FC236}">
                <a16:creationId xmlns:a16="http://schemas.microsoft.com/office/drawing/2014/main" id="{ACF3D3A3-1C0F-4926-8537-6FDF3B4900A3}"/>
              </a:ext>
            </a:extLst>
          </p:cNvPr>
          <p:cNvCxnSpPr>
            <a:cxnSpLocks/>
            <a:stCxn id="101" idx="6"/>
            <a:endCxn id="103" idx="0"/>
          </p:cNvCxnSpPr>
          <p:nvPr/>
        </p:nvCxnSpPr>
        <p:spPr>
          <a:xfrm>
            <a:off x="3547686" y="4829485"/>
            <a:ext cx="611855" cy="28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églalap: szamárfül 102">
            <a:extLst>
              <a:ext uri="{FF2B5EF4-FFF2-40B4-BE49-F238E27FC236}">
                <a16:creationId xmlns:a16="http://schemas.microsoft.com/office/drawing/2014/main" id="{1FD3ABF4-A1C7-4DB1-9ABB-FF06154A19CB}"/>
              </a:ext>
            </a:extLst>
          </p:cNvPr>
          <p:cNvSpPr/>
          <p:nvPr/>
        </p:nvSpPr>
        <p:spPr>
          <a:xfrm rot="16200000">
            <a:off x="5389058" y="3307142"/>
            <a:ext cx="586214" cy="3045248"/>
          </a:xfrm>
          <a:prstGeom prst="foldedCorner">
            <a:avLst/>
          </a:prstGeom>
          <a:solidFill>
            <a:schemeClr val="bg1">
              <a:lumMod val="65000"/>
              <a:lumOff val="3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104" name="Szövegdoboz 103">
            <a:extLst>
              <a:ext uri="{FF2B5EF4-FFF2-40B4-BE49-F238E27FC236}">
                <a16:creationId xmlns:a16="http://schemas.microsoft.com/office/drawing/2014/main" id="{9FB53DF7-2FDA-446A-8A82-27B5E4A8F6B7}"/>
              </a:ext>
            </a:extLst>
          </p:cNvPr>
          <p:cNvSpPr txBox="1"/>
          <p:nvPr/>
        </p:nvSpPr>
        <p:spPr>
          <a:xfrm>
            <a:off x="4092824" y="4647702"/>
            <a:ext cx="3065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if</a:t>
            </a:r>
            <a:r>
              <a:rPr lang="hu-HU" sz="14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sz="1400" dirty="0">
                <a:latin typeface="Verdana" panose="020B0604030504040204" pitchFamily="34" charset="0"/>
                <a:ea typeface="Verdana" panose="020B0604030504040204" pitchFamily="34" charset="0"/>
              </a:rPr>
              <a:t>(|utasok|=135) </a:t>
            </a:r>
            <a:r>
              <a:rPr lang="hu-HU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throw</a:t>
            </a:r>
            <a:r>
              <a:rPr lang="hu-HU" sz="1400" dirty="0">
                <a:latin typeface="Verdana" panose="020B0604030504040204" pitchFamily="34" charset="0"/>
                <a:ea typeface="Verdana" panose="020B0604030504040204" pitchFamily="34" charset="0"/>
              </a:rPr>
              <a:t> HIBA </a:t>
            </a:r>
          </a:p>
          <a:p>
            <a:r>
              <a:rPr lang="hu-HU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utasok.push_back</a:t>
            </a:r>
            <a:r>
              <a:rPr lang="hu-HU" sz="1400" dirty="0">
                <a:latin typeface="Verdana" panose="020B0604030504040204" pitchFamily="34" charset="0"/>
                <a:ea typeface="Verdana" panose="020B0604030504040204" pitchFamily="34" charset="0"/>
              </a:rPr>
              <a:t>(sz) </a:t>
            </a:r>
            <a:endParaRPr lang="hu-HU" sz="1400" dirty="0"/>
          </a:p>
        </p:txBody>
      </p:sp>
      <p:sp>
        <p:nvSpPr>
          <p:cNvPr id="43" name="Ellipszis 42">
            <a:extLst>
              <a:ext uri="{FF2B5EF4-FFF2-40B4-BE49-F238E27FC236}">
                <a16:creationId xmlns:a16="http://schemas.microsoft.com/office/drawing/2014/main" id="{9B1A2FC0-CF15-439F-8E5F-D4BA071B27EC}"/>
              </a:ext>
            </a:extLst>
          </p:cNvPr>
          <p:cNvSpPr/>
          <p:nvPr/>
        </p:nvSpPr>
        <p:spPr>
          <a:xfrm>
            <a:off x="3460663" y="5001552"/>
            <a:ext cx="87023" cy="8299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  <p:cxnSp>
        <p:nvCxnSpPr>
          <p:cNvPr id="44" name="Egyenes összekötő 43">
            <a:extLst>
              <a:ext uri="{FF2B5EF4-FFF2-40B4-BE49-F238E27FC236}">
                <a16:creationId xmlns:a16="http://schemas.microsoft.com/office/drawing/2014/main" id="{2A344AA8-00D1-48E7-A630-5845ECA3F982}"/>
              </a:ext>
            </a:extLst>
          </p:cNvPr>
          <p:cNvCxnSpPr>
            <a:cxnSpLocks/>
            <a:stCxn id="43" idx="4"/>
          </p:cNvCxnSpPr>
          <p:nvPr/>
        </p:nvCxnSpPr>
        <p:spPr>
          <a:xfrm>
            <a:off x="3504175" y="5084548"/>
            <a:ext cx="0" cy="32347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églalap: szamárfül 47">
            <a:extLst>
              <a:ext uri="{FF2B5EF4-FFF2-40B4-BE49-F238E27FC236}">
                <a16:creationId xmlns:a16="http://schemas.microsoft.com/office/drawing/2014/main" id="{6FFFEBAF-FE6A-411E-9B1F-A23C026F0981}"/>
              </a:ext>
            </a:extLst>
          </p:cNvPr>
          <p:cNvSpPr/>
          <p:nvPr/>
        </p:nvSpPr>
        <p:spPr>
          <a:xfrm rot="16200000">
            <a:off x="3865549" y="3907259"/>
            <a:ext cx="1169551" cy="4202796"/>
          </a:xfrm>
          <a:prstGeom prst="foldedCorner">
            <a:avLst/>
          </a:prstGeom>
          <a:solidFill>
            <a:schemeClr val="bg1">
              <a:lumMod val="65000"/>
              <a:lumOff val="3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50" name="Szövegdoboz 49">
            <a:extLst>
              <a:ext uri="{FF2B5EF4-FFF2-40B4-BE49-F238E27FC236}">
                <a16:creationId xmlns:a16="http://schemas.microsoft.com/office/drawing/2014/main" id="{02494310-86CA-44FA-98AA-D5FF96335197}"/>
              </a:ext>
            </a:extLst>
          </p:cNvPr>
          <p:cNvSpPr txBox="1"/>
          <p:nvPr/>
        </p:nvSpPr>
        <p:spPr>
          <a:xfrm>
            <a:off x="2427996" y="5476053"/>
            <a:ext cx="40711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latin typeface="Verdana" panose="020B0604030504040204" pitchFamily="34" charset="0"/>
                <a:ea typeface="Verdana" panose="020B0604030504040204" pitchFamily="34" charset="0"/>
              </a:rPr>
              <a:t>l, </a:t>
            </a:r>
            <a:r>
              <a:rPr lang="hu-HU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ind</a:t>
            </a:r>
            <a:r>
              <a:rPr lang="hu-HU" sz="1400" dirty="0">
                <a:latin typeface="Verdana" panose="020B0604030504040204" pitchFamily="34" charset="0"/>
                <a:ea typeface="Verdana" panose="020B0604030504040204" pitchFamily="34" charset="0"/>
              </a:rPr>
              <a:t> := SEARCH </a:t>
            </a:r>
            <a:r>
              <a:rPr lang="hu-HU" sz="1600" baseline="-25000" dirty="0">
                <a:latin typeface="Verdana" panose="020B0604030504040204" pitchFamily="34" charset="0"/>
                <a:ea typeface="Verdana" panose="020B0604030504040204" pitchFamily="34" charset="0"/>
              </a:rPr>
              <a:t>i=1..|utasok|</a:t>
            </a:r>
            <a:r>
              <a:rPr lang="hu-HU" sz="1400" dirty="0">
                <a:latin typeface="Verdana" panose="020B0604030504040204" pitchFamily="34" charset="0"/>
                <a:ea typeface="Verdana" panose="020B0604030504040204" pitchFamily="34" charset="0"/>
              </a:rPr>
              <a:t> (utasok[i]=sz)</a:t>
            </a:r>
          </a:p>
          <a:p>
            <a:r>
              <a:rPr lang="hu-HU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if</a:t>
            </a:r>
            <a:r>
              <a:rPr lang="hu-HU" sz="14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sz="1400" dirty="0">
                <a:latin typeface="Verdana" panose="020B0604030504040204" pitchFamily="34" charset="0"/>
                <a:ea typeface="Verdana" panose="020B0604030504040204" pitchFamily="34" charset="0"/>
              </a:rPr>
              <a:t>(l) </a:t>
            </a:r>
            <a:r>
              <a:rPr lang="hu-HU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then</a:t>
            </a:r>
            <a:r>
              <a:rPr lang="hu-HU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r>
              <a:rPr lang="hu-HU" sz="1400" dirty="0">
                <a:latin typeface="Verdana" panose="020B0604030504040204" pitchFamily="34" charset="0"/>
                <a:ea typeface="Verdana" panose="020B0604030504040204" pitchFamily="34" charset="0"/>
              </a:rPr>
              <a:t>     utasok[</a:t>
            </a:r>
            <a:r>
              <a:rPr lang="hu-HU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ind</a:t>
            </a:r>
            <a:r>
              <a:rPr lang="hu-HU" sz="1400" dirty="0">
                <a:latin typeface="Verdana" panose="020B0604030504040204" pitchFamily="34" charset="0"/>
                <a:ea typeface="Verdana" panose="020B0604030504040204" pitchFamily="34" charset="0"/>
              </a:rPr>
              <a:t>]:=utasok[|utasok|]</a:t>
            </a:r>
          </a:p>
          <a:p>
            <a:r>
              <a:rPr lang="hu-HU" sz="1400" dirty="0">
                <a:latin typeface="Verdana" panose="020B0604030504040204" pitchFamily="34" charset="0"/>
                <a:ea typeface="Verdana" panose="020B0604030504040204" pitchFamily="34" charset="0"/>
              </a:rPr>
              <a:t>     </a:t>
            </a:r>
            <a:r>
              <a:rPr lang="hu-HU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utasok.pop_back</a:t>
            </a:r>
            <a:r>
              <a:rPr lang="hu-HU" sz="1400" dirty="0">
                <a:latin typeface="Verdana" panose="020B0604030504040204" pitchFamily="34" charset="0"/>
                <a:ea typeface="Verdana" panose="020B0604030504040204" pitchFamily="34" charset="0"/>
              </a:rPr>
              <a:t>()</a:t>
            </a:r>
          </a:p>
          <a:p>
            <a:r>
              <a:rPr lang="hu-HU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endif</a:t>
            </a:r>
            <a:r>
              <a:rPr lang="hu-HU" sz="14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hu-HU" sz="1400" b="1" dirty="0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4CE38933-2752-4DBD-9DCB-5600A6EFDC65}"/>
              </a:ext>
            </a:extLst>
          </p:cNvPr>
          <p:cNvSpPr txBox="1"/>
          <p:nvPr/>
        </p:nvSpPr>
        <p:spPr>
          <a:xfrm>
            <a:off x="4690491" y="1909145"/>
            <a:ext cx="7283661" cy="14773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Mivel a tartalmazó objektumnak születése pillanatában rendelkeznie kell már a </a:t>
            </a:r>
            <a:r>
              <a:rPr lang="hu-HU" dirty="0" err="1"/>
              <a:t>tartalmazottal</a:t>
            </a:r>
            <a:r>
              <a:rPr lang="hu-HU" dirty="0"/>
              <a:t>, ezért a kapcsolat felépítéséről a tartalmazó objektum konstruktorának kell gondoskodnia!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A tartalmazott objektumok létrehozását elvégezheti a tartalmazó konstruktora, de azokat készen is átveheti.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39075668-F93A-40F9-8148-F923632E900A}"/>
              </a:ext>
            </a:extLst>
          </p:cNvPr>
          <p:cNvSpPr txBox="1"/>
          <p:nvPr/>
        </p:nvSpPr>
        <p:spPr>
          <a:xfrm>
            <a:off x="7608851" y="4033712"/>
            <a:ext cx="4052438" cy="20313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Az asszociáció által leírt kapcsolatot itt nem a konstruktor hozza létre, illetve szünteti meg.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Erre külön metódusokat vezetünk be.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Metódusok helye: </a:t>
            </a:r>
            <a:r>
              <a:rPr lang="hu-HU" dirty="0" err="1"/>
              <a:t>Metrrókocsi</a:t>
            </a:r>
            <a:r>
              <a:rPr lang="hu-HU" dirty="0"/>
              <a:t> osztály, mert abban van az utasokat megadó gyűjtemény.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FA5D664C-8239-45B0-88A9-E869835A1461}"/>
              </a:ext>
            </a:extLst>
          </p:cNvPr>
          <p:cNvSpPr txBox="1"/>
          <p:nvPr/>
        </p:nvSpPr>
        <p:spPr>
          <a:xfrm>
            <a:off x="9874353" y="750836"/>
            <a:ext cx="1581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Kvíz/3   Kvíz/4</a:t>
            </a:r>
          </a:p>
        </p:txBody>
      </p:sp>
    </p:spTree>
    <p:extLst>
      <p:ext uri="{BB962C8B-B14F-4D97-AF65-F5344CB8AC3E}">
        <p14:creationId xmlns:p14="http://schemas.microsoft.com/office/powerpoint/2010/main" val="348329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6" grpId="0" animBg="1"/>
      <p:bldP spid="62" grpId="0"/>
      <p:bldP spid="65" grpId="0"/>
      <p:bldP spid="41" grpId="0" animBg="1"/>
      <p:bldP spid="76" grpId="0"/>
      <p:bldP spid="84" grpId="0" animBg="1"/>
      <p:bldP spid="86" grpId="0" animBg="1"/>
      <p:bldP spid="87" grpId="0"/>
      <p:bldP spid="89" grpId="0" animBg="1"/>
      <p:bldP spid="90" grpId="0" animBg="1"/>
      <p:bldP spid="91" grpId="0" animBg="1"/>
      <p:bldP spid="93" grpId="0" animBg="1"/>
      <p:bldP spid="94" grpId="0"/>
      <p:bldP spid="95" grpId="0" animBg="1"/>
      <p:bldP spid="96" grpId="0"/>
      <p:bldP spid="97" grpId="0"/>
      <p:bldP spid="100" grpId="0" animBg="1"/>
      <p:bldP spid="101" grpId="0" animBg="1"/>
      <p:bldP spid="103" grpId="0" animBg="1"/>
      <p:bldP spid="104" grpId="0"/>
      <p:bldP spid="43" grpId="0" animBg="1"/>
      <p:bldP spid="48" grpId="0" animBg="1"/>
      <p:bldP spid="50" grpId="0"/>
      <p:bldP spid="2" grpId="0" animBg="1"/>
      <p:bldP spid="5" grpId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>
            <a:extLst>
              <a:ext uri="{FF2B5EF4-FFF2-40B4-BE49-F238E27FC236}">
                <a16:creationId xmlns:a16="http://schemas.microsoft.com/office/drawing/2014/main" id="{5D4F791F-0EF6-4605-AB0C-8AAAAF2A890E}"/>
              </a:ext>
            </a:extLst>
          </p:cNvPr>
          <p:cNvSpPr/>
          <p:nvPr/>
        </p:nvSpPr>
        <p:spPr>
          <a:xfrm>
            <a:off x="5417597" y="2094343"/>
            <a:ext cx="1300579" cy="4793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Házimozi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61DA1345-2EA5-4186-9194-A17A43BBF69B}"/>
              </a:ext>
            </a:extLst>
          </p:cNvPr>
          <p:cNvSpPr/>
          <p:nvPr/>
        </p:nvSpPr>
        <p:spPr>
          <a:xfrm>
            <a:off x="2746898" y="3871356"/>
            <a:ext cx="1300579" cy="4793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TV</a:t>
            </a: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B81AA260-DB34-43E6-80AD-51D4C3FFAC3E}"/>
              </a:ext>
            </a:extLst>
          </p:cNvPr>
          <p:cNvSpPr/>
          <p:nvPr/>
        </p:nvSpPr>
        <p:spPr>
          <a:xfrm>
            <a:off x="4593453" y="3871356"/>
            <a:ext cx="1300579" cy="4793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DVD</a:t>
            </a: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E05D66C9-07DC-4E41-A3E3-0422FA10F667}"/>
              </a:ext>
            </a:extLst>
          </p:cNvPr>
          <p:cNvSpPr/>
          <p:nvPr/>
        </p:nvSpPr>
        <p:spPr>
          <a:xfrm>
            <a:off x="6368988" y="3871356"/>
            <a:ext cx="1300579" cy="4793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Erősítő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5F311391-F11A-47ED-8F8F-6FD8DA202EE0}"/>
              </a:ext>
            </a:extLst>
          </p:cNvPr>
          <p:cNvSpPr/>
          <p:nvPr/>
        </p:nvSpPr>
        <p:spPr>
          <a:xfrm>
            <a:off x="8144523" y="3871356"/>
            <a:ext cx="1300579" cy="4793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Hangfal</a:t>
            </a:r>
          </a:p>
        </p:txBody>
      </p:sp>
      <p:sp>
        <p:nvSpPr>
          <p:cNvPr id="8" name="Rombusz 7">
            <a:extLst>
              <a:ext uri="{FF2B5EF4-FFF2-40B4-BE49-F238E27FC236}">
                <a16:creationId xmlns:a16="http://schemas.microsoft.com/office/drawing/2014/main" id="{C0A347B0-868A-4D21-BB38-6D065A685A0D}"/>
              </a:ext>
            </a:extLst>
          </p:cNvPr>
          <p:cNvSpPr/>
          <p:nvPr/>
        </p:nvSpPr>
        <p:spPr>
          <a:xfrm>
            <a:off x="5996864" y="2573737"/>
            <a:ext cx="142043" cy="239697"/>
          </a:xfrm>
          <a:prstGeom prst="diamond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9" name="Összekötő: szögletes 8">
            <a:extLst>
              <a:ext uri="{FF2B5EF4-FFF2-40B4-BE49-F238E27FC236}">
                <a16:creationId xmlns:a16="http://schemas.microsoft.com/office/drawing/2014/main" id="{5E41F276-CC5B-4539-A96D-57029AD3BB96}"/>
              </a:ext>
            </a:extLst>
          </p:cNvPr>
          <p:cNvCxnSpPr>
            <a:stCxn id="4" idx="0"/>
            <a:endCxn id="8" idx="2"/>
          </p:cNvCxnSpPr>
          <p:nvPr/>
        </p:nvCxnSpPr>
        <p:spPr>
          <a:xfrm rot="5400000" flipH="1" flipV="1">
            <a:off x="4203576" y="2007046"/>
            <a:ext cx="1057922" cy="2670698"/>
          </a:xfrm>
          <a:prstGeom prst="bentConnector3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Összekötő: szögletes 9">
            <a:extLst>
              <a:ext uri="{FF2B5EF4-FFF2-40B4-BE49-F238E27FC236}">
                <a16:creationId xmlns:a16="http://schemas.microsoft.com/office/drawing/2014/main" id="{90BAE1E9-EAC6-49B8-A65D-56D5FEA92F39}"/>
              </a:ext>
            </a:extLst>
          </p:cNvPr>
          <p:cNvCxnSpPr>
            <a:cxnSpLocks/>
            <a:stCxn id="5" idx="0"/>
            <a:endCxn id="8" idx="2"/>
          </p:cNvCxnSpPr>
          <p:nvPr/>
        </p:nvCxnSpPr>
        <p:spPr>
          <a:xfrm rot="5400000" flipH="1" flipV="1">
            <a:off x="5126853" y="2930324"/>
            <a:ext cx="1057922" cy="824143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Összekötő: szögletes 10">
            <a:extLst>
              <a:ext uri="{FF2B5EF4-FFF2-40B4-BE49-F238E27FC236}">
                <a16:creationId xmlns:a16="http://schemas.microsoft.com/office/drawing/2014/main" id="{844114A9-DB60-4D29-A068-A53100B86679}"/>
              </a:ext>
            </a:extLst>
          </p:cNvPr>
          <p:cNvCxnSpPr>
            <a:cxnSpLocks/>
            <a:stCxn id="6" idx="0"/>
            <a:endCxn id="8" idx="2"/>
          </p:cNvCxnSpPr>
          <p:nvPr/>
        </p:nvCxnSpPr>
        <p:spPr>
          <a:xfrm rot="16200000" flipV="1">
            <a:off x="6014621" y="2866699"/>
            <a:ext cx="1057922" cy="951392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Összekötő: szögletes 11">
            <a:extLst>
              <a:ext uri="{FF2B5EF4-FFF2-40B4-BE49-F238E27FC236}">
                <a16:creationId xmlns:a16="http://schemas.microsoft.com/office/drawing/2014/main" id="{86C34F3F-550C-483D-9DF3-4CD3EE1FD012}"/>
              </a:ext>
            </a:extLst>
          </p:cNvPr>
          <p:cNvCxnSpPr>
            <a:cxnSpLocks/>
            <a:stCxn id="7" idx="0"/>
            <a:endCxn id="8" idx="2"/>
          </p:cNvCxnSpPr>
          <p:nvPr/>
        </p:nvCxnSpPr>
        <p:spPr>
          <a:xfrm rot="16200000" flipV="1">
            <a:off x="6902389" y="1978931"/>
            <a:ext cx="1057922" cy="2726927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Összekötő: szögletes 12">
            <a:extLst>
              <a:ext uri="{FF2B5EF4-FFF2-40B4-BE49-F238E27FC236}">
                <a16:creationId xmlns:a16="http://schemas.microsoft.com/office/drawing/2014/main" id="{97BE7BBE-EA23-4703-BC6D-B1BD8A91AEBB}"/>
              </a:ext>
            </a:extLst>
          </p:cNvPr>
          <p:cNvCxnSpPr>
            <a:cxnSpLocks/>
            <a:stCxn id="15" idx="2"/>
            <a:endCxn id="14" idx="2"/>
          </p:cNvCxnSpPr>
          <p:nvPr/>
        </p:nvCxnSpPr>
        <p:spPr>
          <a:xfrm rot="16200000" flipH="1">
            <a:off x="4328311" y="3932527"/>
            <a:ext cx="6351" cy="842796"/>
          </a:xfrm>
          <a:prstGeom prst="bentConnector3">
            <a:avLst>
              <a:gd name="adj1" fmla="val 3699433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4F8782D9-9A06-41B9-8C8D-5E8D1227877D}"/>
              </a:ext>
            </a:extLst>
          </p:cNvPr>
          <p:cNvSpPr txBox="1"/>
          <p:nvPr/>
        </p:nvSpPr>
        <p:spPr>
          <a:xfrm>
            <a:off x="4660518" y="39877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B65BD5A3-5682-423E-96CC-692692F61E3E}"/>
              </a:ext>
            </a:extLst>
          </p:cNvPr>
          <p:cNvSpPr txBox="1"/>
          <p:nvPr/>
        </p:nvSpPr>
        <p:spPr>
          <a:xfrm>
            <a:off x="3817722" y="39814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cxnSp>
        <p:nvCxnSpPr>
          <p:cNvPr id="16" name="Összekötő: szögletes 15">
            <a:extLst>
              <a:ext uri="{FF2B5EF4-FFF2-40B4-BE49-F238E27FC236}">
                <a16:creationId xmlns:a16="http://schemas.microsoft.com/office/drawing/2014/main" id="{E5364F94-A88B-4965-885E-4515EA5288A7}"/>
              </a:ext>
            </a:extLst>
          </p:cNvPr>
          <p:cNvCxnSpPr>
            <a:cxnSpLocks/>
            <a:stCxn id="18" idx="2"/>
            <a:endCxn id="17" idx="2"/>
          </p:cNvCxnSpPr>
          <p:nvPr/>
        </p:nvCxnSpPr>
        <p:spPr>
          <a:xfrm rot="5400000" flipH="1" flipV="1">
            <a:off x="6152449" y="3892697"/>
            <a:ext cx="1" cy="928810"/>
          </a:xfrm>
          <a:prstGeom prst="bentConnector3">
            <a:avLst>
              <a:gd name="adj1" fmla="val -2286000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AE732425-A4E2-46EE-859B-080D059025B7}"/>
              </a:ext>
            </a:extLst>
          </p:cNvPr>
          <p:cNvSpPr txBox="1"/>
          <p:nvPr/>
        </p:nvSpPr>
        <p:spPr>
          <a:xfrm>
            <a:off x="6524489" y="39877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D932B0AD-6009-44CC-833A-4B4817A7C8B6}"/>
              </a:ext>
            </a:extLst>
          </p:cNvPr>
          <p:cNvSpPr txBox="1"/>
          <p:nvPr/>
        </p:nvSpPr>
        <p:spPr>
          <a:xfrm>
            <a:off x="5595679" y="39877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cxnSp>
        <p:nvCxnSpPr>
          <p:cNvPr id="19" name="Összekötő: szögletes 18">
            <a:extLst>
              <a:ext uri="{FF2B5EF4-FFF2-40B4-BE49-F238E27FC236}">
                <a16:creationId xmlns:a16="http://schemas.microsoft.com/office/drawing/2014/main" id="{B9DF97C3-F760-4BE5-B96C-AC959F2F8A86}"/>
              </a:ext>
            </a:extLst>
          </p:cNvPr>
          <p:cNvCxnSpPr>
            <a:cxnSpLocks/>
            <a:stCxn id="21" idx="2"/>
            <a:endCxn id="20" idx="2"/>
          </p:cNvCxnSpPr>
          <p:nvPr/>
        </p:nvCxnSpPr>
        <p:spPr>
          <a:xfrm rot="5400000" flipH="1" flipV="1">
            <a:off x="7917704" y="3886343"/>
            <a:ext cx="1" cy="928810"/>
          </a:xfrm>
          <a:prstGeom prst="bentConnector3">
            <a:avLst>
              <a:gd name="adj1" fmla="val -2286000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A751E6F0-25A6-4937-A31F-62AB262C2929}"/>
              </a:ext>
            </a:extLst>
          </p:cNvPr>
          <p:cNvSpPr txBox="1"/>
          <p:nvPr/>
        </p:nvSpPr>
        <p:spPr>
          <a:xfrm>
            <a:off x="8289744" y="39814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21C7A997-41D6-4AAC-A7BA-7ED913ED33A3}"/>
              </a:ext>
            </a:extLst>
          </p:cNvPr>
          <p:cNvSpPr txBox="1"/>
          <p:nvPr/>
        </p:nvSpPr>
        <p:spPr>
          <a:xfrm>
            <a:off x="7360934" y="39814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00F034BD-9A6B-4011-989F-82337BB3BB37}"/>
              </a:ext>
            </a:extLst>
          </p:cNvPr>
          <p:cNvSpPr txBox="1"/>
          <p:nvPr/>
        </p:nvSpPr>
        <p:spPr>
          <a:xfrm>
            <a:off x="8865837" y="3502024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2..6</a:t>
            </a:r>
          </a:p>
        </p:txBody>
      </p:sp>
      <p:sp>
        <p:nvSpPr>
          <p:cNvPr id="23" name="Szövegdoboz 22">
            <a:extLst>
              <a:ext uri="{FF2B5EF4-FFF2-40B4-BE49-F238E27FC236}">
                <a16:creationId xmlns:a16="http://schemas.microsoft.com/office/drawing/2014/main" id="{0C43B9DF-DFDB-4DA7-8E13-A948AF8082F2}"/>
              </a:ext>
            </a:extLst>
          </p:cNvPr>
          <p:cNvSpPr txBox="1"/>
          <p:nvPr/>
        </p:nvSpPr>
        <p:spPr>
          <a:xfrm>
            <a:off x="8403068" y="4326599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2..6</a:t>
            </a:r>
          </a:p>
        </p:txBody>
      </p:sp>
      <p:sp>
        <p:nvSpPr>
          <p:cNvPr id="24" name="Háromszög 23">
            <a:extLst>
              <a:ext uri="{FF2B5EF4-FFF2-40B4-BE49-F238E27FC236}">
                <a16:creationId xmlns:a16="http://schemas.microsoft.com/office/drawing/2014/main" id="{EBFC0714-CDF1-41FC-B6D4-F84B61E0F989}"/>
              </a:ext>
            </a:extLst>
          </p:cNvPr>
          <p:cNvSpPr/>
          <p:nvPr/>
        </p:nvSpPr>
        <p:spPr>
          <a:xfrm rot="5400000">
            <a:off x="6608263" y="4667204"/>
            <a:ext cx="143510" cy="12632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5" name="Háromszög 24">
            <a:extLst>
              <a:ext uri="{FF2B5EF4-FFF2-40B4-BE49-F238E27FC236}">
                <a16:creationId xmlns:a16="http://schemas.microsoft.com/office/drawing/2014/main" id="{97AB7053-CEA8-4F3E-A6C2-EC8BA5243351}"/>
              </a:ext>
            </a:extLst>
          </p:cNvPr>
          <p:cNvSpPr/>
          <p:nvPr/>
        </p:nvSpPr>
        <p:spPr>
          <a:xfrm rot="16200000">
            <a:off x="3800963" y="4679242"/>
            <a:ext cx="143510" cy="12632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6" name="Háromszög 25">
            <a:extLst>
              <a:ext uri="{FF2B5EF4-FFF2-40B4-BE49-F238E27FC236}">
                <a16:creationId xmlns:a16="http://schemas.microsoft.com/office/drawing/2014/main" id="{A72E24A9-0FA1-4BE8-9D3F-123CBA662EE4}"/>
              </a:ext>
            </a:extLst>
          </p:cNvPr>
          <p:cNvSpPr/>
          <p:nvPr/>
        </p:nvSpPr>
        <p:spPr>
          <a:xfrm rot="5400000">
            <a:off x="8189150" y="4677023"/>
            <a:ext cx="143510" cy="12632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7" name="Szövegdoboz 26">
            <a:extLst>
              <a:ext uri="{FF2B5EF4-FFF2-40B4-BE49-F238E27FC236}">
                <a16:creationId xmlns:a16="http://schemas.microsoft.com/office/drawing/2014/main" id="{E9075BAF-BACB-4B60-AC85-332ECB84AEB5}"/>
              </a:ext>
            </a:extLst>
          </p:cNvPr>
          <p:cNvSpPr txBox="1"/>
          <p:nvPr/>
        </p:nvSpPr>
        <p:spPr>
          <a:xfrm>
            <a:off x="7370145" y="4570910"/>
            <a:ext cx="8958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összeköt</a:t>
            </a:r>
          </a:p>
        </p:txBody>
      </p:sp>
      <p:sp>
        <p:nvSpPr>
          <p:cNvPr id="28" name="Szövegdoboz 27">
            <a:extLst>
              <a:ext uri="{FF2B5EF4-FFF2-40B4-BE49-F238E27FC236}">
                <a16:creationId xmlns:a16="http://schemas.microsoft.com/office/drawing/2014/main" id="{FECEA3EA-36BD-4FAA-9707-46FCE83D4DAA}"/>
              </a:ext>
            </a:extLst>
          </p:cNvPr>
          <p:cNvSpPr txBox="1"/>
          <p:nvPr/>
        </p:nvSpPr>
        <p:spPr>
          <a:xfrm>
            <a:off x="5463691" y="4570910"/>
            <a:ext cx="1226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err="1"/>
              <a:t>hangot_küld</a:t>
            </a:r>
            <a:endParaRPr lang="hu-HU" sz="1600" dirty="0"/>
          </a:p>
        </p:txBody>
      </p:sp>
      <p:sp>
        <p:nvSpPr>
          <p:cNvPr id="29" name="Szövegdoboz 28">
            <a:extLst>
              <a:ext uri="{FF2B5EF4-FFF2-40B4-BE49-F238E27FC236}">
                <a16:creationId xmlns:a16="http://schemas.microsoft.com/office/drawing/2014/main" id="{92439746-2B4A-4CE2-83AF-B806367DD453}"/>
              </a:ext>
            </a:extLst>
          </p:cNvPr>
          <p:cNvSpPr txBox="1"/>
          <p:nvPr/>
        </p:nvSpPr>
        <p:spPr>
          <a:xfrm>
            <a:off x="3930138" y="4573129"/>
            <a:ext cx="11083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err="1"/>
              <a:t>képet_küld</a:t>
            </a:r>
            <a:endParaRPr lang="hu-HU" sz="1600" dirty="0"/>
          </a:p>
        </p:txBody>
      </p:sp>
      <p:sp>
        <p:nvSpPr>
          <p:cNvPr id="32" name="Szövegdoboz 31">
            <a:extLst>
              <a:ext uri="{FF2B5EF4-FFF2-40B4-BE49-F238E27FC236}">
                <a16:creationId xmlns:a16="http://schemas.microsoft.com/office/drawing/2014/main" id="{B61C165A-5AF0-4295-B457-ECD1DD67F4EF}"/>
              </a:ext>
            </a:extLst>
          </p:cNvPr>
          <p:cNvSpPr txBox="1"/>
          <p:nvPr/>
        </p:nvSpPr>
        <p:spPr>
          <a:xfrm>
            <a:off x="8382109" y="4570910"/>
            <a:ext cx="980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{</a:t>
            </a:r>
            <a:r>
              <a:rPr lang="hu-HU" sz="1600" i="1" dirty="0" err="1"/>
              <a:t>ordered</a:t>
            </a:r>
            <a:r>
              <a:rPr lang="hu-HU" sz="1600" dirty="0"/>
              <a:t>}</a:t>
            </a:r>
          </a:p>
        </p:txBody>
      </p:sp>
      <p:sp>
        <p:nvSpPr>
          <p:cNvPr id="34" name="Szövegdoboz 33">
            <a:extLst>
              <a:ext uri="{FF2B5EF4-FFF2-40B4-BE49-F238E27FC236}">
                <a16:creationId xmlns:a16="http://schemas.microsoft.com/office/drawing/2014/main" id="{A528BE5B-34DC-46D1-AADA-4850895A9930}"/>
              </a:ext>
            </a:extLst>
          </p:cNvPr>
          <p:cNvSpPr txBox="1"/>
          <p:nvPr/>
        </p:nvSpPr>
        <p:spPr>
          <a:xfrm>
            <a:off x="516427" y="869501"/>
            <a:ext cx="111591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4. Készítsük el egy házi mozi osztálydiagrammját! A házi mozihoz tartozik egy TV, DVD lejátszó, erősítő és a hangfalak. </a:t>
            </a:r>
          </a:p>
          <a:p>
            <a:r>
              <a:rPr lang="hu-HU" dirty="0"/>
              <a:t>    A hangfalak száma kettő és hat között lehet. A DVD lejátszó képet továbbít a TV-nek, hangot az erősítőnek. </a:t>
            </a:r>
          </a:p>
          <a:p>
            <a:r>
              <a:rPr lang="hu-HU" dirty="0"/>
              <a:t>    Az erősítő köti össze a hangfalakat.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47822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4" grpId="0"/>
      <p:bldP spid="15" grpId="0"/>
      <p:bldP spid="17" grpId="0"/>
      <p:bldP spid="18" grpId="0"/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27" grpId="0"/>
      <p:bldP spid="28" grpId="0"/>
      <p:bldP spid="29" grpId="0"/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68C8C999-C9DE-451A-B9FD-B6E9B50FBE1A}"/>
              </a:ext>
            </a:extLst>
          </p:cNvPr>
          <p:cNvSpPr/>
          <p:nvPr/>
        </p:nvSpPr>
        <p:spPr>
          <a:xfrm>
            <a:off x="5448690" y="1835207"/>
            <a:ext cx="1300579" cy="4793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Lakóház</a:t>
            </a: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7D60337A-F940-4666-BC24-CD60BBD6EA86}"/>
              </a:ext>
            </a:extLst>
          </p:cNvPr>
          <p:cNvSpPr/>
          <p:nvPr/>
        </p:nvSpPr>
        <p:spPr>
          <a:xfrm>
            <a:off x="2458733" y="3612541"/>
            <a:ext cx="1300579" cy="4793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Lépcső</a:t>
            </a: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70A1A991-267B-4CAA-A0AC-98D47CECEB09}"/>
              </a:ext>
            </a:extLst>
          </p:cNvPr>
          <p:cNvSpPr/>
          <p:nvPr/>
        </p:nvSpPr>
        <p:spPr>
          <a:xfrm>
            <a:off x="5457747" y="3621322"/>
            <a:ext cx="1300579" cy="4793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Szint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3C865AAC-3FF1-4C5D-88D6-81D70C632F2A}"/>
              </a:ext>
            </a:extLst>
          </p:cNvPr>
          <p:cNvSpPr/>
          <p:nvPr/>
        </p:nvSpPr>
        <p:spPr>
          <a:xfrm>
            <a:off x="8432687" y="3621321"/>
            <a:ext cx="1300579" cy="47696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Lift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1ACF0E95-0FD8-4AEC-A949-ADDFFB065A73}"/>
              </a:ext>
            </a:extLst>
          </p:cNvPr>
          <p:cNvSpPr/>
          <p:nvPr/>
        </p:nvSpPr>
        <p:spPr>
          <a:xfrm>
            <a:off x="5448692" y="4854932"/>
            <a:ext cx="1300579" cy="4793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Lakás</a:t>
            </a:r>
          </a:p>
        </p:txBody>
      </p:sp>
      <p:sp>
        <p:nvSpPr>
          <p:cNvPr id="9" name="Rombusz 8">
            <a:extLst>
              <a:ext uri="{FF2B5EF4-FFF2-40B4-BE49-F238E27FC236}">
                <a16:creationId xmlns:a16="http://schemas.microsoft.com/office/drawing/2014/main" id="{8C0D45DD-FCA9-4682-8C4E-98DE4C90BB42}"/>
              </a:ext>
            </a:extLst>
          </p:cNvPr>
          <p:cNvSpPr/>
          <p:nvPr/>
        </p:nvSpPr>
        <p:spPr>
          <a:xfrm>
            <a:off x="6037014" y="2307733"/>
            <a:ext cx="142043" cy="239697"/>
          </a:xfrm>
          <a:prstGeom prst="diamond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1" name="Összekötő: szögletes 10">
            <a:extLst>
              <a:ext uri="{FF2B5EF4-FFF2-40B4-BE49-F238E27FC236}">
                <a16:creationId xmlns:a16="http://schemas.microsoft.com/office/drawing/2014/main" id="{8851C6F1-D67B-4C9A-AF32-E5B217888C37}"/>
              </a:ext>
            </a:extLst>
          </p:cNvPr>
          <p:cNvCxnSpPr>
            <a:stCxn id="5" idx="0"/>
            <a:endCxn id="9" idx="2"/>
          </p:cNvCxnSpPr>
          <p:nvPr/>
        </p:nvCxnSpPr>
        <p:spPr>
          <a:xfrm rot="5400000" flipH="1" flipV="1">
            <a:off x="4075974" y="1580480"/>
            <a:ext cx="1065111" cy="2999013"/>
          </a:xfrm>
          <a:prstGeom prst="bentConnector3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Összekötő: szögletes 11">
            <a:extLst>
              <a:ext uri="{FF2B5EF4-FFF2-40B4-BE49-F238E27FC236}">
                <a16:creationId xmlns:a16="http://schemas.microsoft.com/office/drawing/2014/main" id="{78C689B3-059D-4B19-9E02-BDE2D712410B}"/>
              </a:ext>
            </a:extLst>
          </p:cNvPr>
          <p:cNvCxnSpPr>
            <a:cxnSpLocks/>
            <a:stCxn id="6" idx="0"/>
            <a:endCxn id="9" idx="2"/>
          </p:cNvCxnSpPr>
          <p:nvPr/>
        </p:nvCxnSpPr>
        <p:spPr>
          <a:xfrm rot="16200000" flipV="1">
            <a:off x="5571091" y="3084375"/>
            <a:ext cx="1073892" cy="1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Összekötő: szögletes 14">
            <a:extLst>
              <a:ext uri="{FF2B5EF4-FFF2-40B4-BE49-F238E27FC236}">
                <a16:creationId xmlns:a16="http://schemas.microsoft.com/office/drawing/2014/main" id="{B88E946B-8400-4C56-A637-2CA47858B229}"/>
              </a:ext>
            </a:extLst>
          </p:cNvPr>
          <p:cNvCxnSpPr>
            <a:cxnSpLocks/>
            <a:stCxn id="7" idx="0"/>
            <a:endCxn id="46" idx="2"/>
          </p:cNvCxnSpPr>
          <p:nvPr/>
        </p:nvCxnSpPr>
        <p:spPr>
          <a:xfrm rot="16200000" flipV="1">
            <a:off x="7232481" y="1770825"/>
            <a:ext cx="1050225" cy="2650768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Összekötő: szögletes 17">
            <a:extLst>
              <a:ext uri="{FF2B5EF4-FFF2-40B4-BE49-F238E27FC236}">
                <a16:creationId xmlns:a16="http://schemas.microsoft.com/office/drawing/2014/main" id="{7D01EB8F-5A39-4F1F-B214-020ABF62B91C}"/>
              </a:ext>
            </a:extLst>
          </p:cNvPr>
          <p:cNvCxnSpPr>
            <a:cxnSpLocks/>
            <a:stCxn id="8" idx="0"/>
            <a:endCxn id="64" idx="2"/>
          </p:cNvCxnSpPr>
          <p:nvPr/>
        </p:nvCxnSpPr>
        <p:spPr>
          <a:xfrm rot="16200000" flipV="1">
            <a:off x="5841721" y="4597670"/>
            <a:ext cx="514522" cy="1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Szövegdoboz 38">
            <a:extLst>
              <a:ext uri="{FF2B5EF4-FFF2-40B4-BE49-F238E27FC236}">
                <a16:creationId xmlns:a16="http://schemas.microsoft.com/office/drawing/2014/main" id="{63ED7780-E840-4942-9137-9BB1E54DFAA6}"/>
              </a:ext>
            </a:extLst>
          </p:cNvPr>
          <p:cNvSpPr txBox="1"/>
          <p:nvPr/>
        </p:nvSpPr>
        <p:spPr>
          <a:xfrm>
            <a:off x="9348296" y="37289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hu-HU" dirty="0"/>
          </a:p>
        </p:txBody>
      </p:sp>
      <p:sp>
        <p:nvSpPr>
          <p:cNvPr id="43" name="Háromszög 42">
            <a:extLst>
              <a:ext uri="{FF2B5EF4-FFF2-40B4-BE49-F238E27FC236}">
                <a16:creationId xmlns:a16="http://schemas.microsoft.com/office/drawing/2014/main" id="{0FB37CFC-CBA5-4B27-B689-93D56E84D980}"/>
              </a:ext>
            </a:extLst>
          </p:cNvPr>
          <p:cNvSpPr/>
          <p:nvPr/>
        </p:nvSpPr>
        <p:spPr>
          <a:xfrm rot="5400000">
            <a:off x="4951752" y="3979411"/>
            <a:ext cx="143510" cy="12632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4" name="Háromszög 43">
            <a:extLst>
              <a:ext uri="{FF2B5EF4-FFF2-40B4-BE49-F238E27FC236}">
                <a16:creationId xmlns:a16="http://schemas.microsoft.com/office/drawing/2014/main" id="{DD9D92D7-88CC-4846-B6D4-6CA412218C75}"/>
              </a:ext>
            </a:extLst>
          </p:cNvPr>
          <p:cNvSpPr/>
          <p:nvPr/>
        </p:nvSpPr>
        <p:spPr>
          <a:xfrm rot="16200000">
            <a:off x="7122244" y="3951575"/>
            <a:ext cx="143510" cy="12632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47" name="Szövegdoboz 46">
            <a:extLst>
              <a:ext uri="{FF2B5EF4-FFF2-40B4-BE49-F238E27FC236}">
                <a16:creationId xmlns:a16="http://schemas.microsoft.com/office/drawing/2014/main" id="{B98B2B48-93A8-42F9-ABCE-4F866CD037AB}"/>
              </a:ext>
            </a:extLst>
          </p:cNvPr>
          <p:cNvSpPr txBox="1"/>
          <p:nvPr/>
        </p:nvSpPr>
        <p:spPr>
          <a:xfrm>
            <a:off x="4135475" y="3862824"/>
            <a:ext cx="8958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dirty="0"/>
              <a:t>összeköt</a:t>
            </a:r>
          </a:p>
        </p:txBody>
      </p:sp>
      <p:sp>
        <p:nvSpPr>
          <p:cNvPr id="48" name="Szövegdoboz 47">
            <a:extLst>
              <a:ext uri="{FF2B5EF4-FFF2-40B4-BE49-F238E27FC236}">
                <a16:creationId xmlns:a16="http://schemas.microsoft.com/office/drawing/2014/main" id="{12EC9469-7689-48DE-9BB3-DB9372D0E7EA}"/>
              </a:ext>
            </a:extLst>
          </p:cNvPr>
          <p:cNvSpPr txBox="1"/>
          <p:nvPr/>
        </p:nvSpPr>
        <p:spPr>
          <a:xfrm>
            <a:off x="7193999" y="3845462"/>
            <a:ext cx="8958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dirty="0"/>
              <a:t>összeköt</a:t>
            </a:r>
          </a:p>
        </p:txBody>
      </p:sp>
      <p:sp>
        <p:nvSpPr>
          <p:cNvPr id="61" name="Szövegdoboz 60">
            <a:extLst>
              <a:ext uri="{FF2B5EF4-FFF2-40B4-BE49-F238E27FC236}">
                <a16:creationId xmlns:a16="http://schemas.microsoft.com/office/drawing/2014/main" id="{757C616B-BB0D-4F5D-8265-83743A54873D}"/>
              </a:ext>
            </a:extLst>
          </p:cNvPr>
          <p:cNvSpPr txBox="1"/>
          <p:nvPr/>
        </p:nvSpPr>
        <p:spPr>
          <a:xfrm>
            <a:off x="6407775" y="3300819"/>
            <a:ext cx="980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dirty="0"/>
              <a:t>{</a:t>
            </a:r>
            <a:r>
              <a:rPr lang="hu-HU" sz="1600" i="1" dirty="0" err="1"/>
              <a:t>ordered</a:t>
            </a:r>
            <a:r>
              <a:rPr lang="hu-HU" sz="1600" dirty="0"/>
              <a:t>}</a:t>
            </a:r>
          </a:p>
        </p:txBody>
      </p:sp>
      <p:sp>
        <p:nvSpPr>
          <p:cNvPr id="64" name="Rombusz 63">
            <a:extLst>
              <a:ext uri="{FF2B5EF4-FFF2-40B4-BE49-F238E27FC236}">
                <a16:creationId xmlns:a16="http://schemas.microsoft.com/office/drawing/2014/main" id="{6FF94D8E-1A50-4AE5-A37E-7AE5E545B026}"/>
              </a:ext>
            </a:extLst>
          </p:cNvPr>
          <p:cNvSpPr/>
          <p:nvPr/>
        </p:nvSpPr>
        <p:spPr>
          <a:xfrm>
            <a:off x="6027959" y="4100713"/>
            <a:ext cx="142043" cy="239697"/>
          </a:xfrm>
          <a:prstGeom prst="diamond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89" name="Szövegdoboz 88">
            <a:extLst>
              <a:ext uri="{FF2B5EF4-FFF2-40B4-BE49-F238E27FC236}">
                <a16:creationId xmlns:a16="http://schemas.microsoft.com/office/drawing/2014/main" id="{2D4AB3AF-E652-4E51-92F5-1F4389262789}"/>
              </a:ext>
            </a:extLst>
          </p:cNvPr>
          <p:cNvSpPr txBox="1"/>
          <p:nvPr/>
        </p:nvSpPr>
        <p:spPr>
          <a:xfrm>
            <a:off x="6432798" y="4477733"/>
            <a:ext cx="980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dirty="0"/>
              <a:t>{</a:t>
            </a:r>
            <a:r>
              <a:rPr lang="hu-HU" sz="1600" i="1" dirty="0" err="1"/>
              <a:t>ordered</a:t>
            </a:r>
            <a:r>
              <a:rPr lang="hu-HU" sz="1600" dirty="0"/>
              <a:t>}</a:t>
            </a:r>
          </a:p>
        </p:txBody>
      </p:sp>
      <p:cxnSp>
        <p:nvCxnSpPr>
          <p:cNvPr id="90" name="Összekötő: szögletes 89">
            <a:extLst>
              <a:ext uri="{FF2B5EF4-FFF2-40B4-BE49-F238E27FC236}">
                <a16:creationId xmlns:a16="http://schemas.microsoft.com/office/drawing/2014/main" id="{5BBB23F3-42DA-4DAC-92E9-A4960F12681C}"/>
              </a:ext>
            </a:extLst>
          </p:cNvPr>
          <p:cNvCxnSpPr>
            <a:cxnSpLocks/>
            <a:stCxn id="8" idx="1"/>
            <a:endCxn id="8" idx="2"/>
          </p:cNvCxnSpPr>
          <p:nvPr/>
        </p:nvCxnSpPr>
        <p:spPr>
          <a:xfrm rot="10800000" flipH="1" flipV="1">
            <a:off x="5448692" y="5094628"/>
            <a:ext cx="650290" cy="239697"/>
          </a:xfrm>
          <a:prstGeom prst="bentConnector4">
            <a:avLst>
              <a:gd name="adj1" fmla="val -95222"/>
              <a:gd name="adj2" fmla="val 34722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Háromszög 94">
            <a:extLst>
              <a:ext uri="{FF2B5EF4-FFF2-40B4-BE49-F238E27FC236}">
                <a16:creationId xmlns:a16="http://schemas.microsoft.com/office/drawing/2014/main" id="{2F5C8830-0EA3-4941-B871-08ED2CDC08B2}"/>
              </a:ext>
            </a:extLst>
          </p:cNvPr>
          <p:cNvSpPr/>
          <p:nvPr/>
        </p:nvSpPr>
        <p:spPr>
          <a:xfrm rot="5400000">
            <a:off x="5907655" y="5997473"/>
            <a:ext cx="143510" cy="12632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6" name="Szövegdoboz 95">
            <a:extLst>
              <a:ext uri="{FF2B5EF4-FFF2-40B4-BE49-F238E27FC236}">
                <a16:creationId xmlns:a16="http://schemas.microsoft.com/office/drawing/2014/main" id="{CCF37D12-0A0B-45EE-823C-2B493FDC52AD}"/>
              </a:ext>
            </a:extLst>
          </p:cNvPr>
          <p:cNvSpPr txBox="1"/>
          <p:nvPr/>
        </p:nvSpPr>
        <p:spPr>
          <a:xfrm>
            <a:off x="4856674" y="5880886"/>
            <a:ext cx="11257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dirty="0"/>
              <a:t>szomszédja</a:t>
            </a:r>
          </a:p>
        </p:txBody>
      </p:sp>
      <p:sp>
        <p:nvSpPr>
          <p:cNvPr id="97" name="Szövegdoboz 96">
            <a:extLst>
              <a:ext uri="{FF2B5EF4-FFF2-40B4-BE49-F238E27FC236}">
                <a16:creationId xmlns:a16="http://schemas.microsoft.com/office/drawing/2014/main" id="{32F9994E-1AF2-4078-AD07-3A877A1B87D3}"/>
              </a:ext>
            </a:extLst>
          </p:cNvPr>
          <p:cNvSpPr txBox="1"/>
          <p:nvPr/>
        </p:nvSpPr>
        <p:spPr>
          <a:xfrm>
            <a:off x="6098981" y="5343973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/>
              <a:t>0..2</a:t>
            </a:r>
          </a:p>
        </p:txBody>
      </p:sp>
      <p:cxnSp>
        <p:nvCxnSpPr>
          <p:cNvPr id="101" name="Egyenes összekötő 100">
            <a:extLst>
              <a:ext uri="{FF2B5EF4-FFF2-40B4-BE49-F238E27FC236}">
                <a16:creationId xmlns:a16="http://schemas.microsoft.com/office/drawing/2014/main" id="{B7533CDE-AA31-4055-A9FB-03A15FE5F5A4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3759312" y="3852238"/>
            <a:ext cx="1698435" cy="878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Egyenes összekötő 103">
            <a:extLst>
              <a:ext uri="{FF2B5EF4-FFF2-40B4-BE49-F238E27FC236}">
                <a16:creationId xmlns:a16="http://schemas.microsoft.com/office/drawing/2014/main" id="{FD44AF3C-7F24-45A3-8E8E-C3FA6E9F66C2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 flipV="1">
            <a:off x="6758326" y="3859805"/>
            <a:ext cx="1674361" cy="12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zövegdoboz 34">
            <a:extLst>
              <a:ext uri="{FF2B5EF4-FFF2-40B4-BE49-F238E27FC236}">
                <a16:creationId xmlns:a16="http://schemas.microsoft.com/office/drawing/2014/main" id="{6CF50278-C104-40BA-A925-B7FB2F27969C}"/>
              </a:ext>
            </a:extLst>
          </p:cNvPr>
          <p:cNvSpPr txBox="1"/>
          <p:nvPr/>
        </p:nvSpPr>
        <p:spPr>
          <a:xfrm>
            <a:off x="3727903" y="3534177"/>
            <a:ext cx="535724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/>
              <a:t>1..</a:t>
            </a:r>
            <a:r>
              <a:rPr lang="hu-HU" sz="2800" baseline="-10000" dirty="0"/>
              <a:t>*</a:t>
            </a:r>
          </a:p>
        </p:txBody>
      </p:sp>
      <p:sp>
        <p:nvSpPr>
          <p:cNvPr id="36" name="Szövegdoboz 35">
            <a:extLst>
              <a:ext uri="{FF2B5EF4-FFF2-40B4-BE49-F238E27FC236}">
                <a16:creationId xmlns:a16="http://schemas.microsoft.com/office/drawing/2014/main" id="{784C6109-8274-47E8-ABA9-084D42F275C6}"/>
              </a:ext>
            </a:extLst>
          </p:cNvPr>
          <p:cNvSpPr txBox="1"/>
          <p:nvPr/>
        </p:nvSpPr>
        <p:spPr>
          <a:xfrm>
            <a:off x="4959139" y="3538460"/>
            <a:ext cx="535724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/>
              <a:t>2..</a:t>
            </a:r>
            <a:r>
              <a:rPr lang="hu-HU" sz="2800" baseline="-10000" dirty="0"/>
              <a:t>*</a:t>
            </a:r>
          </a:p>
        </p:txBody>
      </p:sp>
      <p:sp>
        <p:nvSpPr>
          <p:cNvPr id="37" name="Szövegdoboz 36">
            <a:extLst>
              <a:ext uri="{FF2B5EF4-FFF2-40B4-BE49-F238E27FC236}">
                <a16:creationId xmlns:a16="http://schemas.microsoft.com/office/drawing/2014/main" id="{E7C0670C-3B7D-423B-865A-00C3EE51D067}"/>
              </a:ext>
            </a:extLst>
          </p:cNvPr>
          <p:cNvSpPr txBox="1"/>
          <p:nvPr/>
        </p:nvSpPr>
        <p:spPr>
          <a:xfrm>
            <a:off x="3123103" y="3296271"/>
            <a:ext cx="303288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aseline="-10000" dirty="0"/>
              <a:t>*</a:t>
            </a:r>
          </a:p>
        </p:txBody>
      </p:sp>
      <p:sp>
        <p:nvSpPr>
          <p:cNvPr id="38" name="Szövegdoboz 37">
            <a:extLst>
              <a:ext uri="{FF2B5EF4-FFF2-40B4-BE49-F238E27FC236}">
                <a16:creationId xmlns:a16="http://schemas.microsoft.com/office/drawing/2014/main" id="{8BBEDF2F-9530-4858-B5C0-D1271F25105C}"/>
              </a:ext>
            </a:extLst>
          </p:cNvPr>
          <p:cNvSpPr txBox="1"/>
          <p:nvPr/>
        </p:nvSpPr>
        <p:spPr>
          <a:xfrm>
            <a:off x="6149787" y="4465694"/>
            <a:ext cx="303288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aseline="-10000" dirty="0"/>
              <a:t>*</a:t>
            </a:r>
          </a:p>
        </p:txBody>
      </p:sp>
      <p:sp>
        <p:nvSpPr>
          <p:cNvPr id="40" name="Szövegdoboz 39">
            <a:extLst>
              <a:ext uri="{FF2B5EF4-FFF2-40B4-BE49-F238E27FC236}">
                <a16:creationId xmlns:a16="http://schemas.microsoft.com/office/drawing/2014/main" id="{460A7D48-C995-4DF0-98E3-DDE1B3A4C4D0}"/>
              </a:ext>
            </a:extLst>
          </p:cNvPr>
          <p:cNvSpPr txBox="1"/>
          <p:nvPr/>
        </p:nvSpPr>
        <p:spPr>
          <a:xfrm>
            <a:off x="6721210" y="3545026"/>
            <a:ext cx="535724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/>
              <a:t>2..</a:t>
            </a:r>
            <a:r>
              <a:rPr lang="hu-HU" sz="2800" baseline="-10000" dirty="0"/>
              <a:t>*</a:t>
            </a:r>
          </a:p>
        </p:txBody>
      </p:sp>
      <p:sp>
        <p:nvSpPr>
          <p:cNvPr id="42" name="Szövegdoboz 41">
            <a:extLst>
              <a:ext uri="{FF2B5EF4-FFF2-40B4-BE49-F238E27FC236}">
                <a16:creationId xmlns:a16="http://schemas.microsoft.com/office/drawing/2014/main" id="{7AC23952-29B1-411F-8E7C-1A298ECF4758}"/>
              </a:ext>
            </a:extLst>
          </p:cNvPr>
          <p:cNvSpPr txBox="1"/>
          <p:nvPr/>
        </p:nvSpPr>
        <p:spPr>
          <a:xfrm>
            <a:off x="6058011" y="3282606"/>
            <a:ext cx="535724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/>
              <a:t>2..</a:t>
            </a:r>
            <a:r>
              <a:rPr lang="hu-HU" sz="2800" baseline="-10000" dirty="0"/>
              <a:t>*</a:t>
            </a:r>
          </a:p>
        </p:txBody>
      </p:sp>
      <p:sp>
        <p:nvSpPr>
          <p:cNvPr id="45" name="Szövegdoboz 44">
            <a:extLst>
              <a:ext uri="{FF2B5EF4-FFF2-40B4-BE49-F238E27FC236}">
                <a16:creationId xmlns:a16="http://schemas.microsoft.com/office/drawing/2014/main" id="{E9E6BC66-E813-4287-9379-7FA9E4DA9288}"/>
              </a:ext>
            </a:extLst>
          </p:cNvPr>
          <p:cNvSpPr txBox="1"/>
          <p:nvPr/>
        </p:nvSpPr>
        <p:spPr>
          <a:xfrm>
            <a:off x="8160158" y="3580009"/>
            <a:ext cx="303288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aseline="-10000" dirty="0"/>
              <a:t>*</a:t>
            </a:r>
          </a:p>
        </p:txBody>
      </p:sp>
      <p:sp>
        <p:nvSpPr>
          <p:cNvPr id="49" name="Szövegdoboz 48">
            <a:extLst>
              <a:ext uri="{FF2B5EF4-FFF2-40B4-BE49-F238E27FC236}">
                <a16:creationId xmlns:a16="http://schemas.microsoft.com/office/drawing/2014/main" id="{FB4E6669-EE7E-4E4C-99CF-8A5CD044E6F6}"/>
              </a:ext>
            </a:extLst>
          </p:cNvPr>
          <p:cNvSpPr txBox="1"/>
          <p:nvPr/>
        </p:nvSpPr>
        <p:spPr>
          <a:xfrm>
            <a:off x="9071228" y="3324578"/>
            <a:ext cx="303288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aseline="-10000" dirty="0"/>
              <a:t>*</a:t>
            </a:r>
          </a:p>
        </p:txBody>
      </p:sp>
      <p:sp>
        <p:nvSpPr>
          <p:cNvPr id="41" name="Szövegdoboz 40">
            <a:extLst>
              <a:ext uri="{FF2B5EF4-FFF2-40B4-BE49-F238E27FC236}">
                <a16:creationId xmlns:a16="http://schemas.microsoft.com/office/drawing/2014/main" id="{967A80D4-70E2-4C23-8FE3-E92517727C45}"/>
              </a:ext>
            </a:extLst>
          </p:cNvPr>
          <p:cNvSpPr txBox="1"/>
          <p:nvPr/>
        </p:nvSpPr>
        <p:spPr>
          <a:xfrm>
            <a:off x="405335" y="620182"/>
            <a:ext cx="116960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5. Készítsük lakóház legalább két szintből áll, szintenként legalább egy lakás található. A szinteket lépcsőházak, illetve liftek</a:t>
            </a:r>
          </a:p>
          <a:p>
            <a:r>
              <a:rPr lang="hu-HU" dirty="0"/>
              <a:t>     kötik össze. Minden szinthez legalább egy lépcsőház kapcsolódik. Minden lakásnak legfeljebb két szomszédja lehet.</a:t>
            </a:r>
            <a:endParaRPr lang="hu-HU" sz="2000" dirty="0"/>
          </a:p>
        </p:txBody>
      </p:sp>
      <p:sp>
        <p:nvSpPr>
          <p:cNvPr id="46" name="Rombusz 45">
            <a:extLst>
              <a:ext uri="{FF2B5EF4-FFF2-40B4-BE49-F238E27FC236}">
                <a16:creationId xmlns:a16="http://schemas.microsoft.com/office/drawing/2014/main" id="{3B67137F-DB07-4011-BAAF-61B7DC6C0226}"/>
              </a:ext>
            </a:extLst>
          </p:cNvPr>
          <p:cNvSpPr/>
          <p:nvPr/>
        </p:nvSpPr>
        <p:spPr>
          <a:xfrm>
            <a:off x="6361187" y="2331399"/>
            <a:ext cx="142043" cy="239697"/>
          </a:xfrm>
          <a:prstGeom prst="diamond">
            <a:avLst/>
          </a:prstGeom>
          <a:solidFill>
            <a:schemeClr val="bg1">
              <a:lumMod val="75000"/>
              <a:lumOff val="2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0FC4E7C8-3292-4E59-B72C-9C08D62AF0A4}"/>
              </a:ext>
            </a:extLst>
          </p:cNvPr>
          <p:cNvSpPr txBox="1"/>
          <p:nvPr/>
        </p:nvSpPr>
        <p:spPr>
          <a:xfrm>
            <a:off x="7264472" y="1409921"/>
            <a:ext cx="4537109" cy="14773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A lift nem </a:t>
            </a:r>
            <a:r>
              <a:rPr lang="hu-HU" dirty="0" err="1"/>
              <a:t>elegendhetetlen</a:t>
            </a:r>
            <a:r>
              <a:rPr lang="hu-HU" dirty="0"/>
              <a:t> tartozék, ezért </a:t>
            </a:r>
            <a:r>
              <a:rPr lang="hu-HU" dirty="0" err="1"/>
              <a:t>aggregációval</a:t>
            </a:r>
            <a:r>
              <a:rPr lang="hu-HU" dirty="0"/>
              <a:t> jelöljük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’*’ jelentése: lehet nulla 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A rombusznál nem szerepel multiplicitás: azaz alapértelmezés szerint 1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45DFAE0C-650E-4023-92C7-475667863135}"/>
              </a:ext>
            </a:extLst>
          </p:cNvPr>
          <p:cNvSpPr txBox="1"/>
          <p:nvPr/>
        </p:nvSpPr>
        <p:spPr>
          <a:xfrm>
            <a:off x="10174575" y="3276552"/>
            <a:ext cx="1557862" cy="1754326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/>
              <a:t>Tehát a lift nem létezhet ház nélkül, és pontosan egy házhoz tartozhat!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309EFCA8-4B59-414B-9031-4A7C5A328F38}"/>
              </a:ext>
            </a:extLst>
          </p:cNvPr>
          <p:cNvSpPr txBox="1"/>
          <p:nvPr/>
        </p:nvSpPr>
        <p:spPr>
          <a:xfrm>
            <a:off x="316089" y="4411456"/>
            <a:ext cx="4172216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A lépcsőház viszont kompozíció!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A ’*’ valójában 1..* a kompozíció miatt.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Hasonló a Szint-Lakás kompozíciónál a ’*’ valójában 1..* multiplicitást takar. 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506D75CE-3BA0-4AF2-8635-DF812DB4F85F}"/>
              </a:ext>
            </a:extLst>
          </p:cNvPr>
          <p:cNvSpPr txBox="1"/>
          <p:nvPr/>
        </p:nvSpPr>
        <p:spPr>
          <a:xfrm>
            <a:off x="8243778" y="5538566"/>
            <a:ext cx="908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Kvíz/5</a:t>
            </a:r>
          </a:p>
        </p:txBody>
      </p:sp>
    </p:spTree>
    <p:extLst>
      <p:ext uri="{BB962C8B-B14F-4D97-AF65-F5344CB8AC3E}">
        <p14:creationId xmlns:p14="http://schemas.microsoft.com/office/powerpoint/2010/main" val="98778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43" grpId="0" animBg="1"/>
      <p:bldP spid="44" grpId="0" animBg="1"/>
      <p:bldP spid="47" grpId="0"/>
      <p:bldP spid="48" grpId="0"/>
      <p:bldP spid="61" grpId="0"/>
      <p:bldP spid="64" grpId="0" animBg="1"/>
      <p:bldP spid="89" grpId="0"/>
      <p:bldP spid="95" grpId="0" animBg="1"/>
      <p:bldP spid="96" grpId="0"/>
      <p:bldP spid="97" grpId="0"/>
      <p:bldP spid="35" grpId="0"/>
      <p:bldP spid="36" grpId="0"/>
      <p:bldP spid="37" grpId="0"/>
      <p:bldP spid="38" grpId="0"/>
      <p:bldP spid="40" grpId="0"/>
      <p:bldP spid="42" grpId="0"/>
      <p:bldP spid="45" grpId="0"/>
      <p:bldP spid="49" grpId="0"/>
      <p:bldP spid="46" grpId="0" animBg="1"/>
      <p:bldP spid="2" grpId="0" animBg="1"/>
      <p:bldP spid="3" grpId="0" animBg="1"/>
      <p:bldP spid="10" grpId="0" animBg="1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>
            <a:extLst>
              <a:ext uri="{FF2B5EF4-FFF2-40B4-BE49-F238E27FC236}">
                <a16:creationId xmlns:a16="http://schemas.microsoft.com/office/drawing/2014/main" id="{FE5271E7-365C-423F-BA23-4DCF32A48BCC}"/>
              </a:ext>
            </a:extLst>
          </p:cNvPr>
          <p:cNvSpPr/>
          <p:nvPr/>
        </p:nvSpPr>
        <p:spPr>
          <a:xfrm>
            <a:off x="2476022" y="1832937"/>
            <a:ext cx="1382105" cy="44225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Személy</a:t>
            </a:r>
          </a:p>
          <a:p>
            <a:endParaRPr lang="hu-HU" sz="1600" dirty="0">
              <a:solidFill>
                <a:schemeClr val="tx1"/>
              </a:solidFill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3E38C516-6C01-46A5-9C3C-613EB0AC49B4}"/>
              </a:ext>
            </a:extLst>
          </p:cNvPr>
          <p:cNvSpPr/>
          <p:nvPr/>
        </p:nvSpPr>
        <p:spPr>
          <a:xfrm>
            <a:off x="5105183" y="2755204"/>
            <a:ext cx="1382104" cy="110308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Munkakör</a:t>
            </a:r>
          </a:p>
          <a:p>
            <a:r>
              <a:rPr lang="hu-HU" sz="1600" dirty="0">
                <a:solidFill>
                  <a:schemeClr val="tx1"/>
                </a:solidFill>
              </a:rPr>
              <a:t>kezdés</a:t>
            </a:r>
          </a:p>
          <a:p>
            <a:r>
              <a:rPr lang="hu-HU" sz="1600" dirty="0">
                <a:solidFill>
                  <a:schemeClr val="tx1"/>
                </a:solidFill>
              </a:rPr>
              <a:t>beosztás</a:t>
            </a:r>
          </a:p>
          <a:p>
            <a:r>
              <a:rPr lang="hu-HU" sz="1600" dirty="0">
                <a:solidFill>
                  <a:schemeClr val="tx1"/>
                </a:solidFill>
              </a:rPr>
              <a:t>bér</a:t>
            </a:r>
          </a:p>
        </p:txBody>
      </p:sp>
      <p:cxnSp>
        <p:nvCxnSpPr>
          <p:cNvPr id="5" name="Egyenes összekötő 4">
            <a:extLst>
              <a:ext uri="{FF2B5EF4-FFF2-40B4-BE49-F238E27FC236}">
                <a16:creationId xmlns:a16="http://schemas.microsoft.com/office/drawing/2014/main" id="{B6479B8C-5197-49DB-A373-524BA7AC12E2}"/>
              </a:ext>
            </a:extLst>
          </p:cNvPr>
          <p:cNvCxnSpPr>
            <a:cxnSpLocks/>
          </p:cNvCxnSpPr>
          <p:nvPr/>
        </p:nvCxnSpPr>
        <p:spPr>
          <a:xfrm>
            <a:off x="5816934" y="2066280"/>
            <a:ext cx="1" cy="69106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églalap 5">
            <a:extLst>
              <a:ext uri="{FF2B5EF4-FFF2-40B4-BE49-F238E27FC236}">
                <a16:creationId xmlns:a16="http://schemas.microsoft.com/office/drawing/2014/main" id="{1B540888-7EE6-4B25-8D60-9E806C47A509}"/>
              </a:ext>
            </a:extLst>
          </p:cNvPr>
          <p:cNvSpPr/>
          <p:nvPr/>
        </p:nvSpPr>
        <p:spPr>
          <a:xfrm>
            <a:off x="5105182" y="3067790"/>
            <a:ext cx="1382105" cy="79049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2E87ACE6-B211-4E8C-8C53-781F01F0F2A8}"/>
              </a:ext>
            </a:extLst>
          </p:cNvPr>
          <p:cNvSpPr txBox="1"/>
          <p:nvPr/>
        </p:nvSpPr>
        <p:spPr>
          <a:xfrm>
            <a:off x="3834978" y="181559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/>
              <a:t>*</a:t>
            </a:r>
          </a:p>
        </p:txBody>
      </p:sp>
      <p:sp>
        <p:nvSpPr>
          <p:cNvPr id="8" name="Háromszög 7">
            <a:extLst>
              <a:ext uri="{FF2B5EF4-FFF2-40B4-BE49-F238E27FC236}">
                <a16:creationId xmlns:a16="http://schemas.microsoft.com/office/drawing/2014/main" id="{48D137AF-F9D0-445F-BA7C-ADF747EFE8E4}"/>
              </a:ext>
            </a:extLst>
          </p:cNvPr>
          <p:cNvSpPr/>
          <p:nvPr/>
        </p:nvSpPr>
        <p:spPr>
          <a:xfrm rot="16200000">
            <a:off x="5287630" y="1881643"/>
            <a:ext cx="143510" cy="12632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3E05C93A-2E5C-47FD-AC69-7A3C2E37B9D4}"/>
              </a:ext>
            </a:extLst>
          </p:cNvPr>
          <p:cNvSpPr txBox="1"/>
          <p:nvPr/>
        </p:nvSpPr>
        <p:spPr>
          <a:xfrm>
            <a:off x="5377480" y="1766883"/>
            <a:ext cx="9056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dirty="0"/>
              <a:t>alkalmaz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D18382FD-FA67-486A-8306-BC880E862518}"/>
              </a:ext>
            </a:extLst>
          </p:cNvPr>
          <p:cNvSpPr txBox="1"/>
          <p:nvPr/>
        </p:nvSpPr>
        <p:spPr>
          <a:xfrm>
            <a:off x="3796561" y="2015649"/>
            <a:ext cx="1145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dirty="0"/>
              <a:t>alkalmazott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1FE84229-954E-4611-BD58-83E6DD8B4E88}"/>
              </a:ext>
            </a:extLst>
          </p:cNvPr>
          <p:cNvSpPr txBox="1"/>
          <p:nvPr/>
        </p:nvSpPr>
        <p:spPr>
          <a:xfrm>
            <a:off x="7158365" y="1722238"/>
            <a:ext cx="534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/>
              <a:t>0..1</a:t>
            </a: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EDFA5674-F039-42EF-8F84-4167FA5DFD8F}"/>
              </a:ext>
            </a:extLst>
          </p:cNvPr>
          <p:cNvSpPr/>
          <p:nvPr/>
        </p:nvSpPr>
        <p:spPr>
          <a:xfrm>
            <a:off x="7639211" y="1832937"/>
            <a:ext cx="1382105" cy="44225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Cég</a:t>
            </a:r>
          </a:p>
          <a:p>
            <a:endParaRPr lang="hu-HU" sz="1600" dirty="0">
              <a:solidFill>
                <a:schemeClr val="tx1"/>
              </a:solidFill>
            </a:endParaRPr>
          </a:p>
        </p:txBody>
      </p:sp>
      <p:cxnSp>
        <p:nvCxnSpPr>
          <p:cNvPr id="13" name="Egyenes összekötő 12">
            <a:extLst>
              <a:ext uri="{FF2B5EF4-FFF2-40B4-BE49-F238E27FC236}">
                <a16:creationId xmlns:a16="http://schemas.microsoft.com/office/drawing/2014/main" id="{B2521D07-0C2F-4534-97A9-1B74530B143E}"/>
              </a:ext>
            </a:extLst>
          </p:cNvPr>
          <p:cNvCxnSpPr>
            <a:cxnSpLocks/>
            <a:stCxn id="3" idx="3"/>
            <a:endCxn id="12" idx="1"/>
          </p:cNvCxnSpPr>
          <p:nvPr/>
        </p:nvCxnSpPr>
        <p:spPr>
          <a:xfrm>
            <a:off x="3858127" y="2054066"/>
            <a:ext cx="37810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Csoportba foglalás 25">
            <a:extLst>
              <a:ext uri="{FF2B5EF4-FFF2-40B4-BE49-F238E27FC236}">
                <a16:creationId xmlns:a16="http://schemas.microsoft.com/office/drawing/2014/main" id="{C6ACCDBF-CF6D-4CA1-B327-7E7279C7D6F1}"/>
              </a:ext>
            </a:extLst>
          </p:cNvPr>
          <p:cNvGrpSpPr/>
          <p:nvPr/>
        </p:nvGrpSpPr>
        <p:grpSpPr>
          <a:xfrm>
            <a:off x="1926041" y="4429431"/>
            <a:ext cx="7808574" cy="1782509"/>
            <a:chOff x="1926041" y="4236391"/>
            <a:chExt cx="7808574" cy="1782509"/>
          </a:xfrm>
        </p:grpSpPr>
        <p:sp>
          <p:nvSpPr>
            <p:cNvPr id="14" name="Téglalap 13">
              <a:extLst>
                <a:ext uri="{FF2B5EF4-FFF2-40B4-BE49-F238E27FC236}">
                  <a16:creationId xmlns:a16="http://schemas.microsoft.com/office/drawing/2014/main" id="{2A1E803B-5ADE-4024-B70B-C7539C341EED}"/>
                </a:ext>
              </a:extLst>
            </p:cNvPr>
            <p:cNvSpPr/>
            <p:nvPr/>
          </p:nvSpPr>
          <p:spPr>
            <a:xfrm>
              <a:off x="1926041" y="4760527"/>
              <a:ext cx="1382105" cy="44225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hu-HU" dirty="0">
                  <a:solidFill>
                    <a:schemeClr val="tx1"/>
                  </a:solidFill>
                </a:rPr>
                <a:t>Személy</a:t>
              </a:r>
            </a:p>
            <a:p>
              <a:endParaRPr lang="hu-HU" sz="1600" dirty="0">
                <a:solidFill>
                  <a:schemeClr val="tx1"/>
                </a:solidFill>
              </a:endParaRPr>
            </a:p>
          </p:txBody>
        </p:sp>
        <p:sp>
          <p:nvSpPr>
            <p:cNvPr id="15" name="Téglalap 14">
              <a:extLst>
                <a:ext uri="{FF2B5EF4-FFF2-40B4-BE49-F238E27FC236}">
                  <a16:creationId xmlns:a16="http://schemas.microsoft.com/office/drawing/2014/main" id="{59E84339-4730-40F1-96F0-234B4BA3E22E}"/>
                </a:ext>
              </a:extLst>
            </p:cNvPr>
            <p:cNvSpPr/>
            <p:nvPr/>
          </p:nvSpPr>
          <p:spPr>
            <a:xfrm>
              <a:off x="5088063" y="4236391"/>
              <a:ext cx="1382104" cy="117794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hu-HU" dirty="0">
                  <a:solidFill>
                    <a:schemeClr val="tx1"/>
                  </a:solidFill>
                </a:rPr>
                <a:t>Munkakör</a:t>
              </a:r>
            </a:p>
            <a:p>
              <a:r>
                <a:rPr lang="hu-HU" dirty="0">
                  <a:solidFill>
                    <a:schemeClr val="tx1"/>
                  </a:solidFill>
                </a:rPr>
                <a:t>kezdés</a:t>
              </a:r>
            </a:p>
            <a:p>
              <a:r>
                <a:rPr lang="hu-HU" dirty="0">
                  <a:solidFill>
                    <a:schemeClr val="tx1"/>
                  </a:solidFill>
                </a:rPr>
                <a:t>beosztás</a:t>
              </a:r>
            </a:p>
            <a:p>
              <a:r>
                <a:rPr lang="hu-HU" dirty="0">
                  <a:solidFill>
                    <a:schemeClr val="tx1"/>
                  </a:solidFill>
                </a:rPr>
                <a:t>bér</a:t>
              </a:r>
            </a:p>
          </p:txBody>
        </p:sp>
        <p:sp>
          <p:nvSpPr>
            <p:cNvPr id="16" name="Téglalap 15">
              <a:extLst>
                <a:ext uri="{FF2B5EF4-FFF2-40B4-BE49-F238E27FC236}">
                  <a16:creationId xmlns:a16="http://schemas.microsoft.com/office/drawing/2014/main" id="{D923D488-3575-4902-A882-D2C672C6F7FA}"/>
                </a:ext>
              </a:extLst>
            </p:cNvPr>
            <p:cNvSpPr/>
            <p:nvPr/>
          </p:nvSpPr>
          <p:spPr>
            <a:xfrm>
              <a:off x="5088062" y="4548978"/>
              <a:ext cx="1382105" cy="86535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" name="Szövegdoboz 16">
              <a:extLst>
                <a:ext uri="{FF2B5EF4-FFF2-40B4-BE49-F238E27FC236}">
                  <a16:creationId xmlns:a16="http://schemas.microsoft.com/office/drawing/2014/main" id="{00A5F376-3F94-4C53-9E46-8E726A910739}"/>
                </a:ext>
              </a:extLst>
            </p:cNvPr>
            <p:cNvSpPr txBox="1"/>
            <p:nvPr/>
          </p:nvSpPr>
          <p:spPr>
            <a:xfrm>
              <a:off x="6483465" y="472947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dirty="0"/>
                <a:t>*</a:t>
              </a:r>
            </a:p>
          </p:txBody>
        </p:sp>
        <p:sp>
          <p:nvSpPr>
            <p:cNvPr id="18" name="Háromszög 17">
              <a:extLst>
                <a:ext uri="{FF2B5EF4-FFF2-40B4-BE49-F238E27FC236}">
                  <a16:creationId xmlns:a16="http://schemas.microsoft.com/office/drawing/2014/main" id="{127E114D-1225-442F-9900-76EE4AD2CD43}"/>
                </a:ext>
              </a:extLst>
            </p:cNvPr>
            <p:cNvSpPr/>
            <p:nvPr/>
          </p:nvSpPr>
          <p:spPr>
            <a:xfrm rot="16200000">
              <a:off x="7012013" y="4786233"/>
              <a:ext cx="143510" cy="126329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9" name="Szövegdoboz 18">
              <a:extLst>
                <a:ext uri="{FF2B5EF4-FFF2-40B4-BE49-F238E27FC236}">
                  <a16:creationId xmlns:a16="http://schemas.microsoft.com/office/drawing/2014/main" id="{EF1FA083-F142-4D17-81E5-1A51C8BBA6BD}"/>
                </a:ext>
              </a:extLst>
            </p:cNvPr>
            <p:cNvSpPr txBox="1"/>
            <p:nvPr/>
          </p:nvSpPr>
          <p:spPr>
            <a:xfrm>
              <a:off x="7079315" y="4680120"/>
              <a:ext cx="6975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600" dirty="0"/>
                <a:t>létesít</a:t>
              </a:r>
            </a:p>
          </p:txBody>
        </p:sp>
        <p:sp>
          <p:nvSpPr>
            <p:cNvPr id="20" name="Szövegdoboz 19">
              <a:extLst>
                <a:ext uri="{FF2B5EF4-FFF2-40B4-BE49-F238E27FC236}">
                  <a16:creationId xmlns:a16="http://schemas.microsoft.com/office/drawing/2014/main" id="{FA9E488B-5000-407B-BF46-9E02F5875580}"/>
                </a:ext>
              </a:extLst>
            </p:cNvPr>
            <p:cNvSpPr txBox="1"/>
            <p:nvPr/>
          </p:nvSpPr>
          <p:spPr>
            <a:xfrm>
              <a:off x="3258493" y="4984062"/>
              <a:ext cx="11451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600" dirty="0"/>
                <a:t>alkalmazott</a:t>
              </a:r>
            </a:p>
          </p:txBody>
        </p:sp>
        <p:sp>
          <p:nvSpPr>
            <p:cNvPr id="21" name="Szövegdoboz 20">
              <a:extLst>
                <a:ext uri="{FF2B5EF4-FFF2-40B4-BE49-F238E27FC236}">
                  <a16:creationId xmlns:a16="http://schemas.microsoft.com/office/drawing/2014/main" id="{3D51C8FB-2133-42C7-B763-0808C109D96C}"/>
                </a:ext>
              </a:extLst>
            </p:cNvPr>
            <p:cNvSpPr txBox="1"/>
            <p:nvPr/>
          </p:nvSpPr>
          <p:spPr>
            <a:xfrm>
              <a:off x="4562609" y="4640695"/>
              <a:ext cx="5341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dirty="0"/>
                <a:t>0..1</a:t>
              </a:r>
            </a:p>
          </p:txBody>
        </p:sp>
        <p:sp>
          <p:nvSpPr>
            <p:cNvPr id="22" name="Téglalap 21">
              <a:extLst>
                <a:ext uri="{FF2B5EF4-FFF2-40B4-BE49-F238E27FC236}">
                  <a16:creationId xmlns:a16="http://schemas.microsoft.com/office/drawing/2014/main" id="{674D59F3-66C7-459D-A2D0-2CF073B7C681}"/>
                </a:ext>
              </a:extLst>
            </p:cNvPr>
            <p:cNvSpPr/>
            <p:nvPr/>
          </p:nvSpPr>
          <p:spPr>
            <a:xfrm>
              <a:off x="8352510" y="4760527"/>
              <a:ext cx="1382105" cy="44225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hu-HU" dirty="0">
                  <a:solidFill>
                    <a:schemeClr val="tx1"/>
                  </a:solidFill>
                </a:rPr>
                <a:t>Cég</a:t>
              </a:r>
            </a:p>
            <a:p>
              <a:endParaRPr lang="hu-HU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23" name="Egyenes összekötő 22">
              <a:extLst>
                <a:ext uri="{FF2B5EF4-FFF2-40B4-BE49-F238E27FC236}">
                  <a16:creationId xmlns:a16="http://schemas.microsoft.com/office/drawing/2014/main" id="{75457DCE-9127-47A4-B943-61564498C8D0}"/>
                </a:ext>
              </a:extLst>
            </p:cNvPr>
            <p:cNvCxnSpPr>
              <a:cxnSpLocks/>
              <a:stCxn id="14" idx="3"/>
              <a:endCxn id="16" idx="1"/>
            </p:cNvCxnSpPr>
            <p:nvPr/>
          </p:nvCxnSpPr>
          <p:spPr>
            <a:xfrm flipV="1">
              <a:off x="3308146" y="4981655"/>
              <a:ext cx="1779916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gyenes összekötő 23">
              <a:extLst>
                <a:ext uri="{FF2B5EF4-FFF2-40B4-BE49-F238E27FC236}">
                  <a16:creationId xmlns:a16="http://schemas.microsoft.com/office/drawing/2014/main" id="{974AB0DC-EAEC-431D-84BC-DDAD672149D0}"/>
                </a:ext>
              </a:extLst>
            </p:cNvPr>
            <p:cNvCxnSpPr>
              <a:cxnSpLocks/>
              <a:stCxn id="22" idx="1"/>
              <a:endCxn id="16" idx="3"/>
            </p:cNvCxnSpPr>
            <p:nvPr/>
          </p:nvCxnSpPr>
          <p:spPr>
            <a:xfrm flipH="1" flipV="1">
              <a:off x="6470167" y="4981655"/>
              <a:ext cx="1882343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Háromszög 32">
              <a:extLst>
                <a:ext uri="{FF2B5EF4-FFF2-40B4-BE49-F238E27FC236}">
                  <a16:creationId xmlns:a16="http://schemas.microsoft.com/office/drawing/2014/main" id="{D87842F7-2D58-4B71-BF03-52A76112422F}"/>
                </a:ext>
              </a:extLst>
            </p:cNvPr>
            <p:cNvSpPr/>
            <p:nvPr/>
          </p:nvSpPr>
          <p:spPr>
            <a:xfrm rot="5400000">
              <a:off x="4246098" y="4797372"/>
              <a:ext cx="143510" cy="126329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4" name="Szövegdoboz 33">
              <a:extLst>
                <a:ext uri="{FF2B5EF4-FFF2-40B4-BE49-F238E27FC236}">
                  <a16:creationId xmlns:a16="http://schemas.microsoft.com/office/drawing/2014/main" id="{3FAEC46D-3BAE-4917-9C74-BF7FF6C71BE9}"/>
                </a:ext>
              </a:extLst>
            </p:cNvPr>
            <p:cNvSpPr txBox="1"/>
            <p:nvPr/>
          </p:nvSpPr>
          <p:spPr>
            <a:xfrm>
              <a:off x="3621404" y="4691259"/>
              <a:ext cx="6849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600" dirty="0"/>
                <a:t>betölt</a:t>
              </a:r>
            </a:p>
          </p:txBody>
        </p:sp>
        <p:sp>
          <p:nvSpPr>
            <p:cNvPr id="25" name="Szövegdoboz 24">
              <a:extLst>
                <a:ext uri="{FF2B5EF4-FFF2-40B4-BE49-F238E27FC236}">
                  <a16:creationId xmlns:a16="http://schemas.microsoft.com/office/drawing/2014/main" id="{705EDBF1-6B8A-4FFF-AE4A-9838F708FCF9}"/>
                </a:ext>
              </a:extLst>
            </p:cNvPr>
            <p:cNvSpPr txBox="1"/>
            <p:nvPr/>
          </p:nvSpPr>
          <p:spPr>
            <a:xfrm>
              <a:off x="4282010" y="4607739"/>
              <a:ext cx="2375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/>
                <a:t> </a:t>
              </a:r>
            </a:p>
          </p:txBody>
        </p:sp>
        <p:sp>
          <p:nvSpPr>
            <p:cNvPr id="29" name="Szövegdoboz 28">
              <a:extLst>
                <a:ext uri="{FF2B5EF4-FFF2-40B4-BE49-F238E27FC236}">
                  <a16:creationId xmlns:a16="http://schemas.microsoft.com/office/drawing/2014/main" id="{4355C695-8DC8-4559-8726-1D9FA12F511B}"/>
                </a:ext>
              </a:extLst>
            </p:cNvPr>
            <p:cNvSpPr txBox="1"/>
            <p:nvPr/>
          </p:nvSpPr>
          <p:spPr>
            <a:xfrm>
              <a:off x="7054989" y="4614730"/>
              <a:ext cx="2375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/>
                <a:t> </a:t>
              </a:r>
            </a:p>
          </p:txBody>
        </p:sp>
        <p:cxnSp>
          <p:nvCxnSpPr>
            <p:cNvPr id="27" name="Összekötő: szögletes 26">
              <a:extLst>
                <a:ext uri="{FF2B5EF4-FFF2-40B4-BE49-F238E27FC236}">
                  <a16:creationId xmlns:a16="http://schemas.microsoft.com/office/drawing/2014/main" id="{B1F69D63-BE09-4C73-899F-80116D66EE19}"/>
                </a:ext>
              </a:extLst>
            </p:cNvPr>
            <p:cNvCxnSpPr>
              <a:cxnSpLocks/>
              <a:stCxn id="25" idx="2"/>
              <a:endCxn id="29" idx="2"/>
            </p:cNvCxnSpPr>
            <p:nvPr/>
          </p:nvCxnSpPr>
          <p:spPr>
            <a:xfrm rot="16200000" flipH="1">
              <a:off x="5783787" y="3594076"/>
              <a:ext cx="6991" cy="2772979"/>
            </a:xfrm>
            <a:prstGeom prst="bentConnector3">
              <a:avLst>
                <a:gd name="adj1" fmla="val 10227221"/>
              </a:avLst>
            </a:prstGeom>
            <a:ln w="19050">
              <a:solidFill>
                <a:schemeClr val="tx1"/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Szövegdoboz 43">
              <a:extLst>
                <a:ext uri="{FF2B5EF4-FFF2-40B4-BE49-F238E27FC236}">
                  <a16:creationId xmlns:a16="http://schemas.microsoft.com/office/drawing/2014/main" id="{7EA27B42-7392-4F84-9D1B-015A025BC7B7}"/>
                </a:ext>
              </a:extLst>
            </p:cNvPr>
            <p:cNvSpPr txBox="1"/>
            <p:nvPr/>
          </p:nvSpPr>
          <p:spPr>
            <a:xfrm>
              <a:off x="5295660" y="5680346"/>
              <a:ext cx="9060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600" dirty="0"/>
                <a:t>{</a:t>
              </a:r>
              <a:r>
                <a:rPr lang="hu-HU" sz="1600" i="1" dirty="0" err="1"/>
                <a:t>implies</a:t>
              </a:r>
              <a:r>
                <a:rPr lang="hu-HU" sz="1600" dirty="0"/>
                <a:t>}</a:t>
              </a:r>
            </a:p>
          </p:txBody>
        </p:sp>
      </p:grpSp>
      <p:sp>
        <p:nvSpPr>
          <p:cNvPr id="36" name="Szövegdoboz 35">
            <a:extLst>
              <a:ext uri="{FF2B5EF4-FFF2-40B4-BE49-F238E27FC236}">
                <a16:creationId xmlns:a16="http://schemas.microsoft.com/office/drawing/2014/main" id="{04625377-B968-4F49-A55E-F17C31122C3F}"/>
              </a:ext>
            </a:extLst>
          </p:cNvPr>
          <p:cNvSpPr txBox="1"/>
          <p:nvPr/>
        </p:nvSpPr>
        <p:spPr>
          <a:xfrm>
            <a:off x="505473" y="549406"/>
            <a:ext cx="10649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6. Egy cég személyeket alkalmaz különféle munkakörökben. Egy személy legfeljebb egy cégnél vállalhat munkát. </a:t>
            </a:r>
          </a:p>
          <a:p>
            <a:r>
              <a:rPr lang="hu-HU" dirty="0"/>
              <a:t>    A munkaköri leírás tartalmazza a munkakör kezdő dátumát, a munkaköri beosztás megnevezését, és a bért.</a:t>
            </a:r>
            <a:endParaRPr lang="hu-HU" sz="2000" dirty="0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E6CED022-5C2F-4B5D-ADCA-6B641F50F555}"/>
              </a:ext>
            </a:extLst>
          </p:cNvPr>
          <p:cNvSpPr txBox="1"/>
          <p:nvPr/>
        </p:nvSpPr>
        <p:spPr>
          <a:xfrm>
            <a:off x="7020602" y="2754336"/>
            <a:ext cx="4471485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/>
              <a:t>A modellben a Munkakör egy ún. asszociációs osztály.</a:t>
            </a:r>
          </a:p>
          <a:p>
            <a:pPr algn="ctr"/>
            <a:r>
              <a:rPr lang="hu-HU" dirty="0"/>
              <a:t>Helyettesítsük egy közönséges osztállyal!</a:t>
            </a:r>
          </a:p>
        </p:txBody>
      </p:sp>
    </p:spTree>
    <p:extLst>
      <p:ext uri="{BB962C8B-B14F-4D97-AF65-F5344CB8AC3E}">
        <p14:creationId xmlns:p14="http://schemas.microsoft.com/office/powerpoint/2010/main" val="233173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/>
      <p:bldP spid="8" grpId="0" animBg="1"/>
      <p:bldP spid="9" grpId="0"/>
      <p:bldP spid="10" grpId="0"/>
      <p:bldP spid="11" grpId="0"/>
      <p:bldP spid="12" grpId="0" animBg="1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zövegdoboz 21">
            <a:extLst>
              <a:ext uri="{FF2B5EF4-FFF2-40B4-BE49-F238E27FC236}">
                <a16:creationId xmlns:a16="http://schemas.microsoft.com/office/drawing/2014/main" id="{4C6798BF-91FD-455F-9221-14BB58C504B3}"/>
              </a:ext>
            </a:extLst>
          </p:cNvPr>
          <p:cNvSpPr txBox="1"/>
          <p:nvPr/>
        </p:nvSpPr>
        <p:spPr>
          <a:xfrm>
            <a:off x="6032450" y="1890555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 </a:t>
            </a:r>
          </a:p>
        </p:txBody>
      </p:sp>
      <p:grpSp>
        <p:nvGrpSpPr>
          <p:cNvPr id="139" name="Csoportba foglalás 138">
            <a:extLst>
              <a:ext uri="{FF2B5EF4-FFF2-40B4-BE49-F238E27FC236}">
                <a16:creationId xmlns:a16="http://schemas.microsoft.com/office/drawing/2014/main" id="{FCC6F450-97B5-4623-A353-1551E2C3444E}"/>
              </a:ext>
            </a:extLst>
          </p:cNvPr>
          <p:cNvGrpSpPr/>
          <p:nvPr/>
        </p:nvGrpSpPr>
        <p:grpSpPr>
          <a:xfrm>
            <a:off x="1293959" y="2449745"/>
            <a:ext cx="3645637" cy="2658763"/>
            <a:chOff x="1347788" y="1029017"/>
            <a:chExt cx="3645637" cy="2658763"/>
          </a:xfrm>
        </p:grpSpPr>
        <p:sp>
          <p:nvSpPr>
            <p:cNvPr id="3" name="Téglalap 2">
              <a:extLst>
                <a:ext uri="{FF2B5EF4-FFF2-40B4-BE49-F238E27FC236}">
                  <a16:creationId xmlns:a16="http://schemas.microsoft.com/office/drawing/2014/main" id="{AD11073D-2753-4677-B142-D009504508C0}"/>
                </a:ext>
              </a:extLst>
            </p:cNvPr>
            <p:cNvSpPr/>
            <p:nvPr/>
          </p:nvSpPr>
          <p:spPr>
            <a:xfrm>
              <a:off x="2417154" y="1082316"/>
              <a:ext cx="1382105" cy="44225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hu-HU" dirty="0">
                  <a:solidFill>
                    <a:schemeClr val="tx1"/>
                  </a:solidFill>
                </a:rPr>
                <a:t>Személy</a:t>
              </a:r>
            </a:p>
            <a:p>
              <a:endParaRPr lang="hu-HU" sz="1600" dirty="0">
                <a:solidFill>
                  <a:schemeClr val="tx1"/>
                </a:solidFill>
              </a:endParaRPr>
            </a:p>
          </p:txBody>
        </p:sp>
        <p:sp>
          <p:nvSpPr>
            <p:cNvPr id="4" name="Téglalap 3">
              <a:extLst>
                <a:ext uri="{FF2B5EF4-FFF2-40B4-BE49-F238E27FC236}">
                  <a16:creationId xmlns:a16="http://schemas.microsoft.com/office/drawing/2014/main" id="{2F48174B-90E8-443E-A997-6D5621E80452}"/>
                </a:ext>
              </a:extLst>
            </p:cNvPr>
            <p:cNvSpPr/>
            <p:nvPr/>
          </p:nvSpPr>
          <p:spPr>
            <a:xfrm>
              <a:off x="2438426" y="2809979"/>
              <a:ext cx="1382104" cy="87780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hu-HU" dirty="0">
                  <a:solidFill>
                    <a:schemeClr val="tx1"/>
                  </a:solidFill>
                </a:rPr>
                <a:t>Könyv</a:t>
              </a:r>
            </a:p>
            <a:p>
              <a:r>
                <a:rPr lang="hu-HU" sz="1600" dirty="0">
                  <a:solidFill>
                    <a:schemeClr val="tx1"/>
                  </a:solidFill>
                </a:rPr>
                <a:t>cím</a:t>
              </a:r>
            </a:p>
            <a:p>
              <a:r>
                <a:rPr lang="hu-HU" sz="1600" dirty="0">
                  <a:solidFill>
                    <a:schemeClr val="tx1"/>
                  </a:solidFill>
                </a:rPr>
                <a:t>szerző</a:t>
              </a:r>
            </a:p>
          </p:txBody>
        </p:sp>
        <p:cxnSp>
          <p:nvCxnSpPr>
            <p:cNvPr id="11" name="Összekötő: szögletes 10">
              <a:extLst>
                <a:ext uri="{FF2B5EF4-FFF2-40B4-BE49-F238E27FC236}">
                  <a16:creationId xmlns:a16="http://schemas.microsoft.com/office/drawing/2014/main" id="{59AE03BF-2029-4A87-AA78-1FD781CB4075}"/>
                </a:ext>
              </a:extLst>
            </p:cNvPr>
            <p:cNvCxnSpPr>
              <a:cxnSpLocks/>
              <a:stCxn id="3" idx="1"/>
              <a:endCxn id="3" idx="3"/>
            </p:cNvCxnSpPr>
            <p:nvPr/>
          </p:nvCxnSpPr>
          <p:spPr>
            <a:xfrm rot="10800000" flipH="1">
              <a:off x="2417153" y="1303445"/>
              <a:ext cx="1382105" cy="12700"/>
            </a:xfrm>
            <a:prstGeom prst="bentConnector5">
              <a:avLst>
                <a:gd name="adj1" fmla="val -16540"/>
                <a:gd name="adj2" fmla="val -6454945"/>
                <a:gd name="adj3" fmla="val 11654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gyenes összekötő 11">
              <a:extLst>
                <a:ext uri="{FF2B5EF4-FFF2-40B4-BE49-F238E27FC236}">
                  <a16:creationId xmlns:a16="http://schemas.microsoft.com/office/drawing/2014/main" id="{717D7646-562C-406A-9E5D-D23C741D33A7}"/>
                </a:ext>
              </a:extLst>
            </p:cNvPr>
            <p:cNvCxnSpPr>
              <a:cxnSpLocks/>
            </p:cNvCxnSpPr>
            <p:nvPr/>
          </p:nvCxnSpPr>
          <p:spPr>
            <a:xfrm>
              <a:off x="3150177" y="2121055"/>
              <a:ext cx="1" cy="691064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églalap 17">
              <a:extLst>
                <a:ext uri="{FF2B5EF4-FFF2-40B4-BE49-F238E27FC236}">
                  <a16:creationId xmlns:a16="http://schemas.microsoft.com/office/drawing/2014/main" id="{45929464-C25B-4E5E-AF02-5D1C5B6FC641}"/>
                </a:ext>
              </a:extLst>
            </p:cNvPr>
            <p:cNvSpPr/>
            <p:nvPr/>
          </p:nvSpPr>
          <p:spPr>
            <a:xfrm>
              <a:off x="2438425" y="3122566"/>
              <a:ext cx="1382105" cy="56521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0" name="Szövegdoboz 19">
              <a:extLst>
                <a:ext uri="{FF2B5EF4-FFF2-40B4-BE49-F238E27FC236}">
                  <a16:creationId xmlns:a16="http://schemas.microsoft.com/office/drawing/2014/main" id="{87FD05E5-CC3F-4A17-820F-053988951AFF}"/>
                </a:ext>
              </a:extLst>
            </p:cNvPr>
            <p:cNvSpPr txBox="1"/>
            <p:nvPr/>
          </p:nvSpPr>
          <p:spPr>
            <a:xfrm>
              <a:off x="4006867" y="1247493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dirty="0"/>
                <a:t>*</a:t>
              </a:r>
            </a:p>
          </p:txBody>
        </p:sp>
        <p:sp>
          <p:nvSpPr>
            <p:cNvPr id="21" name="Háromszög 20">
              <a:extLst>
                <a:ext uri="{FF2B5EF4-FFF2-40B4-BE49-F238E27FC236}">
                  <a16:creationId xmlns:a16="http://schemas.microsoft.com/office/drawing/2014/main" id="{3DFDAA4B-716F-4CA0-AB08-E2CE3BBBC06B}"/>
                </a:ext>
              </a:extLst>
            </p:cNvPr>
            <p:cNvSpPr/>
            <p:nvPr/>
          </p:nvSpPr>
          <p:spPr>
            <a:xfrm rot="5400000">
              <a:off x="3574262" y="1943363"/>
              <a:ext cx="143510" cy="126329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4" name="Szövegdoboz 23">
              <a:extLst>
                <a:ext uri="{FF2B5EF4-FFF2-40B4-BE49-F238E27FC236}">
                  <a16:creationId xmlns:a16="http://schemas.microsoft.com/office/drawing/2014/main" id="{A3B40889-B889-472D-8CBA-F4BF8C89D0DB}"/>
                </a:ext>
              </a:extLst>
            </p:cNvPr>
            <p:cNvSpPr txBox="1"/>
            <p:nvPr/>
          </p:nvSpPr>
          <p:spPr>
            <a:xfrm>
              <a:off x="2631509" y="1837250"/>
              <a:ext cx="10145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600" dirty="0"/>
                <a:t>kölcsönad</a:t>
              </a:r>
            </a:p>
          </p:txBody>
        </p:sp>
        <p:sp>
          <p:nvSpPr>
            <p:cNvPr id="81" name="Szövegdoboz 80">
              <a:extLst>
                <a:ext uri="{FF2B5EF4-FFF2-40B4-BE49-F238E27FC236}">
                  <a16:creationId xmlns:a16="http://schemas.microsoft.com/office/drawing/2014/main" id="{2006D232-8266-45F3-B7C2-2B2BC8758A27}"/>
                </a:ext>
              </a:extLst>
            </p:cNvPr>
            <p:cNvSpPr txBox="1"/>
            <p:nvPr/>
          </p:nvSpPr>
          <p:spPr>
            <a:xfrm>
              <a:off x="1347788" y="1035687"/>
              <a:ext cx="11235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600" dirty="0"/>
                <a:t>kölcsönadó</a:t>
              </a:r>
            </a:p>
          </p:txBody>
        </p:sp>
        <p:sp>
          <p:nvSpPr>
            <p:cNvPr id="82" name="Szövegdoboz 81">
              <a:extLst>
                <a:ext uri="{FF2B5EF4-FFF2-40B4-BE49-F238E27FC236}">
                  <a16:creationId xmlns:a16="http://schemas.microsoft.com/office/drawing/2014/main" id="{6A41530F-CB36-4E17-AFF0-3B179459F180}"/>
                </a:ext>
              </a:extLst>
            </p:cNvPr>
            <p:cNvSpPr txBox="1"/>
            <p:nvPr/>
          </p:nvSpPr>
          <p:spPr>
            <a:xfrm>
              <a:off x="3794891" y="1029017"/>
              <a:ext cx="11985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600" dirty="0"/>
                <a:t>kölcsönvevő</a:t>
              </a:r>
            </a:p>
          </p:txBody>
        </p:sp>
        <p:sp>
          <p:nvSpPr>
            <p:cNvPr id="83" name="Szövegdoboz 82">
              <a:extLst>
                <a:ext uri="{FF2B5EF4-FFF2-40B4-BE49-F238E27FC236}">
                  <a16:creationId xmlns:a16="http://schemas.microsoft.com/office/drawing/2014/main" id="{82D8AC3D-1242-4DE5-B3E2-B59B724D8046}"/>
                </a:ext>
              </a:extLst>
            </p:cNvPr>
            <p:cNvSpPr txBox="1"/>
            <p:nvPr/>
          </p:nvSpPr>
          <p:spPr>
            <a:xfrm>
              <a:off x="1896457" y="127132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dirty="0"/>
                <a:t>*</a:t>
              </a:r>
            </a:p>
          </p:txBody>
        </p:sp>
      </p:grpSp>
      <p:grpSp>
        <p:nvGrpSpPr>
          <p:cNvPr id="110" name="Csoportba foglalás 109">
            <a:extLst>
              <a:ext uri="{FF2B5EF4-FFF2-40B4-BE49-F238E27FC236}">
                <a16:creationId xmlns:a16="http://schemas.microsoft.com/office/drawing/2014/main" id="{D0613D89-FDCF-4FBC-98D3-6842AED5A2A7}"/>
              </a:ext>
            </a:extLst>
          </p:cNvPr>
          <p:cNvGrpSpPr/>
          <p:nvPr/>
        </p:nvGrpSpPr>
        <p:grpSpPr>
          <a:xfrm>
            <a:off x="7081470" y="2449745"/>
            <a:ext cx="3595898" cy="2717530"/>
            <a:chOff x="7124264" y="1037440"/>
            <a:chExt cx="3595898" cy="2717530"/>
          </a:xfrm>
        </p:grpSpPr>
        <p:sp>
          <p:nvSpPr>
            <p:cNvPr id="33" name="Téglalap 32">
              <a:extLst>
                <a:ext uri="{FF2B5EF4-FFF2-40B4-BE49-F238E27FC236}">
                  <a16:creationId xmlns:a16="http://schemas.microsoft.com/office/drawing/2014/main" id="{7437DBB5-7677-4B2D-BA7B-B42C3EDC57C3}"/>
                </a:ext>
              </a:extLst>
            </p:cNvPr>
            <p:cNvSpPr/>
            <p:nvPr/>
          </p:nvSpPr>
          <p:spPr>
            <a:xfrm>
              <a:off x="8206123" y="1094841"/>
              <a:ext cx="1382105" cy="44225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hu-HU" dirty="0">
                  <a:solidFill>
                    <a:schemeClr val="tx1"/>
                  </a:solidFill>
                </a:rPr>
                <a:t>Személy</a:t>
              </a:r>
            </a:p>
            <a:p>
              <a:endParaRPr lang="hu-HU" sz="1600" dirty="0">
                <a:solidFill>
                  <a:schemeClr val="tx1"/>
                </a:solidFill>
              </a:endParaRPr>
            </a:p>
          </p:txBody>
        </p:sp>
        <p:sp>
          <p:nvSpPr>
            <p:cNvPr id="34" name="Téglalap 33">
              <a:extLst>
                <a:ext uri="{FF2B5EF4-FFF2-40B4-BE49-F238E27FC236}">
                  <a16:creationId xmlns:a16="http://schemas.microsoft.com/office/drawing/2014/main" id="{9E345277-AF02-4224-AF98-EEB3F278B641}"/>
                </a:ext>
              </a:extLst>
            </p:cNvPr>
            <p:cNvSpPr/>
            <p:nvPr/>
          </p:nvSpPr>
          <p:spPr>
            <a:xfrm>
              <a:off x="8206124" y="2833806"/>
              <a:ext cx="1382104" cy="87780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hu-HU" dirty="0">
                  <a:solidFill>
                    <a:schemeClr val="tx1"/>
                  </a:solidFill>
                </a:rPr>
                <a:t>Könyv</a:t>
              </a:r>
            </a:p>
            <a:p>
              <a:r>
                <a:rPr lang="hu-HU" sz="1600" dirty="0">
                  <a:solidFill>
                    <a:schemeClr val="tx1"/>
                  </a:solidFill>
                </a:rPr>
                <a:t>cím</a:t>
              </a:r>
            </a:p>
            <a:p>
              <a:r>
                <a:rPr lang="hu-HU" sz="1600" dirty="0">
                  <a:solidFill>
                    <a:schemeClr val="tx1"/>
                  </a:solidFill>
                </a:rPr>
                <a:t>szerző</a:t>
              </a:r>
            </a:p>
          </p:txBody>
        </p:sp>
        <p:cxnSp>
          <p:nvCxnSpPr>
            <p:cNvPr id="35" name="Összekötő: szögletes 34">
              <a:extLst>
                <a:ext uri="{FF2B5EF4-FFF2-40B4-BE49-F238E27FC236}">
                  <a16:creationId xmlns:a16="http://schemas.microsoft.com/office/drawing/2014/main" id="{4B6D7897-AE3B-42B5-8250-18CAE8AA17A9}"/>
                </a:ext>
              </a:extLst>
            </p:cNvPr>
            <p:cNvCxnSpPr>
              <a:cxnSpLocks/>
              <a:stCxn id="33" idx="1"/>
              <a:endCxn id="37" idx="1"/>
            </p:cNvCxnSpPr>
            <p:nvPr/>
          </p:nvCxnSpPr>
          <p:spPr>
            <a:xfrm rot="10800000" flipV="1">
              <a:off x="8206123" y="1315970"/>
              <a:ext cx="12700" cy="2113030"/>
            </a:xfrm>
            <a:prstGeom prst="bentConnector3">
              <a:avLst>
                <a:gd name="adj1" fmla="val 180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églalap 36">
              <a:extLst>
                <a:ext uri="{FF2B5EF4-FFF2-40B4-BE49-F238E27FC236}">
                  <a16:creationId xmlns:a16="http://schemas.microsoft.com/office/drawing/2014/main" id="{6CB2A048-5428-412E-9E44-2EB756681E7D}"/>
                </a:ext>
              </a:extLst>
            </p:cNvPr>
            <p:cNvSpPr/>
            <p:nvPr/>
          </p:nvSpPr>
          <p:spPr>
            <a:xfrm>
              <a:off x="8206123" y="3146393"/>
              <a:ext cx="1382105" cy="56521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8" name="Szövegdoboz 37">
              <a:extLst>
                <a:ext uri="{FF2B5EF4-FFF2-40B4-BE49-F238E27FC236}">
                  <a16:creationId xmlns:a16="http://schemas.microsoft.com/office/drawing/2014/main" id="{E9DEC7A4-A4FE-4068-8EBE-70763E9BB3FC}"/>
                </a:ext>
              </a:extLst>
            </p:cNvPr>
            <p:cNvSpPr txBox="1"/>
            <p:nvPr/>
          </p:nvSpPr>
          <p:spPr>
            <a:xfrm>
              <a:off x="7691053" y="1270852"/>
              <a:ext cx="3016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dirty="0"/>
                <a:t>1</a:t>
              </a:r>
            </a:p>
          </p:txBody>
        </p:sp>
        <p:sp>
          <p:nvSpPr>
            <p:cNvPr id="39" name="Háromszög 38">
              <a:extLst>
                <a:ext uri="{FF2B5EF4-FFF2-40B4-BE49-F238E27FC236}">
                  <a16:creationId xmlns:a16="http://schemas.microsoft.com/office/drawing/2014/main" id="{F7BB6357-E818-4FDF-8C8E-43EC5E9A635E}"/>
                </a:ext>
              </a:extLst>
            </p:cNvPr>
            <p:cNvSpPr/>
            <p:nvPr/>
          </p:nvSpPr>
          <p:spPr>
            <a:xfrm rot="10800000">
              <a:off x="7716447" y="2395039"/>
              <a:ext cx="143510" cy="126329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0" name="Szövegdoboz 39">
              <a:extLst>
                <a:ext uri="{FF2B5EF4-FFF2-40B4-BE49-F238E27FC236}">
                  <a16:creationId xmlns:a16="http://schemas.microsoft.com/office/drawing/2014/main" id="{989688C7-4209-4613-BA57-D9FA4573B349}"/>
                </a:ext>
              </a:extLst>
            </p:cNvPr>
            <p:cNvSpPr txBox="1"/>
            <p:nvPr/>
          </p:nvSpPr>
          <p:spPr>
            <a:xfrm>
              <a:off x="7593277" y="2099240"/>
              <a:ext cx="3898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600" dirty="0"/>
                <a:t>ad</a:t>
              </a:r>
            </a:p>
          </p:txBody>
        </p:sp>
        <p:sp>
          <p:nvSpPr>
            <p:cNvPr id="41" name="Szövegdoboz 40">
              <a:extLst>
                <a:ext uri="{FF2B5EF4-FFF2-40B4-BE49-F238E27FC236}">
                  <a16:creationId xmlns:a16="http://schemas.microsoft.com/office/drawing/2014/main" id="{6C1730AC-1D0F-4A46-8758-0524BD7B3DEB}"/>
                </a:ext>
              </a:extLst>
            </p:cNvPr>
            <p:cNvSpPr txBox="1"/>
            <p:nvPr/>
          </p:nvSpPr>
          <p:spPr>
            <a:xfrm>
              <a:off x="9534288" y="338563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dirty="0"/>
                <a:t>*</a:t>
              </a:r>
            </a:p>
          </p:txBody>
        </p:sp>
        <p:cxnSp>
          <p:nvCxnSpPr>
            <p:cNvPr id="43" name="Összekötő: szögletes 42">
              <a:extLst>
                <a:ext uri="{FF2B5EF4-FFF2-40B4-BE49-F238E27FC236}">
                  <a16:creationId xmlns:a16="http://schemas.microsoft.com/office/drawing/2014/main" id="{107D2DF6-0EA3-407E-AB62-FDB8DA772374}"/>
                </a:ext>
              </a:extLst>
            </p:cNvPr>
            <p:cNvCxnSpPr>
              <a:cxnSpLocks/>
              <a:stCxn id="33" idx="3"/>
              <a:endCxn id="37" idx="3"/>
            </p:cNvCxnSpPr>
            <p:nvPr/>
          </p:nvCxnSpPr>
          <p:spPr>
            <a:xfrm>
              <a:off x="9588228" y="1315970"/>
              <a:ext cx="12700" cy="2113030"/>
            </a:xfrm>
            <a:prstGeom prst="bentConnector3">
              <a:avLst>
                <a:gd name="adj1" fmla="val 180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Háromszög 52">
              <a:extLst>
                <a:ext uri="{FF2B5EF4-FFF2-40B4-BE49-F238E27FC236}">
                  <a16:creationId xmlns:a16="http://schemas.microsoft.com/office/drawing/2014/main" id="{5E47A5DF-C932-484C-ADE1-D490358ACD9D}"/>
                </a:ext>
              </a:extLst>
            </p:cNvPr>
            <p:cNvSpPr/>
            <p:nvPr/>
          </p:nvSpPr>
          <p:spPr>
            <a:xfrm rot="10800000">
              <a:off x="9965154" y="2406602"/>
              <a:ext cx="143510" cy="126329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4" name="Szövegdoboz 53">
              <a:extLst>
                <a:ext uri="{FF2B5EF4-FFF2-40B4-BE49-F238E27FC236}">
                  <a16:creationId xmlns:a16="http://schemas.microsoft.com/office/drawing/2014/main" id="{500E8CA1-69E6-4219-95C0-CE2E7DA71818}"/>
                </a:ext>
              </a:extLst>
            </p:cNvPr>
            <p:cNvSpPr txBox="1"/>
            <p:nvPr/>
          </p:nvSpPr>
          <p:spPr>
            <a:xfrm>
              <a:off x="9797261" y="2110803"/>
              <a:ext cx="4792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600" dirty="0"/>
                <a:t>kap</a:t>
              </a:r>
            </a:p>
          </p:txBody>
        </p:sp>
        <p:sp>
          <p:nvSpPr>
            <p:cNvPr id="55" name="Szövegdoboz 54">
              <a:extLst>
                <a:ext uri="{FF2B5EF4-FFF2-40B4-BE49-F238E27FC236}">
                  <a16:creationId xmlns:a16="http://schemas.microsoft.com/office/drawing/2014/main" id="{CB7C4BD3-2928-4D07-A043-228B85667F19}"/>
                </a:ext>
              </a:extLst>
            </p:cNvPr>
            <p:cNvSpPr txBox="1"/>
            <p:nvPr/>
          </p:nvSpPr>
          <p:spPr>
            <a:xfrm>
              <a:off x="7959983" y="338563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dirty="0"/>
                <a:t>*</a:t>
              </a:r>
            </a:p>
          </p:txBody>
        </p:sp>
        <p:sp>
          <p:nvSpPr>
            <p:cNvPr id="60" name="Szövegdoboz 59">
              <a:extLst>
                <a:ext uri="{FF2B5EF4-FFF2-40B4-BE49-F238E27FC236}">
                  <a16:creationId xmlns:a16="http://schemas.microsoft.com/office/drawing/2014/main" id="{77153EDB-4ECC-4169-BBA5-D1B2B6051D66}"/>
                </a:ext>
              </a:extLst>
            </p:cNvPr>
            <p:cNvSpPr txBox="1"/>
            <p:nvPr/>
          </p:nvSpPr>
          <p:spPr>
            <a:xfrm>
              <a:off x="9778002" y="1223546"/>
              <a:ext cx="3016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dirty="0"/>
                <a:t>1</a:t>
              </a:r>
            </a:p>
          </p:txBody>
        </p:sp>
        <p:cxnSp>
          <p:nvCxnSpPr>
            <p:cNvPr id="61" name="Egyenes összekötő 60">
              <a:extLst>
                <a:ext uri="{FF2B5EF4-FFF2-40B4-BE49-F238E27FC236}">
                  <a16:creationId xmlns:a16="http://schemas.microsoft.com/office/drawing/2014/main" id="{D0C2183A-5637-4113-B164-2E232B80AF25}"/>
                </a:ext>
              </a:extLst>
            </p:cNvPr>
            <p:cNvCxnSpPr>
              <a:cxnSpLocks/>
            </p:cNvCxnSpPr>
            <p:nvPr/>
          </p:nvCxnSpPr>
          <p:spPr>
            <a:xfrm>
              <a:off x="7983128" y="1869785"/>
              <a:ext cx="1814133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Szövegdoboz 63">
              <a:extLst>
                <a:ext uri="{FF2B5EF4-FFF2-40B4-BE49-F238E27FC236}">
                  <a16:creationId xmlns:a16="http://schemas.microsoft.com/office/drawing/2014/main" id="{D266D146-0EF8-40F6-8186-908A6D3032DB}"/>
                </a:ext>
              </a:extLst>
            </p:cNvPr>
            <p:cNvSpPr txBox="1"/>
            <p:nvPr/>
          </p:nvSpPr>
          <p:spPr>
            <a:xfrm>
              <a:off x="8387836" y="1861077"/>
              <a:ext cx="9060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600" dirty="0"/>
                <a:t>{</a:t>
              </a:r>
              <a:r>
                <a:rPr lang="hu-HU" sz="1600" i="1" dirty="0" err="1"/>
                <a:t>implies</a:t>
              </a:r>
              <a:r>
                <a:rPr lang="hu-HU" sz="1600" dirty="0"/>
                <a:t>}</a:t>
              </a:r>
            </a:p>
          </p:txBody>
        </p:sp>
        <p:sp>
          <p:nvSpPr>
            <p:cNvPr id="84" name="Szövegdoboz 83">
              <a:extLst>
                <a:ext uri="{FF2B5EF4-FFF2-40B4-BE49-F238E27FC236}">
                  <a16:creationId xmlns:a16="http://schemas.microsoft.com/office/drawing/2014/main" id="{9496D376-0D00-4521-AE55-5C4EA12E8248}"/>
                </a:ext>
              </a:extLst>
            </p:cNvPr>
            <p:cNvSpPr txBox="1"/>
            <p:nvPr/>
          </p:nvSpPr>
          <p:spPr>
            <a:xfrm>
              <a:off x="7124264" y="1044867"/>
              <a:ext cx="11235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600" dirty="0"/>
                <a:t>kölcsönadó</a:t>
              </a:r>
            </a:p>
          </p:txBody>
        </p:sp>
        <p:sp>
          <p:nvSpPr>
            <p:cNvPr id="85" name="Szövegdoboz 84">
              <a:extLst>
                <a:ext uri="{FF2B5EF4-FFF2-40B4-BE49-F238E27FC236}">
                  <a16:creationId xmlns:a16="http://schemas.microsoft.com/office/drawing/2014/main" id="{D3403282-B544-4BB0-90D8-3984724E6D00}"/>
                </a:ext>
              </a:extLst>
            </p:cNvPr>
            <p:cNvSpPr txBox="1"/>
            <p:nvPr/>
          </p:nvSpPr>
          <p:spPr>
            <a:xfrm>
              <a:off x="9521628" y="1037440"/>
              <a:ext cx="11985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600" dirty="0"/>
                <a:t>kölcsönvevő</a:t>
              </a:r>
            </a:p>
          </p:txBody>
        </p:sp>
      </p:grpSp>
      <p:sp>
        <p:nvSpPr>
          <p:cNvPr id="36" name="Szövegdoboz 35">
            <a:extLst>
              <a:ext uri="{FF2B5EF4-FFF2-40B4-BE49-F238E27FC236}">
                <a16:creationId xmlns:a16="http://schemas.microsoft.com/office/drawing/2014/main" id="{74726F68-F422-4C51-A82C-93C4D1E3FB6C}"/>
              </a:ext>
            </a:extLst>
          </p:cNvPr>
          <p:cNvSpPr txBox="1"/>
          <p:nvPr/>
        </p:nvSpPr>
        <p:spPr>
          <a:xfrm>
            <a:off x="1107800" y="1262261"/>
            <a:ext cx="98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7. Egy személy kölcsönad egy mási személynek egy könyvet, amelynek ismerjük a címét és a szerzőjét. </a:t>
            </a:r>
            <a:endParaRPr lang="hu-HU" sz="2000" dirty="0"/>
          </a:p>
        </p:txBody>
      </p:sp>
      <p:sp>
        <p:nvSpPr>
          <p:cNvPr id="2" name="Nyíl: jobbra mutató 1">
            <a:extLst>
              <a:ext uri="{FF2B5EF4-FFF2-40B4-BE49-F238E27FC236}">
                <a16:creationId xmlns:a16="http://schemas.microsoft.com/office/drawing/2014/main" id="{11830172-50EC-4EC0-B78B-2E0EE8177112}"/>
              </a:ext>
            </a:extLst>
          </p:cNvPr>
          <p:cNvSpPr/>
          <p:nvPr/>
        </p:nvSpPr>
        <p:spPr>
          <a:xfrm>
            <a:off x="4790469" y="3078039"/>
            <a:ext cx="2300610" cy="21130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Asszociációs osztály kiküszöbölése</a:t>
            </a:r>
          </a:p>
        </p:txBody>
      </p:sp>
    </p:spTree>
    <p:extLst>
      <p:ext uri="{BB962C8B-B14F-4D97-AF65-F5344CB8AC3E}">
        <p14:creationId xmlns:p14="http://schemas.microsoft.com/office/powerpoint/2010/main" val="38489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12C0AB6C-0393-40B2-BE31-081E50CA1BB4}"/>
              </a:ext>
            </a:extLst>
          </p:cNvPr>
          <p:cNvGrpSpPr/>
          <p:nvPr/>
        </p:nvGrpSpPr>
        <p:grpSpPr>
          <a:xfrm>
            <a:off x="2015272" y="1963468"/>
            <a:ext cx="2297351" cy="3162248"/>
            <a:chOff x="4632872" y="266752"/>
            <a:chExt cx="2297351" cy="3162248"/>
          </a:xfrm>
        </p:grpSpPr>
        <p:grpSp>
          <p:nvGrpSpPr>
            <p:cNvPr id="42" name="Csoportba foglalás 41">
              <a:extLst>
                <a:ext uri="{FF2B5EF4-FFF2-40B4-BE49-F238E27FC236}">
                  <a16:creationId xmlns:a16="http://schemas.microsoft.com/office/drawing/2014/main" id="{D484BB3C-7E81-418A-B2DB-62FB9DF4F7A5}"/>
                </a:ext>
              </a:extLst>
            </p:cNvPr>
            <p:cNvGrpSpPr/>
            <p:nvPr/>
          </p:nvGrpSpPr>
          <p:grpSpPr>
            <a:xfrm>
              <a:off x="4632872" y="266752"/>
              <a:ext cx="1810006" cy="3162248"/>
              <a:chOff x="4863692" y="1567118"/>
              <a:chExt cx="1810006" cy="3162248"/>
            </a:xfrm>
          </p:grpSpPr>
          <p:sp>
            <p:nvSpPr>
              <p:cNvPr id="3" name="Téglalap 2">
                <a:extLst>
                  <a:ext uri="{FF2B5EF4-FFF2-40B4-BE49-F238E27FC236}">
                    <a16:creationId xmlns:a16="http://schemas.microsoft.com/office/drawing/2014/main" id="{FAC8E03F-2077-44DA-8CC3-12FFD211C0B7}"/>
                  </a:ext>
                </a:extLst>
              </p:cNvPr>
              <p:cNvSpPr/>
              <p:nvPr/>
            </p:nvSpPr>
            <p:spPr>
              <a:xfrm>
                <a:off x="4866640" y="1583071"/>
                <a:ext cx="1382105" cy="108699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hu-HU" dirty="0">
                    <a:solidFill>
                      <a:schemeClr val="tx1"/>
                    </a:solidFill>
                  </a:rPr>
                  <a:t>Alkalmazott</a:t>
                </a:r>
              </a:p>
              <a:p>
                <a:r>
                  <a:rPr lang="hu-HU" sz="1600" dirty="0">
                    <a:solidFill>
                      <a:schemeClr val="tx1"/>
                    </a:solidFill>
                  </a:rPr>
                  <a:t>név</a:t>
                </a:r>
              </a:p>
              <a:p>
                <a:r>
                  <a:rPr lang="hu-HU" sz="1600" dirty="0">
                    <a:solidFill>
                      <a:schemeClr val="tx1"/>
                    </a:solidFill>
                  </a:rPr>
                  <a:t>lakcím</a:t>
                </a:r>
              </a:p>
              <a:p>
                <a:r>
                  <a:rPr lang="hu-HU" sz="1600" dirty="0">
                    <a:solidFill>
                      <a:schemeClr val="tx1"/>
                    </a:solidFill>
                  </a:rPr>
                  <a:t>TAJ szám</a:t>
                </a:r>
              </a:p>
              <a:p>
                <a:endParaRPr lang="hu-HU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Téglalap 3">
                <a:extLst>
                  <a:ext uri="{FF2B5EF4-FFF2-40B4-BE49-F238E27FC236}">
                    <a16:creationId xmlns:a16="http://schemas.microsoft.com/office/drawing/2014/main" id="{FDEEAE8A-805C-4968-9239-FFC6C159662F}"/>
                  </a:ext>
                </a:extLst>
              </p:cNvPr>
              <p:cNvSpPr/>
              <p:nvPr/>
            </p:nvSpPr>
            <p:spPr>
              <a:xfrm>
                <a:off x="5291594" y="3851565"/>
                <a:ext cx="1382104" cy="87780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hu-HU" dirty="0">
                    <a:solidFill>
                      <a:schemeClr val="tx1"/>
                    </a:solidFill>
                  </a:rPr>
                  <a:t>Feladat</a:t>
                </a:r>
              </a:p>
              <a:p>
                <a:r>
                  <a:rPr lang="hu-HU" sz="1600" dirty="0">
                    <a:solidFill>
                      <a:schemeClr val="tx1"/>
                    </a:solidFill>
                  </a:rPr>
                  <a:t>határidő</a:t>
                </a:r>
              </a:p>
              <a:p>
                <a:r>
                  <a:rPr lang="hu-HU" sz="1600" dirty="0">
                    <a:solidFill>
                      <a:schemeClr val="tx1"/>
                    </a:solidFill>
                  </a:rPr>
                  <a:t>leírás</a:t>
                </a:r>
              </a:p>
            </p:txBody>
          </p:sp>
          <p:sp>
            <p:nvSpPr>
              <p:cNvPr id="17" name="Szövegdoboz 16">
                <a:extLst>
                  <a:ext uri="{FF2B5EF4-FFF2-40B4-BE49-F238E27FC236}">
                    <a16:creationId xmlns:a16="http://schemas.microsoft.com/office/drawing/2014/main" id="{41AE6308-C3D3-4878-A31F-BD928EFA4548}"/>
                  </a:ext>
                </a:extLst>
              </p:cNvPr>
              <p:cNvSpPr txBox="1"/>
              <p:nvPr/>
            </p:nvSpPr>
            <p:spPr>
              <a:xfrm>
                <a:off x="4863692" y="2664380"/>
                <a:ext cx="66127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hu-HU" sz="1600" dirty="0"/>
                  <a:t>főnök</a:t>
                </a:r>
              </a:p>
            </p:txBody>
          </p:sp>
          <p:cxnSp>
            <p:nvCxnSpPr>
              <p:cNvPr id="24" name="Összekötő: szögletes 23">
                <a:extLst>
                  <a:ext uri="{FF2B5EF4-FFF2-40B4-BE49-F238E27FC236}">
                    <a16:creationId xmlns:a16="http://schemas.microsoft.com/office/drawing/2014/main" id="{AE74F086-1FCB-4588-9910-561EE50A7ABB}"/>
                  </a:ext>
                </a:extLst>
              </p:cNvPr>
              <p:cNvCxnSpPr>
                <a:cxnSpLocks/>
                <a:stCxn id="3" idx="2"/>
                <a:endCxn id="37" idx="3"/>
              </p:cNvCxnSpPr>
              <p:nvPr/>
            </p:nvCxnSpPr>
            <p:spPr>
              <a:xfrm rot="5400000" flipH="1" flipV="1">
                <a:off x="5709165" y="2130488"/>
                <a:ext cx="388108" cy="691052"/>
              </a:xfrm>
              <a:prstGeom prst="bentConnector4">
                <a:avLst>
                  <a:gd name="adj1" fmla="val -132129"/>
                  <a:gd name="adj2" fmla="val 193876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Egyenes összekötő 45">
                <a:extLst>
                  <a:ext uri="{FF2B5EF4-FFF2-40B4-BE49-F238E27FC236}">
                    <a16:creationId xmlns:a16="http://schemas.microsoft.com/office/drawing/2014/main" id="{2DA2F1BE-11BA-41C5-809E-882A971D185C}"/>
                  </a:ext>
                </a:extLst>
              </p:cNvPr>
              <p:cNvCxnSpPr>
                <a:cxnSpLocks/>
                <a:endCxn id="4" idx="0"/>
              </p:cNvCxnSpPr>
              <p:nvPr/>
            </p:nvCxnSpPr>
            <p:spPr>
              <a:xfrm>
                <a:off x="5982645" y="3160501"/>
                <a:ext cx="1" cy="691064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Szövegdoboz 92">
                <a:extLst>
                  <a:ext uri="{FF2B5EF4-FFF2-40B4-BE49-F238E27FC236}">
                    <a16:creationId xmlns:a16="http://schemas.microsoft.com/office/drawing/2014/main" id="{55D3AAD2-2DC0-46D1-BF6B-D07CAC98A274}"/>
                  </a:ext>
                </a:extLst>
              </p:cNvPr>
              <p:cNvSpPr txBox="1"/>
              <p:nvPr/>
            </p:nvSpPr>
            <p:spPr>
              <a:xfrm>
                <a:off x="5745193" y="2874519"/>
                <a:ext cx="82295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u-HU" sz="1600" dirty="0"/>
                  <a:t>irányít</a:t>
                </a:r>
              </a:p>
            </p:txBody>
          </p:sp>
          <p:sp>
            <p:nvSpPr>
              <p:cNvPr id="37" name="Téglalap 36">
                <a:extLst>
                  <a:ext uri="{FF2B5EF4-FFF2-40B4-BE49-F238E27FC236}">
                    <a16:creationId xmlns:a16="http://schemas.microsoft.com/office/drawing/2014/main" id="{D282A126-B39B-4BFC-972C-934F3AAB95E6}"/>
                  </a:ext>
                </a:extLst>
              </p:cNvPr>
              <p:cNvSpPr/>
              <p:nvPr/>
            </p:nvSpPr>
            <p:spPr>
              <a:xfrm>
                <a:off x="4866640" y="1893851"/>
                <a:ext cx="1382105" cy="77621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7" name="Téglalap 46">
                <a:extLst>
                  <a:ext uri="{FF2B5EF4-FFF2-40B4-BE49-F238E27FC236}">
                    <a16:creationId xmlns:a16="http://schemas.microsoft.com/office/drawing/2014/main" id="{8F94AB83-E74C-4F1F-9379-19481A60E660}"/>
                  </a:ext>
                </a:extLst>
              </p:cNvPr>
              <p:cNvSpPr/>
              <p:nvPr/>
            </p:nvSpPr>
            <p:spPr>
              <a:xfrm>
                <a:off x="5291593" y="4164152"/>
                <a:ext cx="1382105" cy="56521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5" name="Szövegdoboz 74">
                <a:extLst>
                  <a:ext uri="{FF2B5EF4-FFF2-40B4-BE49-F238E27FC236}">
                    <a16:creationId xmlns:a16="http://schemas.microsoft.com/office/drawing/2014/main" id="{586DDB57-688B-4063-8F98-F40B0A0C5DE0}"/>
                  </a:ext>
                </a:extLst>
              </p:cNvPr>
              <p:cNvSpPr txBox="1"/>
              <p:nvPr/>
            </p:nvSpPr>
            <p:spPr>
              <a:xfrm>
                <a:off x="6221172" y="2268312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hu-HU" dirty="0"/>
                  <a:t>*</a:t>
                </a:r>
              </a:p>
            </p:txBody>
          </p:sp>
          <p:sp>
            <p:nvSpPr>
              <p:cNvPr id="78" name="Háromszög 77">
                <a:extLst>
                  <a:ext uri="{FF2B5EF4-FFF2-40B4-BE49-F238E27FC236}">
                    <a16:creationId xmlns:a16="http://schemas.microsoft.com/office/drawing/2014/main" id="{B148A696-2E5C-4E6E-99C6-4918637327A6}"/>
                  </a:ext>
                </a:extLst>
              </p:cNvPr>
              <p:cNvSpPr/>
              <p:nvPr/>
            </p:nvSpPr>
            <p:spPr>
              <a:xfrm rot="5400000">
                <a:off x="6492061" y="2990679"/>
                <a:ext cx="143510" cy="126329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3" name="Szövegdoboz 32">
                <a:extLst>
                  <a:ext uri="{FF2B5EF4-FFF2-40B4-BE49-F238E27FC236}">
                    <a16:creationId xmlns:a16="http://schemas.microsoft.com/office/drawing/2014/main" id="{2AD01C3B-2B46-4316-9EFC-F1A71D9A5392}"/>
                  </a:ext>
                </a:extLst>
              </p:cNvPr>
              <p:cNvSpPr txBox="1"/>
              <p:nvPr/>
            </p:nvSpPr>
            <p:spPr>
              <a:xfrm>
                <a:off x="6005817" y="1567118"/>
                <a:ext cx="2375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/>
                  <a:t> </a:t>
                </a:r>
              </a:p>
            </p:txBody>
          </p:sp>
        </p:grpSp>
        <p:sp>
          <p:nvSpPr>
            <p:cNvPr id="60" name="Szövegdoboz 59">
              <a:extLst>
                <a:ext uri="{FF2B5EF4-FFF2-40B4-BE49-F238E27FC236}">
                  <a16:creationId xmlns:a16="http://schemas.microsoft.com/office/drawing/2014/main" id="{BAE78354-F7A1-41E8-BEFF-6AE2F36D50F7}"/>
                </a:ext>
              </a:extLst>
            </p:cNvPr>
            <p:cNvSpPr txBox="1"/>
            <p:nvPr/>
          </p:nvSpPr>
          <p:spPr>
            <a:xfrm>
              <a:off x="5955533" y="653777"/>
              <a:ext cx="9746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600" dirty="0"/>
                <a:t>beosztott</a:t>
              </a:r>
            </a:p>
          </p:txBody>
        </p:sp>
      </p:grpSp>
      <p:grpSp>
        <p:nvGrpSpPr>
          <p:cNvPr id="25" name="Csoportba foglalás 24">
            <a:extLst>
              <a:ext uri="{FF2B5EF4-FFF2-40B4-BE49-F238E27FC236}">
                <a16:creationId xmlns:a16="http://schemas.microsoft.com/office/drawing/2014/main" id="{4FC0EB73-54F1-4808-A4C3-7877F36B121C}"/>
              </a:ext>
            </a:extLst>
          </p:cNvPr>
          <p:cNvGrpSpPr/>
          <p:nvPr/>
        </p:nvGrpSpPr>
        <p:grpSpPr>
          <a:xfrm>
            <a:off x="6414499" y="2423120"/>
            <a:ext cx="3976190" cy="2233589"/>
            <a:chOff x="4342558" y="3587374"/>
            <a:chExt cx="3976190" cy="2233589"/>
          </a:xfrm>
        </p:grpSpPr>
        <p:grpSp>
          <p:nvGrpSpPr>
            <p:cNvPr id="66" name="Csoportba foglalás 65">
              <a:extLst>
                <a:ext uri="{FF2B5EF4-FFF2-40B4-BE49-F238E27FC236}">
                  <a16:creationId xmlns:a16="http://schemas.microsoft.com/office/drawing/2014/main" id="{38DEC09A-1FDB-4D5F-866B-FFAA842E256B}"/>
                </a:ext>
              </a:extLst>
            </p:cNvPr>
            <p:cNvGrpSpPr/>
            <p:nvPr/>
          </p:nvGrpSpPr>
          <p:grpSpPr>
            <a:xfrm>
              <a:off x="4342558" y="3587374"/>
              <a:ext cx="3976190" cy="2233589"/>
              <a:chOff x="4342558" y="3587374"/>
              <a:chExt cx="3976190" cy="2233589"/>
            </a:xfrm>
          </p:grpSpPr>
          <p:sp>
            <p:nvSpPr>
              <p:cNvPr id="27" name="Téglalap 26">
                <a:extLst>
                  <a:ext uri="{FF2B5EF4-FFF2-40B4-BE49-F238E27FC236}">
                    <a16:creationId xmlns:a16="http://schemas.microsoft.com/office/drawing/2014/main" id="{59DD6ACB-9478-4794-B100-15CB7FF9A6DB}"/>
                  </a:ext>
                </a:extLst>
              </p:cNvPr>
              <p:cNvSpPr/>
              <p:nvPr/>
            </p:nvSpPr>
            <p:spPr>
              <a:xfrm>
                <a:off x="4342558" y="4279937"/>
                <a:ext cx="1382105" cy="108699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hu-HU" dirty="0">
                    <a:solidFill>
                      <a:schemeClr val="tx1"/>
                    </a:solidFill>
                  </a:rPr>
                  <a:t>Alkalmazott</a:t>
                </a:r>
              </a:p>
              <a:p>
                <a:r>
                  <a:rPr lang="hu-HU" sz="1600" dirty="0">
                    <a:solidFill>
                      <a:schemeClr val="tx1"/>
                    </a:solidFill>
                  </a:rPr>
                  <a:t>név</a:t>
                </a:r>
              </a:p>
              <a:p>
                <a:r>
                  <a:rPr lang="hu-HU" sz="1600" dirty="0">
                    <a:solidFill>
                      <a:schemeClr val="tx1"/>
                    </a:solidFill>
                  </a:rPr>
                  <a:t>lakcím</a:t>
                </a:r>
              </a:p>
              <a:p>
                <a:r>
                  <a:rPr lang="hu-HU" sz="1600" dirty="0">
                    <a:solidFill>
                      <a:schemeClr val="tx1"/>
                    </a:solidFill>
                  </a:rPr>
                  <a:t>TAJ szám</a:t>
                </a:r>
              </a:p>
              <a:p>
                <a:endParaRPr lang="hu-HU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Téglalap 27">
                <a:extLst>
                  <a:ext uri="{FF2B5EF4-FFF2-40B4-BE49-F238E27FC236}">
                    <a16:creationId xmlns:a16="http://schemas.microsoft.com/office/drawing/2014/main" id="{C437076F-4DE7-4BE6-95A8-10E19D36B17D}"/>
                  </a:ext>
                </a:extLst>
              </p:cNvPr>
              <p:cNvSpPr/>
              <p:nvPr/>
            </p:nvSpPr>
            <p:spPr>
              <a:xfrm>
                <a:off x="6943379" y="4396259"/>
                <a:ext cx="1375369" cy="87780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hu-HU" dirty="0">
                    <a:solidFill>
                      <a:schemeClr val="tx1"/>
                    </a:solidFill>
                  </a:rPr>
                  <a:t>Feladat</a:t>
                </a:r>
              </a:p>
              <a:p>
                <a:r>
                  <a:rPr lang="hu-HU" sz="1600" dirty="0">
                    <a:solidFill>
                      <a:schemeClr val="tx1"/>
                    </a:solidFill>
                  </a:rPr>
                  <a:t>határidő</a:t>
                </a:r>
              </a:p>
              <a:p>
                <a:r>
                  <a:rPr lang="hu-HU" sz="1600" dirty="0">
                    <a:solidFill>
                      <a:schemeClr val="tx1"/>
                    </a:solidFill>
                  </a:rPr>
                  <a:t>leírás</a:t>
                </a:r>
              </a:p>
            </p:txBody>
          </p:sp>
          <p:cxnSp>
            <p:nvCxnSpPr>
              <p:cNvPr id="31" name="Összekötő: szögletes 30">
                <a:extLst>
                  <a:ext uri="{FF2B5EF4-FFF2-40B4-BE49-F238E27FC236}">
                    <a16:creationId xmlns:a16="http://schemas.microsoft.com/office/drawing/2014/main" id="{B19831B8-38D2-4BA5-8741-05A752111CB5}"/>
                  </a:ext>
                </a:extLst>
              </p:cNvPr>
              <p:cNvCxnSpPr>
                <a:cxnSpLocks/>
                <a:stCxn id="28" idx="0"/>
                <a:endCxn id="27" idx="0"/>
              </p:cNvCxnSpPr>
              <p:nvPr/>
            </p:nvCxnSpPr>
            <p:spPr>
              <a:xfrm rot="16200000" flipV="1">
                <a:off x="6274177" y="3039371"/>
                <a:ext cx="116322" cy="2597453"/>
              </a:xfrm>
              <a:prstGeom prst="bentConnector3">
                <a:avLst>
                  <a:gd name="adj1" fmla="val 426266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Szövegdoboz 35">
                <a:extLst>
                  <a:ext uri="{FF2B5EF4-FFF2-40B4-BE49-F238E27FC236}">
                    <a16:creationId xmlns:a16="http://schemas.microsoft.com/office/drawing/2014/main" id="{CC59E99B-9B02-499A-B0C1-46D1962EB5D7}"/>
                  </a:ext>
                </a:extLst>
              </p:cNvPr>
              <p:cNvSpPr txBox="1"/>
              <p:nvPr/>
            </p:nvSpPr>
            <p:spPr>
              <a:xfrm>
                <a:off x="6084200" y="3587374"/>
                <a:ext cx="80413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hu-HU" sz="1600" dirty="0"/>
                  <a:t>elvégez</a:t>
                </a:r>
              </a:p>
            </p:txBody>
          </p:sp>
          <p:sp>
            <p:nvSpPr>
              <p:cNvPr id="43" name="Téglalap 42">
                <a:extLst>
                  <a:ext uri="{FF2B5EF4-FFF2-40B4-BE49-F238E27FC236}">
                    <a16:creationId xmlns:a16="http://schemas.microsoft.com/office/drawing/2014/main" id="{F1AA11A1-9878-4943-8AE4-83A7609C8C7F}"/>
                  </a:ext>
                </a:extLst>
              </p:cNvPr>
              <p:cNvSpPr/>
              <p:nvPr/>
            </p:nvSpPr>
            <p:spPr>
              <a:xfrm>
                <a:off x="4342558" y="4590717"/>
                <a:ext cx="1382105" cy="77621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4" name="Téglalap 43">
                <a:extLst>
                  <a:ext uri="{FF2B5EF4-FFF2-40B4-BE49-F238E27FC236}">
                    <a16:creationId xmlns:a16="http://schemas.microsoft.com/office/drawing/2014/main" id="{179E3BFC-7129-4460-B9B7-3C4BE403368A}"/>
                  </a:ext>
                </a:extLst>
              </p:cNvPr>
              <p:cNvSpPr/>
              <p:nvPr/>
            </p:nvSpPr>
            <p:spPr>
              <a:xfrm>
                <a:off x="6943378" y="4708846"/>
                <a:ext cx="1375369" cy="56521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5" name="Szövegdoboz 44">
                <a:extLst>
                  <a:ext uri="{FF2B5EF4-FFF2-40B4-BE49-F238E27FC236}">
                    <a16:creationId xmlns:a16="http://schemas.microsoft.com/office/drawing/2014/main" id="{07063A9A-D859-4FD1-923E-CD0D1C733FE3}"/>
                  </a:ext>
                </a:extLst>
              </p:cNvPr>
              <p:cNvSpPr txBox="1"/>
              <p:nvPr/>
            </p:nvSpPr>
            <p:spPr>
              <a:xfrm>
                <a:off x="4981348" y="5356275"/>
                <a:ext cx="7200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hu-HU" dirty="0"/>
                  <a:t>főnök</a:t>
                </a:r>
              </a:p>
            </p:txBody>
          </p:sp>
          <p:sp>
            <p:nvSpPr>
              <p:cNvPr id="49" name="Szövegdoboz 48">
                <a:extLst>
                  <a:ext uri="{FF2B5EF4-FFF2-40B4-BE49-F238E27FC236}">
                    <a16:creationId xmlns:a16="http://schemas.microsoft.com/office/drawing/2014/main" id="{7F4745BC-58EB-438B-88BD-F9CF1FB455D3}"/>
                  </a:ext>
                </a:extLst>
              </p:cNvPr>
              <p:cNvSpPr txBox="1"/>
              <p:nvPr/>
            </p:nvSpPr>
            <p:spPr>
              <a:xfrm>
                <a:off x="6182138" y="3804610"/>
                <a:ext cx="2375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/>
                  <a:t> </a:t>
                </a:r>
              </a:p>
            </p:txBody>
          </p:sp>
          <p:cxnSp>
            <p:nvCxnSpPr>
              <p:cNvPr id="51" name="Összekötő: szögletes 50">
                <a:extLst>
                  <a:ext uri="{FF2B5EF4-FFF2-40B4-BE49-F238E27FC236}">
                    <a16:creationId xmlns:a16="http://schemas.microsoft.com/office/drawing/2014/main" id="{1DB5386A-919A-41D2-82E2-EC7338B0AEC8}"/>
                  </a:ext>
                </a:extLst>
              </p:cNvPr>
              <p:cNvCxnSpPr>
                <a:cxnSpLocks/>
                <a:stCxn id="27" idx="2"/>
                <a:endCxn id="44" idx="2"/>
              </p:cNvCxnSpPr>
              <p:nvPr/>
            </p:nvCxnSpPr>
            <p:spPr>
              <a:xfrm rot="5400000" flipH="1" flipV="1">
                <a:off x="6285900" y="4021771"/>
                <a:ext cx="92874" cy="2597452"/>
              </a:xfrm>
              <a:prstGeom prst="bentConnector3">
                <a:avLst>
                  <a:gd name="adj1" fmla="val -485111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Háromszög 51">
                <a:extLst>
                  <a:ext uri="{FF2B5EF4-FFF2-40B4-BE49-F238E27FC236}">
                    <a16:creationId xmlns:a16="http://schemas.microsoft.com/office/drawing/2014/main" id="{4F7BA5A9-514E-498C-8BCE-DECB31354485}"/>
                  </a:ext>
                </a:extLst>
              </p:cNvPr>
              <p:cNvSpPr/>
              <p:nvPr/>
            </p:nvSpPr>
            <p:spPr>
              <a:xfrm rot="5400000">
                <a:off x="6837615" y="3693487"/>
                <a:ext cx="143510" cy="126329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3" name="Háromszög 52">
                <a:extLst>
                  <a:ext uri="{FF2B5EF4-FFF2-40B4-BE49-F238E27FC236}">
                    <a16:creationId xmlns:a16="http://schemas.microsoft.com/office/drawing/2014/main" id="{1A5A674F-897C-43AE-8387-692769D7DAB4}"/>
                  </a:ext>
                </a:extLst>
              </p:cNvPr>
              <p:cNvSpPr/>
              <p:nvPr/>
            </p:nvSpPr>
            <p:spPr>
              <a:xfrm rot="5400000">
                <a:off x="6654632" y="5588521"/>
                <a:ext cx="143510" cy="126329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4" name="Szövegdoboz 53">
                <a:extLst>
                  <a:ext uri="{FF2B5EF4-FFF2-40B4-BE49-F238E27FC236}">
                    <a16:creationId xmlns:a16="http://schemas.microsoft.com/office/drawing/2014/main" id="{F25BA0A0-0745-4110-8303-666BE7CA2923}"/>
                  </a:ext>
                </a:extLst>
              </p:cNvPr>
              <p:cNvSpPr txBox="1"/>
              <p:nvPr/>
            </p:nvSpPr>
            <p:spPr>
              <a:xfrm>
                <a:off x="6171407" y="5482409"/>
                <a:ext cx="52931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hu-HU" sz="1600" dirty="0"/>
                  <a:t>kiad</a:t>
                </a:r>
              </a:p>
            </p:txBody>
          </p:sp>
          <p:sp>
            <p:nvSpPr>
              <p:cNvPr id="55" name="Szövegdoboz 54">
                <a:extLst>
                  <a:ext uri="{FF2B5EF4-FFF2-40B4-BE49-F238E27FC236}">
                    <a16:creationId xmlns:a16="http://schemas.microsoft.com/office/drawing/2014/main" id="{96B5AA5E-80ED-4A9F-A040-CF3558450AE2}"/>
                  </a:ext>
                </a:extLst>
              </p:cNvPr>
              <p:cNvSpPr txBox="1"/>
              <p:nvPr/>
            </p:nvSpPr>
            <p:spPr>
              <a:xfrm>
                <a:off x="7631064" y="5200339"/>
                <a:ext cx="303288" cy="3795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hu-HU" sz="2800" baseline="-10000" dirty="0"/>
                  <a:t>*</a:t>
                </a:r>
              </a:p>
            </p:txBody>
          </p:sp>
          <p:sp>
            <p:nvSpPr>
              <p:cNvPr id="56" name="Szövegdoboz 55">
                <a:extLst>
                  <a:ext uri="{FF2B5EF4-FFF2-40B4-BE49-F238E27FC236}">
                    <a16:creationId xmlns:a16="http://schemas.microsoft.com/office/drawing/2014/main" id="{F66F4245-4F62-497D-B266-53318B218406}"/>
                  </a:ext>
                </a:extLst>
              </p:cNvPr>
              <p:cNvSpPr txBox="1"/>
              <p:nvPr/>
            </p:nvSpPr>
            <p:spPr>
              <a:xfrm>
                <a:off x="7631064" y="4110060"/>
                <a:ext cx="303288" cy="3795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hu-HU" sz="2800" baseline="-10000" dirty="0"/>
                  <a:t>*</a:t>
                </a:r>
              </a:p>
            </p:txBody>
          </p:sp>
          <p:sp>
            <p:nvSpPr>
              <p:cNvPr id="57" name="Szövegdoboz 56">
                <a:extLst>
                  <a:ext uri="{FF2B5EF4-FFF2-40B4-BE49-F238E27FC236}">
                    <a16:creationId xmlns:a16="http://schemas.microsoft.com/office/drawing/2014/main" id="{883C0922-29FE-436A-8124-60203C9D7688}"/>
                  </a:ext>
                </a:extLst>
              </p:cNvPr>
              <p:cNvSpPr txBox="1"/>
              <p:nvPr/>
            </p:nvSpPr>
            <p:spPr>
              <a:xfrm>
                <a:off x="5014227" y="3797594"/>
                <a:ext cx="2375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/>
                  <a:t> </a:t>
                </a:r>
              </a:p>
            </p:txBody>
          </p:sp>
        </p:grpSp>
        <p:sp>
          <p:nvSpPr>
            <p:cNvPr id="61" name="Szövegdoboz 60">
              <a:extLst>
                <a:ext uri="{FF2B5EF4-FFF2-40B4-BE49-F238E27FC236}">
                  <a16:creationId xmlns:a16="http://schemas.microsoft.com/office/drawing/2014/main" id="{283493C2-7367-4E86-8586-00D199765041}"/>
                </a:ext>
              </a:extLst>
            </p:cNvPr>
            <p:cNvSpPr txBox="1"/>
            <p:nvPr/>
          </p:nvSpPr>
          <p:spPr>
            <a:xfrm>
              <a:off x="4710939" y="4015173"/>
              <a:ext cx="303288" cy="3795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2800" baseline="-10000" dirty="0"/>
                <a:t>*</a:t>
              </a:r>
            </a:p>
          </p:txBody>
        </p:sp>
        <p:sp>
          <p:nvSpPr>
            <p:cNvPr id="63" name="Szövegdoboz 62">
              <a:extLst>
                <a:ext uri="{FF2B5EF4-FFF2-40B4-BE49-F238E27FC236}">
                  <a16:creationId xmlns:a16="http://schemas.microsoft.com/office/drawing/2014/main" id="{57110576-4575-4D33-BCDB-C647ED37D09B}"/>
                </a:ext>
              </a:extLst>
            </p:cNvPr>
            <p:cNvSpPr txBox="1"/>
            <p:nvPr/>
          </p:nvSpPr>
          <p:spPr>
            <a:xfrm>
              <a:off x="5006257" y="3938743"/>
              <a:ext cx="10699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dirty="0"/>
                <a:t>beosztott</a:t>
              </a:r>
            </a:p>
          </p:txBody>
        </p:sp>
      </p:grpSp>
      <p:sp>
        <p:nvSpPr>
          <p:cNvPr id="35" name="Szövegdoboz 34">
            <a:extLst>
              <a:ext uri="{FF2B5EF4-FFF2-40B4-BE49-F238E27FC236}">
                <a16:creationId xmlns:a16="http://schemas.microsoft.com/office/drawing/2014/main" id="{BFCE7FD4-068C-45D5-9CB7-EDB7239D1FB0}"/>
              </a:ext>
            </a:extLst>
          </p:cNvPr>
          <p:cNvSpPr txBox="1"/>
          <p:nvPr/>
        </p:nvSpPr>
        <p:spPr>
          <a:xfrm>
            <a:off x="1137036" y="808436"/>
            <a:ext cx="10174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8. Egy cég alkalmazottai (név, cím, TAJ szám) főnökből és beosztottakból állnak. A főnök a főnök irányítja a</a:t>
            </a:r>
          </a:p>
          <a:p>
            <a:r>
              <a:rPr lang="hu-HU" dirty="0"/>
              <a:t>    beosztottak munkáját. Az irányítás egy feladat határidőre történő megoldását foglalja magába. </a:t>
            </a:r>
            <a:endParaRPr lang="hu-HU" sz="2000" dirty="0"/>
          </a:p>
        </p:txBody>
      </p:sp>
      <p:cxnSp>
        <p:nvCxnSpPr>
          <p:cNvPr id="6" name="Egyenes összekötő nyíllal 5">
            <a:extLst>
              <a:ext uri="{FF2B5EF4-FFF2-40B4-BE49-F238E27FC236}">
                <a16:creationId xmlns:a16="http://schemas.microsoft.com/office/drawing/2014/main" id="{C946C8A3-E54C-410E-A7DB-5D7E7AA4EE99}"/>
              </a:ext>
            </a:extLst>
          </p:cNvPr>
          <p:cNvCxnSpPr>
            <a:cxnSpLocks/>
          </p:cNvCxnSpPr>
          <p:nvPr/>
        </p:nvCxnSpPr>
        <p:spPr>
          <a:xfrm>
            <a:off x="8156141" y="2748194"/>
            <a:ext cx="17015" cy="1902828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zövegdoboz 7">
            <a:extLst>
              <a:ext uri="{FF2B5EF4-FFF2-40B4-BE49-F238E27FC236}">
                <a16:creationId xmlns:a16="http://schemas.microsoft.com/office/drawing/2014/main" id="{E8C31144-5FB2-4054-8CC0-CF56CAD7149C}"/>
              </a:ext>
            </a:extLst>
          </p:cNvPr>
          <p:cNvSpPr txBox="1"/>
          <p:nvPr/>
        </p:nvSpPr>
        <p:spPr>
          <a:xfrm>
            <a:off x="8236934" y="2886848"/>
            <a:ext cx="1041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{</a:t>
            </a:r>
            <a:r>
              <a:rPr lang="hu-HU" sz="1600" i="1" dirty="0" err="1"/>
              <a:t>implies</a:t>
            </a:r>
            <a:r>
              <a:rPr lang="hu-HU" sz="16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77405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Csoportba foglalás 41">
            <a:extLst>
              <a:ext uri="{FF2B5EF4-FFF2-40B4-BE49-F238E27FC236}">
                <a16:creationId xmlns:a16="http://schemas.microsoft.com/office/drawing/2014/main" id="{D484BB3C-7E81-418A-B2DB-62FB9DF4F7A5}"/>
              </a:ext>
            </a:extLst>
          </p:cNvPr>
          <p:cNvGrpSpPr/>
          <p:nvPr/>
        </p:nvGrpSpPr>
        <p:grpSpPr>
          <a:xfrm>
            <a:off x="578042" y="1881072"/>
            <a:ext cx="5979297" cy="3399110"/>
            <a:chOff x="3815439" y="1330256"/>
            <a:chExt cx="5979297" cy="3399110"/>
          </a:xfrm>
        </p:grpSpPr>
        <p:sp>
          <p:nvSpPr>
            <p:cNvPr id="3" name="Téglalap 2">
              <a:extLst>
                <a:ext uri="{FF2B5EF4-FFF2-40B4-BE49-F238E27FC236}">
                  <a16:creationId xmlns:a16="http://schemas.microsoft.com/office/drawing/2014/main" id="{FAC8E03F-2077-44DA-8CC3-12FFD211C0B7}"/>
                </a:ext>
              </a:extLst>
            </p:cNvPr>
            <p:cNvSpPr/>
            <p:nvPr/>
          </p:nvSpPr>
          <p:spPr>
            <a:xfrm>
              <a:off x="4866640" y="1583071"/>
              <a:ext cx="1382105" cy="108699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hu-HU" dirty="0">
                  <a:solidFill>
                    <a:schemeClr val="tx1"/>
                  </a:solidFill>
                </a:rPr>
                <a:t>Személy</a:t>
              </a:r>
            </a:p>
            <a:p>
              <a:r>
                <a:rPr lang="hu-HU" sz="1600" dirty="0">
                  <a:solidFill>
                    <a:schemeClr val="tx1"/>
                  </a:solidFill>
                </a:rPr>
                <a:t>név</a:t>
              </a:r>
            </a:p>
            <a:p>
              <a:r>
                <a:rPr lang="hu-HU" sz="1600" dirty="0" err="1">
                  <a:solidFill>
                    <a:schemeClr val="tx1"/>
                  </a:solidFill>
                </a:rPr>
                <a:t>szig.szám</a:t>
              </a:r>
              <a:endParaRPr lang="hu-HU" sz="1600" dirty="0">
                <a:solidFill>
                  <a:schemeClr val="tx1"/>
                </a:solidFill>
              </a:endParaRPr>
            </a:p>
            <a:p>
              <a:r>
                <a:rPr lang="hu-HU" sz="1600" dirty="0">
                  <a:solidFill>
                    <a:schemeClr val="tx1"/>
                  </a:solidFill>
                </a:rPr>
                <a:t>lakcím</a:t>
              </a:r>
            </a:p>
            <a:p>
              <a:endParaRPr lang="hu-HU" sz="1600" dirty="0">
                <a:solidFill>
                  <a:schemeClr val="tx1"/>
                </a:solidFill>
              </a:endParaRPr>
            </a:p>
          </p:txBody>
        </p:sp>
        <p:sp>
          <p:nvSpPr>
            <p:cNvPr id="4" name="Téglalap 3">
              <a:extLst>
                <a:ext uri="{FF2B5EF4-FFF2-40B4-BE49-F238E27FC236}">
                  <a16:creationId xmlns:a16="http://schemas.microsoft.com/office/drawing/2014/main" id="{FDEEAE8A-805C-4968-9239-FFC6C159662F}"/>
                </a:ext>
              </a:extLst>
            </p:cNvPr>
            <p:cNvSpPr/>
            <p:nvPr/>
          </p:nvSpPr>
          <p:spPr>
            <a:xfrm>
              <a:off x="5291594" y="3851565"/>
              <a:ext cx="1382104" cy="87780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hu-HU" dirty="0">
                  <a:solidFill>
                    <a:schemeClr val="tx1"/>
                  </a:solidFill>
                </a:rPr>
                <a:t>Házasság</a:t>
              </a:r>
            </a:p>
            <a:p>
              <a:r>
                <a:rPr lang="hu-HU" sz="1600" dirty="0">
                  <a:solidFill>
                    <a:schemeClr val="tx1"/>
                  </a:solidFill>
                </a:rPr>
                <a:t>idő</a:t>
              </a:r>
            </a:p>
            <a:p>
              <a:r>
                <a:rPr lang="hu-HU" sz="1600" dirty="0">
                  <a:solidFill>
                    <a:schemeClr val="tx1"/>
                  </a:solidFill>
                </a:rPr>
                <a:t>hely</a:t>
              </a:r>
            </a:p>
          </p:txBody>
        </p:sp>
        <p:sp>
          <p:nvSpPr>
            <p:cNvPr id="5" name="Téglalap 4">
              <a:extLst>
                <a:ext uri="{FF2B5EF4-FFF2-40B4-BE49-F238E27FC236}">
                  <a16:creationId xmlns:a16="http://schemas.microsoft.com/office/drawing/2014/main" id="{67803FB8-2CD0-4B56-BCD7-B36C6F0912B0}"/>
                </a:ext>
              </a:extLst>
            </p:cNvPr>
            <p:cNvSpPr/>
            <p:nvPr/>
          </p:nvSpPr>
          <p:spPr>
            <a:xfrm>
              <a:off x="8412620" y="2651663"/>
              <a:ext cx="1382116" cy="70687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hu-HU" dirty="0">
                  <a:solidFill>
                    <a:schemeClr val="tx1"/>
                  </a:solidFill>
                </a:rPr>
                <a:t>Nászajándék</a:t>
              </a:r>
            </a:p>
            <a:p>
              <a:r>
                <a:rPr lang="hu-HU" sz="1600" dirty="0">
                  <a:solidFill>
                    <a:schemeClr val="tx1"/>
                  </a:solidFill>
                </a:rPr>
                <a:t>leírás</a:t>
              </a:r>
            </a:p>
          </p:txBody>
        </p:sp>
        <p:cxnSp>
          <p:nvCxnSpPr>
            <p:cNvPr id="8" name="Összekötő: szögletes 7">
              <a:extLst>
                <a:ext uri="{FF2B5EF4-FFF2-40B4-BE49-F238E27FC236}">
                  <a16:creationId xmlns:a16="http://schemas.microsoft.com/office/drawing/2014/main" id="{0EC45657-F00E-4515-93AB-43B5CBDEE788}"/>
                </a:ext>
              </a:extLst>
            </p:cNvPr>
            <p:cNvCxnSpPr>
              <a:cxnSpLocks/>
              <a:stCxn id="47" idx="1"/>
              <a:endCxn id="37" idx="1"/>
            </p:cNvCxnSpPr>
            <p:nvPr/>
          </p:nvCxnSpPr>
          <p:spPr>
            <a:xfrm rot="10800000">
              <a:off x="4866641" y="2281961"/>
              <a:ext cx="424953" cy="2164799"/>
            </a:xfrm>
            <a:prstGeom prst="bentConnector3">
              <a:avLst>
                <a:gd name="adj1" fmla="val 351265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Összekötő: szögletes 13">
              <a:extLst>
                <a:ext uri="{FF2B5EF4-FFF2-40B4-BE49-F238E27FC236}">
                  <a16:creationId xmlns:a16="http://schemas.microsoft.com/office/drawing/2014/main" id="{F4437C74-BAB1-401D-84A9-388AD39BA3CD}"/>
                </a:ext>
              </a:extLst>
            </p:cNvPr>
            <p:cNvCxnSpPr>
              <a:cxnSpLocks/>
              <a:stCxn id="47" idx="3"/>
              <a:endCxn id="33" idx="3"/>
            </p:cNvCxnSpPr>
            <p:nvPr/>
          </p:nvCxnSpPr>
          <p:spPr>
            <a:xfrm flipH="1" flipV="1">
              <a:off x="6243383" y="1751784"/>
              <a:ext cx="430315" cy="2694975"/>
            </a:xfrm>
            <a:prstGeom prst="bentConnector3">
              <a:avLst>
                <a:gd name="adj1" fmla="val -196702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Szövegdoboz 14">
              <a:extLst>
                <a:ext uri="{FF2B5EF4-FFF2-40B4-BE49-F238E27FC236}">
                  <a16:creationId xmlns:a16="http://schemas.microsoft.com/office/drawing/2014/main" id="{1E6B8678-4308-4BA6-84B0-4F1920A8FC9B}"/>
                </a:ext>
              </a:extLst>
            </p:cNvPr>
            <p:cNvSpPr txBox="1"/>
            <p:nvPr/>
          </p:nvSpPr>
          <p:spPr>
            <a:xfrm>
              <a:off x="4544332" y="192501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dirty="0"/>
                <a:t>2</a:t>
              </a:r>
            </a:p>
          </p:txBody>
        </p:sp>
        <p:sp>
          <p:nvSpPr>
            <p:cNvPr id="16" name="Háromszög 15">
              <a:extLst>
                <a:ext uri="{FF2B5EF4-FFF2-40B4-BE49-F238E27FC236}">
                  <a16:creationId xmlns:a16="http://schemas.microsoft.com/office/drawing/2014/main" id="{3498B671-CAB8-40BA-BAE6-FB066B1E767C}"/>
                </a:ext>
              </a:extLst>
            </p:cNvPr>
            <p:cNvSpPr/>
            <p:nvPr/>
          </p:nvSpPr>
          <p:spPr>
            <a:xfrm rot="5400000">
              <a:off x="4824481" y="4255906"/>
              <a:ext cx="143510" cy="126329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7" name="Szövegdoboz 16">
              <a:extLst>
                <a:ext uri="{FF2B5EF4-FFF2-40B4-BE49-F238E27FC236}">
                  <a16:creationId xmlns:a16="http://schemas.microsoft.com/office/drawing/2014/main" id="{41AE6308-C3D3-4878-A31F-BD928EFA4548}"/>
                </a:ext>
              </a:extLst>
            </p:cNvPr>
            <p:cNvSpPr txBox="1"/>
            <p:nvPr/>
          </p:nvSpPr>
          <p:spPr>
            <a:xfrm>
              <a:off x="3815439" y="4139845"/>
              <a:ext cx="10857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600" dirty="0"/>
                <a:t>tanúskodik</a:t>
              </a:r>
            </a:p>
          </p:txBody>
        </p:sp>
        <p:cxnSp>
          <p:nvCxnSpPr>
            <p:cNvPr id="24" name="Összekötő: szögletes 23">
              <a:extLst>
                <a:ext uri="{FF2B5EF4-FFF2-40B4-BE49-F238E27FC236}">
                  <a16:creationId xmlns:a16="http://schemas.microsoft.com/office/drawing/2014/main" id="{AE74F086-1FCB-4588-9910-561EE50A7ABB}"/>
                </a:ext>
              </a:extLst>
            </p:cNvPr>
            <p:cNvCxnSpPr>
              <a:cxnSpLocks/>
              <a:stCxn id="3" idx="2"/>
              <a:endCxn id="37" idx="3"/>
            </p:cNvCxnSpPr>
            <p:nvPr/>
          </p:nvCxnSpPr>
          <p:spPr>
            <a:xfrm rot="5400000" flipH="1" flipV="1">
              <a:off x="5709165" y="2130488"/>
              <a:ext cx="388108" cy="691052"/>
            </a:xfrm>
            <a:prstGeom prst="bentConnector4">
              <a:avLst>
                <a:gd name="adj1" fmla="val -132129"/>
                <a:gd name="adj2" fmla="val 193876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Egyenes összekötő 45">
              <a:extLst>
                <a:ext uri="{FF2B5EF4-FFF2-40B4-BE49-F238E27FC236}">
                  <a16:creationId xmlns:a16="http://schemas.microsoft.com/office/drawing/2014/main" id="{2DA2F1BE-11BA-41C5-809E-882A971D185C}"/>
                </a:ext>
              </a:extLst>
            </p:cNvPr>
            <p:cNvCxnSpPr>
              <a:cxnSpLocks/>
              <a:endCxn id="4" idx="0"/>
            </p:cNvCxnSpPr>
            <p:nvPr/>
          </p:nvCxnSpPr>
          <p:spPr>
            <a:xfrm>
              <a:off x="5982645" y="3160501"/>
              <a:ext cx="1" cy="691064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Szövegdoboz 49">
              <a:extLst>
                <a:ext uri="{FF2B5EF4-FFF2-40B4-BE49-F238E27FC236}">
                  <a16:creationId xmlns:a16="http://schemas.microsoft.com/office/drawing/2014/main" id="{C9F44D07-3FD6-4E21-B01F-FD54E5D96905}"/>
                </a:ext>
              </a:extLst>
            </p:cNvPr>
            <p:cNvSpPr txBox="1"/>
            <p:nvPr/>
          </p:nvSpPr>
          <p:spPr>
            <a:xfrm>
              <a:off x="4969712" y="4098808"/>
              <a:ext cx="303288" cy="3795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2800" baseline="-10000" dirty="0"/>
                <a:t>*</a:t>
              </a:r>
            </a:p>
          </p:txBody>
        </p:sp>
        <p:sp>
          <p:nvSpPr>
            <p:cNvPr id="93" name="Szövegdoboz 92">
              <a:extLst>
                <a:ext uri="{FF2B5EF4-FFF2-40B4-BE49-F238E27FC236}">
                  <a16:creationId xmlns:a16="http://schemas.microsoft.com/office/drawing/2014/main" id="{55D3AAD2-2DC0-46D1-BF6B-D07CAC98A274}"/>
                </a:ext>
              </a:extLst>
            </p:cNvPr>
            <p:cNvSpPr txBox="1"/>
            <p:nvPr/>
          </p:nvSpPr>
          <p:spPr>
            <a:xfrm>
              <a:off x="5561662" y="2884566"/>
              <a:ext cx="10207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600" dirty="0"/>
                <a:t>házasodik</a:t>
              </a:r>
            </a:p>
          </p:txBody>
        </p:sp>
        <p:sp>
          <p:nvSpPr>
            <p:cNvPr id="117" name="Szövegdoboz 116">
              <a:extLst>
                <a:ext uri="{FF2B5EF4-FFF2-40B4-BE49-F238E27FC236}">
                  <a16:creationId xmlns:a16="http://schemas.microsoft.com/office/drawing/2014/main" id="{87B1A891-567F-4D24-A686-4A3E7023F3D4}"/>
                </a:ext>
              </a:extLst>
            </p:cNvPr>
            <p:cNvSpPr txBox="1"/>
            <p:nvPr/>
          </p:nvSpPr>
          <p:spPr>
            <a:xfrm>
              <a:off x="6228453" y="1330256"/>
              <a:ext cx="3032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2800" baseline="-10000" dirty="0"/>
                <a:t>*</a:t>
              </a:r>
              <a:endParaRPr lang="hu-HU" sz="2800" dirty="0"/>
            </a:p>
          </p:txBody>
        </p:sp>
        <p:sp>
          <p:nvSpPr>
            <p:cNvPr id="7" name="Téglalap 6">
              <a:extLst>
                <a:ext uri="{FF2B5EF4-FFF2-40B4-BE49-F238E27FC236}">
                  <a16:creationId xmlns:a16="http://schemas.microsoft.com/office/drawing/2014/main" id="{E263C6E5-6E64-4B18-B920-2E83BF692DB7}"/>
                </a:ext>
              </a:extLst>
            </p:cNvPr>
            <p:cNvSpPr/>
            <p:nvPr/>
          </p:nvSpPr>
          <p:spPr>
            <a:xfrm>
              <a:off x="8412621" y="2990216"/>
              <a:ext cx="1382105" cy="36831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7" name="Téglalap 36">
              <a:extLst>
                <a:ext uri="{FF2B5EF4-FFF2-40B4-BE49-F238E27FC236}">
                  <a16:creationId xmlns:a16="http://schemas.microsoft.com/office/drawing/2014/main" id="{D282A126-B39B-4BFC-972C-934F3AAB95E6}"/>
                </a:ext>
              </a:extLst>
            </p:cNvPr>
            <p:cNvSpPr/>
            <p:nvPr/>
          </p:nvSpPr>
          <p:spPr>
            <a:xfrm>
              <a:off x="4866640" y="1893851"/>
              <a:ext cx="1382105" cy="77621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7" name="Téglalap 46">
              <a:extLst>
                <a:ext uri="{FF2B5EF4-FFF2-40B4-BE49-F238E27FC236}">
                  <a16:creationId xmlns:a16="http://schemas.microsoft.com/office/drawing/2014/main" id="{8F94AB83-E74C-4F1F-9379-19481A60E660}"/>
                </a:ext>
              </a:extLst>
            </p:cNvPr>
            <p:cNvSpPr/>
            <p:nvPr/>
          </p:nvSpPr>
          <p:spPr>
            <a:xfrm>
              <a:off x="5291593" y="4164152"/>
              <a:ext cx="1382105" cy="56521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cxnSp>
          <p:nvCxnSpPr>
            <p:cNvPr id="71" name="Egyenes összekötő 70">
              <a:extLst>
                <a:ext uri="{FF2B5EF4-FFF2-40B4-BE49-F238E27FC236}">
                  <a16:creationId xmlns:a16="http://schemas.microsoft.com/office/drawing/2014/main" id="{AD384F1B-49C1-4EE8-A895-93AF2A71EB7B}"/>
                </a:ext>
              </a:extLst>
            </p:cNvPr>
            <p:cNvCxnSpPr>
              <a:cxnSpLocks/>
              <a:endCxn id="7" idx="1"/>
            </p:cNvCxnSpPr>
            <p:nvPr/>
          </p:nvCxnSpPr>
          <p:spPr>
            <a:xfrm>
              <a:off x="7579714" y="3174375"/>
              <a:ext cx="832907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Szövegdoboz 74">
              <a:extLst>
                <a:ext uri="{FF2B5EF4-FFF2-40B4-BE49-F238E27FC236}">
                  <a16:creationId xmlns:a16="http://schemas.microsoft.com/office/drawing/2014/main" id="{586DDB57-688B-4063-8F98-F40B0A0C5DE0}"/>
                </a:ext>
              </a:extLst>
            </p:cNvPr>
            <p:cNvSpPr txBox="1"/>
            <p:nvPr/>
          </p:nvSpPr>
          <p:spPr>
            <a:xfrm>
              <a:off x="6220222" y="1983400"/>
              <a:ext cx="5341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dirty="0"/>
                <a:t>0..1</a:t>
              </a:r>
            </a:p>
          </p:txBody>
        </p:sp>
        <p:sp>
          <p:nvSpPr>
            <p:cNvPr id="78" name="Háromszög 77">
              <a:extLst>
                <a:ext uri="{FF2B5EF4-FFF2-40B4-BE49-F238E27FC236}">
                  <a16:creationId xmlns:a16="http://schemas.microsoft.com/office/drawing/2014/main" id="{B148A696-2E5C-4E6E-99C6-4918637327A6}"/>
                </a:ext>
              </a:extLst>
            </p:cNvPr>
            <p:cNvSpPr/>
            <p:nvPr/>
          </p:nvSpPr>
          <p:spPr>
            <a:xfrm rot="5400000">
              <a:off x="6492061" y="2990679"/>
              <a:ext cx="143510" cy="126329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3" name="Szövegdoboz 32">
              <a:extLst>
                <a:ext uri="{FF2B5EF4-FFF2-40B4-BE49-F238E27FC236}">
                  <a16:creationId xmlns:a16="http://schemas.microsoft.com/office/drawing/2014/main" id="{2AD01C3B-2B46-4316-9EFC-F1A71D9A5392}"/>
                </a:ext>
              </a:extLst>
            </p:cNvPr>
            <p:cNvSpPr txBox="1"/>
            <p:nvPr/>
          </p:nvSpPr>
          <p:spPr>
            <a:xfrm>
              <a:off x="6005817" y="1567118"/>
              <a:ext cx="2375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/>
                <a:t> </a:t>
              </a:r>
            </a:p>
          </p:txBody>
        </p:sp>
        <p:sp>
          <p:nvSpPr>
            <p:cNvPr id="90" name="Szövegdoboz 89">
              <a:extLst>
                <a:ext uri="{FF2B5EF4-FFF2-40B4-BE49-F238E27FC236}">
                  <a16:creationId xmlns:a16="http://schemas.microsoft.com/office/drawing/2014/main" id="{547E00D8-EB7D-4961-9E9C-1B771BFA8983}"/>
                </a:ext>
              </a:extLst>
            </p:cNvPr>
            <p:cNvSpPr txBox="1"/>
            <p:nvPr/>
          </p:nvSpPr>
          <p:spPr>
            <a:xfrm>
              <a:off x="6678054" y="4125678"/>
              <a:ext cx="303288" cy="3795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2800" baseline="-10000" dirty="0"/>
                <a:t>*</a:t>
              </a:r>
            </a:p>
          </p:txBody>
        </p:sp>
        <p:sp>
          <p:nvSpPr>
            <p:cNvPr id="94" name="Szövegdoboz 93">
              <a:extLst>
                <a:ext uri="{FF2B5EF4-FFF2-40B4-BE49-F238E27FC236}">
                  <a16:creationId xmlns:a16="http://schemas.microsoft.com/office/drawing/2014/main" id="{62392A5E-AD93-4504-91C0-0FA31F3C5B48}"/>
                </a:ext>
              </a:extLst>
            </p:cNvPr>
            <p:cNvSpPr txBox="1"/>
            <p:nvPr/>
          </p:nvSpPr>
          <p:spPr>
            <a:xfrm>
              <a:off x="6965568" y="1456431"/>
              <a:ext cx="3898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600" dirty="0"/>
                <a:t>ad</a:t>
              </a:r>
            </a:p>
          </p:txBody>
        </p:sp>
        <p:sp>
          <p:nvSpPr>
            <p:cNvPr id="95" name="Háromszög 94">
              <a:extLst>
                <a:ext uri="{FF2B5EF4-FFF2-40B4-BE49-F238E27FC236}">
                  <a16:creationId xmlns:a16="http://schemas.microsoft.com/office/drawing/2014/main" id="{3B3E26C9-FB4F-434A-ABA2-1AD348C4E948}"/>
                </a:ext>
              </a:extLst>
            </p:cNvPr>
            <p:cNvSpPr/>
            <p:nvPr/>
          </p:nvSpPr>
          <p:spPr>
            <a:xfrm rot="5400000">
              <a:off x="7287858" y="1562544"/>
              <a:ext cx="143510" cy="126329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66" name="Csoportba foglalás 65">
            <a:extLst>
              <a:ext uri="{FF2B5EF4-FFF2-40B4-BE49-F238E27FC236}">
                <a16:creationId xmlns:a16="http://schemas.microsoft.com/office/drawing/2014/main" id="{38DEC09A-1FDB-4D5F-866B-FFAA842E256B}"/>
              </a:ext>
            </a:extLst>
          </p:cNvPr>
          <p:cNvGrpSpPr/>
          <p:nvPr/>
        </p:nvGrpSpPr>
        <p:grpSpPr>
          <a:xfrm>
            <a:off x="6850612" y="2248782"/>
            <a:ext cx="5080452" cy="3091277"/>
            <a:chOff x="3550923" y="3662523"/>
            <a:chExt cx="5080452" cy="3091277"/>
          </a:xfrm>
        </p:grpSpPr>
        <p:sp>
          <p:nvSpPr>
            <p:cNvPr id="27" name="Téglalap 26">
              <a:extLst>
                <a:ext uri="{FF2B5EF4-FFF2-40B4-BE49-F238E27FC236}">
                  <a16:creationId xmlns:a16="http://schemas.microsoft.com/office/drawing/2014/main" id="{59DD6ACB-9478-4794-B100-15CB7FF9A6DB}"/>
                </a:ext>
              </a:extLst>
            </p:cNvPr>
            <p:cNvSpPr/>
            <p:nvPr/>
          </p:nvSpPr>
          <p:spPr>
            <a:xfrm>
              <a:off x="5033609" y="3818672"/>
              <a:ext cx="1382105" cy="108699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hu-HU" dirty="0">
                  <a:solidFill>
                    <a:schemeClr val="tx1"/>
                  </a:solidFill>
                </a:rPr>
                <a:t>Személy</a:t>
              </a:r>
            </a:p>
            <a:p>
              <a:r>
                <a:rPr lang="hu-HU" sz="1600" dirty="0">
                  <a:solidFill>
                    <a:schemeClr val="tx1"/>
                  </a:solidFill>
                </a:rPr>
                <a:t>név</a:t>
              </a:r>
            </a:p>
            <a:p>
              <a:r>
                <a:rPr lang="hu-HU" sz="1600" dirty="0" err="1">
                  <a:solidFill>
                    <a:schemeClr val="tx1"/>
                  </a:solidFill>
                </a:rPr>
                <a:t>szig.szám</a:t>
              </a:r>
              <a:endParaRPr lang="hu-HU" sz="1600" dirty="0">
                <a:solidFill>
                  <a:schemeClr val="tx1"/>
                </a:solidFill>
              </a:endParaRPr>
            </a:p>
            <a:p>
              <a:r>
                <a:rPr lang="hu-HU" sz="1600" dirty="0">
                  <a:solidFill>
                    <a:schemeClr val="tx1"/>
                  </a:solidFill>
                </a:rPr>
                <a:t>lakcím</a:t>
              </a:r>
            </a:p>
            <a:p>
              <a:endParaRPr lang="hu-HU" sz="1600" dirty="0">
                <a:solidFill>
                  <a:schemeClr val="tx1"/>
                </a:solidFill>
              </a:endParaRPr>
            </a:p>
          </p:txBody>
        </p:sp>
        <p:sp>
          <p:nvSpPr>
            <p:cNvPr id="28" name="Téglalap 27">
              <a:extLst>
                <a:ext uri="{FF2B5EF4-FFF2-40B4-BE49-F238E27FC236}">
                  <a16:creationId xmlns:a16="http://schemas.microsoft.com/office/drawing/2014/main" id="{C437076F-4DE7-4BE6-95A8-10E19D36B17D}"/>
                </a:ext>
              </a:extLst>
            </p:cNvPr>
            <p:cNvSpPr/>
            <p:nvPr/>
          </p:nvSpPr>
          <p:spPr>
            <a:xfrm>
              <a:off x="5033610" y="5875999"/>
              <a:ext cx="1375369" cy="87780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hu-HU" dirty="0">
                  <a:solidFill>
                    <a:schemeClr val="tx1"/>
                  </a:solidFill>
                </a:rPr>
                <a:t>Házasság</a:t>
              </a:r>
            </a:p>
            <a:p>
              <a:r>
                <a:rPr lang="hu-HU" sz="1600" dirty="0">
                  <a:solidFill>
                    <a:schemeClr val="tx1"/>
                  </a:solidFill>
                </a:rPr>
                <a:t>idő</a:t>
              </a:r>
            </a:p>
            <a:p>
              <a:r>
                <a:rPr lang="hu-HU" sz="1600" dirty="0">
                  <a:solidFill>
                    <a:schemeClr val="tx1"/>
                  </a:solidFill>
                </a:rPr>
                <a:t>hely</a:t>
              </a:r>
            </a:p>
          </p:txBody>
        </p:sp>
        <p:sp>
          <p:nvSpPr>
            <p:cNvPr id="29" name="Téglalap 28">
              <a:extLst>
                <a:ext uri="{FF2B5EF4-FFF2-40B4-BE49-F238E27FC236}">
                  <a16:creationId xmlns:a16="http://schemas.microsoft.com/office/drawing/2014/main" id="{8CB2B426-F80F-476F-8B06-0D3A62C541D0}"/>
                </a:ext>
              </a:extLst>
            </p:cNvPr>
            <p:cNvSpPr/>
            <p:nvPr/>
          </p:nvSpPr>
          <p:spPr>
            <a:xfrm>
              <a:off x="7249259" y="4710805"/>
              <a:ext cx="1382116" cy="70687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hu-HU" dirty="0">
                  <a:solidFill>
                    <a:schemeClr val="tx1"/>
                  </a:solidFill>
                </a:rPr>
                <a:t>Nászajándék</a:t>
              </a:r>
            </a:p>
            <a:p>
              <a:r>
                <a:rPr lang="hu-HU" sz="1600" dirty="0">
                  <a:solidFill>
                    <a:schemeClr val="tx1"/>
                  </a:solidFill>
                </a:rPr>
                <a:t>leírás</a:t>
              </a:r>
            </a:p>
          </p:txBody>
        </p:sp>
        <p:cxnSp>
          <p:nvCxnSpPr>
            <p:cNvPr id="30" name="Összekötő: szögletes 29">
              <a:extLst>
                <a:ext uri="{FF2B5EF4-FFF2-40B4-BE49-F238E27FC236}">
                  <a16:creationId xmlns:a16="http://schemas.microsoft.com/office/drawing/2014/main" id="{C7DBF04E-EC2C-4015-8A47-32580DA94F6B}"/>
                </a:ext>
              </a:extLst>
            </p:cNvPr>
            <p:cNvCxnSpPr>
              <a:cxnSpLocks/>
              <a:stCxn id="44" idx="1"/>
              <a:endCxn id="57" idx="1"/>
            </p:cNvCxnSpPr>
            <p:nvPr/>
          </p:nvCxnSpPr>
          <p:spPr>
            <a:xfrm rot="10800000">
              <a:off x="5014227" y="3982261"/>
              <a:ext cx="19382" cy="2488933"/>
            </a:xfrm>
            <a:prstGeom prst="bentConnector3">
              <a:avLst>
                <a:gd name="adj1" fmla="val 7788654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Összekötő: szögletes 30">
              <a:extLst>
                <a:ext uri="{FF2B5EF4-FFF2-40B4-BE49-F238E27FC236}">
                  <a16:creationId xmlns:a16="http://schemas.microsoft.com/office/drawing/2014/main" id="{B19831B8-38D2-4BA5-8741-05A752111CB5}"/>
                </a:ext>
              </a:extLst>
            </p:cNvPr>
            <p:cNvCxnSpPr>
              <a:cxnSpLocks/>
              <a:stCxn id="29" idx="0"/>
              <a:endCxn id="49" idx="3"/>
            </p:cNvCxnSpPr>
            <p:nvPr/>
          </p:nvCxnSpPr>
          <p:spPr>
            <a:xfrm rot="16200000" flipV="1">
              <a:off x="6819247" y="3589734"/>
              <a:ext cx="721529" cy="1520613"/>
            </a:xfrm>
            <a:prstGeom prst="bentConnector2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Szövegdoboz 31">
              <a:extLst>
                <a:ext uri="{FF2B5EF4-FFF2-40B4-BE49-F238E27FC236}">
                  <a16:creationId xmlns:a16="http://schemas.microsoft.com/office/drawing/2014/main" id="{440B2F17-B0A2-448E-AC70-24872EA353BB}"/>
                </a:ext>
              </a:extLst>
            </p:cNvPr>
            <p:cNvSpPr txBox="1"/>
            <p:nvPr/>
          </p:nvSpPr>
          <p:spPr>
            <a:xfrm>
              <a:off x="4737055" y="366252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dirty="0"/>
                <a:t>2</a:t>
              </a:r>
            </a:p>
          </p:txBody>
        </p:sp>
        <p:sp>
          <p:nvSpPr>
            <p:cNvPr id="34" name="Háromszög 33">
              <a:extLst>
                <a:ext uri="{FF2B5EF4-FFF2-40B4-BE49-F238E27FC236}">
                  <a16:creationId xmlns:a16="http://schemas.microsoft.com/office/drawing/2014/main" id="{8365117C-05CE-435B-9558-A596A1528533}"/>
                </a:ext>
              </a:extLst>
            </p:cNvPr>
            <p:cNvSpPr/>
            <p:nvPr/>
          </p:nvSpPr>
          <p:spPr>
            <a:xfrm rot="5400000">
              <a:off x="4589517" y="6276397"/>
              <a:ext cx="143510" cy="126329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5" name="Szövegdoboz 34">
              <a:extLst>
                <a:ext uri="{FF2B5EF4-FFF2-40B4-BE49-F238E27FC236}">
                  <a16:creationId xmlns:a16="http://schemas.microsoft.com/office/drawing/2014/main" id="{6BB61DEC-AE57-4CB6-B7CC-25FD0E3AC6EA}"/>
                </a:ext>
              </a:extLst>
            </p:cNvPr>
            <p:cNvSpPr txBox="1"/>
            <p:nvPr/>
          </p:nvSpPr>
          <p:spPr>
            <a:xfrm>
              <a:off x="3550923" y="6170284"/>
              <a:ext cx="10857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600" dirty="0"/>
                <a:t>tanúskodik</a:t>
              </a:r>
            </a:p>
          </p:txBody>
        </p:sp>
        <p:sp>
          <p:nvSpPr>
            <p:cNvPr id="36" name="Szövegdoboz 35">
              <a:extLst>
                <a:ext uri="{FF2B5EF4-FFF2-40B4-BE49-F238E27FC236}">
                  <a16:creationId xmlns:a16="http://schemas.microsoft.com/office/drawing/2014/main" id="{CC59E99B-9B02-499A-B0C1-46D1962EB5D7}"/>
                </a:ext>
              </a:extLst>
            </p:cNvPr>
            <p:cNvSpPr txBox="1"/>
            <p:nvPr/>
          </p:nvSpPr>
          <p:spPr>
            <a:xfrm>
              <a:off x="7324490" y="3699491"/>
              <a:ext cx="3898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600" dirty="0"/>
                <a:t>ad</a:t>
              </a:r>
            </a:p>
          </p:txBody>
        </p:sp>
        <p:sp>
          <p:nvSpPr>
            <p:cNvPr id="38" name="Szövegdoboz 37">
              <a:extLst>
                <a:ext uri="{FF2B5EF4-FFF2-40B4-BE49-F238E27FC236}">
                  <a16:creationId xmlns:a16="http://schemas.microsoft.com/office/drawing/2014/main" id="{F8EF7AE5-2159-49E0-A002-FD9D52D3AF14}"/>
                </a:ext>
              </a:extLst>
            </p:cNvPr>
            <p:cNvSpPr txBox="1"/>
            <p:nvPr/>
          </p:nvSpPr>
          <p:spPr>
            <a:xfrm>
              <a:off x="4737055" y="6123242"/>
              <a:ext cx="303288" cy="3795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2800" baseline="-10000" dirty="0"/>
                <a:t>*</a:t>
              </a:r>
            </a:p>
          </p:txBody>
        </p:sp>
        <p:sp>
          <p:nvSpPr>
            <p:cNvPr id="39" name="Szövegdoboz 38">
              <a:extLst>
                <a:ext uri="{FF2B5EF4-FFF2-40B4-BE49-F238E27FC236}">
                  <a16:creationId xmlns:a16="http://schemas.microsoft.com/office/drawing/2014/main" id="{9062B2DA-00FB-4A36-9273-4370FD86AE05}"/>
                </a:ext>
              </a:extLst>
            </p:cNvPr>
            <p:cNvSpPr txBox="1"/>
            <p:nvPr/>
          </p:nvSpPr>
          <p:spPr>
            <a:xfrm>
              <a:off x="4780589" y="5146021"/>
              <a:ext cx="10207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600" dirty="0"/>
                <a:t>házasodik</a:t>
              </a:r>
            </a:p>
          </p:txBody>
        </p:sp>
        <p:sp>
          <p:nvSpPr>
            <p:cNvPr id="41" name="Téglalap 40">
              <a:extLst>
                <a:ext uri="{FF2B5EF4-FFF2-40B4-BE49-F238E27FC236}">
                  <a16:creationId xmlns:a16="http://schemas.microsoft.com/office/drawing/2014/main" id="{B32B07DC-8DD4-4762-A30D-FB45198EE995}"/>
                </a:ext>
              </a:extLst>
            </p:cNvPr>
            <p:cNvSpPr/>
            <p:nvPr/>
          </p:nvSpPr>
          <p:spPr>
            <a:xfrm>
              <a:off x="7249260" y="5049358"/>
              <a:ext cx="1382105" cy="36831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3" name="Téglalap 42">
              <a:extLst>
                <a:ext uri="{FF2B5EF4-FFF2-40B4-BE49-F238E27FC236}">
                  <a16:creationId xmlns:a16="http://schemas.microsoft.com/office/drawing/2014/main" id="{F1AA11A1-9878-4943-8AE4-83A7609C8C7F}"/>
                </a:ext>
              </a:extLst>
            </p:cNvPr>
            <p:cNvSpPr/>
            <p:nvPr/>
          </p:nvSpPr>
          <p:spPr>
            <a:xfrm>
              <a:off x="5033609" y="4129452"/>
              <a:ext cx="1382105" cy="77621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4" name="Téglalap 43">
              <a:extLst>
                <a:ext uri="{FF2B5EF4-FFF2-40B4-BE49-F238E27FC236}">
                  <a16:creationId xmlns:a16="http://schemas.microsoft.com/office/drawing/2014/main" id="{179E3BFC-7129-4460-B9B7-3C4BE403368A}"/>
                </a:ext>
              </a:extLst>
            </p:cNvPr>
            <p:cNvSpPr/>
            <p:nvPr/>
          </p:nvSpPr>
          <p:spPr>
            <a:xfrm>
              <a:off x="5033609" y="6188586"/>
              <a:ext cx="1375369" cy="56521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5" name="Szövegdoboz 44">
              <a:extLst>
                <a:ext uri="{FF2B5EF4-FFF2-40B4-BE49-F238E27FC236}">
                  <a16:creationId xmlns:a16="http://schemas.microsoft.com/office/drawing/2014/main" id="{07063A9A-D859-4FD1-923E-CD0D1C733FE3}"/>
                </a:ext>
              </a:extLst>
            </p:cNvPr>
            <p:cNvSpPr txBox="1"/>
            <p:nvPr/>
          </p:nvSpPr>
          <p:spPr>
            <a:xfrm>
              <a:off x="5764206" y="487197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dirty="0"/>
                <a:t>2</a:t>
              </a:r>
            </a:p>
          </p:txBody>
        </p:sp>
        <p:sp>
          <p:nvSpPr>
            <p:cNvPr id="48" name="Háromszög 47">
              <a:extLst>
                <a:ext uri="{FF2B5EF4-FFF2-40B4-BE49-F238E27FC236}">
                  <a16:creationId xmlns:a16="http://schemas.microsoft.com/office/drawing/2014/main" id="{B1AA6A29-84BC-4F43-9531-EF34957EF535}"/>
                </a:ext>
              </a:extLst>
            </p:cNvPr>
            <p:cNvSpPr/>
            <p:nvPr/>
          </p:nvSpPr>
          <p:spPr>
            <a:xfrm rot="10800000">
              <a:off x="5290946" y="5452045"/>
              <a:ext cx="143510" cy="126329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9" name="Szövegdoboz 48">
              <a:extLst>
                <a:ext uri="{FF2B5EF4-FFF2-40B4-BE49-F238E27FC236}">
                  <a16:creationId xmlns:a16="http://schemas.microsoft.com/office/drawing/2014/main" id="{7F4745BC-58EB-438B-88BD-F9CF1FB455D3}"/>
                </a:ext>
              </a:extLst>
            </p:cNvPr>
            <p:cNvSpPr txBox="1"/>
            <p:nvPr/>
          </p:nvSpPr>
          <p:spPr>
            <a:xfrm>
              <a:off x="6182138" y="3804610"/>
              <a:ext cx="2375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/>
                <a:t> </a:t>
              </a:r>
            </a:p>
          </p:txBody>
        </p:sp>
        <p:cxnSp>
          <p:nvCxnSpPr>
            <p:cNvPr id="51" name="Összekötő: szögletes 50">
              <a:extLst>
                <a:ext uri="{FF2B5EF4-FFF2-40B4-BE49-F238E27FC236}">
                  <a16:creationId xmlns:a16="http://schemas.microsoft.com/office/drawing/2014/main" id="{1DB5386A-919A-41D2-82E2-EC7338B0AEC8}"/>
                </a:ext>
              </a:extLst>
            </p:cNvPr>
            <p:cNvCxnSpPr>
              <a:cxnSpLocks/>
              <a:stCxn id="44" idx="3"/>
              <a:endCxn id="41" idx="2"/>
            </p:cNvCxnSpPr>
            <p:nvPr/>
          </p:nvCxnSpPr>
          <p:spPr>
            <a:xfrm flipV="1">
              <a:off x="6408978" y="5417675"/>
              <a:ext cx="1531335" cy="1053518"/>
            </a:xfrm>
            <a:prstGeom prst="bentConnector2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Háromszög 51">
              <a:extLst>
                <a:ext uri="{FF2B5EF4-FFF2-40B4-BE49-F238E27FC236}">
                  <a16:creationId xmlns:a16="http://schemas.microsoft.com/office/drawing/2014/main" id="{4F7BA5A9-514E-498C-8BCE-DECB31354485}"/>
                </a:ext>
              </a:extLst>
            </p:cNvPr>
            <p:cNvSpPr/>
            <p:nvPr/>
          </p:nvSpPr>
          <p:spPr>
            <a:xfrm rot="5400000">
              <a:off x="7642586" y="3808538"/>
              <a:ext cx="143510" cy="126329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3" name="Háromszög 52">
              <a:extLst>
                <a:ext uri="{FF2B5EF4-FFF2-40B4-BE49-F238E27FC236}">
                  <a16:creationId xmlns:a16="http://schemas.microsoft.com/office/drawing/2014/main" id="{1A5A674F-897C-43AE-8387-692769D7DAB4}"/>
                </a:ext>
              </a:extLst>
            </p:cNvPr>
            <p:cNvSpPr/>
            <p:nvPr/>
          </p:nvSpPr>
          <p:spPr>
            <a:xfrm rot="5400000">
              <a:off x="7700860" y="6238752"/>
              <a:ext cx="143510" cy="126329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4" name="Szövegdoboz 53">
              <a:extLst>
                <a:ext uri="{FF2B5EF4-FFF2-40B4-BE49-F238E27FC236}">
                  <a16:creationId xmlns:a16="http://schemas.microsoft.com/office/drawing/2014/main" id="{F25BA0A0-0745-4110-8303-666BE7CA2923}"/>
                </a:ext>
              </a:extLst>
            </p:cNvPr>
            <p:cNvSpPr txBox="1"/>
            <p:nvPr/>
          </p:nvSpPr>
          <p:spPr>
            <a:xfrm>
              <a:off x="7279039" y="6132639"/>
              <a:ext cx="4792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600" dirty="0"/>
                <a:t>kap</a:t>
              </a:r>
            </a:p>
          </p:txBody>
        </p:sp>
        <p:sp>
          <p:nvSpPr>
            <p:cNvPr id="55" name="Szövegdoboz 54">
              <a:extLst>
                <a:ext uri="{FF2B5EF4-FFF2-40B4-BE49-F238E27FC236}">
                  <a16:creationId xmlns:a16="http://schemas.microsoft.com/office/drawing/2014/main" id="{96B5AA5E-80ED-4A9F-A040-CF3558450AE2}"/>
                </a:ext>
              </a:extLst>
            </p:cNvPr>
            <p:cNvSpPr txBox="1"/>
            <p:nvPr/>
          </p:nvSpPr>
          <p:spPr>
            <a:xfrm>
              <a:off x="7940311" y="5417675"/>
              <a:ext cx="303288" cy="3795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2800" baseline="-10000" dirty="0"/>
                <a:t>*</a:t>
              </a:r>
            </a:p>
          </p:txBody>
        </p:sp>
        <p:sp>
          <p:nvSpPr>
            <p:cNvPr id="56" name="Szövegdoboz 55">
              <a:extLst>
                <a:ext uri="{FF2B5EF4-FFF2-40B4-BE49-F238E27FC236}">
                  <a16:creationId xmlns:a16="http://schemas.microsoft.com/office/drawing/2014/main" id="{F66F4245-4F62-497D-B266-53318B218406}"/>
                </a:ext>
              </a:extLst>
            </p:cNvPr>
            <p:cNvSpPr txBox="1"/>
            <p:nvPr/>
          </p:nvSpPr>
          <p:spPr>
            <a:xfrm>
              <a:off x="7901733" y="4413764"/>
              <a:ext cx="303288" cy="3795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2800" baseline="-10000" dirty="0"/>
                <a:t>*</a:t>
              </a:r>
            </a:p>
          </p:txBody>
        </p:sp>
        <p:sp>
          <p:nvSpPr>
            <p:cNvPr id="57" name="Szövegdoboz 56">
              <a:extLst>
                <a:ext uri="{FF2B5EF4-FFF2-40B4-BE49-F238E27FC236}">
                  <a16:creationId xmlns:a16="http://schemas.microsoft.com/office/drawing/2014/main" id="{883C0922-29FE-436A-8124-60203C9D7688}"/>
                </a:ext>
              </a:extLst>
            </p:cNvPr>
            <p:cNvSpPr txBox="1"/>
            <p:nvPr/>
          </p:nvSpPr>
          <p:spPr>
            <a:xfrm>
              <a:off x="5014227" y="3797594"/>
              <a:ext cx="2375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/>
                <a:t> </a:t>
              </a:r>
            </a:p>
          </p:txBody>
        </p:sp>
        <p:cxnSp>
          <p:nvCxnSpPr>
            <p:cNvPr id="58" name="Egyenes összekötő 57">
              <a:extLst>
                <a:ext uri="{FF2B5EF4-FFF2-40B4-BE49-F238E27FC236}">
                  <a16:creationId xmlns:a16="http://schemas.microsoft.com/office/drawing/2014/main" id="{0D5D46CB-9E26-4A38-8922-F45888C77E3A}"/>
                </a:ext>
              </a:extLst>
            </p:cNvPr>
            <p:cNvCxnSpPr>
              <a:cxnSpLocks/>
              <a:stCxn id="27" idx="2"/>
              <a:endCxn id="28" idx="0"/>
            </p:cNvCxnSpPr>
            <p:nvPr/>
          </p:nvCxnSpPr>
          <p:spPr>
            <a:xfrm flipH="1">
              <a:off x="5721295" y="4905669"/>
              <a:ext cx="3367" cy="97033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Szövegdoboz 58">
              <a:extLst>
                <a:ext uri="{FF2B5EF4-FFF2-40B4-BE49-F238E27FC236}">
                  <a16:creationId xmlns:a16="http://schemas.microsoft.com/office/drawing/2014/main" id="{B05B245E-6FBA-438B-9CAF-CDA7696B9190}"/>
                </a:ext>
              </a:extLst>
            </p:cNvPr>
            <p:cNvSpPr txBox="1"/>
            <p:nvPr/>
          </p:nvSpPr>
          <p:spPr>
            <a:xfrm>
              <a:off x="5723291" y="5541798"/>
              <a:ext cx="5341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dirty="0"/>
                <a:t>0..1</a:t>
              </a:r>
            </a:p>
          </p:txBody>
        </p:sp>
      </p:grpSp>
      <p:sp>
        <p:nvSpPr>
          <p:cNvPr id="60" name="Szövegdoboz 59">
            <a:extLst>
              <a:ext uri="{FF2B5EF4-FFF2-40B4-BE49-F238E27FC236}">
                <a16:creationId xmlns:a16="http://schemas.microsoft.com/office/drawing/2014/main" id="{3DE223F4-061D-4BA1-8913-7D74EDF1FBEE}"/>
              </a:ext>
            </a:extLst>
          </p:cNvPr>
          <p:cNvSpPr txBox="1"/>
          <p:nvPr/>
        </p:nvSpPr>
        <p:spPr>
          <a:xfrm>
            <a:off x="504859" y="256305"/>
            <a:ext cx="116951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9. Személyeknek ismerjük a nevét, személyi igazolványszámát és a címét. Két személy között lehetséges viszony a házasság. </a:t>
            </a:r>
          </a:p>
          <a:p>
            <a:r>
              <a:rPr lang="hu-HU" dirty="0"/>
              <a:t>    Egy személynek legfeljebb egy házastársa lehet. A házasság jellemzője a házasságkötés helye és ideje. </a:t>
            </a:r>
          </a:p>
          <a:p>
            <a:r>
              <a:rPr lang="hu-HU" dirty="0"/>
              <a:t>    A házasságkötésen pontosan két személy tanúskodik. A házasságkötés során a házasulandók nászajándékokat </a:t>
            </a:r>
          </a:p>
          <a:p>
            <a:r>
              <a:rPr lang="hu-HU" dirty="0"/>
              <a:t>    kapnak, amelyeket egy személy ad. A nászajándék jellemzője a leírása. </a:t>
            </a:r>
            <a:endParaRPr lang="hu-HU" sz="2000" dirty="0"/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C3253CF0-B311-4983-BBA7-08CC951BADDA}"/>
              </a:ext>
            </a:extLst>
          </p:cNvPr>
          <p:cNvCxnSpPr/>
          <p:nvPr/>
        </p:nvCxnSpPr>
        <p:spPr>
          <a:xfrm>
            <a:off x="6850612" y="3676415"/>
            <a:ext cx="2170372" cy="0"/>
          </a:xfrm>
          <a:prstGeom prst="line">
            <a:avLst/>
          </a:prstGeom>
          <a:ln w="15875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övegdoboz 8">
            <a:extLst>
              <a:ext uri="{FF2B5EF4-FFF2-40B4-BE49-F238E27FC236}">
                <a16:creationId xmlns:a16="http://schemas.microsoft.com/office/drawing/2014/main" id="{C0A03E15-C606-477B-8D02-EB32D9ED7AF1}"/>
              </a:ext>
            </a:extLst>
          </p:cNvPr>
          <p:cNvSpPr txBox="1"/>
          <p:nvPr/>
        </p:nvSpPr>
        <p:spPr>
          <a:xfrm>
            <a:off x="7010400" y="3220884"/>
            <a:ext cx="1085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{</a:t>
            </a:r>
            <a:r>
              <a:rPr lang="hu-HU" i="1" dirty="0" err="1"/>
              <a:t>implies</a:t>
            </a:r>
            <a:r>
              <a:rPr lang="hu-HU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2165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23240B3-67D7-46B7-9C04-CEDD9F32D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6525"/>
          </a:xfrm>
        </p:spPr>
        <p:txBody>
          <a:bodyPr>
            <a:normAutofit/>
          </a:bodyPr>
          <a:lstStyle/>
          <a:p>
            <a:pPr algn="ctr"/>
            <a:r>
              <a:rPr lang="hu-HU" sz="2800" b="1" dirty="0"/>
              <a:t>Gyakorló feladatok (régebbi +/- ZH feladat)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02E30EC-11B0-4541-9B95-F5FCF8108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2874"/>
            <a:ext cx="10515600" cy="4880823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hu-HU" sz="2000" dirty="0"/>
              <a:t>Osztálydiagram: Egy kert parcellákból áll, legalább három parcellára van osztva. A parcellák sorokból állnak. A parcellák </a:t>
            </a:r>
            <a:r>
              <a:rPr lang="hu-HU" sz="2000" dirty="0" err="1"/>
              <a:t>szomszédosak</a:t>
            </a:r>
            <a:r>
              <a:rPr lang="hu-HU" sz="2000" dirty="0"/>
              <a:t> lehetnek, egy parcellának legfeljebb két szomszédja van. A kertet kertészek gondozzák, minden parcellát pontosan egy kertész ápol, de egy kertész több kertben, több parcellát is gondozhat. 	</a:t>
            </a:r>
            <a:br>
              <a:rPr lang="hu-HU" sz="2000" dirty="0"/>
            </a:br>
            <a:r>
              <a:rPr lang="hu-HU" sz="2000" dirty="0"/>
              <a:t>Objektumdiagram: A „Zöldvilág” kert 4 parcellából áll. A Szomszédos az 1-es, és 2-es, ezek 2-2 sort tartalmaznak és Józsibá gondozza őket, szomszédos a 3-as és 4-es, ezek 3-3 sorból állnak, és Marika gondozza őket.</a:t>
            </a:r>
          </a:p>
          <a:p>
            <a:r>
              <a:rPr lang="hu-HU" sz="2000" dirty="0"/>
              <a:t>Osztálydiagram: Egy kiállító épület termekből áll, kiállításokat rendez. Egyszerre több kiállítás is lehet benne. A termek egymással </a:t>
            </a:r>
            <a:r>
              <a:rPr lang="hu-HU" sz="2000" dirty="0" err="1"/>
              <a:t>szomszédosak</a:t>
            </a:r>
            <a:r>
              <a:rPr lang="hu-HU" sz="2000" dirty="0"/>
              <a:t> lehetnek, egy teremnek legfeljebb 4 szomszédja lehet.  Teremőrök </a:t>
            </a:r>
            <a:r>
              <a:rPr lang="hu-HU" sz="2000" dirty="0" err="1"/>
              <a:t>őrzik</a:t>
            </a:r>
            <a:r>
              <a:rPr lang="hu-HU" sz="2000" dirty="0"/>
              <a:t> a termeket, egy teremőr egy teremben tartózkodik, de nem mindegyik teremben van teremőr.	</a:t>
            </a:r>
            <a:br>
              <a:rPr lang="hu-HU" sz="2000" dirty="0"/>
            </a:br>
            <a:r>
              <a:rPr lang="hu-HU" sz="2000" dirty="0"/>
              <a:t>Objektumdiagram: A „Kortárs” kiállító épület 4 termet tartalmaz. Az 1-es teremből lehet a 2-es, 3-as, és 4-es terembe eljutni. Van ajtó a 2-es és 3-as terem között is. Az 1,2,3-as termekben van egy fotó kiállítás, a 4-es teremben egy plakát kiállítás. Pistabá az 1-es teremben, Erzsike a 3-as teremben őrködik. </a:t>
            </a:r>
          </a:p>
          <a:p>
            <a:endParaRPr lang="hu-HU" sz="2000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9EE58C10-7C87-4D2E-90DA-D47627465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09BDF-08F0-4B7E-BFE0-6DB12198B295}" type="slidenum">
              <a:rPr lang="hu-HU" smtClean="0"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9075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D889B0DB-8641-49D5-9C0D-D96CBF744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2477" y="796035"/>
            <a:ext cx="7490378" cy="5767385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137991DA-B8EE-47E4-AF75-E15CFF73E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935" y="796035"/>
            <a:ext cx="2712868" cy="2201662"/>
          </a:xfrm>
        </p:spPr>
        <p:txBody>
          <a:bodyPr>
            <a:normAutofit/>
          </a:bodyPr>
          <a:lstStyle/>
          <a:p>
            <a:r>
              <a:rPr lang="hu-HU" sz="3200" b="1" dirty="0"/>
              <a:t>Objektumok kapcsolatai </a:t>
            </a:r>
            <a:br>
              <a:rPr lang="hu-HU" sz="3200" b="1" dirty="0"/>
            </a:br>
            <a:r>
              <a:rPr lang="hu-HU" sz="2000" b="1" dirty="0"/>
              <a:t>(az előadás néhány fontos diája)</a:t>
            </a: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EA7386B4-666E-4090-BF32-646AE87CBF91}"/>
              </a:ext>
            </a:extLst>
          </p:cNvPr>
          <p:cNvSpPr/>
          <p:nvPr/>
        </p:nvSpPr>
        <p:spPr>
          <a:xfrm>
            <a:off x="4949391" y="1733739"/>
            <a:ext cx="4231554" cy="2982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 15">
            <a:extLst>
              <a:ext uri="{FF2B5EF4-FFF2-40B4-BE49-F238E27FC236}">
                <a16:creationId xmlns:a16="http://schemas.microsoft.com/office/drawing/2014/main" id="{BA0D9248-625A-4705-B27F-B25424BC0F51}"/>
              </a:ext>
            </a:extLst>
          </p:cNvPr>
          <p:cNvSpPr/>
          <p:nvPr/>
        </p:nvSpPr>
        <p:spPr>
          <a:xfrm>
            <a:off x="3783636" y="2534118"/>
            <a:ext cx="5157163" cy="3651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Dia számának helye 7">
            <a:extLst>
              <a:ext uri="{FF2B5EF4-FFF2-40B4-BE49-F238E27FC236}">
                <a16:creationId xmlns:a16="http://schemas.microsoft.com/office/drawing/2014/main" id="{A4787DEC-5B83-46D8-964E-497302E6B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09BDF-08F0-4B7E-BFE0-6DB12198B295}" type="slidenum">
              <a:rPr lang="hu-HU" smtClean="0"/>
              <a:t>3</a:t>
            </a:fld>
            <a:endParaRPr lang="hu-HU"/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0657D113-97B4-4E1F-939B-03C28443CF45}"/>
              </a:ext>
            </a:extLst>
          </p:cNvPr>
          <p:cNvSpPr/>
          <p:nvPr/>
        </p:nvSpPr>
        <p:spPr>
          <a:xfrm>
            <a:off x="3453437" y="4028821"/>
            <a:ext cx="6272454" cy="6085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211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656895D-C02F-41CC-985D-C41882387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435" y="698946"/>
            <a:ext cx="7735074" cy="571124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137991DA-B8EE-47E4-AF75-E15CFF73E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935" y="796035"/>
            <a:ext cx="2712868" cy="2201662"/>
          </a:xfrm>
        </p:spPr>
        <p:txBody>
          <a:bodyPr>
            <a:normAutofit/>
          </a:bodyPr>
          <a:lstStyle/>
          <a:p>
            <a:r>
              <a:rPr lang="hu-HU" sz="3200" b="1" dirty="0"/>
              <a:t>Objektumok kapcsolatai </a:t>
            </a:r>
            <a:br>
              <a:rPr lang="hu-HU" sz="3200" b="1" dirty="0"/>
            </a:br>
            <a:r>
              <a:rPr lang="hu-HU" sz="2000" b="1" dirty="0"/>
              <a:t>(az előadás néhány fontos diája)</a:t>
            </a: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EA7386B4-666E-4090-BF32-646AE87CBF91}"/>
              </a:ext>
            </a:extLst>
          </p:cNvPr>
          <p:cNvSpPr/>
          <p:nvPr/>
        </p:nvSpPr>
        <p:spPr>
          <a:xfrm>
            <a:off x="3497803" y="1614444"/>
            <a:ext cx="7271797" cy="5468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0AF6245-D54E-4CBA-9E6D-FA7F7E4D5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09BDF-08F0-4B7E-BFE0-6DB12198B295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463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11982583-43B7-4926-82D1-3F13BCF44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2689" y="679270"/>
            <a:ext cx="7790900" cy="5499459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137991DA-B8EE-47E4-AF75-E15CFF73E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935" y="796035"/>
            <a:ext cx="2712868" cy="2201662"/>
          </a:xfrm>
        </p:spPr>
        <p:txBody>
          <a:bodyPr>
            <a:normAutofit/>
          </a:bodyPr>
          <a:lstStyle/>
          <a:p>
            <a:r>
              <a:rPr lang="hu-HU" sz="3200" b="1" dirty="0"/>
              <a:t>Objektumok kapcsolatai </a:t>
            </a:r>
            <a:br>
              <a:rPr lang="hu-HU" sz="3200" b="1" dirty="0"/>
            </a:br>
            <a:r>
              <a:rPr lang="hu-HU" sz="2000" b="1" dirty="0"/>
              <a:t>(az előadás néhány fontos diája)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DB11545-4D74-47A0-AB46-347B823EE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09BDF-08F0-4B7E-BFE0-6DB12198B295}" type="slidenum">
              <a:rPr lang="hu-HU" smtClean="0"/>
              <a:t>5</a:t>
            </a:fld>
            <a:endParaRPr lang="hu-HU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E84195C7-5F57-4AFE-BD39-DC5AAAEEE4AA}"/>
              </a:ext>
            </a:extLst>
          </p:cNvPr>
          <p:cNvSpPr/>
          <p:nvPr/>
        </p:nvSpPr>
        <p:spPr>
          <a:xfrm>
            <a:off x="3497804" y="1296509"/>
            <a:ext cx="7484258" cy="13543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875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>
            <a:extLst>
              <a:ext uri="{FF2B5EF4-FFF2-40B4-BE49-F238E27FC236}">
                <a16:creationId xmlns:a16="http://schemas.microsoft.com/office/drawing/2014/main" id="{3B32F840-53F6-4C2E-BF98-0FB9A11A5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008" y="607491"/>
            <a:ext cx="8012222" cy="56430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137991DA-B8EE-47E4-AF75-E15CFF73E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935" y="796035"/>
            <a:ext cx="2712868" cy="2201662"/>
          </a:xfrm>
        </p:spPr>
        <p:txBody>
          <a:bodyPr>
            <a:normAutofit/>
          </a:bodyPr>
          <a:lstStyle/>
          <a:p>
            <a:r>
              <a:rPr lang="hu-HU" sz="3200" b="1" dirty="0"/>
              <a:t>Objektumok kapcsolatai </a:t>
            </a:r>
            <a:br>
              <a:rPr lang="hu-HU" sz="3200" b="1" dirty="0"/>
            </a:br>
            <a:r>
              <a:rPr lang="hu-HU" sz="2000" b="1" dirty="0"/>
              <a:t>(az előadás néhány fontos diája)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7ED05B71-E1C4-42AB-B27B-FA6B2CF32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09BDF-08F0-4B7E-BFE0-6DB12198B295}" type="slidenum">
              <a:rPr lang="hu-HU" smtClean="0"/>
              <a:t>6</a:t>
            </a:fld>
            <a:endParaRPr lang="hu-HU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93E96501-E5A9-489C-AC56-82B28E776941}"/>
              </a:ext>
            </a:extLst>
          </p:cNvPr>
          <p:cNvSpPr/>
          <p:nvPr/>
        </p:nvSpPr>
        <p:spPr>
          <a:xfrm>
            <a:off x="3616914" y="2219417"/>
            <a:ext cx="7151702" cy="7782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EF1B9E1D-73E4-4F3F-8D80-0029EAFF2319}"/>
              </a:ext>
            </a:extLst>
          </p:cNvPr>
          <p:cNvSpPr/>
          <p:nvPr/>
        </p:nvSpPr>
        <p:spPr>
          <a:xfrm>
            <a:off x="3616914" y="3103538"/>
            <a:ext cx="7151702" cy="5483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124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>
            <a:extLst>
              <a:ext uri="{FF2B5EF4-FFF2-40B4-BE49-F238E27FC236}">
                <a16:creationId xmlns:a16="http://schemas.microsoft.com/office/drawing/2014/main" id="{FEBA1AA2-5150-4551-8A9A-C17CA08C9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785" y="796035"/>
            <a:ext cx="7894798" cy="5560315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137991DA-B8EE-47E4-AF75-E15CFF73E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935" y="796035"/>
            <a:ext cx="2712868" cy="2201662"/>
          </a:xfrm>
        </p:spPr>
        <p:txBody>
          <a:bodyPr>
            <a:normAutofit/>
          </a:bodyPr>
          <a:lstStyle/>
          <a:p>
            <a:r>
              <a:rPr lang="hu-HU" sz="3200" b="1" dirty="0"/>
              <a:t>Objektumok kapcsolatai </a:t>
            </a:r>
            <a:br>
              <a:rPr lang="hu-HU" sz="3200" b="1" dirty="0"/>
            </a:br>
            <a:r>
              <a:rPr lang="hu-HU" sz="2000" b="1" dirty="0"/>
              <a:t>(az előadás néhány fontos diája)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7ED05B71-E1C4-42AB-B27B-FA6B2CF32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09BDF-08F0-4B7E-BFE0-6DB12198B295}" type="slidenum">
              <a:rPr lang="hu-HU" smtClean="0"/>
              <a:t>7</a:t>
            </a:fld>
            <a:endParaRPr lang="hu-HU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227C632B-F775-4998-99F6-A5D9EEECDF21}"/>
              </a:ext>
            </a:extLst>
          </p:cNvPr>
          <p:cNvSpPr/>
          <p:nvPr/>
        </p:nvSpPr>
        <p:spPr>
          <a:xfrm>
            <a:off x="3497802" y="1529013"/>
            <a:ext cx="7281165" cy="12648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1FF83E56-B8C6-4121-8F54-28AD10D808CA}"/>
              </a:ext>
            </a:extLst>
          </p:cNvPr>
          <p:cNvSpPr/>
          <p:nvPr/>
        </p:nvSpPr>
        <p:spPr>
          <a:xfrm>
            <a:off x="3497802" y="3158982"/>
            <a:ext cx="7281166" cy="7013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831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2B5611B2-A36D-4A64-BA79-EB01797C9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355" y="796035"/>
            <a:ext cx="8062664" cy="5329557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137991DA-B8EE-47E4-AF75-E15CFF73E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935" y="796035"/>
            <a:ext cx="2712868" cy="2201662"/>
          </a:xfrm>
        </p:spPr>
        <p:txBody>
          <a:bodyPr>
            <a:normAutofit/>
          </a:bodyPr>
          <a:lstStyle/>
          <a:p>
            <a:r>
              <a:rPr lang="hu-HU" sz="3200" b="1" dirty="0"/>
              <a:t>Objektumok kapcsolatai </a:t>
            </a:r>
            <a:br>
              <a:rPr lang="hu-HU" sz="3200" b="1" dirty="0"/>
            </a:br>
            <a:r>
              <a:rPr lang="hu-HU" sz="2000" b="1" dirty="0"/>
              <a:t>(az előadás néhány fontos diája)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7ED05B71-E1C4-42AB-B27B-FA6B2CF32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09BDF-08F0-4B7E-BFE0-6DB12198B295}" type="slidenum">
              <a:rPr lang="hu-HU" smtClean="0"/>
              <a:t>8</a:t>
            </a:fld>
            <a:endParaRPr lang="hu-HU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8DD5C8C2-54CC-4FC1-8542-DED4E66F8387}"/>
              </a:ext>
            </a:extLst>
          </p:cNvPr>
          <p:cNvSpPr/>
          <p:nvPr/>
        </p:nvSpPr>
        <p:spPr>
          <a:xfrm>
            <a:off x="3409025" y="1666049"/>
            <a:ext cx="7261934" cy="5800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100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>
            <a:extLst>
              <a:ext uri="{FF2B5EF4-FFF2-40B4-BE49-F238E27FC236}">
                <a16:creationId xmlns:a16="http://schemas.microsoft.com/office/drawing/2014/main" id="{09592531-BAE4-4313-939D-8648B2134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973" y="722803"/>
            <a:ext cx="7737237" cy="567326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137991DA-B8EE-47E4-AF75-E15CFF73E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935" y="796035"/>
            <a:ext cx="2712868" cy="2201662"/>
          </a:xfrm>
        </p:spPr>
        <p:txBody>
          <a:bodyPr>
            <a:normAutofit/>
          </a:bodyPr>
          <a:lstStyle/>
          <a:p>
            <a:r>
              <a:rPr lang="hu-HU" sz="3200" b="1" dirty="0"/>
              <a:t>Objektumok kapcsolatai </a:t>
            </a:r>
            <a:br>
              <a:rPr lang="hu-HU" sz="3200" b="1" dirty="0"/>
            </a:br>
            <a:r>
              <a:rPr lang="hu-HU" sz="2000" b="1" dirty="0"/>
              <a:t>(az előadás néhány fontos diája)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7ED05B71-E1C4-42AB-B27B-FA6B2CF32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09BDF-08F0-4B7E-BFE0-6DB12198B295}" type="slidenum">
              <a:rPr lang="hu-HU" smtClean="0"/>
              <a:t>9</a:t>
            </a:fld>
            <a:endParaRPr lang="hu-HU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8DD5C8C2-54CC-4FC1-8542-DED4E66F8387}"/>
              </a:ext>
            </a:extLst>
          </p:cNvPr>
          <p:cNvSpPr/>
          <p:nvPr/>
        </p:nvSpPr>
        <p:spPr>
          <a:xfrm>
            <a:off x="3570206" y="2135504"/>
            <a:ext cx="7251674" cy="12735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132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Narancs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</TotalTime>
  <Words>1685</Words>
  <Application>Microsoft Office PowerPoint</Application>
  <PresentationFormat>Szélesvásznú</PresentationFormat>
  <Paragraphs>379</Paragraphs>
  <Slides>28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28</vt:i4>
      </vt:variant>
    </vt:vector>
  </HeadingPairs>
  <TitlesOfParts>
    <vt:vector size="34" baseType="lpstr">
      <vt:lpstr>Arial</vt:lpstr>
      <vt:lpstr>Arial Unicode MS</vt:lpstr>
      <vt:lpstr>Calibri</vt:lpstr>
      <vt:lpstr>Calibri Light</vt:lpstr>
      <vt:lpstr>Verdana</vt:lpstr>
      <vt:lpstr>Office Theme</vt:lpstr>
      <vt:lpstr>OEP</vt:lpstr>
      <vt:lpstr>Objektumok kapcsolatai  (az előadás néhány fontos diája)</vt:lpstr>
      <vt:lpstr>Objektumok kapcsolatai  (az előadás néhány fontos diája)</vt:lpstr>
      <vt:lpstr>Objektumok kapcsolatai  (az előadás néhány fontos diája)</vt:lpstr>
      <vt:lpstr>Objektumok kapcsolatai  (az előadás néhány fontos diája)</vt:lpstr>
      <vt:lpstr>Objektumok kapcsolatai  (az előadás néhány fontos diája)</vt:lpstr>
      <vt:lpstr>Objektumok kapcsolatai  (az előadás néhány fontos diája)</vt:lpstr>
      <vt:lpstr>Objektumok kapcsolatai  (az előadás néhány fontos diája)</vt:lpstr>
      <vt:lpstr>Objektumok kapcsolatai  (az előadás néhány fontos diája)</vt:lpstr>
      <vt:lpstr>Objektumok kapcsolatai  (az előadás néhány fontos diája)</vt:lpstr>
      <vt:lpstr>Objektumok kapcsolatai  (az előadás néhány fontos diája)</vt:lpstr>
      <vt:lpstr>Objektumok kapcsolatai  (az előadás néhány fontos diája)</vt:lpstr>
      <vt:lpstr>Objektumok kapcsolatai  (az előadás néhány fontos diája)</vt:lpstr>
      <vt:lpstr>Objektumok kapcsolatai  (az előadás néhány fontos diája)</vt:lpstr>
      <vt:lpstr>Objektumok kapcsolatai  (az előadás néhány fontos diája)</vt:lpstr>
      <vt:lpstr>Feladatok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Gyakorló feladatok (régebbi +/- ZH feladat)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OEP</dc:title>
  <dc:creator>Veszprémi Anna</dc:creator>
  <cp:lastModifiedBy>Veszprémi Anna</cp:lastModifiedBy>
  <cp:revision>50</cp:revision>
  <dcterms:created xsi:type="dcterms:W3CDTF">2020-04-06T19:35:42Z</dcterms:created>
  <dcterms:modified xsi:type="dcterms:W3CDTF">2021-04-14T09:49:40Z</dcterms:modified>
</cp:coreProperties>
</file>