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16" r:id="rId3"/>
    <p:sldId id="267" r:id="rId4"/>
    <p:sldId id="322" r:id="rId5"/>
    <p:sldId id="311" r:id="rId6"/>
    <p:sldId id="310" r:id="rId7"/>
    <p:sldId id="306" r:id="rId8"/>
    <p:sldId id="307" r:id="rId9"/>
    <p:sldId id="323" r:id="rId10"/>
    <p:sldId id="305" r:id="rId11"/>
    <p:sldId id="304" r:id="rId12"/>
    <p:sldId id="309" r:id="rId13"/>
    <p:sldId id="308" r:id="rId14"/>
    <p:sldId id="303" r:id="rId15"/>
    <p:sldId id="299" r:id="rId16"/>
    <p:sldId id="302" r:id="rId17"/>
    <p:sldId id="324" r:id="rId18"/>
    <p:sldId id="312" r:id="rId19"/>
    <p:sldId id="272" r:id="rId20"/>
    <p:sldId id="317" r:id="rId21"/>
    <p:sldId id="321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3366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1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slide" Target="../slides/slide5.xml"/><Relationship Id="rId1" Type="http://schemas.openxmlformats.org/officeDocument/2006/relationships/slide" Target="../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B9079-9BD2-4C3B-BAF8-2F1CBFAEE07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CF99497-9476-4F7B-9333-696768929B9D}">
      <dgm:prSet custT="1"/>
      <dgm:spPr/>
      <dgm:t>
        <a:bodyPr/>
        <a:lstStyle/>
        <a:p>
          <a:r>
            <a:rPr lang="hu-HU" sz="3200" dirty="0"/>
            <a:t>Vásárlás</a:t>
          </a:r>
          <a:endParaRPr lang="en-US" sz="32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534DBD89-42E6-4DDD-BF41-4C3FA9F01AEA}" type="parTrans" cxnId="{69C16D06-9AB0-4912-ADD9-58EBD23465C8}">
      <dgm:prSet/>
      <dgm:spPr/>
      <dgm:t>
        <a:bodyPr/>
        <a:lstStyle/>
        <a:p>
          <a:endParaRPr lang="en-US"/>
        </a:p>
      </dgm:t>
    </dgm:pt>
    <dgm:pt modelId="{C9F22BD4-5BB6-47AB-BDF5-B0A730A71C13}" type="sibTrans" cxnId="{69C16D06-9AB0-4912-ADD9-58EBD23465C8}">
      <dgm:prSet/>
      <dgm:spPr/>
      <dgm:t>
        <a:bodyPr/>
        <a:lstStyle/>
        <a:p>
          <a:endParaRPr lang="en-US"/>
        </a:p>
      </dgm:t>
    </dgm:pt>
    <dgm:pt modelId="{66CF767E-6903-4CD7-9790-C87C4A8D707E}">
      <dgm:prSet custT="1"/>
      <dgm:spPr/>
      <dgm:t>
        <a:bodyPr/>
        <a:lstStyle/>
        <a:p>
          <a:r>
            <a:rPr lang="hu-HU" sz="3200" dirty="0"/>
            <a:t>Bankautomata</a:t>
          </a:r>
          <a:endParaRPr lang="en-US" sz="32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1EB5EF96-FB13-4087-BC69-D4D1CF28A54E}" type="parTrans" cxnId="{437F93FD-45F7-4BB5-BFB8-3E1D6C123365}">
      <dgm:prSet/>
      <dgm:spPr/>
      <dgm:t>
        <a:bodyPr/>
        <a:lstStyle/>
        <a:p>
          <a:endParaRPr lang="en-US"/>
        </a:p>
      </dgm:t>
    </dgm:pt>
    <dgm:pt modelId="{7F3EFE87-705B-474E-99F8-10E63DBFBB4A}" type="sibTrans" cxnId="{437F93FD-45F7-4BB5-BFB8-3E1D6C123365}">
      <dgm:prSet/>
      <dgm:spPr/>
      <dgm:t>
        <a:bodyPr/>
        <a:lstStyle/>
        <a:p>
          <a:endParaRPr lang="en-US"/>
        </a:p>
      </dgm:t>
    </dgm:pt>
    <dgm:pt modelId="{81FB400C-EC1F-4FBF-8F0A-CD54902BD4E1}">
      <dgm:prSet custT="1"/>
      <dgm:spPr/>
      <dgm:t>
        <a:bodyPr/>
        <a:lstStyle/>
        <a:p>
          <a:r>
            <a:rPr lang="hu-HU" sz="3200" dirty="0"/>
            <a:t>Futár</a:t>
          </a:r>
          <a:endParaRPr lang="en-US" sz="32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E38DF7D5-3315-4906-A660-EEC802432D4B}" type="parTrans" cxnId="{9D06655B-7ADB-4B42-B1AE-B992E422A1AD}">
      <dgm:prSet/>
      <dgm:spPr/>
      <dgm:t>
        <a:bodyPr/>
        <a:lstStyle/>
        <a:p>
          <a:endParaRPr lang="en-US"/>
        </a:p>
      </dgm:t>
    </dgm:pt>
    <dgm:pt modelId="{59A2380B-6BF1-4F29-9D07-B1AFD16AC413}" type="sibTrans" cxnId="{9D06655B-7ADB-4B42-B1AE-B992E422A1AD}">
      <dgm:prSet/>
      <dgm:spPr/>
      <dgm:t>
        <a:bodyPr/>
        <a:lstStyle/>
        <a:p>
          <a:endParaRPr lang="en-US"/>
        </a:p>
      </dgm:t>
    </dgm:pt>
    <dgm:pt modelId="{D8AD2C82-820D-4DD0-AD9D-B885D0757A8B}" type="pres">
      <dgm:prSet presAssocID="{E8AB9079-9BD2-4C3B-BAF8-2F1CBFAEE070}" presName="linear" presStyleCnt="0">
        <dgm:presLayoutVars>
          <dgm:animLvl val="lvl"/>
          <dgm:resizeHandles val="exact"/>
        </dgm:presLayoutVars>
      </dgm:prSet>
      <dgm:spPr/>
    </dgm:pt>
    <dgm:pt modelId="{3541E8E9-1977-4C6B-8E93-14D60CE824BA}" type="pres">
      <dgm:prSet presAssocID="{6CF99497-9476-4F7B-9333-696768929B9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F946F05-D40E-4781-8A42-42239EA14133}" type="pres">
      <dgm:prSet presAssocID="{C9F22BD4-5BB6-47AB-BDF5-B0A730A71C13}" presName="spacer" presStyleCnt="0"/>
      <dgm:spPr/>
    </dgm:pt>
    <dgm:pt modelId="{4EDEBD45-B27F-42FE-AC70-C99020584AEA}" type="pres">
      <dgm:prSet presAssocID="{66CF767E-6903-4CD7-9790-C87C4A8D707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D1099CE-79A9-4A47-8511-F1F1C079BE5F}" type="pres">
      <dgm:prSet presAssocID="{7F3EFE87-705B-474E-99F8-10E63DBFBB4A}" presName="spacer" presStyleCnt="0"/>
      <dgm:spPr/>
    </dgm:pt>
    <dgm:pt modelId="{234ABCD6-CD62-4416-B656-C522E26471EC}" type="pres">
      <dgm:prSet presAssocID="{81FB400C-EC1F-4FBF-8F0A-CD54902BD4E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9C16D06-9AB0-4912-ADD9-58EBD23465C8}" srcId="{E8AB9079-9BD2-4C3B-BAF8-2F1CBFAEE070}" destId="{6CF99497-9476-4F7B-9333-696768929B9D}" srcOrd="0" destOrd="0" parTransId="{534DBD89-42E6-4DDD-BF41-4C3FA9F01AEA}" sibTransId="{C9F22BD4-5BB6-47AB-BDF5-B0A730A71C13}"/>
    <dgm:cxn modelId="{B015B62F-7068-4CA9-AE53-3F3449D7C12C}" type="presOf" srcId="{E8AB9079-9BD2-4C3B-BAF8-2F1CBFAEE070}" destId="{D8AD2C82-820D-4DD0-AD9D-B885D0757A8B}" srcOrd="0" destOrd="0" presId="urn:microsoft.com/office/officeart/2005/8/layout/vList2"/>
    <dgm:cxn modelId="{C620903C-B8E2-44C2-AE9A-E339AA691D34}" type="presOf" srcId="{81FB400C-EC1F-4FBF-8F0A-CD54902BD4E1}" destId="{234ABCD6-CD62-4416-B656-C522E26471EC}" srcOrd="0" destOrd="0" presId="urn:microsoft.com/office/officeart/2005/8/layout/vList2"/>
    <dgm:cxn modelId="{9D06655B-7ADB-4B42-B1AE-B992E422A1AD}" srcId="{E8AB9079-9BD2-4C3B-BAF8-2F1CBFAEE070}" destId="{81FB400C-EC1F-4FBF-8F0A-CD54902BD4E1}" srcOrd="2" destOrd="0" parTransId="{E38DF7D5-3315-4906-A660-EEC802432D4B}" sibTransId="{59A2380B-6BF1-4F29-9D07-B1AFD16AC413}"/>
    <dgm:cxn modelId="{09F8244F-11DD-44F9-8EF8-80D6DB2D0DD4}" type="presOf" srcId="{6CF99497-9476-4F7B-9333-696768929B9D}" destId="{3541E8E9-1977-4C6B-8E93-14D60CE824BA}" srcOrd="0" destOrd="0" presId="urn:microsoft.com/office/officeart/2005/8/layout/vList2"/>
    <dgm:cxn modelId="{C3FDD87D-6E10-487E-8D8B-79DCAE7D9C68}" type="presOf" srcId="{66CF767E-6903-4CD7-9790-C87C4A8D707E}" destId="{4EDEBD45-B27F-42FE-AC70-C99020584AEA}" srcOrd="0" destOrd="0" presId="urn:microsoft.com/office/officeart/2005/8/layout/vList2"/>
    <dgm:cxn modelId="{437F93FD-45F7-4BB5-BFB8-3E1D6C123365}" srcId="{E8AB9079-9BD2-4C3B-BAF8-2F1CBFAEE070}" destId="{66CF767E-6903-4CD7-9790-C87C4A8D707E}" srcOrd="1" destOrd="0" parTransId="{1EB5EF96-FB13-4087-BC69-D4D1CF28A54E}" sibTransId="{7F3EFE87-705B-474E-99F8-10E63DBFBB4A}"/>
    <dgm:cxn modelId="{0A65F516-80A3-42C4-ADF0-840C5D969D17}" type="presParOf" srcId="{D8AD2C82-820D-4DD0-AD9D-B885D0757A8B}" destId="{3541E8E9-1977-4C6B-8E93-14D60CE824BA}" srcOrd="0" destOrd="0" presId="urn:microsoft.com/office/officeart/2005/8/layout/vList2"/>
    <dgm:cxn modelId="{40B8D413-1EA2-4370-8019-920F52FF1544}" type="presParOf" srcId="{D8AD2C82-820D-4DD0-AD9D-B885D0757A8B}" destId="{3F946F05-D40E-4781-8A42-42239EA14133}" srcOrd="1" destOrd="0" presId="urn:microsoft.com/office/officeart/2005/8/layout/vList2"/>
    <dgm:cxn modelId="{51CAEEEF-05B5-47FE-B7E2-CF677C33733A}" type="presParOf" srcId="{D8AD2C82-820D-4DD0-AD9D-B885D0757A8B}" destId="{4EDEBD45-B27F-42FE-AC70-C99020584AEA}" srcOrd="2" destOrd="0" presId="urn:microsoft.com/office/officeart/2005/8/layout/vList2"/>
    <dgm:cxn modelId="{D14F8168-319E-4AE0-803C-89AB71D14F59}" type="presParOf" srcId="{D8AD2C82-820D-4DD0-AD9D-B885D0757A8B}" destId="{5D1099CE-79A9-4A47-8511-F1F1C079BE5F}" srcOrd="3" destOrd="0" presId="urn:microsoft.com/office/officeart/2005/8/layout/vList2"/>
    <dgm:cxn modelId="{F8062B44-EC72-4635-BEFE-40C8B9411545}" type="presParOf" srcId="{D8AD2C82-820D-4DD0-AD9D-B885D0757A8B}" destId="{234ABCD6-CD62-4416-B656-C522E26471E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1E8E9-1977-4C6B-8E93-14D60CE824BA}">
      <dsp:nvSpPr>
        <dsp:cNvPr id="0" name=""/>
        <dsp:cNvSpPr/>
      </dsp:nvSpPr>
      <dsp:spPr>
        <a:xfrm>
          <a:off x="0" y="739943"/>
          <a:ext cx="5257800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/>
            <a:t>Vásárlás</a:t>
          </a:r>
          <a:endParaRPr lang="en-US" sz="3200" kern="1200" dirty="0"/>
        </a:p>
      </dsp:txBody>
      <dsp:txXfrm>
        <a:off x="59399" y="799342"/>
        <a:ext cx="5139002" cy="1098002"/>
      </dsp:txXfrm>
    </dsp:sp>
    <dsp:sp modelId="{4EDEBD45-B27F-42FE-AC70-C99020584AEA}">
      <dsp:nvSpPr>
        <dsp:cNvPr id="0" name=""/>
        <dsp:cNvSpPr/>
      </dsp:nvSpPr>
      <dsp:spPr>
        <a:xfrm>
          <a:off x="0" y="2143944"/>
          <a:ext cx="5257800" cy="1216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/>
            <a:t>Bankautomata</a:t>
          </a:r>
          <a:endParaRPr lang="en-US" sz="3200" kern="1200" dirty="0"/>
        </a:p>
      </dsp:txBody>
      <dsp:txXfrm>
        <a:off x="59399" y="2203343"/>
        <a:ext cx="5139002" cy="1098002"/>
      </dsp:txXfrm>
    </dsp:sp>
    <dsp:sp modelId="{234ABCD6-CD62-4416-B656-C522E26471EC}">
      <dsp:nvSpPr>
        <dsp:cNvPr id="0" name=""/>
        <dsp:cNvSpPr/>
      </dsp:nvSpPr>
      <dsp:spPr>
        <a:xfrm>
          <a:off x="0" y="3547944"/>
          <a:ext cx="5257800" cy="1216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/>
            <a:t>Futár</a:t>
          </a:r>
          <a:endParaRPr lang="en-US" sz="3200" kern="1200" dirty="0"/>
        </a:p>
      </dsp:txBody>
      <dsp:txXfrm>
        <a:off x="59399" y="3607343"/>
        <a:ext cx="51390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CA9DE8-74C1-4373-8210-4204AE260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0157DE7-32AF-4546-95F9-F72AEC145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95D93B-A0AA-4878-8AA3-6B7DD28B2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414B-012E-42B8-9851-2BCF6CDA3912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4972F97-FD55-454A-8837-D02C313B0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C59E6D8-B998-4DD5-B5B7-230F5338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BDF-08F0-4B7E-BFE0-6DB12198B2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245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531786-FA25-46FD-A77D-FF89BAA2B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D2CDB86-7545-49CB-BAE1-B1E25DE69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649CE40-F264-42CE-97E3-CED67351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414B-012E-42B8-9851-2BCF6CDA3912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3895167-60F3-4D6A-ABA5-127C59CE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C146E52-1405-4415-A660-27C06D5CC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BDF-08F0-4B7E-BFE0-6DB12198B2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89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FAC81E2E-0C4E-43AD-9064-EBD8298432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ADD8284-E8ED-4209-8099-37620F117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108F8DD-499D-4B02-BA18-46335AA8F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414B-012E-42B8-9851-2BCF6CDA3912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C8BBA3F-9452-4440-A52A-3B20AF2F2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36B6003-87DB-47EB-AB2B-134722EDD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BDF-08F0-4B7E-BFE0-6DB12198B2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137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BAA031-4363-4F88-94AD-C2AEAF9E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CE71D31-D961-4DB0-B68B-7E269585E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3EADCDF-41E6-4A45-94CE-6CFCAB567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414B-012E-42B8-9851-2BCF6CDA3912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37F8E90-E7D1-4944-A355-E1CC113AC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2912D7B-74FB-42BF-8E9F-11A453CA4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BDF-08F0-4B7E-BFE0-6DB12198B2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113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4A9EF1-61D3-4D7A-A3F2-9D2A2DA5D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4633610-A736-47FA-9654-80C1A1921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F690388-6CE1-4A1F-A96F-FD10E7D43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414B-012E-42B8-9851-2BCF6CDA3912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199C56A-3413-42BB-85E4-22D23EB64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454F28F-F5BF-44A1-A883-DA432E72D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BDF-08F0-4B7E-BFE0-6DB12198B2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761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18A203-42F6-43DA-9158-211C9870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60AF056-EFAF-47A5-8AC4-70618B9EA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DB57E39-FCED-4634-BE5D-1F4016FC2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9EE2EAD-9CB7-4352-9687-EEA65BAD1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414B-012E-42B8-9851-2BCF6CDA3912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F98A3B5-A096-4C3F-A28E-0891AB0BE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2E90C61-D5EC-4643-B891-07AE1CF08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BDF-08F0-4B7E-BFE0-6DB12198B2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4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5463BF-9AA7-4782-9D4F-48EE23DA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CD880AA-917E-4210-BD62-B991C87C2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8270C21-584E-41C6-BC31-0152895E5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0C2EE841-D27D-4CF3-9CAD-6582D1D49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FBED90D-F8DB-4235-8893-CAE1E189A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788959A0-424B-46A6-A894-DACDFA820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414B-012E-42B8-9851-2BCF6CDA3912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F67B988B-724B-48BF-91F9-46B13D28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125C364E-5F29-4B97-A4C3-AAF9BBA58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BDF-08F0-4B7E-BFE0-6DB12198B2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04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C86439-B37E-493F-885B-693DDB728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9C4C014C-2056-47DC-913E-2EB15EA85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414B-012E-42B8-9851-2BCF6CDA3912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5B576AC-FF89-48E3-8695-59B6B6D09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C0E947E-08C9-4E83-BDBD-1439458B0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BDF-08F0-4B7E-BFE0-6DB12198B2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863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6473516B-07C0-470C-B395-4905D23AA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414B-012E-42B8-9851-2BCF6CDA3912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1D7F5B0-1131-4289-B198-05D7DF10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684058F-44DC-4AF8-BB43-E52F6CBB8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BDF-08F0-4B7E-BFE0-6DB12198B2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08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4BD3E5-E598-4221-B478-4E962114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1F5E94-8D48-4480-9ED3-62B0B0B54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0692173-15CD-47E6-8445-BF3FB7AF3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B7B8CA7-1E15-4CA8-840E-D465A55D3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414B-012E-42B8-9851-2BCF6CDA3912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2C22BEE-A939-4E35-BD18-6CCCC3F6F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C8D9CCF-8241-4648-B1C4-5EA5DB589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BDF-08F0-4B7E-BFE0-6DB12198B2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5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86612A-BD13-470F-BBC5-5BDEFE1E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34D456C-0D52-46AE-AB61-753E7DF5E7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A32DCB9-79A2-4BF7-8FAA-2C7598504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F9BCEEE-28C4-40C9-ABFA-25BD13103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414B-012E-42B8-9851-2BCF6CDA3912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B78757D-0389-4A32-B370-995DD4BB9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817422A-E0CE-4513-B2C1-5BA5BF6DA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BDF-08F0-4B7E-BFE0-6DB12198B2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644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5851853-3DBE-4632-95EC-D0DF44A1D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E78C616-3653-4DE8-BEDA-4E1929294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269E38C-D41B-48F6-A064-11EB543848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1414B-012E-42B8-9851-2BCF6CDA3912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31AF910-E24F-4555-81A6-77FE75544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974AD3D-07BA-44B7-A4A6-04EB68C4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09BDF-08F0-4B7E-BFE0-6DB12198B2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31566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669203A-A4DA-467B-A518-584437CA5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0526" y="1124979"/>
            <a:ext cx="2069432" cy="4229322"/>
          </a:xfrm>
        </p:spPr>
        <p:txBody>
          <a:bodyPr anchor="ctr">
            <a:normAutofit/>
          </a:bodyPr>
          <a:lstStyle/>
          <a:p>
            <a:pPr algn="l"/>
            <a:r>
              <a:rPr lang="hu-HU" sz="6000" dirty="0"/>
              <a:t>OEP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F755C81-49F1-458B-AF79-48E73402C7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1608" y="1221568"/>
            <a:ext cx="3256177" cy="4626863"/>
          </a:xfrm>
        </p:spPr>
        <p:txBody>
          <a:bodyPr anchor="ctr">
            <a:normAutofit/>
          </a:bodyPr>
          <a:lstStyle/>
          <a:p>
            <a:pPr algn="r"/>
            <a:r>
              <a:rPr lang="hu-HU" sz="2800" dirty="0"/>
              <a:t>10. táblás gyakorlat</a:t>
            </a:r>
            <a:br>
              <a:rPr lang="hu-HU" sz="2800" dirty="0"/>
            </a:b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925287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E645C452-296F-40E2-A3B0-BF78A88F9F0C}"/>
              </a:ext>
            </a:extLst>
          </p:cNvPr>
          <p:cNvSpPr/>
          <p:nvPr/>
        </p:nvSpPr>
        <p:spPr>
          <a:xfrm>
            <a:off x="3815447" y="1950559"/>
            <a:ext cx="2274961" cy="13735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Account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accountNo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balance</a:t>
            </a:r>
            <a:r>
              <a:rPr lang="hu-HU" sz="1600" dirty="0">
                <a:solidFill>
                  <a:schemeClr val="tx1"/>
                </a:solidFill>
              </a:rPr>
              <a:t> : int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8B2CC0D-4A03-4C5C-B181-2508CB73F4E7}"/>
              </a:ext>
            </a:extLst>
          </p:cNvPr>
          <p:cNvSpPr/>
          <p:nvPr/>
        </p:nvSpPr>
        <p:spPr>
          <a:xfrm>
            <a:off x="3815094" y="4498590"/>
            <a:ext cx="2277814" cy="13848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Card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pinCode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pinCheck</a:t>
            </a:r>
            <a:r>
              <a:rPr lang="hu-HU" sz="1600" dirty="0">
                <a:solidFill>
                  <a:srgbClr val="FF0000"/>
                </a:solidFill>
              </a:rPr>
              <a:t>(</a:t>
            </a:r>
            <a:r>
              <a:rPr lang="hu-HU" sz="1600" dirty="0" err="1">
                <a:solidFill>
                  <a:srgbClr val="FF0000"/>
                </a:solidFill>
              </a:rPr>
              <a:t>p:string</a:t>
            </a:r>
            <a:r>
              <a:rPr lang="hu-HU" sz="1600" dirty="0">
                <a:solidFill>
                  <a:srgbClr val="FF0000"/>
                </a:solidFill>
              </a:rPr>
              <a:t>):</a:t>
            </a:r>
            <a:r>
              <a:rPr lang="hu-HU" sz="1600" dirty="0" err="1">
                <a:solidFill>
                  <a:srgbClr val="FF0000"/>
                </a:solidFill>
              </a:rPr>
              <a:t>bool</a:t>
            </a:r>
            <a:endParaRPr lang="hu-HU" sz="1600" dirty="0">
              <a:solidFill>
                <a:srgbClr val="FF0000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12D1453-FE11-427B-8E0C-34042D6615D3}"/>
              </a:ext>
            </a:extLst>
          </p:cNvPr>
          <p:cNvSpPr/>
          <p:nvPr/>
        </p:nvSpPr>
        <p:spPr>
          <a:xfrm>
            <a:off x="6790208" y="2750003"/>
            <a:ext cx="2392681" cy="1544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Customer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withdraw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atm:ATM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giveCard</a:t>
            </a:r>
            <a:r>
              <a:rPr lang="hu-HU" sz="1600" b="1" dirty="0">
                <a:solidFill>
                  <a:srgbClr val="FF0000"/>
                </a:solidFill>
              </a:rPr>
              <a:t>() : </a:t>
            </a:r>
            <a:r>
              <a:rPr lang="hu-HU" sz="1600" b="1" dirty="0" err="1">
                <a:solidFill>
                  <a:srgbClr val="FF0000"/>
                </a:solidFill>
              </a:rPr>
              <a:t>Card</a:t>
            </a:r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givePin</a:t>
            </a:r>
            <a:r>
              <a:rPr lang="hu-HU" sz="1600" b="1" dirty="0">
                <a:solidFill>
                  <a:srgbClr val="FF0000"/>
                </a:solidFill>
              </a:rPr>
              <a:t>() : </a:t>
            </a:r>
            <a:r>
              <a:rPr lang="hu-HU" sz="1600" b="1" dirty="0" err="1">
                <a:solidFill>
                  <a:srgbClr val="FF0000"/>
                </a:solidFill>
              </a:rPr>
              <a:t>string</a:t>
            </a:r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giveAmount</a:t>
            </a:r>
            <a:r>
              <a:rPr lang="hu-HU" sz="1600" b="1" dirty="0">
                <a:solidFill>
                  <a:srgbClr val="FF0000"/>
                </a:solidFill>
              </a:rPr>
              <a:t>() : int</a:t>
            </a:r>
          </a:p>
          <a:p>
            <a:endParaRPr lang="hu-HU" sz="1600" b="1" dirty="0">
              <a:solidFill>
                <a:schemeClr val="tx1"/>
              </a:solidFill>
            </a:endParaRPr>
          </a:p>
        </p:txBody>
      </p:sp>
      <p:cxnSp>
        <p:nvCxnSpPr>
          <p:cNvPr id="5" name="Összekötő: szögletes 4">
            <a:extLst>
              <a:ext uri="{FF2B5EF4-FFF2-40B4-BE49-F238E27FC236}">
                <a16:creationId xmlns:a16="http://schemas.microsoft.com/office/drawing/2014/main" id="{F3B64317-5CC4-4AA2-8D9C-87CC5D5B7C6B}"/>
              </a:ext>
            </a:extLst>
          </p:cNvPr>
          <p:cNvCxnSpPr>
            <a:cxnSpLocks/>
            <a:stCxn id="127" idx="0"/>
            <a:endCxn id="26" idx="3"/>
          </p:cNvCxnSpPr>
          <p:nvPr/>
        </p:nvCxnSpPr>
        <p:spPr>
          <a:xfrm rot="16200000" flipV="1">
            <a:off x="6551725" y="2046134"/>
            <a:ext cx="250643" cy="1173387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Összekötő: szögletes 9">
            <a:extLst>
              <a:ext uri="{FF2B5EF4-FFF2-40B4-BE49-F238E27FC236}">
                <a16:creationId xmlns:a16="http://schemas.microsoft.com/office/drawing/2014/main" id="{FE2A5B35-CDE1-483D-BE0F-3E6C155C16D6}"/>
              </a:ext>
            </a:extLst>
          </p:cNvPr>
          <p:cNvCxnSpPr>
            <a:cxnSpLocks/>
            <a:stCxn id="25" idx="3"/>
            <a:endCxn id="126" idx="2"/>
          </p:cNvCxnSpPr>
          <p:nvPr/>
        </p:nvCxnSpPr>
        <p:spPr>
          <a:xfrm flipV="1">
            <a:off x="6092908" y="4292276"/>
            <a:ext cx="848705" cy="88724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Összekötő: szögletes 15">
            <a:extLst>
              <a:ext uri="{FF2B5EF4-FFF2-40B4-BE49-F238E27FC236}">
                <a16:creationId xmlns:a16="http://schemas.microsoft.com/office/drawing/2014/main" id="{F52AD91B-0559-47ED-95A3-EC95172E7930}"/>
              </a:ext>
            </a:extLst>
          </p:cNvPr>
          <p:cNvCxnSpPr>
            <a:cxnSpLocks/>
            <a:stCxn id="17" idx="0"/>
            <a:endCxn id="26" idx="1"/>
          </p:cNvCxnSpPr>
          <p:nvPr/>
        </p:nvCxnSpPr>
        <p:spPr>
          <a:xfrm rot="5400000" flipH="1" flipV="1">
            <a:off x="2502505" y="2060505"/>
            <a:ext cx="865311" cy="1759314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églalap 16">
            <a:extLst>
              <a:ext uri="{FF2B5EF4-FFF2-40B4-BE49-F238E27FC236}">
                <a16:creationId xmlns:a16="http://schemas.microsoft.com/office/drawing/2014/main" id="{BED806FF-7B66-4E4C-8518-C5CA780EEB6D}"/>
              </a:ext>
            </a:extLst>
          </p:cNvPr>
          <p:cNvSpPr/>
          <p:nvPr/>
        </p:nvSpPr>
        <p:spPr>
          <a:xfrm>
            <a:off x="494780" y="3372817"/>
            <a:ext cx="3121445" cy="13402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Bank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8" name="Összekötő: szögletes 17">
            <a:extLst>
              <a:ext uri="{FF2B5EF4-FFF2-40B4-BE49-F238E27FC236}">
                <a16:creationId xmlns:a16="http://schemas.microsoft.com/office/drawing/2014/main" id="{51992CDF-1163-4030-AE53-4E1810ABD2F3}"/>
              </a:ext>
            </a:extLst>
          </p:cNvPr>
          <p:cNvCxnSpPr>
            <a:cxnSpLocks/>
            <a:stCxn id="17" idx="2"/>
            <a:endCxn id="25" idx="1"/>
          </p:cNvCxnSpPr>
          <p:nvPr/>
        </p:nvCxnSpPr>
        <p:spPr>
          <a:xfrm rot="16200000" flipH="1">
            <a:off x="2702086" y="4066514"/>
            <a:ext cx="466424" cy="1759591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églalap 24">
            <a:extLst>
              <a:ext uri="{FF2B5EF4-FFF2-40B4-BE49-F238E27FC236}">
                <a16:creationId xmlns:a16="http://schemas.microsoft.com/office/drawing/2014/main" id="{29637C9A-159B-4E76-9818-A1CECC8B8755}"/>
              </a:ext>
            </a:extLst>
          </p:cNvPr>
          <p:cNvSpPr/>
          <p:nvPr/>
        </p:nvSpPr>
        <p:spPr>
          <a:xfrm>
            <a:off x="3815094" y="4798626"/>
            <a:ext cx="2277814" cy="7617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C35FFDE6-FC43-4854-AAF1-39F2D86D2CD7}"/>
              </a:ext>
            </a:extLst>
          </p:cNvPr>
          <p:cNvSpPr/>
          <p:nvPr/>
        </p:nvSpPr>
        <p:spPr>
          <a:xfrm>
            <a:off x="3814817" y="2250494"/>
            <a:ext cx="2275535" cy="514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D77F3D2D-DD6D-4074-AADB-121E10D12609}"/>
              </a:ext>
            </a:extLst>
          </p:cNvPr>
          <p:cNvSpPr/>
          <p:nvPr/>
        </p:nvSpPr>
        <p:spPr>
          <a:xfrm>
            <a:off x="6787708" y="3091668"/>
            <a:ext cx="2394722" cy="2204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3DCB3680-AB71-43CA-AE7F-B1BCA111ADCE}"/>
              </a:ext>
            </a:extLst>
          </p:cNvPr>
          <p:cNvSpPr/>
          <p:nvPr/>
        </p:nvSpPr>
        <p:spPr>
          <a:xfrm>
            <a:off x="494783" y="3730979"/>
            <a:ext cx="3121441" cy="2371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89A3E5D2-C80F-42A1-A2A5-B07D5B418943}"/>
              </a:ext>
            </a:extLst>
          </p:cNvPr>
          <p:cNvSpPr txBox="1"/>
          <p:nvPr/>
        </p:nvSpPr>
        <p:spPr>
          <a:xfrm>
            <a:off x="8620024" y="379242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60" name="Téglalap 59">
            <a:extLst>
              <a:ext uri="{FF2B5EF4-FFF2-40B4-BE49-F238E27FC236}">
                <a16:creationId xmlns:a16="http://schemas.microsoft.com/office/drawing/2014/main" id="{9EDAFAE1-64E3-49B1-A0FB-D47580BF5402}"/>
              </a:ext>
            </a:extLst>
          </p:cNvPr>
          <p:cNvSpPr/>
          <p:nvPr/>
        </p:nvSpPr>
        <p:spPr>
          <a:xfrm>
            <a:off x="551284" y="315988"/>
            <a:ext cx="3670895" cy="13402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Center</a:t>
            </a: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61" name="Téglalap 60">
            <a:extLst>
              <a:ext uri="{FF2B5EF4-FFF2-40B4-BE49-F238E27FC236}">
                <a16:creationId xmlns:a16="http://schemas.microsoft.com/office/drawing/2014/main" id="{22D83302-232B-48A7-A89B-C22B7080E289}"/>
              </a:ext>
            </a:extLst>
          </p:cNvPr>
          <p:cNvSpPr/>
          <p:nvPr/>
        </p:nvSpPr>
        <p:spPr>
          <a:xfrm>
            <a:off x="551285" y="607931"/>
            <a:ext cx="3670896" cy="2803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Téglalap 66">
            <a:extLst>
              <a:ext uri="{FF2B5EF4-FFF2-40B4-BE49-F238E27FC236}">
                <a16:creationId xmlns:a16="http://schemas.microsoft.com/office/drawing/2014/main" id="{29A9AF1A-1444-48A8-B4B6-5E5306E6899C}"/>
              </a:ext>
            </a:extLst>
          </p:cNvPr>
          <p:cNvSpPr/>
          <p:nvPr/>
        </p:nvSpPr>
        <p:spPr>
          <a:xfrm>
            <a:off x="6769078" y="666739"/>
            <a:ext cx="2793470" cy="8957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ATM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location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process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cust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Customer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8" name="Téglalap 67">
            <a:extLst>
              <a:ext uri="{FF2B5EF4-FFF2-40B4-BE49-F238E27FC236}">
                <a16:creationId xmlns:a16="http://schemas.microsoft.com/office/drawing/2014/main" id="{D0F4F8D3-3745-4471-BC1E-39D5EB843582}"/>
              </a:ext>
            </a:extLst>
          </p:cNvPr>
          <p:cNvSpPr/>
          <p:nvPr/>
        </p:nvSpPr>
        <p:spPr>
          <a:xfrm>
            <a:off x="6769078" y="972026"/>
            <a:ext cx="2793470" cy="2690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2" name="Szövegdoboz 111">
            <a:extLst>
              <a:ext uri="{FF2B5EF4-FFF2-40B4-BE49-F238E27FC236}">
                <a16:creationId xmlns:a16="http://schemas.microsoft.com/office/drawing/2014/main" id="{12148142-F4C2-4D0B-AABB-5C5817ABFA9C}"/>
              </a:ext>
            </a:extLst>
          </p:cNvPr>
          <p:cNvSpPr txBox="1"/>
          <p:nvPr/>
        </p:nvSpPr>
        <p:spPr>
          <a:xfrm>
            <a:off x="7629644" y="2446242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cxnSp>
        <p:nvCxnSpPr>
          <p:cNvPr id="113" name="Egyenes összekötő 112">
            <a:extLst>
              <a:ext uri="{FF2B5EF4-FFF2-40B4-BE49-F238E27FC236}">
                <a16:creationId xmlns:a16="http://schemas.microsoft.com/office/drawing/2014/main" id="{2965BC25-768A-4BB8-A4FB-57E9D49013C0}"/>
              </a:ext>
            </a:extLst>
          </p:cNvPr>
          <p:cNvCxnSpPr>
            <a:cxnSpLocks/>
          </p:cNvCxnSpPr>
          <p:nvPr/>
        </p:nvCxnSpPr>
        <p:spPr>
          <a:xfrm flipH="1" flipV="1">
            <a:off x="8771444" y="1574122"/>
            <a:ext cx="11574" cy="116604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>
            <a:extLst>
              <a:ext uri="{FF2B5EF4-FFF2-40B4-BE49-F238E27FC236}">
                <a16:creationId xmlns:a16="http://schemas.microsoft.com/office/drawing/2014/main" id="{FA734E71-67DC-4DC5-A3BA-AF77BD09D9CA}"/>
              </a:ext>
            </a:extLst>
          </p:cNvPr>
          <p:cNvCxnSpPr>
            <a:cxnSpLocks/>
            <a:stCxn id="117" idx="3"/>
            <a:endCxn id="119" idx="1"/>
          </p:cNvCxnSpPr>
          <p:nvPr/>
        </p:nvCxnSpPr>
        <p:spPr>
          <a:xfrm flipV="1">
            <a:off x="7930419" y="1924552"/>
            <a:ext cx="818788" cy="911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Szövegdoboz 114">
            <a:extLst>
              <a:ext uri="{FF2B5EF4-FFF2-40B4-BE49-F238E27FC236}">
                <a16:creationId xmlns:a16="http://schemas.microsoft.com/office/drawing/2014/main" id="{8465E592-350C-4E38-8B35-300EBA0471D6}"/>
              </a:ext>
            </a:extLst>
          </p:cNvPr>
          <p:cNvSpPr txBox="1"/>
          <p:nvPr/>
        </p:nvSpPr>
        <p:spPr>
          <a:xfrm>
            <a:off x="7890372" y="1950963"/>
            <a:ext cx="857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subset</a:t>
            </a:r>
            <a:r>
              <a:rPr lang="hu-HU" sz="1600" dirty="0"/>
              <a:t>}</a:t>
            </a:r>
          </a:p>
        </p:txBody>
      </p:sp>
      <p:sp>
        <p:nvSpPr>
          <p:cNvPr id="117" name="Szövegdoboz 116">
            <a:extLst>
              <a:ext uri="{FF2B5EF4-FFF2-40B4-BE49-F238E27FC236}">
                <a16:creationId xmlns:a16="http://schemas.microsoft.com/office/drawing/2014/main" id="{D0D4E6A2-AE18-463A-BEB8-8C7444B3F4EE}"/>
              </a:ext>
            </a:extLst>
          </p:cNvPr>
          <p:cNvSpPr txBox="1"/>
          <p:nvPr/>
        </p:nvSpPr>
        <p:spPr>
          <a:xfrm>
            <a:off x="7138214" y="1756186"/>
            <a:ext cx="792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queues</a:t>
            </a:r>
            <a:endParaRPr lang="hu-HU" sz="1600" dirty="0"/>
          </a:p>
        </p:txBody>
      </p:sp>
      <p:sp>
        <p:nvSpPr>
          <p:cNvPr id="119" name="Szövegdoboz 118">
            <a:extLst>
              <a:ext uri="{FF2B5EF4-FFF2-40B4-BE49-F238E27FC236}">
                <a16:creationId xmlns:a16="http://schemas.microsoft.com/office/drawing/2014/main" id="{B833D130-6E3C-42B4-B370-8E0278D2DA9F}"/>
              </a:ext>
            </a:extLst>
          </p:cNvPr>
          <p:cNvSpPr txBox="1"/>
          <p:nvPr/>
        </p:nvSpPr>
        <p:spPr>
          <a:xfrm>
            <a:off x="8749207" y="1755275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handles</a:t>
            </a:r>
            <a:endParaRPr lang="hu-HU" sz="1600" dirty="0"/>
          </a:p>
        </p:txBody>
      </p:sp>
      <p:cxnSp>
        <p:nvCxnSpPr>
          <p:cNvPr id="120" name="Egyenes összekötő 119">
            <a:extLst>
              <a:ext uri="{FF2B5EF4-FFF2-40B4-BE49-F238E27FC236}">
                <a16:creationId xmlns:a16="http://schemas.microsoft.com/office/drawing/2014/main" id="{DB219A27-F57D-47C2-8FFD-8BC8AD653A94}"/>
              </a:ext>
            </a:extLst>
          </p:cNvPr>
          <p:cNvCxnSpPr>
            <a:cxnSpLocks/>
          </p:cNvCxnSpPr>
          <p:nvPr/>
        </p:nvCxnSpPr>
        <p:spPr>
          <a:xfrm flipV="1">
            <a:off x="7919185" y="1574123"/>
            <a:ext cx="1" cy="116604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Szövegdoboz 130">
            <a:extLst>
              <a:ext uri="{FF2B5EF4-FFF2-40B4-BE49-F238E27FC236}">
                <a16:creationId xmlns:a16="http://schemas.microsoft.com/office/drawing/2014/main" id="{6BF7FF3D-7D3E-4DCE-B09E-FE4BC3600C67}"/>
              </a:ext>
            </a:extLst>
          </p:cNvPr>
          <p:cNvSpPr txBox="1"/>
          <p:nvPr/>
        </p:nvSpPr>
        <p:spPr>
          <a:xfrm>
            <a:off x="7337708" y="2967335"/>
            <a:ext cx="201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139" name="Háromszög 138">
            <a:extLst>
              <a:ext uri="{FF2B5EF4-FFF2-40B4-BE49-F238E27FC236}">
                <a16:creationId xmlns:a16="http://schemas.microsoft.com/office/drawing/2014/main" id="{51D1365C-442E-4D29-BCC1-742E23C4F657}"/>
              </a:ext>
            </a:extLst>
          </p:cNvPr>
          <p:cNvSpPr/>
          <p:nvPr/>
        </p:nvSpPr>
        <p:spPr>
          <a:xfrm>
            <a:off x="7495907" y="169261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0" name="Háromszög 139">
            <a:extLst>
              <a:ext uri="{FF2B5EF4-FFF2-40B4-BE49-F238E27FC236}">
                <a16:creationId xmlns:a16="http://schemas.microsoft.com/office/drawing/2014/main" id="{168FFA39-F543-495B-A247-C7D2269AD1CA}"/>
              </a:ext>
            </a:extLst>
          </p:cNvPr>
          <p:cNvSpPr/>
          <p:nvPr/>
        </p:nvSpPr>
        <p:spPr>
          <a:xfrm>
            <a:off x="9103224" y="1683139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1" name="Szövegdoboz 140">
            <a:extLst>
              <a:ext uri="{FF2B5EF4-FFF2-40B4-BE49-F238E27FC236}">
                <a16:creationId xmlns:a16="http://schemas.microsoft.com/office/drawing/2014/main" id="{C579A419-A58C-4276-A7CA-CD3BD5C0067D}"/>
              </a:ext>
            </a:extLst>
          </p:cNvPr>
          <p:cNvSpPr txBox="1"/>
          <p:nvPr/>
        </p:nvSpPr>
        <p:spPr>
          <a:xfrm>
            <a:off x="7843243" y="2411449"/>
            <a:ext cx="980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ordered</a:t>
            </a:r>
            <a:r>
              <a:rPr lang="hu-HU" sz="1600" dirty="0"/>
              <a:t>}</a:t>
            </a:r>
          </a:p>
        </p:txBody>
      </p:sp>
      <p:cxnSp>
        <p:nvCxnSpPr>
          <p:cNvPr id="147" name="Egyenes összekötő 146">
            <a:extLst>
              <a:ext uri="{FF2B5EF4-FFF2-40B4-BE49-F238E27FC236}">
                <a16:creationId xmlns:a16="http://schemas.microsoft.com/office/drawing/2014/main" id="{5CC7034E-052F-492D-A0A8-E86F44B0C3C3}"/>
              </a:ext>
            </a:extLst>
          </p:cNvPr>
          <p:cNvCxnSpPr>
            <a:cxnSpLocks/>
            <a:endCxn id="67" idx="1"/>
          </p:cNvCxnSpPr>
          <p:nvPr/>
        </p:nvCxnSpPr>
        <p:spPr>
          <a:xfrm>
            <a:off x="4222179" y="1114605"/>
            <a:ext cx="2546899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Háromszög 157">
            <a:extLst>
              <a:ext uri="{FF2B5EF4-FFF2-40B4-BE49-F238E27FC236}">
                <a16:creationId xmlns:a16="http://schemas.microsoft.com/office/drawing/2014/main" id="{DF908CEC-C2B2-484B-818F-C4137FE74126}"/>
              </a:ext>
            </a:extLst>
          </p:cNvPr>
          <p:cNvSpPr/>
          <p:nvPr/>
        </p:nvSpPr>
        <p:spPr>
          <a:xfrm rot="16200000">
            <a:off x="5328055" y="87714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9" name="Szövegdoboz 158">
            <a:extLst>
              <a:ext uri="{FF2B5EF4-FFF2-40B4-BE49-F238E27FC236}">
                <a16:creationId xmlns:a16="http://schemas.microsoft.com/office/drawing/2014/main" id="{08902BA4-EE3D-4A04-B022-A74D41BA7C16}"/>
              </a:ext>
            </a:extLst>
          </p:cNvPr>
          <p:cNvSpPr txBox="1"/>
          <p:nvPr/>
        </p:nvSpPr>
        <p:spPr>
          <a:xfrm>
            <a:off x="5415231" y="773405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sends</a:t>
            </a:r>
            <a:endParaRPr lang="hu-HU" sz="1600" dirty="0"/>
          </a:p>
        </p:txBody>
      </p:sp>
      <p:sp>
        <p:nvSpPr>
          <p:cNvPr id="177" name="Szövegdoboz 176">
            <a:extLst>
              <a:ext uri="{FF2B5EF4-FFF2-40B4-BE49-F238E27FC236}">
                <a16:creationId xmlns:a16="http://schemas.microsoft.com/office/drawing/2014/main" id="{CC4853EC-3D94-449F-893C-FCAEE9DA63D6}"/>
              </a:ext>
            </a:extLst>
          </p:cNvPr>
          <p:cNvSpPr txBox="1"/>
          <p:nvPr/>
        </p:nvSpPr>
        <p:spPr>
          <a:xfrm>
            <a:off x="2265778" y="4854988"/>
            <a:ext cx="627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owns</a:t>
            </a:r>
            <a:endParaRPr lang="hu-HU" sz="1600" dirty="0"/>
          </a:p>
        </p:txBody>
      </p:sp>
      <p:sp>
        <p:nvSpPr>
          <p:cNvPr id="178" name="Szövegdoboz 177">
            <a:extLst>
              <a:ext uri="{FF2B5EF4-FFF2-40B4-BE49-F238E27FC236}">
                <a16:creationId xmlns:a16="http://schemas.microsoft.com/office/drawing/2014/main" id="{77DBE73A-A21A-457A-ABCD-2ED789EF8DA4}"/>
              </a:ext>
            </a:extLst>
          </p:cNvPr>
          <p:cNvSpPr txBox="1"/>
          <p:nvPr/>
        </p:nvSpPr>
        <p:spPr>
          <a:xfrm>
            <a:off x="3540856" y="4869331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83" name="Háromszög 182">
            <a:extLst>
              <a:ext uri="{FF2B5EF4-FFF2-40B4-BE49-F238E27FC236}">
                <a16:creationId xmlns:a16="http://schemas.microsoft.com/office/drawing/2014/main" id="{57BB9D36-5962-45AD-801C-3AC2CB62E934}"/>
              </a:ext>
            </a:extLst>
          </p:cNvPr>
          <p:cNvSpPr/>
          <p:nvPr/>
        </p:nvSpPr>
        <p:spPr>
          <a:xfrm rot="5400000">
            <a:off x="2846315" y="4982958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2" name="Háromszög 191">
            <a:extLst>
              <a:ext uri="{FF2B5EF4-FFF2-40B4-BE49-F238E27FC236}">
                <a16:creationId xmlns:a16="http://schemas.microsoft.com/office/drawing/2014/main" id="{0137770C-7FCF-437D-869E-FBB98B772240}"/>
              </a:ext>
            </a:extLst>
          </p:cNvPr>
          <p:cNvSpPr/>
          <p:nvPr/>
        </p:nvSpPr>
        <p:spPr>
          <a:xfrm rot="5400000">
            <a:off x="2997378" y="227777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93" name="Egyenes összekötő 192">
            <a:extLst>
              <a:ext uri="{FF2B5EF4-FFF2-40B4-BE49-F238E27FC236}">
                <a16:creationId xmlns:a16="http://schemas.microsoft.com/office/drawing/2014/main" id="{37E4AD62-F2D5-47E5-B9BA-924560EF70FA}"/>
              </a:ext>
            </a:extLst>
          </p:cNvPr>
          <p:cNvCxnSpPr>
            <a:cxnSpLocks/>
            <a:stCxn id="3" idx="0"/>
            <a:endCxn id="2" idx="2"/>
          </p:cNvCxnSpPr>
          <p:nvPr/>
        </p:nvCxnSpPr>
        <p:spPr>
          <a:xfrm flipH="1" flipV="1">
            <a:off x="4952928" y="3324099"/>
            <a:ext cx="1073" cy="11744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Háromszög 193">
            <a:extLst>
              <a:ext uri="{FF2B5EF4-FFF2-40B4-BE49-F238E27FC236}">
                <a16:creationId xmlns:a16="http://schemas.microsoft.com/office/drawing/2014/main" id="{3362A2B0-6A91-470D-A8F1-A44E14E789D8}"/>
              </a:ext>
            </a:extLst>
          </p:cNvPr>
          <p:cNvSpPr/>
          <p:nvPr/>
        </p:nvSpPr>
        <p:spPr>
          <a:xfrm rot="10800000">
            <a:off x="595132" y="2500533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02" name="Egyenes összekötő 201">
            <a:extLst>
              <a:ext uri="{FF2B5EF4-FFF2-40B4-BE49-F238E27FC236}">
                <a16:creationId xmlns:a16="http://schemas.microsoft.com/office/drawing/2014/main" id="{7E7D363C-9B0C-49D0-8E24-8A31B181B0FE}"/>
              </a:ext>
            </a:extLst>
          </p:cNvPr>
          <p:cNvCxnSpPr>
            <a:cxnSpLocks/>
            <a:stCxn id="203" idx="2"/>
          </p:cNvCxnSpPr>
          <p:nvPr/>
        </p:nvCxnSpPr>
        <p:spPr>
          <a:xfrm>
            <a:off x="1065346" y="1651972"/>
            <a:ext cx="0" cy="175699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Szövegdoboz 202">
            <a:extLst>
              <a:ext uri="{FF2B5EF4-FFF2-40B4-BE49-F238E27FC236}">
                <a16:creationId xmlns:a16="http://schemas.microsoft.com/office/drawing/2014/main" id="{66F67CC7-78D4-4149-96E5-5F943BDCC70E}"/>
              </a:ext>
            </a:extLst>
          </p:cNvPr>
          <p:cNvSpPr txBox="1"/>
          <p:nvPr/>
        </p:nvSpPr>
        <p:spPr>
          <a:xfrm>
            <a:off x="946563" y="12826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210" name="Szövegdoboz 209">
            <a:extLst>
              <a:ext uri="{FF2B5EF4-FFF2-40B4-BE49-F238E27FC236}">
                <a16:creationId xmlns:a16="http://schemas.microsoft.com/office/drawing/2014/main" id="{DC72771B-B61E-48A1-B15F-E3C5C4BDDDD5}"/>
              </a:ext>
            </a:extLst>
          </p:cNvPr>
          <p:cNvSpPr txBox="1"/>
          <p:nvPr/>
        </p:nvSpPr>
        <p:spPr>
          <a:xfrm>
            <a:off x="207841" y="2163098"/>
            <a:ext cx="901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requests</a:t>
            </a:r>
            <a:endParaRPr lang="hu-HU" sz="1600" dirty="0"/>
          </a:p>
        </p:txBody>
      </p:sp>
      <p:sp>
        <p:nvSpPr>
          <p:cNvPr id="216" name="Háromszög 215">
            <a:extLst>
              <a:ext uri="{FF2B5EF4-FFF2-40B4-BE49-F238E27FC236}">
                <a16:creationId xmlns:a16="http://schemas.microsoft.com/office/drawing/2014/main" id="{E5F91305-5DAB-43D1-97B8-3D0B47699049}"/>
              </a:ext>
            </a:extLst>
          </p:cNvPr>
          <p:cNvSpPr/>
          <p:nvPr/>
        </p:nvSpPr>
        <p:spPr>
          <a:xfrm rot="16200000">
            <a:off x="6305747" y="228899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7" name="Szövegdoboz 216">
            <a:extLst>
              <a:ext uri="{FF2B5EF4-FFF2-40B4-BE49-F238E27FC236}">
                <a16:creationId xmlns:a16="http://schemas.microsoft.com/office/drawing/2014/main" id="{5D658B1B-C515-4CB6-AA55-476C7E849692}"/>
              </a:ext>
            </a:extLst>
          </p:cNvPr>
          <p:cNvSpPr txBox="1"/>
          <p:nvPr/>
        </p:nvSpPr>
        <p:spPr>
          <a:xfrm>
            <a:off x="6404960" y="4815079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uses</a:t>
            </a:r>
            <a:endParaRPr lang="hu-HU" sz="1600" dirty="0"/>
          </a:p>
        </p:txBody>
      </p:sp>
      <p:sp>
        <p:nvSpPr>
          <p:cNvPr id="218" name="Háromszög 217">
            <a:extLst>
              <a:ext uri="{FF2B5EF4-FFF2-40B4-BE49-F238E27FC236}">
                <a16:creationId xmlns:a16="http://schemas.microsoft.com/office/drawing/2014/main" id="{2EBC720E-96BB-439B-A06B-82C4A9F574E3}"/>
              </a:ext>
            </a:extLst>
          </p:cNvPr>
          <p:cNvSpPr/>
          <p:nvPr/>
        </p:nvSpPr>
        <p:spPr>
          <a:xfrm rot="16200000">
            <a:off x="6283187" y="4942575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9" name="Szövegdoboz 218">
            <a:extLst>
              <a:ext uri="{FF2B5EF4-FFF2-40B4-BE49-F238E27FC236}">
                <a16:creationId xmlns:a16="http://schemas.microsoft.com/office/drawing/2014/main" id="{76BBBAF3-5F78-480B-86C5-391F9DC7D91A}"/>
              </a:ext>
            </a:extLst>
          </p:cNvPr>
          <p:cNvSpPr txBox="1"/>
          <p:nvPr/>
        </p:nvSpPr>
        <p:spPr>
          <a:xfrm>
            <a:off x="746930" y="30629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34" name="Szövegdoboz 233">
            <a:extLst>
              <a:ext uri="{FF2B5EF4-FFF2-40B4-BE49-F238E27FC236}">
                <a16:creationId xmlns:a16="http://schemas.microsoft.com/office/drawing/2014/main" id="{97D93283-E111-44C1-9313-D2B5256BCAAD}"/>
              </a:ext>
            </a:extLst>
          </p:cNvPr>
          <p:cNvSpPr txBox="1"/>
          <p:nvPr/>
        </p:nvSpPr>
        <p:spPr>
          <a:xfrm>
            <a:off x="4621409" y="41951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304" name="Szövegdoboz 303">
            <a:extLst>
              <a:ext uri="{FF2B5EF4-FFF2-40B4-BE49-F238E27FC236}">
                <a16:creationId xmlns:a16="http://schemas.microsoft.com/office/drawing/2014/main" id="{18F46CBE-1C10-4FA3-8A38-94CB359422B9}"/>
              </a:ext>
            </a:extLst>
          </p:cNvPr>
          <p:cNvSpPr txBox="1"/>
          <p:nvPr/>
        </p:nvSpPr>
        <p:spPr>
          <a:xfrm>
            <a:off x="6045967" y="4846209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5" name="Szövegdoboz 304">
            <a:extLst>
              <a:ext uri="{FF2B5EF4-FFF2-40B4-BE49-F238E27FC236}">
                <a16:creationId xmlns:a16="http://schemas.microsoft.com/office/drawing/2014/main" id="{B07D724E-39FD-404C-A871-54BD56E51F41}"/>
              </a:ext>
            </a:extLst>
          </p:cNvPr>
          <p:cNvSpPr txBox="1"/>
          <p:nvPr/>
        </p:nvSpPr>
        <p:spPr>
          <a:xfrm>
            <a:off x="6017603" y="2199616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6" name="Szövegdoboz 305">
            <a:extLst>
              <a:ext uri="{FF2B5EF4-FFF2-40B4-BE49-F238E27FC236}">
                <a16:creationId xmlns:a16="http://schemas.microsoft.com/office/drawing/2014/main" id="{1A0F1A81-FF1A-47A3-88B3-08C1A2B814C7}"/>
              </a:ext>
            </a:extLst>
          </p:cNvPr>
          <p:cNvSpPr txBox="1"/>
          <p:nvPr/>
        </p:nvSpPr>
        <p:spPr>
          <a:xfrm>
            <a:off x="6967799" y="2481224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7" name="Szövegdoboz 306">
            <a:extLst>
              <a:ext uri="{FF2B5EF4-FFF2-40B4-BE49-F238E27FC236}">
                <a16:creationId xmlns:a16="http://schemas.microsoft.com/office/drawing/2014/main" id="{9A44F9CC-E256-4610-A675-0FC5BD0E4A32}"/>
              </a:ext>
            </a:extLst>
          </p:cNvPr>
          <p:cNvSpPr txBox="1"/>
          <p:nvPr/>
        </p:nvSpPr>
        <p:spPr>
          <a:xfrm>
            <a:off x="6500232" y="1170740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97" name="Ellipszis 96">
            <a:extLst>
              <a:ext uri="{FF2B5EF4-FFF2-40B4-BE49-F238E27FC236}">
                <a16:creationId xmlns:a16="http://schemas.microsoft.com/office/drawing/2014/main" id="{ED144AB8-826D-4A60-8D8F-EE6F8BD475C9}"/>
              </a:ext>
            </a:extLst>
          </p:cNvPr>
          <p:cNvSpPr/>
          <p:nvPr/>
        </p:nvSpPr>
        <p:spPr>
          <a:xfrm>
            <a:off x="8856677" y="3408969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8" name="Egyenes összekötő 97">
            <a:extLst>
              <a:ext uri="{FF2B5EF4-FFF2-40B4-BE49-F238E27FC236}">
                <a16:creationId xmlns:a16="http://schemas.microsoft.com/office/drawing/2014/main" id="{41070D86-3770-4F6D-AF60-E44449E6EE9B}"/>
              </a:ext>
            </a:extLst>
          </p:cNvPr>
          <p:cNvCxnSpPr>
            <a:cxnSpLocks/>
            <a:stCxn id="97" idx="4"/>
          </p:cNvCxnSpPr>
          <p:nvPr/>
        </p:nvCxnSpPr>
        <p:spPr>
          <a:xfrm>
            <a:off x="8900189" y="3491965"/>
            <a:ext cx="603" cy="9211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églalap: szamárfül 98">
            <a:extLst>
              <a:ext uri="{FF2B5EF4-FFF2-40B4-BE49-F238E27FC236}">
                <a16:creationId xmlns:a16="http://schemas.microsoft.com/office/drawing/2014/main" id="{1112AAE9-86EB-4244-9CDB-A4C31AD97825}"/>
              </a:ext>
            </a:extLst>
          </p:cNvPr>
          <p:cNvSpPr/>
          <p:nvPr/>
        </p:nvSpPr>
        <p:spPr>
          <a:xfrm rot="16200000">
            <a:off x="8267858" y="3668439"/>
            <a:ext cx="299284" cy="165930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0" name="Szövegdoboz 99">
            <a:extLst>
              <a:ext uri="{FF2B5EF4-FFF2-40B4-BE49-F238E27FC236}">
                <a16:creationId xmlns:a16="http://schemas.microsoft.com/office/drawing/2014/main" id="{482E0176-E732-48B6-9D20-A72C6254CC2A}"/>
              </a:ext>
            </a:extLst>
          </p:cNvPr>
          <p:cNvSpPr txBox="1"/>
          <p:nvPr/>
        </p:nvSpPr>
        <p:spPr>
          <a:xfrm>
            <a:off x="7580393" y="4304670"/>
            <a:ext cx="1602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atm.process</a:t>
            </a:r>
            <a:r>
              <a:rPr lang="hu-HU" sz="1600" dirty="0"/>
              <a:t>(</a:t>
            </a:r>
            <a:r>
              <a:rPr lang="hu-HU" sz="1600" dirty="0" err="1"/>
              <a:t>this</a:t>
            </a:r>
            <a:r>
              <a:rPr lang="hu-HU" sz="1600" dirty="0"/>
              <a:t>)</a:t>
            </a:r>
          </a:p>
        </p:txBody>
      </p:sp>
      <p:sp>
        <p:nvSpPr>
          <p:cNvPr id="101" name="Ellipszis 100">
            <a:extLst>
              <a:ext uri="{FF2B5EF4-FFF2-40B4-BE49-F238E27FC236}">
                <a16:creationId xmlns:a16="http://schemas.microsoft.com/office/drawing/2014/main" id="{2BCC03CB-9480-4B70-BA7F-708ED4803BB3}"/>
              </a:ext>
            </a:extLst>
          </p:cNvPr>
          <p:cNvSpPr/>
          <p:nvPr/>
        </p:nvSpPr>
        <p:spPr>
          <a:xfrm>
            <a:off x="9457923" y="131132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2" name="Egyenes összekötő 101">
            <a:extLst>
              <a:ext uri="{FF2B5EF4-FFF2-40B4-BE49-F238E27FC236}">
                <a16:creationId xmlns:a16="http://schemas.microsoft.com/office/drawing/2014/main" id="{60C2B8A7-1182-4B15-94F1-DECDB08FA3BC}"/>
              </a:ext>
            </a:extLst>
          </p:cNvPr>
          <p:cNvCxnSpPr>
            <a:cxnSpLocks/>
            <a:stCxn id="101" idx="4"/>
          </p:cNvCxnSpPr>
          <p:nvPr/>
        </p:nvCxnSpPr>
        <p:spPr>
          <a:xfrm>
            <a:off x="9501435" y="1394323"/>
            <a:ext cx="43511" cy="34043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églalap: szamárfül 120">
            <a:extLst>
              <a:ext uri="{FF2B5EF4-FFF2-40B4-BE49-F238E27FC236}">
                <a16:creationId xmlns:a16="http://schemas.microsoft.com/office/drawing/2014/main" id="{9F9FB75C-3C42-4BC4-90B5-C33506048DDB}"/>
              </a:ext>
            </a:extLst>
          </p:cNvPr>
          <p:cNvSpPr/>
          <p:nvPr/>
        </p:nvSpPr>
        <p:spPr>
          <a:xfrm rot="16200000">
            <a:off x="5860003" y="5287054"/>
            <a:ext cx="318661" cy="1659638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3" name="Ellipszis 122">
            <a:extLst>
              <a:ext uri="{FF2B5EF4-FFF2-40B4-BE49-F238E27FC236}">
                <a16:creationId xmlns:a16="http://schemas.microsoft.com/office/drawing/2014/main" id="{963BF0C8-3D54-4BFF-B5EF-D40BAE4284D2}"/>
              </a:ext>
            </a:extLst>
          </p:cNvPr>
          <p:cNvSpPr/>
          <p:nvPr/>
        </p:nvSpPr>
        <p:spPr>
          <a:xfrm>
            <a:off x="5976037" y="5668233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4" name="Egyenes összekötő 123">
            <a:extLst>
              <a:ext uri="{FF2B5EF4-FFF2-40B4-BE49-F238E27FC236}">
                <a16:creationId xmlns:a16="http://schemas.microsoft.com/office/drawing/2014/main" id="{F891FCB0-4FDC-4987-BAF1-522531A4C873}"/>
              </a:ext>
            </a:extLst>
          </p:cNvPr>
          <p:cNvCxnSpPr>
            <a:cxnSpLocks/>
            <a:stCxn id="123" idx="4"/>
            <a:endCxn id="121" idx="3"/>
          </p:cNvCxnSpPr>
          <p:nvPr/>
        </p:nvCxnSpPr>
        <p:spPr>
          <a:xfrm flipH="1">
            <a:off x="6019334" y="5751229"/>
            <a:ext cx="215" cy="20631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Szövegdoboz 125">
            <a:extLst>
              <a:ext uri="{FF2B5EF4-FFF2-40B4-BE49-F238E27FC236}">
                <a16:creationId xmlns:a16="http://schemas.microsoft.com/office/drawing/2014/main" id="{16EE4A56-80C0-4D6A-BFE2-2AE9DCD4136D}"/>
              </a:ext>
            </a:extLst>
          </p:cNvPr>
          <p:cNvSpPr txBox="1"/>
          <p:nvPr/>
        </p:nvSpPr>
        <p:spPr>
          <a:xfrm>
            <a:off x="6822830" y="392294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27" name="Szövegdoboz 126">
            <a:extLst>
              <a:ext uri="{FF2B5EF4-FFF2-40B4-BE49-F238E27FC236}">
                <a16:creationId xmlns:a16="http://schemas.microsoft.com/office/drawing/2014/main" id="{B4D22F50-6171-4AAB-BFB4-74AFD444EF85}"/>
              </a:ext>
            </a:extLst>
          </p:cNvPr>
          <p:cNvSpPr txBox="1"/>
          <p:nvPr/>
        </p:nvSpPr>
        <p:spPr>
          <a:xfrm>
            <a:off x="7144956" y="275814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18" name="Szövegdoboz 117">
            <a:extLst>
              <a:ext uri="{FF2B5EF4-FFF2-40B4-BE49-F238E27FC236}">
                <a16:creationId xmlns:a16="http://schemas.microsoft.com/office/drawing/2014/main" id="{CEA8F279-CEBB-46E1-B9B3-B2B4DA60EDD4}"/>
              </a:ext>
            </a:extLst>
          </p:cNvPr>
          <p:cNvSpPr txBox="1"/>
          <p:nvPr/>
        </p:nvSpPr>
        <p:spPr>
          <a:xfrm>
            <a:off x="5146102" y="5937650"/>
            <a:ext cx="1659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pinCode</a:t>
            </a:r>
            <a:r>
              <a:rPr lang="hu-HU" sz="1600" dirty="0"/>
              <a:t>=p</a:t>
            </a:r>
          </a:p>
        </p:txBody>
      </p:sp>
      <p:sp>
        <p:nvSpPr>
          <p:cNvPr id="95" name="Szövegdoboz 94">
            <a:extLst>
              <a:ext uri="{FF2B5EF4-FFF2-40B4-BE49-F238E27FC236}">
                <a16:creationId xmlns:a16="http://schemas.microsoft.com/office/drawing/2014/main" id="{C966C286-E30C-4E75-AAF7-1E79238A0D46}"/>
              </a:ext>
            </a:extLst>
          </p:cNvPr>
          <p:cNvSpPr txBox="1"/>
          <p:nvPr/>
        </p:nvSpPr>
        <p:spPr>
          <a:xfrm>
            <a:off x="3543130" y="2168935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74" name="Téglalap: szamárfül 73">
            <a:extLst>
              <a:ext uri="{FF2B5EF4-FFF2-40B4-BE49-F238E27FC236}">
                <a16:creationId xmlns:a16="http://schemas.microsoft.com/office/drawing/2014/main" id="{9864D3F0-4331-4700-9336-11B6333F92D2}"/>
              </a:ext>
            </a:extLst>
          </p:cNvPr>
          <p:cNvSpPr/>
          <p:nvPr/>
        </p:nvSpPr>
        <p:spPr>
          <a:xfrm rot="16200000">
            <a:off x="7935649" y="3836112"/>
            <a:ext cx="1524219" cy="3393560"/>
          </a:xfrm>
          <a:prstGeom prst="foldedCorner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69" name="Szövegdoboz 168">
            <a:extLst>
              <a:ext uri="{FF2B5EF4-FFF2-40B4-BE49-F238E27FC236}">
                <a16:creationId xmlns:a16="http://schemas.microsoft.com/office/drawing/2014/main" id="{FE77FF48-68F8-4CA3-BE4C-86031D083307}"/>
              </a:ext>
            </a:extLst>
          </p:cNvPr>
          <p:cNvSpPr txBox="1"/>
          <p:nvPr/>
        </p:nvSpPr>
        <p:spPr>
          <a:xfrm>
            <a:off x="7066804" y="4759825"/>
            <a:ext cx="3371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>
                <a:solidFill>
                  <a:srgbClr val="FF0000"/>
                </a:solidFill>
              </a:rPr>
              <a:t>card</a:t>
            </a:r>
            <a:r>
              <a:rPr lang="hu-HU" sz="1600" b="1" dirty="0">
                <a:solidFill>
                  <a:srgbClr val="FF0000"/>
                </a:solidFill>
              </a:rPr>
              <a:t> := </a:t>
            </a:r>
            <a:r>
              <a:rPr lang="hu-HU" sz="1600" b="1" dirty="0" err="1">
                <a:solidFill>
                  <a:srgbClr val="FFFF00"/>
                </a:solidFill>
              </a:rPr>
              <a:t>cust.giveCard</a:t>
            </a:r>
            <a:r>
              <a:rPr lang="hu-HU" sz="1600" b="1" dirty="0">
                <a:solidFill>
                  <a:srgbClr val="FFFF00"/>
                </a:solidFill>
              </a:rPr>
              <a:t>()</a:t>
            </a:r>
          </a:p>
          <a:p>
            <a:r>
              <a:rPr lang="hu-HU" sz="1600" b="1" dirty="0" err="1">
                <a:solidFill>
                  <a:srgbClr val="FF0000"/>
                </a:solidFill>
              </a:rPr>
              <a:t>if</a:t>
            </a:r>
            <a:r>
              <a:rPr lang="hu-HU" sz="1600" b="1" dirty="0">
                <a:solidFill>
                  <a:srgbClr val="FF0000"/>
                </a:solidFill>
              </a:rPr>
              <a:t> </a:t>
            </a:r>
            <a:r>
              <a:rPr lang="hu-HU" sz="1600" b="1" dirty="0" err="1">
                <a:solidFill>
                  <a:srgbClr val="FFFF00"/>
                </a:solidFill>
              </a:rPr>
              <a:t>card.</a:t>
            </a:r>
            <a:r>
              <a:rPr lang="hu-HU" sz="1600" b="1" dirty="0" err="1">
                <a:solidFill>
                  <a:srgbClr val="FF0000"/>
                </a:solidFill>
              </a:rPr>
              <a:t>pinCheck</a:t>
            </a:r>
            <a:r>
              <a:rPr lang="hu-HU" sz="1600" b="1" dirty="0">
                <a:solidFill>
                  <a:srgbClr val="FFFF00"/>
                </a:solidFill>
              </a:rPr>
              <a:t>(</a:t>
            </a:r>
            <a:r>
              <a:rPr lang="hu-HU" sz="1600" b="1" dirty="0" err="1">
                <a:solidFill>
                  <a:srgbClr val="FFFF00"/>
                </a:solidFill>
              </a:rPr>
              <a:t>cust.givePin</a:t>
            </a:r>
            <a:r>
              <a:rPr lang="hu-HU" sz="1600" b="1" dirty="0">
                <a:solidFill>
                  <a:srgbClr val="FFFF00"/>
                </a:solidFill>
              </a:rPr>
              <a:t>()) </a:t>
            </a:r>
            <a:r>
              <a:rPr lang="hu-HU" sz="1600" b="1" dirty="0" err="1">
                <a:solidFill>
                  <a:srgbClr val="FF0000"/>
                </a:solidFill>
              </a:rPr>
              <a:t>then</a:t>
            </a:r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    a := </a:t>
            </a:r>
            <a:r>
              <a:rPr lang="hu-HU" sz="1600" b="1" dirty="0" err="1">
                <a:solidFill>
                  <a:srgbClr val="FFFF00"/>
                </a:solidFill>
              </a:rPr>
              <a:t>cust.giveAmount</a:t>
            </a:r>
            <a:r>
              <a:rPr lang="hu-HU" sz="1600" b="1" dirty="0">
                <a:solidFill>
                  <a:srgbClr val="FFFF00"/>
                </a:solidFill>
              </a:rPr>
              <a:t>()</a:t>
            </a:r>
          </a:p>
          <a:p>
            <a:r>
              <a:rPr lang="hu-HU" sz="1600" dirty="0"/>
              <a:t>    ellenőrzi az egyenleget</a:t>
            </a:r>
          </a:p>
          <a:p>
            <a:r>
              <a:rPr lang="hu-HU" sz="1600" dirty="0"/>
              <a:t>    lebonyolítja a tranzakciót</a:t>
            </a:r>
          </a:p>
          <a:p>
            <a:r>
              <a:rPr lang="hu-HU" sz="1600" b="1" dirty="0" err="1">
                <a:solidFill>
                  <a:srgbClr val="FF0000"/>
                </a:solidFill>
              </a:rPr>
              <a:t>endif</a:t>
            </a:r>
            <a:endParaRPr lang="hu-HU" sz="1600" dirty="0">
              <a:solidFill>
                <a:srgbClr val="FF0000"/>
              </a:solidFill>
            </a:endParaRPr>
          </a:p>
        </p:txBody>
      </p:sp>
      <p:sp>
        <p:nvSpPr>
          <p:cNvPr id="69" name="Szövegdoboz 68">
            <a:extLst>
              <a:ext uri="{FF2B5EF4-FFF2-40B4-BE49-F238E27FC236}">
                <a16:creationId xmlns:a16="http://schemas.microsoft.com/office/drawing/2014/main" id="{6C39DF86-7006-4221-8B37-C3B9276B62C7}"/>
              </a:ext>
            </a:extLst>
          </p:cNvPr>
          <p:cNvSpPr txBox="1"/>
          <p:nvPr/>
        </p:nvSpPr>
        <p:spPr>
          <a:xfrm>
            <a:off x="2363475" y="2149347"/>
            <a:ext cx="670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treats</a:t>
            </a:r>
            <a:endParaRPr lang="hu-HU" sz="1600" dirty="0"/>
          </a:p>
        </p:txBody>
      </p:sp>
      <p:sp>
        <p:nvSpPr>
          <p:cNvPr id="70" name="Szövegdoboz 69">
            <a:extLst>
              <a:ext uri="{FF2B5EF4-FFF2-40B4-BE49-F238E27FC236}">
                <a16:creationId xmlns:a16="http://schemas.microsoft.com/office/drawing/2014/main" id="{77E13138-A5C1-43D5-B59C-627FBBCDB8B6}"/>
              </a:ext>
            </a:extLst>
          </p:cNvPr>
          <p:cNvSpPr txBox="1"/>
          <p:nvPr/>
        </p:nvSpPr>
        <p:spPr>
          <a:xfrm>
            <a:off x="6402199" y="2174595"/>
            <a:ext cx="47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val="1045842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E645C452-296F-40E2-A3B0-BF78A88F9F0C}"/>
              </a:ext>
            </a:extLst>
          </p:cNvPr>
          <p:cNvSpPr/>
          <p:nvPr/>
        </p:nvSpPr>
        <p:spPr>
          <a:xfrm>
            <a:off x="3815447" y="1950559"/>
            <a:ext cx="2274961" cy="13735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Account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accountNo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balance</a:t>
            </a:r>
            <a:r>
              <a:rPr lang="hu-HU" sz="1600" dirty="0">
                <a:solidFill>
                  <a:schemeClr val="tx1"/>
                </a:solidFill>
              </a:rPr>
              <a:t> : int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8B2CC0D-4A03-4C5C-B181-2508CB73F4E7}"/>
              </a:ext>
            </a:extLst>
          </p:cNvPr>
          <p:cNvSpPr/>
          <p:nvPr/>
        </p:nvSpPr>
        <p:spPr>
          <a:xfrm>
            <a:off x="3815094" y="4498590"/>
            <a:ext cx="2277814" cy="13848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Card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pinCode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pinCheck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p:string</a:t>
            </a:r>
            <a:r>
              <a:rPr lang="hu-HU" sz="1600" dirty="0">
                <a:solidFill>
                  <a:schemeClr val="tx1"/>
                </a:solidFill>
              </a:rPr>
              <a:t>):</a:t>
            </a:r>
            <a:r>
              <a:rPr lang="hu-HU" sz="1600" dirty="0" err="1">
                <a:solidFill>
                  <a:schemeClr val="tx1"/>
                </a:solidFill>
              </a:rPr>
              <a:t>bool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12D1453-FE11-427B-8E0C-34042D6615D3}"/>
              </a:ext>
            </a:extLst>
          </p:cNvPr>
          <p:cNvSpPr/>
          <p:nvPr/>
        </p:nvSpPr>
        <p:spPr>
          <a:xfrm>
            <a:off x="6790208" y="2750003"/>
            <a:ext cx="2392681" cy="1544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Customer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withdraw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atm:ATM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giveCard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Card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givePin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giveAmount</a:t>
            </a:r>
            <a:r>
              <a:rPr lang="hu-HU" sz="1600" dirty="0">
                <a:solidFill>
                  <a:schemeClr val="tx1"/>
                </a:solidFill>
              </a:rPr>
              <a:t>() : int</a:t>
            </a: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cxnSp>
        <p:nvCxnSpPr>
          <p:cNvPr id="5" name="Összekötő: szögletes 4">
            <a:extLst>
              <a:ext uri="{FF2B5EF4-FFF2-40B4-BE49-F238E27FC236}">
                <a16:creationId xmlns:a16="http://schemas.microsoft.com/office/drawing/2014/main" id="{F3B64317-5CC4-4AA2-8D9C-87CC5D5B7C6B}"/>
              </a:ext>
            </a:extLst>
          </p:cNvPr>
          <p:cNvCxnSpPr>
            <a:cxnSpLocks/>
            <a:stCxn id="127" idx="0"/>
            <a:endCxn id="26" idx="3"/>
          </p:cNvCxnSpPr>
          <p:nvPr/>
        </p:nvCxnSpPr>
        <p:spPr>
          <a:xfrm rot="16200000" flipV="1">
            <a:off x="6551725" y="2046134"/>
            <a:ext cx="250643" cy="1173387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Összekötő: szögletes 9">
            <a:extLst>
              <a:ext uri="{FF2B5EF4-FFF2-40B4-BE49-F238E27FC236}">
                <a16:creationId xmlns:a16="http://schemas.microsoft.com/office/drawing/2014/main" id="{FE2A5B35-CDE1-483D-BE0F-3E6C155C16D6}"/>
              </a:ext>
            </a:extLst>
          </p:cNvPr>
          <p:cNvCxnSpPr>
            <a:cxnSpLocks/>
            <a:stCxn id="25" idx="3"/>
            <a:endCxn id="126" idx="2"/>
          </p:cNvCxnSpPr>
          <p:nvPr/>
        </p:nvCxnSpPr>
        <p:spPr>
          <a:xfrm flipV="1">
            <a:off x="6092908" y="4292276"/>
            <a:ext cx="848705" cy="88724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Összekötő: szögletes 15">
            <a:extLst>
              <a:ext uri="{FF2B5EF4-FFF2-40B4-BE49-F238E27FC236}">
                <a16:creationId xmlns:a16="http://schemas.microsoft.com/office/drawing/2014/main" id="{F52AD91B-0559-47ED-95A3-EC95172E7930}"/>
              </a:ext>
            </a:extLst>
          </p:cNvPr>
          <p:cNvCxnSpPr>
            <a:cxnSpLocks/>
            <a:stCxn id="17" idx="0"/>
            <a:endCxn id="26" idx="1"/>
          </p:cNvCxnSpPr>
          <p:nvPr/>
        </p:nvCxnSpPr>
        <p:spPr>
          <a:xfrm rot="5400000" flipH="1" flipV="1">
            <a:off x="2502505" y="2060505"/>
            <a:ext cx="865311" cy="1759314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églalap 16">
            <a:extLst>
              <a:ext uri="{FF2B5EF4-FFF2-40B4-BE49-F238E27FC236}">
                <a16:creationId xmlns:a16="http://schemas.microsoft.com/office/drawing/2014/main" id="{BED806FF-7B66-4E4C-8518-C5CA780EEB6D}"/>
              </a:ext>
            </a:extLst>
          </p:cNvPr>
          <p:cNvSpPr/>
          <p:nvPr/>
        </p:nvSpPr>
        <p:spPr>
          <a:xfrm>
            <a:off x="494780" y="3372817"/>
            <a:ext cx="3121445" cy="13402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Bank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8" name="Összekötő: szögletes 17">
            <a:extLst>
              <a:ext uri="{FF2B5EF4-FFF2-40B4-BE49-F238E27FC236}">
                <a16:creationId xmlns:a16="http://schemas.microsoft.com/office/drawing/2014/main" id="{51992CDF-1163-4030-AE53-4E1810ABD2F3}"/>
              </a:ext>
            </a:extLst>
          </p:cNvPr>
          <p:cNvCxnSpPr>
            <a:cxnSpLocks/>
            <a:stCxn id="17" idx="2"/>
            <a:endCxn id="25" idx="1"/>
          </p:cNvCxnSpPr>
          <p:nvPr/>
        </p:nvCxnSpPr>
        <p:spPr>
          <a:xfrm rot="16200000" flipH="1">
            <a:off x="2702086" y="4066514"/>
            <a:ext cx="466424" cy="1759591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églalap 24">
            <a:extLst>
              <a:ext uri="{FF2B5EF4-FFF2-40B4-BE49-F238E27FC236}">
                <a16:creationId xmlns:a16="http://schemas.microsoft.com/office/drawing/2014/main" id="{29637C9A-159B-4E76-9818-A1CECC8B8755}"/>
              </a:ext>
            </a:extLst>
          </p:cNvPr>
          <p:cNvSpPr/>
          <p:nvPr/>
        </p:nvSpPr>
        <p:spPr>
          <a:xfrm>
            <a:off x="3815094" y="4798626"/>
            <a:ext cx="2277814" cy="7617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C35FFDE6-FC43-4854-AAF1-39F2D86D2CD7}"/>
              </a:ext>
            </a:extLst>
          </p:cNvPr>
          <p:cNvSpPr/>
          <p:nvPr/>
        </p:nvSpPr>
        <p:spPr>
          <a:xfrm>
            <a:off x="3814817" y="2250494"/>
            <a:ext cx="2275535" cy="514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D77F3D2D-DD6D-4074-AADB-121E10D12609}"/>
              </a:ext>
            </a:extLst>
          </p:cNvPr>
          <p:cNvSpPr/>
          <p:nvPr/>
        </p:nvSpPr>
        <p:spPr>
          <a:xfrm>
            <a:off x="6787708" y="3091668"/>
            <a:ext cx="2394722" cy="2204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3DCB3680-AB71-43CA-AE7F-B1BCA111ADCE}"/>
              </a:ext>
            </a:extLst>
          </p:cNvPr>
          <p:cNvSpPr/>
          <p:nvPr/>
        </p:nvSpPr>
        <p:spPr>
          <a:xfrm>
            <a:off x="494783" y="3730979"/>
            <a:ext cx="3121441" cy="2371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89A3E5D2-C80F-42A1-A2A5-B07D5B418943}"/>
              </a:ext>
            </a:extLst>
          </p:cNvPr>
          <p:cNvSpPr txBox="1"/>
          <p:nvPr/>
        </p:nvSpPr>
        <p:spPr>
          <a:xfrm>
            <a:off x="8620024" y="379242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60" name="Téglalap 59">
            <a:extLst>
              <a:ext uri="{FF2B5EF4-FFF2-40B4-BE49-F238E27FC236}">
                <a16:creationId xmlns:a16="http://schemas.microsoft.com/office/drawing/2014/main" id="{9EDAFAE1-64E3-49B1-A0FB-D47580BF5402}"/>
              </a:ext>
            </a:extLst>
          </p:cNvPr>
          <p:cNvSpPr/>
          <p:nvPr/>
        </p:nvSpPr>
        <p:spPr>
          <a:xfrm>
            <a:off x="551284" y="315988"/>
            <a:ext cx="3670895" cy="13402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Center</a:t>
            </a:r>
          </a:p>
          <a:p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getBalance</a:t>
            </a:r>
            <a:r>
              <a:rPr lang="hu-HU" sz="1600" b="1" dirty="0">
                <a:solidFill>
                  <a:srgbClr val="FF0000"/>
                </a:solidFill>
              </a:rPr>
              <a:t>(</a:t>
            </a:r>
            <a:r>
              <a:rPr lang="hu-HU" sz="1600" b="1" dirty="0" err="1">
                <a:solidFill>
                  <a:srgbClr val="FF0000"/>
                </a:solidFill>
              </a:rPr>
              <a:t>code</a:t>
            </a:r>
            <a:r>
              <a:rPr lang="hu-HU" sz="1600" b="1" dirty="0">
                <a:solidFill>
                  <a:srgbClr val="FF0000"/>
                </a:solidFill>
              </a:rPr>
              <a:t>, </a:t>
            </a:r>
            <a:r>
              <a:rPr lang="hu-HU" sz="1600" b="1" dirty="0" err="1">
                <a:solidFill>
                  <a:srgbClr val="FF0000"/>
                </a:solidFill>
              </a:rPr>
              <a:t>cardNo</a:t>
            </a:r>
            <a:r>
              <a:rPr lang="hu-HU" sz="1600" b="1" dirty="0">
                <a:solidFill>
                  <a:srgbClr val="FF0000"/>
                </a:solidFill>
              </a:rPr>
              <a:t> : </a:t>
            </a:r>
            <a:r>
              <a:rPr lang="hu-HU" sz="1600" b="1" dirty="0" err="1">
                <a:solidFill>
                  <a:srgbClr val="FF0000"/>
                </a:solidFill>
              </a:rPr>
              <a:t>string</a:t>
            </a:r>
            <a:r>
              <a:rPr lang="hu-HU" sz="1600" b="1" dirty="0">
                <a:solidFill>
                  <a:srgbClr val="FF0000"/>
                </a:solidFill>
              </a:rPr>
              <a:t>):int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transaction</a:t>
            </a:r>
            <a:r>
              <a:rPr lang="hu-HU" sz="1600" b="1" dirty="0">
                <a:solidFill>
                  <a:srgbClr val="FF0000"/>
                </a:solidFill>
              </a:rPr>
              <a:t>(</a:t>
            </a:r>
            <a:r>
              <a:rPr lang="hu-HU" sz="1600" b="1" dirty="0" err="1">
                <a:solidFill>
                  <a:srgbClr val="FF0000"/>
                </a:solidFill>
              </a:rPr>
              <a:t>code</a:t>
            </a:r>
            <a:r>
              <a:rPr lang="hu-HU" sz="1600" b="1" dirty="0">
                <a:solidFill>
                  <a:srgbClr val="FF0000"/>
                </a:solidFill>
              </a:rPr>
              <a:t>, </a:t>
            </a:r>
            <a:r>
              <a:rPr lang="hu-HU" sz="1600" b="1" dirty="0" err="1">
                <a:solidFill>
                  <a:srgbClr val="FF0000"/>
                </a:solidFill>
              </a:rPr>
              <a:t>cardNo</a:t>
            </a:r>
            <a:r>
              <a:rPr lang="hu-HU" sz="1600" b="1" dirty="0">
                <a:solidFill>
                  <a:srgbClr val="FF0000"/>
                </a:solidFill>
              </a:rPr>
              <a:t> : </a:t>
            </a:r>
            <a:r>
              <a:rPr lang="hu-HU" sz="1600" b="1" dirty="0" err="1">
                <a:solidFill>
                  <a:srgbClr val="FF0000"/>
                </a:solidFill>
              </a:rPr>
              <a:t>string</a:t>
            </a:r>
            <a:r>
              <a:rPr lang="hu-HU" sz="1600" b="1" dirty="0">
                <a:solidFill>
                  <a:srgbClr val="FF0000"/>
                </a:solidFill>
              </a:rPr>
              <a:t>, a:int)</a:t>
            </a:r>
          </a:p>
        </p:txBody>
      </p:sp>
      <p:sp>
        <p:nvSpPr>
          <p:cNvPr id="61" name="Téglalap 60">
            <a:extLst>
              <a:ext uri="{FF2B5EF4-FFF2-40B4-BE49-F238E27FC236}">
                <a16:creationId xmlns:a16="http://schemas.microsoft.com/office/drawing/2014/main" id="{22D83302-232B-48A7-A89B-C22B7080E289}"/>
              </a:ext>
            </a:extLst>
          </p:cNvPr>
          <p:cNvSpPr/>
          <p:nvPr/>
        </p:nvSpPr>
        <p:spPr>
          <a:xfrm>
            <a:off x="551285" y="607931"/>
            <a:ext cx="3670896" cy="2803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Téglalap 66">
            <a:extLst>
              <a:ext uri="{FF2B5EF4-FFF2-40B4-BE49-F238E27FC236}">
                <a16:creationId xmlns:a16="http://schemas.microsoft.com/office/drawing/2014/main" id="{29A9AF1A-1444-48A8-B4B6-5E5306E6899C}"/>
              </a:ext>
            </a:extLst>
          </p:cNvPr>
          <p:cNvSpPr/>
          <p:nvPr/>
        </p:nvSpPr>
        <p:spPr>
          <a:xfrm>
            <a:off x="6769078" y="666739"/>
            <a:ext cx="2793470" cy="8957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ATM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location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process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cust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Customer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8" name="Téglalap 67">
            <a:extLst>
              <a:ext uri="{FF2B5EF4-FFF2-40B4-BE49-F238E27FC236}">
                <a16:creationId xmlns:a16="http://schemas.microsoft.com/office/drawing/2014/main" id="{D0F4F8D3-3745-4471-BC1E-39D5EB843582}"/>
              </a:ext>
            </a:extLst>
          </p:cNvPr>
          <p:cNvSpPr/>
          <p:nvPr/>
        </p:nvSpPr>
        <p:spPr>
          <a:xfrm>
            <a:off x="6769078" y="972026"/>
            <a:ext cx="2793470" cy="2690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2" name="Szövegdoboz 111">
            <a:extLst>
              <a:ext uri="{FF2B5EF4-FFF2-40B4-BE49-F238E27FC236}">
                <a16:creationId xmlns:a16="http://schemas.microsoft.com/office/drawing/2014/main" id="{12148142-F4C2-4D0B-AABB-5C5817ABFA9C}"/>
              </a:ext>
            </a:extLst>
          </p:cNvPr>
          <p:cNvSpPr txBox="1"/>
          <p:nvPr/>
        </p:nvSpPr>
        <p:spPr>
          <a:xfrm>
            <a:off x="7629644" y="2446242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cxnSp>
        <p:nvCxnSpPr>
          <p:cNvPr id="113" name="Egyenes összekötő 112">
            <a:extLst>
              <a:ext uri="{FF2B5EF4-FFF2-40B4-BE49-F238E27FC236}">
                <a16:creationId xmlns:a16="http://schemas.microsoft.com/office/drawing/2014/main" id="{2965BC25-768A-4BB8-A4FB-57E9D49013C0}"/>
              </a:ext>
            </a:extLst>
          </p:cNvPr>
          <p:cNvCxnSpPr>
            <a:cxnSpLocks/>
          </p:cNvCxnSpPr>
          <p:nvPr/>
        </p:nvCxnSpPr>
        <p:spPr>
          <a:xfrm flipH="1" flipV="1">
            <a:off x="8771444" y="1574122"/>
            <a:ext cx="11574" cy="116604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>
            <a:extLst>
              <a:ext uri="{FF2B5EF4-FFF2-40B4-BE49-F238E27FC236}">
                <a16:creationId xmlns:a16="http://schemas.microsoft.com/office/drawing/2014/main" id="{FA734E71-67DC-4DC5-A3BA-AF77BD09D9CA}"/>
              </a:ext>
            </a:extLst>
          </p:cNvPr>
          <p:cNvCxnSpPr>
            <a:cxnSpLocks/>
            <a:stCxn id="117" idx="3"/>
            <a:endCxn id="119" idx="1"/>
          </p:cNvCxnSpPr>
          <p:nvPr/>
        </p:nvCxnSpPr>
        <p:spPr>
          <a:xfrm flipV="1">
            <a:off x="7930419" y="1924552"/>
            <a:ext cx="818788" cy="911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Szövegdoboz 114">
            <a:extLst>
              <a:ext uri="{FF2B5EF4-FFF2-40B4-BE49-F238E27FC236}">
                <a16:creationId xmlns:a16="http://schemas.microsoft.com/office/drawing/2014/main" id="{8465E592-350C-4E38-8B35-300EBA0471D6}"/>
              </a:ext>
            </a:extLst>
          </p:cNvPr>
          <p:cNvSpPr txBox="1"/>
          <p:nvPr/>
        </p:nvSpPr>
        <p:spPr>
          <a:xfrm>
            <a:off x="7890372" y="1950963"/>
            <a:ext cx="857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subset</a:t>
            </a:r>
            <a:r>
              <a:rPr lang="hu-HU" sz="1600" dirty="0"/>
              <a:t>}</a:t>
            </a:r>
          </a:p>
        </p:txBody>
      </p:sp>
      <p:sp>
        <p:nvSpPr>
          <p:cNvPr id="117" name="Szövegdoboz 116">
            <a:extLst>
              <a:ext uri="{FF2B5EF4-FFF2-40B4-BE49-F238E27FC236}">
                <a16:creationId xmlns:a16="http://schemas.microsoft.com/office/drawing/2014/main" id="{D0D4E6A2-AE18-463A-BEB8-8C7444B3F4EE}"/>
              </a:ext>
            </a:extLst>
          </p:cNvPr>
          <p:cNvSpPr txBox="1"/>
          <p:nvPr/>
        </p:nvSpPr>
        <p:spPr>
          <a:xfrm>
            <a:off x="7138214" y="1756186"/>
            <a:ext cx="792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queues</a:t>
            </a:r>
            <a:endParaRPr lang="hu-HU" sz="1600" dirty="0"/>
          </a:p>
        </p:txBody>
      </p:sp>
      <p:sp>
        <p:nvSpPr>
          <p:cNvPr id="119" name="Szövegdoboz 118">
            <a:extLst>
              <a:ext uri="{FF2B5EF4-FFF2-40B4-BE49-F238E27FC236}">
                <a16:creationId xmlns:a16="http://schemas.microsoft.com/office/drawing/2014/main" id="{B833D130-6E3C-42B4-B370-8E0278D2DA9F}"/>
              </a:ext>
            </a:extLst>
          </p:cNvPr>
          <p:cNvSpPr txBox="1"/>
          <p:nvPr/>
        </p:nvSpPr>
        <p:spPr>
          <a:xfrm>
            <a:off x="8749207" y="1755275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handles</a:t>
            </a:r>
            <a:endParaRPr lang="hu-HU" sz="1600" dirty="0"/>
          </a:p>
        </p:txBody>
      </p:sp>
      <p:cxnSp>
        <p:nvCxnSpPr>
          <p:cNvPr id="120" name="Egyenes összekötő 119">
            <a:extLst>
              <a:ext uri="{FF2B5EF4-FFF2-40B4-BE49-F238E27FC236}">
                <a16:creationId xmlns:a16="http://schemas.microsoft.com/office/drawing/2014/main" id="{DB219A27-F57D-47C2-8FFD-8BC8AD653A94}"/>
              </a:ext>
            </a:extLst>
          </p:cNvPr>
          <p:cNvCxnSpPr>
            <a:cxnSpLocks/>
          </p:cNvCxnSpPr>
          <p:nvPr/>
        </p:nvCxnSpPr>
        <p:spPr>
          <a:xfrm flipV="1">
            <a:off x="7919185" y="1574123"/>
            <a:ext cx="1" cy="116604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Szövegdoboz 130">
            <a:extLst>
              <a:ext uri="{FF2B5EF4-FFF2-40B4-BE49-F238E27FC236}">
                <a16:creationId xmlns:a16="http://schemas.microsoft.com/office/drawing/2014/main" id="{6BF7FF3D-7D3E-4DCE-B09E-FE4BC3600C67}"/>
              </a:ext>
            </a:extLst>
          </p:cNvPr>
          <p:cNvSpPr txBox="1"/>
          <p:nvPr/>
        </p:nvSpPr>
        <p:spPr>
          <a:xfrm>
            <a:off x="7337708" y="2967335"/>
            <a:ext cx="201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139" name="Háromszög 138">
            <a:extLst>
              <a:ext uri="{FF2B5EF4-FFF2-40B4-BE49-F238E27FC236}">
                <a16:creationId xmlns:a16="http://schemas.microsoft.com/office/drawing/2014/main" id="{51D1365C-442E-4D29-BCC1-742E23C4F657}"/>
              </a:ext>
            </a:extLst>
          </p:cNvPr>
          <p:cNvSpPr/>
          <p:nvPr/>
        </p:nvSpPr>
        <p:spPr>
          <a:xfrm>
            <a:off x="7495907" y="169261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0" name="Háromszög 139">
            <a:extLst>
              <a:ext uri="{FF2B5EF4-FFF2-40B4-BE49-F238E27FC236}">
                <a16:creationId xmlns:a16="http://schemas.microsoft.com/office/drawing/2014/main" id="{168FFA39-F543-495B-A247-C7D2269AD1CA}"/>
              </a:ext>
            </a:extLst>
          </p:cNvPr>
          <p:cNvSpPr/>
          <p:nvPr/>
        </p:nvSpPr>
        <p:spPr>
          <a:xfrm>
            <a:off x="9103224" y="1683139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1" name="Szövegdoboz 140">
            <a:extLst>
              <a:ext uri="{FF2B5EF4-FFF2-40B4-BE49-F238E27FC236}">
                <a16:creationId xmlns:a16="http://schemas.microsoft.com/office/drawing/2014/main" id="{C579A419-A58C-4276-A7CA-CD3BD5C0067D}"/>
              </a:ext>
            </a:extLst>
          </p:cNvPr>
          <p:cNvSpPr txBox="1"/>
          <p:nvPr/>
        </p:nvSpPr>
        <p:spPr>
          <a:xfrm>
            <a:off x="7843243" y="2411449"/>
            <a:ext cx="980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ordered</a:t>
            </a:r>
            <a:r>
              <a:rPr lang="hu-HU" sz="1600" dirty="0"/>
              <a:t>}</a:t>
            </a:r>
          </a:p>
        </p:txBody>
      </p:sp>
      <p:cxnSp>
        <p:nvCxnSpPr>
          <p:cNvPr id="147" name="Egyenes összekötő 146">
            <a:extLst>
              <a:ext uri="{FF2B5EF4-FFF2-40B4-BE49-F238E27FC236}">
                <a16:creationId xmlns:a16="http://schemas.microsoft.com/office/drawing/2014/main" id="{5CC7034E-052F-492D-A0A8-E86F44B0C3C3}"/>
              </a:ext>
            </a:extLst>
          </p:cNvPr>
          <p:cNvCxnSpPr>
            <a:cxnSpLocks/>
            <a:endCxn id="67" idx="1"/>
          </p:cNvCxnSpPr>
          <p:nvPr/>
        </p:nvCxnSpPr>
        <p:spPr>
          <a:xfrm>
            <a:off x="4222179" y="1114605"/>
            <a:ext cx="2546899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Háromszög 157">
            <a:extLst>
              <a:ext uri="{FF2B5EF4-FFF2-40B4-BE49-F238E27FC236}">
                <a16:creationId xmlns:a16="http://schemas.microsoft.com/office/drawing/2014/main" id="{DF908CEC-C2B2-484B-818F-C4137FE74126}"/>
              </a:ext>
            </a:extLst>
          </p:cNvPr>
          <p:cNvSpPr/>
          <p:nvPr/>
        </p:nvSpPr>
        <p:spPr>
          <a:xfrm rot="16200000">
            <a:off x="5328055" y="87714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9" name="Szövegdoboz 158">
            <a:extLst>
              <a:ext uri="{FF2B5EF4-FFF2-40B4-BE49-F238E27FC236}">
                <a16:creationId xmlns:a16="http://schemas.microsoft.com/office/drawing/2014/main" id="{08902BA4-EE3D-4A04-B022-A74D41BA7C16}"/>
              </a:ext>
            </a:extLst>
          </p:cNvPr>
          <p:cNvSpPr txBox="1"/>
          <p:nvPr/>
        </p:nvSpPr>
        <p:spPr>
          <a:xfrm>
            <a:off x="5415231" y="773405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sends</a:t>
            </a:r>
            <a:endParaRPr lang="hu-HU" sz="1600" dirty="0"/>
          </a:p>
        </p:txBody>
      </p:sp>
      <p:sp>
        <p:nvSpPr>
          <p:cNvPr id="177" name="Szövegdoboz 176">
            <a:extLst>
              <a:ext uri="{FF2B5EF4-FFF2-40B4-BE49-F238E27FC236}">
                <a16:creationId xmlns:a16="http://schemas.microsoft.com/office/drawing/2014/main" id="{CC4853EC-3D94-449F-893C-FCAEE9DA63D6}"/>
              </a:ext>
            </a:extLst>
          </p:cNvPr>
          <p:cNvSpPr txBox="1"/>
          <p:nvPr/>
        </p:nvSpPr>
        <p:spPr>
          <a:xfrm>
            <a:off x="2265778" y="4854988"/>
            <a:ext cx="627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owns</a:t>
            </a:r>
            <a:endParaRPr lang="hu-HU" sz="1600" dirty="0"/>
          </a:p>
        </p:txBody>
      </p:sp>
      <p:sp>
        <p:nvSpPr>
          <p:cNvPr id="178" name="Szövegdoboz 177">
            <a:extLst>
              <a:ext uri="{FF2B5EF4-FFF2-40B4-BE49-F238E27FC236}">
                <a16:creationId xmlns:a16="http://schemas.microsoft.com/office/drawing/2014/main" id="{77DBE73A-A21A-457A-ABCD-2ED789EF8DA4}"/>
              </a:ext>
            </a:extLst>
          </p:cNvPr>
          <p:cNvSpPr txBox="1"/>
          <p:nvPr/>
        </p:nvSpPr>
        <p:spPr>
          <a:xfrm>
            <a:off x="3540856" y="4869331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83" name="Háromszög 182">
            <a:extLst>
              <a:ext uri="{FF2B5EF4-FFF2-40B4-BE49-F238E27FC236}">
                <a16:creationId xmlns:a16="http://schemas.microsoft.com/office/drawing/2014/main" id="{57BB9D36-5962-45AD-801C-3AC2CB62E934}"/>
              </a:ext>
            </a:extLst>
          </p:cNvPr>
          <p:cNvSpPr/>
          <p:nvPr/>
        </p:nvSpPr>
        <p:spPr>
          <a:xfrm rot="5400000">
            <a:off x="2846315" y="4982958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2" name="Háromszög 191">
            <a:extLst>
              <a:ext uri="{FF2B5EF4-FFF2-40B4-BE49-F238E27FC236}">
                <a16:creationId xmlns:a16="http://schemas.microsoft.com/office/drawing/2014/main" id="{0137770C-7FCF-437D-869E-FBB98B772240}"/>
              </a:ext>
            </a:extLst>
          </p:cNvPr>
          <p:cNvSpPr/>
          <p:nvPr/>
        </p:nvSpPr>
        <p:spPr>
          <a:xfrm rot="5400000">
            <a:off x="2997378" y="227777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93" name="Egyenes összekötő 192">
            <a:extLst>
              <a:ext uri="{FF2B5EF4-FFF2-40B4-BE49-F238E27FC236}">
                <a16:creationId xmlns:a16="http://schemas.microsoft.com/office/drawing/2014/main" id="{37E4AD62-F2D5-47E5-B9BA-924560EF70FA}"/>
              </a:ext>
            </a:extLst>
          </p:cNvPr>
          <p:cNvCxnSpPr>
            <a:cxnSpLocks/>
            <a:stCxn id="3" idx="0"/>
            <a:endCxn id="2" idx="2"/>
          </p:cNvCxnSpPr>
          <p:nvPr/>
        </p:nvCxnSpPr>
        <p:spPr>
          <a:xfrm flipH="1" flipV="1">
            <a:off x="4952928" y="3324099"/>
            <a:ext cx="1073" cy="11744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Háromszög 193">
            <a:extLst>
              <a:ext uri="{FF2B5EF4-FFF2-40B4-BE49-F238E27FC236}">
                <a16:creationId xmlns:a16="http://schemas.microsoft.com/office/drawing/2014/main" id="{3362A2B0-6A91-470D-A8F1-A44E14E789D8}"/>
              </a:ext>
            </a:extLst>
          </p:cNvPr>
          <p:cNvSpPr/>
          <p:nvPr/>
        </p:nvSpPr>
        <p:spPr>
          <a:xfrm rot="10800000">
            <a:off x="595132" y="2500533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02" name="Egyenes összekötő 201">
            <a:extLst>
              <a:ext uri="{FF2B5EF4-FFF2-40B4-BE49-F238E27FC236}">
                <a16:creationId xmlns:a16="http://schemas.microsoft.com/office/drawing/2014/main" id="{7E7D363C-9B0C-49D0-8E24-8A31B181B0FE}"/>
              </a:ext>
            </a:extLst>
          </p:cNvPr>
          <p:cNvCxnSpPr>
            <a:cxnSpLocks/>
            <a:stCxn id="203" idx="2"/>
          </p:cNvCxnSpPr>
          <p:nvPr/>
        </p:nvCxnSpPr>
        <p:spPr>
          <a:xfrm>
            <a:off x="1065346" y="1651972"/>
            <a:ext cx="0" cy="175699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Szövegdoboz 202">
            <a:extLst>
              <a:ext uri="{FF2B5EF4-FFF2-40B4-BE49-F238E27FC236}">
                <a16:creationId xmlns:a16="http://schemas.microsoft.com/office/drawing/2014/main" id="{66F67CC7-78D4-4149-96E5-5F943BDCC70E}"/>
              </a:ext>
            </a:extLst>
          </p:cNvPr>
          <p:cNvSpPr txBox="1"/>
          <p:nvPr/>
        </p:nvSpPr>
        <p:spPr>
          <a:xfrm>
            <a:off x="946563" y="12826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210" name="Szövegdoboz 209">
            <a:extLst>
              <a:ext uri="{FF2B5EF4-FFF2-40B4-BE49-F238E27FC236}">
                <a16:creationId xmlns:a16="http://schemas.microsoft.com/office/drawing/2014/main" id="{DC72771B-B61E-48A1-B15F-E3C5C4BDDDD5}"/>
              </a:ext>
            </a:extLst>
          </p:cNvPr>
          <p:cNvSpPr txBox="1"/>
          <p:nvPr/>
        </p:nvSpPr>
        <p:spPr>
          <a:xfrm>
            <a:off x="207841" y="2163098"/>
            <a:ext cx="901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requests</a:t>
            </a:r>
            <a:endParaRPr lang="hu-HU" sz="1600" dirty="0"/>
          </a:p>
        </p:txBody>
      </p:sp>
      <p:sp>
        <p:nvSpPr>
          <p:cNvPr id="216" name="Háromszög 215">
            <a:extLst>
              <a:ext uri="{FF2B5EF4-FFF2-40B4-BE49-F238E27FC236}">
                <a16:creationId xmlns:a16="http://schemas.microsoft.com/office/drawing/2014/main" id="{E5F91305-5DAB-43D1-97B8-3D0B47699049}"/>
              </a:ext>
            </a:extLst>
          </p:cNvPr>
          <p:cNvSpPr/>
          <p:nvPr/>
        </p:nvSpPr>
        <p:spPr>
          <a:xfrm rot="16200000">
            <a:off x="6305747" y="228899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7" name="Szövegdoboz 216">
            <a:extLst>
              <a:ext uri="{FF2B5EF4-FFF2-40B4-BE49-F238E27FC236}">
                <a16:creationId xmlns:a16="http://schemas.microsoft.com/office/drawing/2014/main" id="{5D658B1B-C515-4CB6-AA55-476C7E849692}"/>
              </a:ext>
            </a:extLst>
          </p:cNvPr>
          <p:cNvSpPr txBox="1"/>
          <p:nvPr/>
        </p:nvSpPr>
        <p:spPr>
          <a:xfrm>
            <a:off x="6404960" y="4815079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uses</a:t>
            </a:r>
            <a:endParaRPr lang="hu-HU" sz="1600" dirty="0"/>
          </a:p>
        </p:txBody>
      </p:sp>
      <p:sp>
        <p:nvSpPr>
          <p:cNvPr id="218" name="Háromszög 217">
            <a:extLst>
              <a:ext uri="{FF2B5EF4-FFF2-40B4-BE49-F238E27FC236}">
                <a16:creationId xmlns:a16="http://schemas.microsoft.com/office/drawing/2014/main" id="{2EBC720E-96BB-439B-A06B-82C4A9F574E3}"/>
              </a:ext>
            </a:extLst>
          </p:cNvPr>
          <p:cNvSpPr/>
          <p:nvPr/>
        </p:nvSpPr>
        <p:spPr>
          <a:xfrm rot="16200000">
            <a:off x="6283187" y="4942575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9" name="Szövegdoboz 218">
            <a:extLst>
              <a:ext uri="{FF2B5EF4-FFF2-40B4-BE49-F238E27FC236}">
                <a16:creationId xmlns:a16="http://schemas.microsoft.com/office/drawing/2014/main" id="{76BBBAF3-5F78-480B-86C5-391F9DC7D91A}"/>
              </a:ext>
            </a:extLst>
          </p:cNvPr>
          <p:cNvSpPr txBox="1"/>
          <p:nvPr/>
        </p:nvSpPr>
        <p:spPr>
          <a:xfrm>
            <a:off x="746930" y="30629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34" name="Szövegdoboz 233">
            <a:extLst>
              <a:ext uri="{FF2B5EF4-FFF2-40B4-BE49-F238E27FC236}">
                <a16:creationId xmlns:a16="http://schemas.microsoft.com/office/drawing/2014/main" id="{97D93283-E111-44C1-9313-D2B5256BCAAD}"/>
              </a:ext>
            </a:extLst>
          </p:cNvPr>
          <p:cNvSpPr txBox="1"/>
          <p:nvPr/>
        </p:nvSpPr>
        <p:spPr>
          <a:xfrm>
            <a:off x="4621409" y="41951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168" name="Téglalap: szamárfül 167">
            <a:extLst>
              <a:ext uri="{FF2B5EF4-FFF2-40B4-BE49-F238E27FC236}">
                <a16:creationId xmlns:a16="http://schemas.microsoft.com/office/drawing/2014/main" id="{9A0C91A9-4221-4E1B-96B8-C510480D1FDE}"/>
              </a:ext>
            </a:extLst>
          </p:cNvPr>
          <p:cNvSpPr/>
          <p:nvPr/>
        </p:nvSpPr>
        <p:spPr>
          <a:xfrm rot="16200000">
            <a:off x="7858165" y="3913597"/>
            <a:ext cx="1524219" cy="3238591"/>
          </a:xfrm>
          <a:prstGeom prst="foldedCorner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69" name="Szövegdoboz 168">
            <a:extLst>
              <a:ext uri="{FF2B5EF4-FFF2-40B4-BE49-F238E27FC236}">
                <a16:creationId xmlns:a16="http://schemas.microsoft.com/office/drawing/2014/main" id="{FE77FF48-68F8-4CA3-BE4C-86031D083307}"/>
              </a:ext>
            </a:extLst>
          </p:cNvPr>
          <p:cNvSpPr txBox="1"/>
          <p:nvPr/>
        </p:nvSpPr>
        <p:spPr>
          <a:xfrm>
            <a:off x="7022533" y="4734639"/>
            <a:ext cx="32385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card</a:t>
            </a:r>
            <a:r>
              <a:rPr lang="hu-HU" sz="1600" dirty="0"/>
              <a:t> := </a:t>
            </a:r>
            <a:r>
              <a:rPr lang="hu-HU" sz="1600" dirty="0" err="1"/>
              <a:t>cust.giveCard</a:t>
            </a:r>
            <a:r>
              <a:rPr lang="hu-HU" sz="1600" dirty="0"/>
              <a:t>()</a:t>
            </a:r>
          </a:p>
          <a:p>
            <a:r>
              <a:rPr lang="hu-HU" sz="1600" b="1" dirty="0" err="1"/>
              <a:t>if</a:t>
            </a:r>
            <a:r>
              <a:rPr lang="hu-HU" sz="1600" b="1" dirty="0"/>
              <a:t> </a:t>
            </a:r>
            <a:r>
              <a:rPr lang="hu-HU" sz="1600" dirty="0" err="1"/>
              <a:t>card</a:t>
            </a:r>
            <a:r>
              <a:rPr lang="hu-HU" sz="1600" b="1" dirty="0" err="1"/>
              <a:t>.</a:t>
            </a:r>
            <a:r>
              <a:rPr lang="hu-HU" sz="1600" dirty="0" err="1"/>
              <a:t>pinCheck</a:t>
            </a:r>
            <a:r>
              <a:rPr lang="hu-HU" sz="1600" dirty="0"/>
              <a:t>(</a:t>
            </a:r>
            <a:r>
              <a:rPr lang="hu-HU" sz="1600" dirty="0" err="1"/>
              <a:t>cust.givePin</a:t>
            </a:r>
            <a:r>
              <a:rPr lang="hu-HU" sz="1600" dirty="0"/>
              <a:t>()) </a:t>
            </a:r>
            <a:r>
              <a:rPr lang="hu-HU" sz="1600" b="1" dirty="0" err="1"/>
              <a:t>then</a:t>
            </a:r>
            <a:endParaRPr lang="hu-HU" sz="1600" b="1" dirty="0"/>
          </a:p>
          <a:p>
            <a:r>
              <a:rPr lang="hu-HU" sz="1600" dirty="0"/>
              <a:t>    a := </a:t>
            </a:r>
            <a:r>
              <a:rPr lang="hu-HU" sz="1600" dirty="0" err="1"/>
              <a:t>cust.giveAmount</a:t>
            </a:r>
            <a:r>
              <a:rPr lang="hu-HU" sz="1600" dirty="0"/>
              <a:t>()</a:t>
            </a:r>
          </a:p>
          <a:p>
            <a:r>
              <a:rPr lang="hu-HU" sz="1600" dirty="0">
                <a:solidFill>
                  <a:srgbClr val="FF0000"/>
                </a:solidFill>
              </a:rPr>
              <a:t>    </a:t>
            </a:r>
            <a:r>
              <a:rPr lang="hu-HU" sz="1600" b="1" dirty="0">
                <a:solidFill>
                  <a:srgbClr val="FF0000"/>
                </a:solidFill>
              </a:rPr>
              <a:t>ellenőrzi az egyenleget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    lebonyolítja a tranzakciót</a:t>
            </a:r>
          </a:p>
          <a:p>
            <a:r>
              <a:rPr lang="hu-HU" sz="1600" b="1" dirty="0" err="1"/>
              <a:t>endif</a:t>
            </a:r>
            <a:endParaRPr lang="hu-HU" sz="1600" dirty="0"/>
          </a:p>
        </p:txBody>
      </p:sp>
      <p:sp>
        <p:nvSpPr>
          <p:cNvPr id="304" name="Szövegdoboz 303">
            <a:extLst>
              <a:ext uri="{FF2B5EF4-FFF2-40B4-BE49-F238E27FC236}">
                <a16:creationId xmlns:a16="http://schemas.microsoft.com/office/drawing/2014/main" id="{18F46CBE-1C10-4FA3-8A38-94CB359422B9}"/>
              </a:ext>
            </a:extLst>
          </p:cNvPr>
          <p:cNvSpPr txBox="1"/>
          <p:nvPr/>
        </p:nvSpPr>
        <p:spPr>
          <a:xfrm>
            <a:off x="6045967" y="4846209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5" name="Szövegdoboz 304">
            <a:extLst>
              <a:ext uri="{FF2B5EF4-FFF2-40B4-BE49-F238E27FC236}">
                <a16:creationId xmlns:a16="http://schemas.microsoft.com/office/drawing/2014/main" id="{B07D724E-39FD-404C-A871-54BD56E51F41}"/>
              </a:ext>
            </a:extLst>
          </p:cNvPr>
          <p:cNvSpPr txBox="1"/>
          <p:nvPr/>
        </p:nvSpPr>
        <p:spPr>
          <a:xfrm>
            <a:off x="6017603" y="2199616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6" name="Szövegdoboz 305">
            <a:extLst>
              <a:ext uri="{FF2B5EF4-FFF2-40B4-BE49-F238E27FC236}">
                <a16:creationId xmlns:a16="http://schemas.microsoft.com/office/drawing/2014/main" id="{1A0F1A81-FF1A-47A3-88B3-08C1A2B814C7}"/>
              </a:ext>
            </a:extLst>
          </p:cNvPr>
          <p:cNvSpPr txBox="1"/>
          <p:nvPr/>
        </p:nvSpPr>
        <p:spPr>
          <a:xfrm>
            <a:off x="6967799" y="2481224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7" name="Szövegdoboz 306">
            <a:extLst>
              <a:ext uri="{FF2B5EF4-FFF2-40B4-BE49-F238E27FC236}">
                <a16:creationId xmlns:a16="http://schemas.microsoft.com/office/drawing/2014/main" id="{9A44F9CC-E256-4610-A675-0FC5BD0E4A32}"/>
              </a:ext>
            </a:extLst>
          </p:cNvPr>
          <p:cNvSpPr txBox="1"/>
          <p:nvPr/>
        </p:nvSpPr>
        <p:spPr>
          <a:xfrm>
            <a:off x="6500232" y="1170740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97" name="Ellipszis 96">
            <a:extLst>
              <a:ext uri="{FF2B5EF4-FFF2-40B4-BE49-F238E27FC236}">
                <a16:creationId xmlns:a16="http://schemas.microsoft.com/office/drawing/2014/main" id="{ED144AB8-826D-4A60-8D8F-EE6F8BD475C9}"/>
              </a:ext>
            </a:extLst>
          </p:cNvPr>
          <p:cNvSpPr/>
          <p:nvPr/>
        </p:nvSpPr>
        <p:spPr>
          <a:xfrm>
            <a:off x="8856677" y="3408969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8" name="Egyenes összekötő 97">
            <a:extLst>
              <a:ext uri="{FF2B5EF4-FFF2-40B4-BE49-F238E27FC236}">
                <a16:creationId xmlns:a16="http://schemas.microsoft.com/office/drawing/2014/main" id="{41070D86-3770-4F6D-AF60-E44449E6EE9B}"/>
              </a:ext>
            </a:extLst>
          </p:cNvPr>
          <p:cNvCxnSpPr>
            <a:cxnSpLocks/>
            <a:stCxn id="97" idx="4"/>
          </p:cNvCxnSpPr>
          <p:nvPr/>
        </p:nvCxnSpPr>
        <p:spPr>
          <a:xfrm>
            <a:off x="8900189" y="3491965"/>
            <a:ext cx="603" cy="9211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églalap: szamárfül 98">
            <a:extLst>
              <a:ext uri="{FF2B5EF4-FFF2-40B4-BE49-F238E27FC236}">
                <a16:creationId xmlns:a16="http://schemas.microsoft.com/office/drawing/2014/main" id="{1112AAE9-86EB-4244-9CDB-A4C31AD97825}"/>
              </a:ext>
            </a:extLst>
          </p:cNvPr>
          <p:cNvSpPr/>
          <p:nvPr/>
        </p:nvSpPr>
        <p:spPr>
          <a:xfrm rot="16200000">
            <a:off x="8300621" y="3635677"/>
            <a:ext cx="299284" cy="1724834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0" name="Szövegdoboz 99">
            <a:extLst>
              <a:ext uri="{FF2B5EF4-FFF2-40B4-BE49-F238E27FC236}">
                <a16:creationId xmlns:a16="http://schemas.microsoft.com/office/drawing/2014/main" id="{482E0176-E732-48B6-9D20-A72C6254CC2A}"/>
              </a:ext>
            </a:extLst>
          </p:cNvPr>
          <p:cNvSpPr txBox="1"/>
          <p:nvPr/>
        </p:nvSpPr>
        <p:spPr>
          <a:xfrm>
            <a:off x="7609513" y="4322517"/>
            <a:ext cx="1572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atm.process</a:t>
            </a:r>
            <a:r>
              <a:rPr lang="hu-HU" sz="1600" dirty="0"/>
              <a:t>(</a:t>
            </a:r>
            <a:r>
              <a:rPr lang="hu-HU" sz="1600" dirty="0" err="1"/>
              <a:t>this</a:t>
            </a:r>
            <a:r>
              <a:rPr lang="hu-HU" sz="1600" dirty="0"/>
              <a:t>)</a:t>
            </a:r>
          </a:p>
        </p:txBody>
      </p:sp>
      <p:sp>
        <p:nvSpPr>
          <p:cNvPr id="101" name="Ellipszis 100">
            <a:extLst>
              <a:ext uri="{FF2B5EF4-FFF2-40B4-BE49-F238E27FC236}">
                <a16:creationId xmlns:a16="http://schemas.microsoft.com/office/drawing/2014/main" id="{2BCC03CB-9480-4B70-BA7F-708ED4803BB3}"/>
              </a:ext>
            </a:extLst>
          </p:cNvPr>
          <p:cNvSpPr/>
          <p:nvPr/>
        </p:nvSpPr>
        <p:spPr>
          <a:xfrm>
            <a:off x="9457923" y="131132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2" name="Egyenes összekötő 101">
            <a:extLst>
              <a:ext uri="{FF2B5EF4-FFF2-40B4-BE49-F238E27FC236}">
                <a16:creationId xmlns:a16="http://schemas.microsoft.com/office/drawing/2014/main" id="{60C2B8A7-1182-4B15-94F1-DECDB08FA3BC}"/>
              </a:ext>
            </a:extLst>
          </p:cNvPr>
          <p:cNvCxnSpPr>
            <a:cxnSpLocks/>
            <a:stCxn id="101" idx="4"/>
          </p:cNvCxnSpPr>
          <p:nvPr/>
        </p:nvCxnSpPr>
        <p:spPr>
          <a:xfrm>
            <a:off x="9501435" y="1394323"/>
            <a:ext cx="0" cy="336984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églalap: szamárfül 120">
            <a:extLst>
              <a:ext uri="{FF2B5EF4-FFF2-40B4-BE49-F238E27FC236}">
                <a16:creationId xmlns:a16="http://schemas.microsoft.com/office/drawing/2014/main" id="{9F9FB75C-3C42-4BC4-90B5-C33506048DDB}"/>
              </a:ext>
            </a:extLst>
          </p:cNvPr>
          <p:cNvSpPr/>
          <p:nvPr/>
        </p:nvSpPr>
        <p:spPr>
          <a:xfrm rot="16200000">
            <a:off x="5859613" y="5322834"/>
            <a:ext cx="318661" cy="1659638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3" name="Ellipszis 122">
            <a:extLst>
              <a:ext uri="{FF2B5EF4-FFF2-40B4-BE49-F238E27FC236}">
                <a16:creationId xmlns:a16="http://schemas.microsoft.com/office/drawing/2014/main" id="{963BF0C8-3D54-4BFF-B5EF-D40BAE4284D2}"/>
              </a:ext>
            </a:extLst>
          </p:cNvPr>
          <p:cNvSpPr/>
          <p:nvPr/>
        </p:nvSpPr>
        <p:spPr>
          <a:xfrm>
            <a:off x="5976037" y="5668233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4" name="Egyenes összekötő 123">
            <a:extLst>
              <a:ext uri="{FF2B5EF4-FFF2-40B4-BE49-F238E27FC236}">
                <a16:creationId xmlns:a16="http://schemas.microsoft.com/office/drawing/2014/main" id="{F891FCB0-4FDC-4987-BAF1-522531A4C873}"/>
              </a:ext>
            </a:extLst>
          </p:cNvPr>
          <p:cNvCxnSpPr>
            <a:cxnSpLocks/>
            <a:stCxn id="123" idx="4"/>
            <a:endCxn id="121" idx="3"/>
          </p:cNvCxnSpPr>
          <p:nvPr/>
        </p:nvCxnSpPr>
        <p:spPr>
          <a:xfrm flipH="1">
            <a:off x="6018944" y="5751229"/>
            <a:ext cx="605" cy="2420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Szövegdoboz 125">
            <a:extLst>
              <a:ext uri="{FF2B5EF4-FFF2-40B4-BE49-F238E27FC236}">
                <a16:creationId xmlns:a16="http://schemas.microsoft.com/office/drawing/2014/main" id="{16EE4A56-80C0-4D6A-BFE2-2AE9DCD4136D}"/>
              </a:ext>
            </a:extLst>
          </p:cNvPr>
          <p:cNvSpPr txBox="1"/>
          <p:nvPr/>
        </p:nvSpPr>
        <p:spPr>
          <a:xfrm>
            <a:off x="6822830" y="392294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27" name="Szövegdoboz 126">
            <a:extLst>
              <a:ext uri="{FF2B5EF4-FFF2-40B4-BE49-F238E27FC236}">
                <a16:creationId xmlns:a16="http://schemas.microsoft.com/office/drawing/2014/main" id="{B4D22F50-6171-4AAB-BFB4-74AFD444EF85}"/>
              </a:ext>
            </a:extLst>
          </p:cNvPr>
          <p:cNvSpPr txBox="1"/>
          <p:nvPr/>
        </p:nvSpPr>
        <p:spPr>
          <a:xfrm>
            <a:off x="7144956" y="275814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18" name="Szövegdoboz 117">
            <a:extLst>
              <a:ext uri="{FF2B5EF4-FFF2-40B4-BE49-F238E27FC236}">
                <a16:creationId xmlns:a16="http://schemas.microsoft.com/office/drawing/2014/main" id="{CEA8F279-CEBB-46E1-B9B3-B2B4DA60EDD4}"/>
              </a:ext>
            </a:extLst>
          </p:cNvPr>
          <p:cNvSpPr txBox="1"/>
          <p:nvPr/>
        </p:nvSpPr>
        <p:spPr>
          <a:xfrm>
            <a:off x="5233240" y="5993760"/>
            <a:ext cx="1659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pinCode</a:t>
            </a:r>
            <a:r>
              <a:rPr lang="hu-HU" sz="1600" dirty="0"/>
              <a:t>=p</a:t>
            </a:r>
          </a:p>
        </p:txBody>
      </p:sp>
      <p:sp>
        <p:nvSpPr>
          <p:cNvPr id="95" name="Szövegdoboz 94">
            <a:extLst>
              <a:ext uri="{FF2B5EF4-FFF2-40B4-BE49-F238E27FC236}">
                <a16:creationId xmlns:a16="http://schemas.microsoft.com/office/drawing/2014/main" id="{C966C286-E30C-4E75-AAF7-1E79238A0D46}"/>
              </a:ext>
            </a:extLst>
          </p:cNvPr>
          <p:cNvSpPr txBox="1"/>
          <p:nvPr/>
        </p:nvSpPr>
        <p:spPr>
          <a:xfrm>
            <a:off x="3543130" y="2168935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69" name="Szövegdoboz 68">
            <a:extLst>
              <a:ext uri="{FF2B5EF4-FFF2-40B4-BE49-F238E27FC236}">
                <a16:creationId xmlns:a16="http://schemas.microsoft.com/office/drawing/2014/main" id="{EF275538-4C03-4D5F-B723-A2FBFDF4581F}"/>
              </a:ext>
            </a:extLst>
          </p:cNvPr>
          <p:cNvSpPr txBox="1"/>
          <p:nvPr/>
        </p:nvSpPr>
        <p:spPr>
          <a:xfrm>
            <a:off x="2363475" y="2149347"/>
            <a:ext cx="670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treats</a:t>
            </a:r>
            <a:endParaRPr lang="hu-HU" sz="1600" dirty="0"/>
          </a:p>
        </p:txBody>
      </p:sp>
      <p:sp>
        <p:nvSpPr>
          <p:cNvPr id="70" name="Szövegdoboz 69">
            <a:extLst>
              <a:ext uri="{FF2B5EF4-FFF2-40B4-BE49-F238E27FC236}">
                <a16:creationId xmlns:a16="http://schemas.microsoft.com/office/drawing/2014/main" id="{0E70147F-6915-41C6-8B2A-502F2EF1CA28}"/>
              </a:ext>
            </a:extLst>
          </p:cNvPr>
          <p:cNvSpPr txBox="1"/>
          <p:nvPr/>
        </p:nvSpPr>
        <p:spPr>
          <a:xfrm>
            <a:off x="6402199" y="2174595"/>
            <a:ext cx="47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val="3960953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églalap: szamárfül 74">
            <a:extLst>
              <a:ext uri="{FF2B5EF4-FFF2-40B4-BE49-F238E27FC236}">
                <a16:creationId xmlns:a16="http://schemas.microsoft.com/office/drawing/2014/main" id="{505B99C1-57CF-4A13-B8A5-9CA9015D7515}"/>
              </a:ext>
            </a:extLst>
          </p:cNvPr>
          <p:cNvSpPr/>
          <p:nvPr/>
        </p:nvSpPr>
        <p:spPr>
          <a:xfrm rot="16200000">
            <a:off x="5721501" y="5364863"/>
            <a:ext cx="318661" cy="1659638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73" name="Téglalap: szamárfül 72">
            <a:extLst>
              <a:ext uri="{FF2B5EF4-FFF2-40B4-BE49-F238E27FC236}">
                <a16:creationId xmlns:a16="http://schemas.microsoft.com/office/drawing/2014/main" id="{D803C42C-0539-4D97-9CC6-2D7CE0771A40}"/>
              </a:ext>
            </a:extLst>
          </p:cNvPr>
          <p:cNvSpPr/>
          <p:nvPr/>
        </p:nvSpPr>
        <p:spPr>
          <a:xfrm rot="16200000">
            <a:off x="8489375" y="3706812"/>
            <a:ext cx="299284" cy="1724834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645C452-296F-40E2-A3B0-BF78A88F9F0C}"/>
              </a:ext>
            </a:extLst>
          </p:cNvPr>
          <p:cNvSpPr/>
          <p:nvPr/>
        </p:nvSpPr>
        <p:spPr>
          <a:xfrm>
            <a:off x="3815447" y="1950559"/>
            <a:ext cx="2274961" cy="13735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Account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accountNo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balance</a:t>
            </a:r>
            <a:r>
              <a:rPr lang="hu-HU" sz="1600" dirty="0">
                <a:solidFill>
                  <a:schemeClr val="tx1"/>
                </a:solidFill>
              </a:rPr>
              <a:t> : int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8B2CC0D-4A03-4C5C-B181-2508CB73F4E7}"/>
              </a:ext>
            </a:extLst>
          </p:cNvPr>
          <p:cNvSpPr/>
          <p:nvPr/>
        </p:nvSpPr>
        <p:spPr>
          <a:xfrm>
            <a:off x="3815094" y="4498590"/>
            <a:ext cx="2277814" cy="13848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Card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pinCode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pinCheck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p:string</a:t>
            </a:r>
            <a:r>
              <a:rPr lang="hu-HU" sz="1600" dirty="0">
                <a:solidFill>
                  <a:schemeClr val="tx1"/>
                </a:solidFill>
              </a:rPr>
              <a:t>):</a:t>
            </a:r>
            <a:r>
              <a:rPr lang="hu-HU" sz="1600" dirty="0" err="1">
                <a:solidFill>
                  <a:schemeClr val="tx1"/>
                </a:solidFill>
              </a:rPr>
              <a:t>bool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12D1453-FE11-427B-8E0C-34042D6615D3}"/>
              </a:ext>
            </a:extLst>
          </p:cNvPr>
          <p:cNvSpPr/>
          <p:nvPr/>
        </p:nvSpPr>
        <p:spPr>
          <a:xfrm>
            <a:off x="6790208" y="2750003"/>
            <a:ext cx="2392681" cy="1544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Customer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withdraw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atm:ATM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giveCard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Card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givePin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giveAmount</a:t>
            </a:r>
            <a:r>
              <a:rPr lang="hu-HU" sz="1600" dirty="0">
                <a:solidFill>
                  <a:schemeClr val="tx1"/>
                </a:solidFill>
              </a:rPr>
              <a:t>() : int</a:t>
            </a: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cxnSp>
        <p:nvCxnSpPr>
          <p:cNvPr id="5" name="Összekötő: szögletes 4">
            <a:extLst>
              <a:ext uri="{FF2B5EF4-FFF2-40B4-BE49-F238E27FC236}">
                <a16:creationId xmlns:a16="http://schemas.microsoft.com/office/drawing/2014/main" id="{F3B64317-5CC4-4AA2-8D9C-87CC5D5B7C6B}"/>
              </a:ext>
            </a:extLst>
          </p:cNvPr>
          <p:cNvCxnSpPr>
            <a:cxnSpLocks/>
            <a:stCxn id="127" idx="0"/>
            <a:endCxn id="26" idx="3"/>
          </p:cNvCxnSpPr>
          <p:nvPr/>
        </p:nvCxnSpPr>
        <p:spPr>
          <a:xfrm rot="16200000" flipV="1">
            <a:off x="6551725" y="2046134"/>
            <a:ext cx="250643" cy="1173387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Összekötő: szögletes 9">
            <a:extLst>
              <a:ext uri="{FF2B5EF4-FFF2-40B4-BE49-F238E27FC236}">
                <a16:creationId xmlns:a16="http://schemas.microsoft.com/office/drawing/2014/main" id="{FE2A5B35-CDE1-483D-BE0F-3E6C155C16D6}"/>
              </a:ext>
            </a:extLst>
          </p:cNvPr>
          <p:cNvCxnSpPr>
            <a:cxnSpLocks/>
            <a:stCxn id="25" idx="3"/>
            <a:endCxn id="126" idx="2"/>
          </p:cNvCxnSpPr>
          <p:nvPr/>
        </p:nvCxnSpPr>
        <p:spPr>
          <a:xfrm flipV="1">
            <a:off x="6092908" y="4292276"/>
            <a:ext cx="848705" cy="88724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Összekötő: szögletes 15">
            <a:extLst>
              <a:ext uri="{FF2B5EF4-FFF2-40B4-BE49-F238E27FC236}">
                <a16:creationId xmlns:a16="http://schemas.microsoft.com/office/drawing/2014/main" id="{F52AD91B-0559-47ED-95A3-EC95172E7930}"/>
              </a:ext>
            </a:extLst>
          </p:cNvPr>
          <p:cNvCxnSpPr>
            <a:cxnSpLocks/>
            <a:stCxn id="17" idx="0"/>
            <a:endCxn id="26" idx="1"/>
          </p:cNvCxnSpPr>
          <p:nvPr/>
        </p:nvCxnSpPr>
        <p:spPr>
          <a:xfrm rot="5400000" flipH="1" flipV="1">
            <a:off x="2502505" y="2060505"/>
            <a:ext cx="865311" cy="1759314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églalap 16">
            <a:extLst>
              <a:ext uri="{FF2B5EF4-FFF2-40B4-BE49-F238E27FC236}">
                <a16:creationId xmlns:a16="http://schemas.microsoft.com/office/drawing/2014/main" id="{BED806FF-7B66-4E4C-8518-C5CA780EEB6D}"/>
              </a:ext>
            </a:extLst>
          </p:cNvPr>
          <p:cNvSpPr/>
          <p:nvPr/>
        </p:nvSpPr>
        <p:spPr>
          <a:xfrm>
            <a:off x="494780" y="3372817"/>
            <a:ext cx="3121445" cy="13402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Bank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endParaRPr lang="hu-HU" sz="1600" dirty="0">
              <a:solidFill>
                <a:srgbClr val="FF0000"/>
              </a:solidFill>
            </a:endParaRPr>
          </a:p>
        </p:txBody>
      </p:sp>
      <p:cxnSp>
        <p:nvCxnSpPr>
          <p:cNvPr id="18" name="Összekötő: szögletes 17">
            <a:extLst>
              <a:ext uri="{FF2B5EF4-FFF2-40B4-BE49-F238E27FC236}">
                <a16:creationId xmlns:a16="http://schemas.microsoft.com/office/drawing/2014/main" id="{51992CDF-1163-4030-AE53-4E1810ABD2F3}"/>
              </a:ext>
            </a:extLst>
          </p:cNvPr>
          <p:cNvCxnSpPr>
            <a:cxnSpLocks/>
            <a:stCxn id="17" idx="2"/>
            <a:endCxn id="25" idx="1"/>
          </p:cNvCxnSpPr>
          <p:nvPr/>
        </p:nvCxnSpPr>
        <p:spPr>
          <a:xfrm rot="16200000" flipH="1">
            <a:off x="2702086" y="4066514"/>
            <a:ext cx="466424" cy="1759591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églalap 24">
            <a:extLst>
              <a:ext uri="{FF2B5EF4-FFF2-40B4-BE49-F238E27FC236}">
                <a16:creationId xmlns:a16="http://schemas.microsoft.com/office/drawing/2014/main" id="{29637C9A-159B-4E76-9818-A1CECC8B8755}"/>
              </a:ext>
            </a:extLst>
          </p:cNvPr>
          <p:cNvSpPr/>
          <p:nvPr/>
        </p:nvSpPr>
        <p:spPr>
          <a:xfrm>
            <a:off x="3815094" y="4798626"/>
            <a:ext cx="2277814" cy="7617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C35FFDE6-FC43-4854-AAF1-39F2D86D2CD7}"/>
              </a:ext>
            </a:extLst>
          </p:cNvPr>
          <p:cNvSpPr/>
          <p:nvPr/>
        </p:nvSpPr>
        <p:spPr>
          <a:xfrm>
            <a:off x="3814817" y="2250494"/>
            <a:ext cx="2275535" cy="514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D77F3D2D-DD6D-4074-AADB-121E10D12609}"/>
              </a:ext>
            </a:extLst>
          </p:cNvPr>
          <p:cNvSpPr/>
          <p:nvPr/>
        </p:nvSpPr>
        <p:spPr>
          <a:xfrm>
            <a:off x="6787708" y="3091668"/>
            <a:ext cx="2394722" cy="2204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3DCB3680-AB71-43CA-AE7F-B1BCA111ADCE}"/>
              </a:ext>
            </a:extLst>
          </p:cNvPr>
          <p:cNvSpPr/>
          <p:nvPr/>
        </p:nvSpPr>
        <p:spPr>
          <a:xfrm>
            <a:off x="494783" y="3730979"/>
            <a:ext cx="3121441" cy="2371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89A3E5D2-C80F-42A1-A2A5-B07D5B418943}"/>
              </a:ext>
            </a:extLst>
          </p:cNvPr>
          <p:cNvSpPr txBox="1"/>
          <p:nvPr/>
        </p:nvSpPr>
        <p:spPr>
          <a:xfrm>
            <a:off x="8620024" y="379242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60" name="Téglalap 59">
            <a:extLst>
              <a:ext uri="{FF2B5EF4-FFF2-40B4-BE49-F238E27FC236}">
                <a16:creationId xmlns:a16="http://schemas.microsoft.com/office/drawing/2014/main" id="{9EDAFAE1-64E3-49B1-A0FB-D47580BF5402}"/>
              </a:ext>
            </a:extLst>
          </p:cNvPr>
          <p:cNvSpPr/>
          <p:nvPr/>
        </p:nvSpPr>
        <p:spPr>
          <a:xfrm>
            <a:off x="551284" y="315988"/>
            <a:ext cx="3670895" cy="13402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Center</a:t>
            </a:r>
          </a:p>
          <a:p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getBalance</a:t>
            </a:r>
            <a:r>
              <a:rPr lang="hu-HU" sz="1600" b="1" dirty="0">
                <a:solidFill>
                  <a:srgbClr val="FF0000"/>
                </a:solidFill>
              </a:rPr>
              <a:t>(</a:t>
            </a:r>
            <a:r>
              <a:rPr lang="hu-HU" sz="1600" b="1" dirty="0" err="1">
                <a:solidFill>
                  <a:srgbClr val="FF0000"/>
                </a:solidFill>
              </a:rPr>
              <a:t>code</a:t>
            </a:r>
            <a:r>
              <a:rPr lang="hu-HU" sz="1600" b="1" dirty="0">
                <a:solidFill>
                  <a:srgbClr val="FF0000"/>
                </a:solidFill>
              </a:rPr>
              <a:t>, </a:t>
            </a:r>
            <a:r>
              <a:rPr lang="hu-HU" sz="1600" b="1" dirty="0" err="1">
                <a:solidFill>
                  <a:srgbClr val="FF0000"/>
                </a:solidFill>
              </a:rPr>
              <a:t>cardNo</a:t>
            </a:r>
            <a:r>
              <a:rPr lang="hu-HU" sz="1600" b="1" dirty="0">
                <a:solidFill>
                  <a:srgbClr val="FF0000"/>
                </a:solidFill>
              </a:rPr>
              <a:t> : </a:t>
            </a:r>
            <a:r>
              <a:rPr lang="hu-HU" sz="1600" b="1" dirty="0" err="1">
                <a:solidFill>
                  <a:srgbClr val="FF0000"/>
                </a:solidFill>
              </a:rPr>
              <a:t>string</a:t>
            </a:r>
            <a:r>
              <a:rPr lang="hu-HU" sz="1600" b="1" dirty="0">
                <a:solidFill>
                  <a:srgbClr val="FF0000"/>
                </a:solidFill>
              </a:rPr>
              <a:t>):int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transaction</a:t>
            </a:r>
            <a:r>
              <a:rPr lang="hu-HU" sz="1600" b="1" dirty="0">
                <a:solidFill>
                  <a:srgbClr val="FF0000"/>
                </a:solidFill>
              </a:rPr>
              <a:t>(</a:t>
            </a:r>
            <a:r>
              <a:rPr lang="hu-HU" sz="1600" b="1" dirty="0" err="1">
                <a:solidFill>
                  <a:srgbClr val="FF0000"/>
                </a:solidFill>
              </a:rPr>
              <a:t>code</a:t>
            </a:r>
            <a:r>
              <a:rPr lang="hu-HU" sz="1600" b="1" dirty="0">
                <a:solidFill>
                  <a:srgbClr val="FF0000"/>
                </a:solidFill>
              </a:rPr>
              <a:t>, </a:t>
            </a:r>
            <a:r>
              <a:rPr lang="hu-HU" sz="1600" b="1" dirty="0" err="1">
                <a:solidFill>
                  <a:srgbClr val="FF0000"/>
                </a:solidFill>
              </a:rPr>
              <a:t>cardNo</a:t>
            </a:r>
            <a:r>
              <a:rPr lang="hu-HU" sz="1600" b="1" dirty="0">
                <a:solidFill>
                  <a:srgbClr val="FF0000"/>
                </a:solidFill>
              </a:rPr>
              <a:t> : </a:t>
            </a:r>
            <a:r>
              <a:rPr lang="hu-HU" sz="1600" b="1" dirty="0" err="1">
                <a:solidFill>
                  <a:srgbClr val="FF0000"/>
                </a:solidFill>
              </a:rPr>
              <a:t>string</a:t>
            </a:r>
            <a:r>
              <a:rPr lang="hu-HU" sz="1600" b="1" dirty="0">
                <a:solidFill>
                  <a:srgbClr val="FF0000"/>
                </a:solidFill>
              </a:rPr>
              <a:t>, a:int)</a:t>
            </a:r>
          </a:p>
        </p:txBody>
      </p:sp>
      <p:sp>
        <p:nvSpPr>
          <p:cNvPr id="61" name="Téglalap 60">
            <a:extLst>
              <a:ext uri="{FF2B5EF4-FFF2-40B4-BE49-F238E27FC236}">
                <a16:creationId xmlns:a16="http://schemas.microsoft.com/office/drawing/2014/main" id="{22D83302-232B-48A7-A89B-C22B7080E289}"/>
              </a:ext>
            </a:extLst>
          </p:cNvPr>
          <p:cNvSpPr/>
          <p:nvPr/>
        </p:nvSpPr>
        <p:spPr>
          <a:xfrm>
            <a:off x="551285" y="607931"/>
            <a:ext cx="3670896" cy="2803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Téglalap 66">
            <a:extLst>
              <a:ext uri="{FF2B5EF4-FFF2-40B4-BE49-F238E27FC236}">
                <a16:creationId xmlns:a16="http://schemas.microsoft.com/office/drawing/2014/main" id="{29A9AF1A-1444-48A8-B4B6-5E5306E6899C}"/>
              </a:ext>
            </a:extLst>
          </p:cNvPr>
          <p:cNvSpPr/>
          <p:nvPr/>
        </p:nvSpPr>
        <p:spPr>
          <a:xfrm>
            <a:off x="6769078" y="666739"/>
            <a:ext cx="2793470" cy="8957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ATM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location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process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cust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Customer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8" name="Téglalap 67">
            <a:extLst>
              <a:ext uri="{FF2B5EF4-FFF2-40B4-BE49-F238E27FC236}">
                <a16:creationId xmlns:a16="http://schemas.microsoft.com/office/drawing/2014/main" id="{D0F4F8D3-3745-4471-BC1E-39D5EB843582}"/>
              </a:ext>
            </a:extLst>
          </p:cNvPr>
          <p:cNvSpPr/>
          <p:nvPr/>
        </p:nvSpPr>
        <p:spPr>
          <a:xfrm>
            <a:off x="6769078" y="972026"/>
            <a:ext cx="2793470" cy="2690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2" name="Szövegdoboz 111">
            <a:extLst>
              <a:ext uri="{FF2B5EF4-FFF2-40B4-BE49-F238E27FC236}">
                <a16:creationId xmlns:a16="http://schemas.microsoft.com/office/drawing/2014/main" id="{12148142-F4C2-4D0B-AABB-5C5817ABFA9C}"/>
              </a:ext>
            </a:extLst>
          </p:cNvPr>
          <p:cNvSpPr txBox="1"/>
          <p:nvPr/>
        </p:nvSpPr>
        <p:spPr>
          <a:xfrm>
            <a:off x="7629644" y="2446242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cxnSp>
        <p:nvCxnSpPr>
          <p:cNvPr id="113" name="Egyenes összekötő 112">
            <a:extLst>
              <a:ext uri="{FF2B5EF4-FFF2-40B4-BE49-F238E27FC236}">
                <a16:creationId xmlns:a16="http://schemas.microsoft.com/office/drawing/2014/main" id="{2965BC25-768A-4BB8-A4FB-57E9D49013C0}"/>
              </a:ext>
            </a:extLst>
          </p:cNvPr>
          <p:cNvCxnSpPr>
            <a:cxnSpLocks/>
          </p:cNvCxnSpPr>
          <p:nvPr/>
        </p:nvCxnSpPr>
        <p:spPr>
          <a:xfrm flipH="1" flipV="1">
            <a:off x="8771444" y="1574122"/>
            <a:ext cx="11574" cy="116604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>
            <a:extLst>
              <a:ext uri="{FF2B5EF4-FFF2-40B4-BE49-F238E27FC236}">
                <a16:creationId xmlns:a16="http://schemas.microsoft.com/office/drawing/2014/main" id="{FA734E71-67DC-4DC5-A3BA-AF77BD09D9CA}"/>
              </a:ext>
            </a:extLst>
          </p:cNvPr>
          <p:cNvCxnSpPr>
            <a:cxnSpLocks/>
            <a:stCxn id="117" idx="3"/>
            <a:endCxn id="119" idx="1"/>
          </p:cNvCxnSpPr>
          <p:nvPr/>
        </p:nvCxnSpPr>
        <p:spPr>
          <a:xfrm flipV="1">
            <a:off x="7930419" y="1924552"/>
            <a:ext cx="818788" cy="911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Szövegdoboz 114">
            <a:extLst>
              <a:ext uri="{FF2B5EF4-FFF2-40B4-BE49-F238E27FC236}">
                <a16:creationId xmlns:a16="http://schemas.microsoft.com/office/drawing/2014/main" id="{8465E592-350C-4E38-8B35-300EBA0471D6}"/>
              </a:ext>
            </a:extLst>
          </p:cNvPr>
          <p:cNvSpPr txBox="1"/>
          <p:nvPr/>
        </p:nvSpPr>
        <p:spPr>
          <a:xfrm>
            <a:off x="7890372" y="1950963"/>
            <a:ext cx="857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subset</a:t>
            </a:r>
            <a:r>
              <a:rPr lang="hu-HU" sz="1600" dirty="0"/>
              <a:t>}</a:t>
            </a:r>
          </a:p>
        </p:txBody>
      </p:sp>
      <p:sp>
        <p:nvSpPr>
          <p:cNvPr id="117" name="Szövegdoboz 116">
            <a:extLst>
              <a:ext uri="{FF2B5EF4-FFF2-40B4-BE49-F238E27FC236}">
                <a16:creationId xmlns:a16="http://schemas.microsoft.com/office/drawing/2014/main" id="{D0D4E6A2-AE18-463A-BEB8-8C7444B3F4EE}"/>
              </a:ext>
            </a:extLst>
          </p:cNvPr>
          <p:cNvSpPr txBox="1"/>
          <p:nvPr/>
        </p:nvSpPr>
        <p:spPr>
          <a:xfrm>
            <a:off x="7138214" y="1756186"/>
            <a:ext cx="792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queues</a:t>
            </a:r>
            <a:endParaRPr lang="hu-HU" sz="1600" dirty="0"/>
          </a:p>
        </p:txBody>
      </p:sp>
      <p:sp>
        <p:nvSpPr>
          <p:cNvPr id="119" name="Szövegdoboz 118">
            <a:extLst>
              <a:ext uri="{FF2B5EF4-FFF2-40B4-BE49-F238E27FC236}">
                <a16:creationId xmlns:a16="http://schemas.microsoft.com/office/drawing/2014/main" id="{B833D130-6E3C-42B4-B370-8E0278D2DA9F}"/>
              </a:ext>
            </a:extLst>
          </p:cNvPr>
          <p:cNvSpPr txBox="1"/>
          <p:nvPr/>
        </p:nvSpPr>
        <p:spPr>
          <a:xfrm>
            <a:off x="8749207" y="1755275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handles</a:t>
            </a:r>
            <a:endParaRPr lang="hu-HU" sz="1600" dirty="0"/>
          </a:p>
        </p:txBody>
      </p:sp>
      <p:cxnSp>
        <p:nvCxnSpPr>
          <p:cNvPr id="120" name="Egyenes összekötő 119">
            <a:extLst>
              <a:ext uri="{FF2B5EF4-FFF2-40B4-BE49-F238E27FC236}">
                <a16:creationId xmlns:a16="http://schemas.microsoft.com/office/drawing/2014/main" id="{DB219A27-F57D-47C2-8FFD-8BC8AD653A94}"/>
              </a:ext>
            </a:extLst>
          </p:cNvPr>
          <p:cNvCxnSpPr>
            <a:cxnSpLocks/>
          </p:cNvCxnSpPr>
          <p:nvPr/>
        </p:nvCxnSpPr>
        <p:spPr>
          <a:xfrm flipV="1">
            <a:off x="7919185" y="1574123"/>
            <a:ext cx="1" cy="116604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Szövegdoboz 130">
            <a:extLst>
              <a:ext uri="{FF2B5EF4-FFF2-40B4-BE49-F238E27FC236}">
                <a16:creationId xmlns:a16="http://schemas.microsoft.com/office/drawing/2014/main" id="{6BF7FF3D-7D3E-4DCE-B09E-FE4BC3600C67}"/>
              </a:ext>
            </a:extLst>
          </p:cNvPr>
          <p:cNvSpPr txBox="1"/>
          <p:nvPr/>
        </p:nvSpPr>
        <p:spPr>
          <a:xfrm>
            <a:off x="7337708" y="2967335"/>
            <a:ext cx="201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139" name="Háromszög 138">
            <a:extLst>
              <a:ext uri="{FF2B5EF4-FFF2-40B4-BE49-F238E27FC236}">
                <a16:creationId xmlns:a16="http://schemas.microsoft.com/office/drawing/2014/main" id="{51D1365C-442E-4D29-BCC1-742E23C4F657}"/>
              </a:ext>
            </a:extLst>
          </p:cNvPr>
          <p:cNvSpPr/>
          <p:nvPr/>
        </p:nvSpPr>
        <p:spPr>
          <a:xfrm>
            <a:off x="7495907" y="169261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0" name="Háromszög 139">
            <a:extLst>
              <a:ext uri="{FF2B5EF4-FFF2-40B4-BE49-F238E27FC236}">
                <a16:creationId xmlns:a16="http://schemas.microsoft.com/office/drawing/2014/main" id="{168FFA39-F543-495B-A247-C7D2269AD1CA}"/>
              </a:ext>
            </a:extLst>
          </p:cNvPr>
          <p:cNvSpPr/>
          <p:nvPr/>
        </p:nvSpPr>
        <p:spPr>
          <a:xfrm>
            <a:off x="9103224" y="1683139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1" name="Szövegdoboz 140">
            <a:extLst>
              <a:ext uri="{FF2B5EF4-FFF2-40B4-BE49-F238E27FC236}">
                <a16:creationId xmlns:a16="http://schemas.microsoft.com/office/drawing/2014/main" id="{C579A419-A58C-4276-A7CA-CD3BD5C0067D}"/>
              </a:ext>
            </a:extLst>
          </p:cNvPr>
          <p:cNvSpPr txBox="1"/>
          <p:nvPr/>
        </p:nvSpPr>
        <p:spPr>
          <a:xfrm>
            <a:off x="7843243" y="2411449"/>
            <a:ext cx="980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ordered</a:t>
            </a:r>
            <a:r>
              <a:rPr lang="hu-HU" sz="1600" dirty="0"/>
              <a:t>}</a:t>
            </a:r>
          </a:p>
        </p:txBody>
      </p:sp>
      <p:cxnSp>
        <p:nvCxnSpPr>
          <p:cNvPr id="147" name="Egyenes összekötő 146">
            <a:extLst>
              <a:ext uri="{FF2B5EF4-FFF2-40B4-BE49-F238E27FC236}">
                <a16:creationId xmlns:a16="http://schemas.microsoft.com/office/drawing/2014/main" id="{5CC7034E-052F-492D-A0A8-E86F44B0C3C3}"/>
              </a:ext>
            </a:extLst>
          </p:cNvPr>
          <p:cNvCxnSpPr>
            <a:cxnSpLocks/>
            <a:stCxn id="160" idx="6"/>
            <a:endCxn id="67" idx="1"/>
          </p:cNvCxnSpPr>
          <p:nvPr/>
        </p:nvCxnSpPr>
        <p:spPr>
          <a:xfrm flipV="1">
            <a:off x="4328029" y="1114605"/>
            <a:ext cx="2441049" cy="2017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Háromszög 157">
            <a:extLst>
              <a:ext uri="{FF2B5EF4-FFF2-40B4-BE49-F238E27FC236}">
                <a16:creationId xmlns:a16="http://schemas.microsoft.com/office/drawing/2014/main" id="{DF908CEC-C2B2-484B-818F-C4137FE74126}"/>
              </a:ext>
            </a:extLst>
          </p:cNvPr>
          <p:cNvSpPr/>
          <p:nvPr/>
        </p:nvSpPr>
        <p:spPr>
          <a:xfrm rot="16200000">
            <a:off x="5328055" y="87714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9" name="Szövegdoboz 158">
            <a:extLst>
              <a:ext uri="{FF2B5EF4-FFF2-40B4-BE49-F238E27FC236}">
                <a16:creationId xmlns:a16="http://schemas.microsoft.com/office/drawing/2014/main" id="{08902BA4-EE3D-4A04-B022-A74D41BA7C16}"/>
              </a:ext>
            </a:extLst>
          </p:cNvPr>
          <p:cNvSpPr txBox="1"/>
          <p:nvPr/>
        </p:nvSpPr>
        <p:spPr>
          <a:xfrm>
            <a:off x="5415231" y="773405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sends</a:t>
            </a:r>
            <a:endParaRPr lang="hu-HU" sz="1600" dirty="0"/>
          </a:p>
        </p:txBody>
      </p:sp>
      <p:sp>
        <p:nvSpPr>
          <p:cNvPr id="160" name="Ellipszis 159">
            <a:extLst>
              <a:ext uri="{FF2B5EF4-FFF2-40B4-BE49-F238E27FC236}">
                <a16:creationId xmlns:a16="http://schemas.microsoft.com/office/drawing/2014/main" id="{4FC85CAE-8B9A-49F7-A274-7F66C23FADEF}"/>
              </a:ext>
            </a:extLst>
          </p:cNvPr>
          <p:cNvSpPr/>
          <p:nvPr/>
        </p:nvSpPr>
        <p:spPr>
          <a:xfrm>
            <a:off x="4241006" y="1075124"/>
            <a:ext cx="87023" cy="82996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2" name="Szövegdoboz 161">
            <a:extLst>
              <a:ext uri="{FF2B5EF4-FFF2-40B4-BE49-F238E27FC236}">
                <a16:creationId xmlns:a16="http://schemas.microsoft.com/office/drawing/2014/main" id="{721DC52D-A47B-49A9-A5D7-4AA2DB3F1FE9}"/>
              </a:ext>
            </a:extLst>
          </p:cNvPr>
          <p:cNvSpPr txBox="1"/>
          <p:nvPr/>
        </p:nvSpPr>
        <p:spPr>
          <a:xfrm>
            <a:off x="4210634" y="750138"/>
            <a:ext cx="829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>
                <a:solidFill>
                  <a:srgbClr val="FF0000"/>
                </a:solidFill>
              </a:rPr>
              <a:t>- center</a:t>
            </a:r>
          </a:p>
        </p:txBody>
      </p:sp>
      <p:sp>
        <p:nvSpPr>
          <p:cNvPr id="177" name="Szövegdoboz 176">
            <a:extLst>
              <a:ext uri="{FF2B5EF4-FFF2-40B4-BE49-F238E27FC236}">
                <a16:creationId xmlns:a16="http://schemas.microsoft.com/office/drawing/2014/main" id="{CC4853EC-3D94-449F-893C-FCAEE9DA63D6}"/>
              </a:ext>
            </a:extLst>
          </p:cNvPr>
          <p:cNvSpPr txBox="1"/>
          <p:nvPr/>
        </p:nvSpPr>
        <p:spPr>
          <a:xfrm>
            <a:off x="2265778" y="4854988"/>
            <a:ext cx="627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owns</a:t>
            </a:r>
            <a:endParaRPr lang="hu-HU" sz="1600" dirty="0"/>
          </a:p>
        </p:txBody>
      </p:sp>
      <p:sp>
        <p:nvSpPr>
          <p:cNvPr id="178" name="Szövegdoboz 177">
            <a:extLst>
              <a:ext uri="{FF2B5EF4-FFF2-40B4-BE49-F238E27FC236}">
                <a16:creationId xmlns:a16="http://schemas.microsoft.com/office/drawing/2014/main" id="{77DBE73A-A21A-457A-ABCD-2ED789EF8DA4}"/>
              </a:ext>
            </a:extLst>
          </p:cNvPr>
          <p:cNvSpPr txBox="1"/>
          <p:nvPr/>
        </p:nvSpPr>
        <p:spPr>
          <a:xfrm>
            <a:off x="3540856" y="4869331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83" name="Háromszög 182">
            <a:extLst>
              <a:ext uri="{FF2B5EF4-FFF2-40B4-BE49-F238E27FC236}">
                <a16:creationId xmlns:a16="http://schemas.microsoft.com/office/drawing/2014/main" id="{57BB9D36-5962-45AD-801C-3AC2CB62E934}"/>
              </a:ext>
            </a:extLst>
          </p:cNvPr>
          <p:cNvSpPr/>
          <p:nvPr/>
        </p:nvSpPr>
        <p:spPr>
          <a:xfrm rot="5400000">
            <a:off x="2846315" y="4982958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2" name="Háromszög 191">
            <a:extLst>
              <a:ext uri="{FF2B5EF4-FFF2-40B4-BE49-F238E27FC236}">
                <a16:creationId xmlns:a16="http://schemas.microsoft.com/office/drawing/2014/main" id="{0137770C-7FCF-437D-869E-FBB98B772240}"/>
              </a:ext>
            </a:extLst>
          </p:cNvPr>
          <p:cNvSpPr/>
          <p:nvPr/>
        </p:nvSpPr>
        <p:spPr>
          <a:xfrm rot="5400000">
            <a:off x="2997378" y="227777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93" name="Egyenes összekötő 192">
            <a:extLst>
              <a:ext uri="{FF2B5EF4-FFF2-40B4-BE49-F238E27FC236}">
                <a16:creationId xmlns:a16="http://schemas.microsoft.com/office/drawing/2014/main" id="{37E4AD62-F2D5-47E5-B9BA-924560EF70FA}"/>
              </a:ext>
            </a:extLst>
          </p:cNvPr>
          <p:cNvCxnSpPr>
            <a:cxnSpLocks/>
            <a:stCxn id="3" idx="0"/>
            <a:endCxn id="2" idx="2"/>
          </p:cNvCxnSpPr>
          <p:nvPr/>
        </p:nvCxnSpPr>
        <p:spPr>
          <a:xfrm flipH="1" flipV="1">
            <a:off x="4952928" y="3324099"/>
            <a:ext cx="1073" cy="11744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Háromszög 193">
            <a:extLst>
              <a:ext uri="{FF2B5EF4-FFF2-40B4-BE49-F238E27FC236}">
                <a16:creationId xmlns:a16="http://schemas.microsoft.com/office/drawing/2014/main" id="{3362A2B0-6A91-470D-A8F1-A44E14E789D8}"/>
              </a:ext>
            </a:extLst>
          </p:cNvPr>
          <p:cNvSpPr/>
          <p:nvPr/>
        </p:nvSpPr>
        <p:spPr>
          <a:xfrm rot="10800000">
            <a:off x="595132" y="2500533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02" name="Egyenes összekötő 201">
            <a:extLst>
              <a:ext uri="{FF2B5EF4-FFF2-40B4-BE49-F238E27FC236}">
                <a16:creationId xmlns:a16="http://schemas.microsoft.com/office/drawing/2014/main" id="{7E7D363C-9B0C-49D0-8E24-8A31B181B0FE}"/>
              </a:ext>
            </a:extLst>
          </p:cNvPr>
          <p:cNvCxnSpPr>
            <a:cxnSpLocks/>
            <a:stCxn id="203" idx="2"/>
          </p:cNvCxnSpPr>
          <p:nvPr/>
        </p:nvCxnSpPr>
        <p:spPr>
          <a:xfrm>
            <a:off x="1065346" y="1651972"/>
            <a:ext cx="0" cy="175699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Szövegdoboz 202">
            <a:extLst>
              <a:ext uri="{FF2B5EF4-FFF2-40B4-BE49-F238E27FC236}">
                <a16:creationId xmlns:a16="http://schemas.microsoft.com/office/drawing/2014/main" id="{66F67CC7-78D4-4149-96E5-5F943BDCC70E}"/>
              </a:ext>
            </a:extLst>
          </p:cNvPr>
          <p:cNvSpPr txBox="1"/>
          <p:nvPr/>
        </p:nvSpPr>
        <p:spPr>
          <a:xfrm>
            <a:off x="946563" y="12826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210" name="Szövegdoboz 209">
            <a:extLst>
              <a:ext uri="{FF2B5EF4-FFF2-40B4-BE49-F238E27FC236}">
                <a16:creationId xmlns:a16="http://schemas.microsoft.com/office/drawing/2014/main" id="{DC72771B-B61E-48A1-B15F-E3C5C4BDDDD5}"/>
              </a:ext>
            </a:extLst>
          </p:cNvPr>
          <p:cNvSpPr txBox="1"/>
          <p:nvPr/>
        </p:nvSpPr>
        <p:spPr>
          <a:xfrm>
            <a:off x="207841" y="2163098"/>
            <a:ext cx="901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requests</a:t>
            </a:r>
            <a:endParaRPr lang="hu-HU" sz="1600" dirty="0"/>
          </a:p>
        </p:txBody>
      </p:sp>
      <p:sp>
        <p:nvSpPr>
          <p:cNvPr id="216" name="Háromszög 215">
            <a:extLst>
              <a:ext uri="{FF2B5EF4-FFF2-40B4-BE49-F238E27FC236}">
                <a16:creationId xmlns:a16="http://schemas.microsoft.com/office/drawing/2014/main" id="{E5F91305-5DAB-43D1-97B8-3D0B47699049}"/>
              </a:ext>
            </a:extLst>
          </p:cNvPr>
          <p:cNvSpPr/>
          <p:nvPr/>
        </p:nvSpPr>
        <p:spPr>
          <a:xfrm rot="16200000">
            <a:off x="6305747" y="228899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7" name="Szövegdoboz 216">
            <a:extLst>
              <a:ext uri="{FF2B5EF4-FFF2-40B4-BE49-F238E27FC236}">
                <a16:creationId xmlns:a16="http://schemas.microsoft.com/office/drawing/2014/main" id="{5D658B1B-C515-4CB6-AA55-476C7E849692}"/>
              </a:ext>
            </a:extLst>
          </p:cNvPr>
          <p:cNvSpPr txBox="1"/>
          <p:nvPr/>
        </p:nvSpPr>
        <p:spPr>
          <a:xfrm>
            <a:off x="6404960" y="4815079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uses</a:t>
            </a:r>
            <a:endParaRPr lang="hu-HU" sz="1600" dirty="0"/>
          </a:p>
        </p:txBody>
      </p:sp>
      <p:sp>
        <p:nvSpPr>
          <p:cNvPr id="218" name="Háromszög 217">
            <a:extLst>
              <a:ext uri="{FF2B5EF4-FFF2-40B4-BE49-F238E27FC236}">
                <a16:creationId xmlns:a16="http://schemas.microsoft.com/office/drawing/2014/main" id="{2EBC720E-96BB-439B-A06B-82C4A9F574E3}"/>
              </a:ext>
            </a:extLst>
          </p:cNvPr>
          <p:cNvSpPr/>
          <p:nvPr/>
        </p:nvSpPr>
        <p:spPr>
          <a:xfrm rot="16200000">
            <a:off x="6283187" y="4942575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9" name="Szövegdoboz 218">
            <a:extLst>
              <a:ext uri="{FF2B5EF4-FFF2-40B4-BE49-F238E27FC236}">
                <a16:creationId xmlns:a16="http://schemas.microsoft.com/office/drawing/2014/main" id="{76BBBAF3-5F78-480B-86C5-391F9DC7D91A}"/>
              </a:ext>
            </a:extLst>
          </p:cNvPr>
          <p:cNvSpPr txBox="1"/>
          <p:nvPr/>
        </p:nvSpPr>
        <p:spPr>
          <a:xfrm>
            <a:off x="746930" y="30629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34" name="Szövegdoboz 233">
            <a:extLst>
              <a:ext uri="{FF2B5EF4-FFF2-40B4-BE49-F238E27FC236}">
                <a16:creationId xmlns:a16="http://schemas.microsoft.com/office/drawing/2014/main" id="{97D93283-E111-44C1-9313-D2B5256BCAAD}"/>
              </a:ext>
            </a:extLst>
          </p:cNvPr>
          <p:cNvSpPr txBox="1"/>
          <p:nvPr/>
        </p:nvSpPr>
        <p:spPr>
          <a:xfrm>
            <a:off x="4621409" y="41951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168" name="Téglalap: szamárfül 167">
            <a:extLst>
              <a:ext uri="{FF2B5EF4-FFF2-40B4-BE49-F238E27FC236}">
                <a16:creationId xmlns:a16="http://schemas.microsoft.com/office/drawing/2014/main" id="{9A0C91A9-4221-4E1B-96B8-C510480D1FDE}"/>
              </a:ext>
            </a:extLst>
          </p:cNvPr>
          <p:cNvSpPr/>
          <p:nvPr/>
        </p:nvSpPr>
        <p:spPr>
          <a:xfrm rot="16200000">
            <a:off x="8584389" y="3187370"/>
            <a:ext cx="1905225" cy="5072049"/>
          </a:xfrm>
          <a:prstGeom prst="foldedCorner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69" name="Szövegdoboz 168">
            <a:extLst>
              <a:ext uri="{FF2B5EF4-FFF2-40B4-BE49-F238E27FC236}">
                <a16:creationId xmlns:a16="http://schemas.microsoft.com/office/drawing/2014/main" id="{FE77FF48-68F8-4CA3-BE4C-86031D083307}"/>
              </a:ext>
            </a:extLst>
          </p:cNvPr>
          <p:cNvSpPr txBox="1"/>
          <p:nvPr/>
        </p:nvSpPr>
        <p:spPr>
          <a:xfrm>
            <a:off x="6980497" y="4692788"/>
            <a:ext cx="50906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card</a:t>
            </a:r>
            <a:r>
              <a:rPr lang="hu-HU" sz="1600" dirty="0"/>
              <a:t> := </a:t>
            </a:r>
            <a:r>
              <a:rPr lang="hu-HU" sz="1600" dirty="0" err="1"/>
              <a:t>cust.giveCard</a:t>
            </a:r>
            <a:r>
              <a:rPr lang="hu-HU" sz="1600" dirty="0"/>
              <a:t>()</a:t>
            </a:r>
          </a:p>
          <a:p>
            <a:r>
              <a:rPr lang="hu-HU" sz="1600" b="1" dirty="0" err="1"/>
              <a:t>if</a:t>
            </a:r>
            <a:r>
              <a:rPr lang="hu-HU" sz="1600" b="1" dirty="0"/>
              <a:t> </a:t>
            </a:r>
            <a:r>
              <a:rPr lang="hu-HU" sz="1600" dirty="0" err="1"/>
              <a:t>card</a:t>
            </a:r>
            <a:r>
              <a:rPr lang="hu-HU" sz="1600" b="1" dirty="0" err="1"/>
              <a:t>.</a:t>
            </a:r>
            <a:r>
              <a:rPr lang="hu-HU" sz="1600" dirty="0" err="1"/>
              <a:t>pinCheck</a:t>
            </a:r>
            <a:r>
              <a:rPr lang="hu-HU" sz="1600" dirty="0"/>
              <a:t>(</a:t>
            </a:r>
            <a:r>
              <a:rPr lang="hu-HU" sz="1600" dirty="0" err="1"/>
              <a:t>cust.givePin</a:t>
            </a:r>
            <a:r>
              <a:rPr lang="hu-HU" sz="1600" dirty="0"/>
              <a:t>()) </a:t>
            </a:r>
            <a:r>
              <a:rPr lang="hu-HU" sz="1600" b="1" dirty="0" err="1"/>
              <a:t>then</a:t>
            </a:r>
            <a:endParaRPr lang="hu-HU" sz="1600" b="1" dirty="0"/>
          </a:p>
          <a:p>
            <a:r>
              <a:rPr lang="hu-HU" sz="1600" dirty="0"/>
              <a:t>    a := </a:t>
            </a:r>
            <a:r>
              <a:rPr lang="hu-HU" sz="1600" dirty="0" err="1"/>
              <a:t>cust.giveAmount</a:t>
            </a:r>
            <a:r>
              <a:rPr lang="hu-HU" sz="1600" dirty="0"/>
              <a:t>()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    </a:t>
            </a:r>
            <a:r>
              <a:rPr lang="hu-HU" sz="1600" b="1" dirty="0" err="1">
                <a:solidFill>
                  <a:srgbClr val="FF0000"/>
                </a:solidFill>
              </a:rPr>
              <a:t>if</a:t>
            </a:r>
            <a:r>
              <a:rPr lang="hu-HU" sz="1600" b="1" dirty="0">
                <a:solidFill>
                  <a:srgbClr val="FF0000"/>
                </a:solidFill>
              </a:rPr>
              <a:t> </a:t>
            </a:r>
            <a:r>
              <a:rPr lang="hu-HU" sz="1600" b="1" dirty="0" err="1">
                <a:solidFill>
                  <a:srgbClr val="FFFF00"/>
                </a:solidFill>
              </a:rPr>
              <a:t>center.getBalance</a:t>
            </a:r>
            <a:r>
              <a:rPr lang="hu-HU" sz="1600" b="1" dirty="0">
                <a:solidFill>
                  <a:srgbClr val="FFFF00"/>
                </a:solidFill>
              </a:rPr>
              <a:t>(</a:t>
            </a:r>
            <a:r>
              <a:rPr lang="hu-HU" sz="1600" b="1" dirty="0" err="1">
                <a:solidFill>
                  <a:srgbClr val="FFFF00"/>
                </a:solidFill>
              </a:rPr>
              <a:t>card.bankCode</a:t>
            </a:r>
            <a:r>
              <a:rPr lang="hu-HU" sz="1600" b="1" dirty="0">
                <a:solidFill>
                  <a:srgbClr val="FFFF00"/>
                </a:solidFill>
              </a:rPr>
              <a:t>, </a:t>
            </a:r>
            <a:r>
              <a:rPr lang="hu-HU" sz="1600" b="1" dirty="0" err="1">
                <a:solidFill>
                  <a:srgbClr val="FFFF00"/>
                </a:solidFill>
              </a:rPr>
              <a:t>card.cardNo</a:t>
            </a:r>
            <a:r>
              <a:rPr lang="hu-HU" sz="1600" b="1" dirty="0">
                <a:solidFill>
                  <a:srgbClr val="FFFF00"/>
                </a:solidFill>
              </a:rPr>
              <a:t>)</a:t>
            </a:r>
            <a:r>
              <a:rPr lang="hu-HU" sz="1600" b="1" dirty="0">
                <a:solidFill>
                  <a:srgbClr val="FF0000"/>
                </a:solidFill>
              </a:rPr>
              <a:t>≥a </a:t>
            </a:r>
            <a:r>
              <a:rPr lang="hu-HU" sz="1600" b="1" dirty="0" err="1">
                <a:solidFill>
                  <a:srgbClr val="FF0000"/>
                </a:solidFill>
              </a:rPr>
              <a:t>then</a:t>
            </a:r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        </a:t>
            </a:r>
            <a:r>
              <a:rPr lang="hu-HU" sz="1600" b="1" dirty="0" err="1">
                <a:solidFill>
                  <a:srgbClr val="FFFF00"/>
                </a:solidFill>
              </a:rPr>
              <a:t>center.transaction</a:t>
            </a:r>
            <a:r>
              <a:rPr lang="hu-HU" sz="1600" b="1" dirty="0">
                <a:solidFill>
                  <a:srgbClr val="FFFF00"/>
                </a:solidFill>
              </a:rPr>
              <a:t>(</a:t>
            </a:r>
            <a:r>
              <a:rPr lang="hu-HU" sz="1600" b="1" dirty="0" err="1">
                <a:solidFill>
                  <a:srgbClr val="FFFF00"/>
                </a:solidFill>
              </a:rPr>
              <a:t>card.bankCode</a:t>
            </a:r>
            <a:r>
              <a:rPr lang="hu-HU" sz="1600" b="1" dirty="0">
                <a:solidFill>
                  <a:srgbClr val="FFFF00"/>
                </a:solidFill>
              </a:rPr>
              <a:t>, </a:t>
            </a:r>
            <a:r>
              <a:rPr lang="hu-HU" sz="1600" b="1" dirty="0" err="1">
                <a:solidFill>
                  <a:srgbClr val="FFFF00"/>
                </a:solidFill>
              </a:rPr>
              <a:t>card</a:t>
            </a:r>
            <a:r>
              <a:rPr lang="hu-HU" sz="1600" b="1" dirty="0">
                <a:solidFill>
                  <a:srgbClr val="FFFF00"/>
                </a:solidFill>
              </a:rPr>
              <a:t>. </a:t>
            </a:r>
            <a:r>
              <a:rPr lang="hu-HU" sz="1600" b="1" dirty="0" err="1">
                <a:solidFill>
                  <a:srgbClr val="FFFF00"/>
                </a:solidFill>
              </a:rPr>
              <a:t>cardNo</a:t>
            </a:r>
            <a:r>
              <a:rPr lang="hu-HU" sz="1600" b="1" dirty="0">
                <a:solidFill>
                  <a:srgbClr val="FFFF00"/>
                </a:solidFill>
              </a:rPr>
              <a:t> , - a) 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   </a:t>
            </a:r>
            <a:r>
              <a:rPr lang="hu-HU" sz="1600" dirty="0">
                <a:solidFill>
                  <a:srgbClr val="FF0000"/>
                </a:solidFill>
              </a:rPr>
              <a:t> </a:t>
            </a:r>
            <a:r>
              <a:rPr lang="hu-HU" sz="1600" b="1" dirty="0" err="1">
                <a:solidFill>
                  <a:srgbClr val="FF0000"/>
                </a:solidFill>
              </a:rPr>
              <a:t>endif</a:t>
            </a:r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b="1" dirty="0" err="1"/>
              <a:t>endif</a:t>
            </a:r>
            <a:endParaRPr lang="hu-HU" sz="1600" dirty="0"/>
          </a:p>
        </p:txBody>
      </p:sp>
      <p:sp>
        <p:nvSpPr>
          <p:cNvPr id="304" name="Szövegdoboz 303">
            <a:extLst>
              <a:ext uri="{FF2B5EF4-FFF2-40B4-BE49-F238E27FC236}">
                <a16:creationId xmlns:a16="http://schemas.microsoft.com/office/drawing/2014/main" id="{18F46CBE-1C10-4FA3-8A38-94CB359422B9}"/>
              </a:ext>
            </a:extLst>
          </p:cNvPr>
          <p:cNvSpPr txBox="1"/>
          <p:nvPr/>
        </p:nvSpPr>
        <p:spPr>
          <a:xfrm>
            <a:off x="6045967" y="4846209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5" name="Szövegdoboz 304">
            <a:extLst>
              <a:ext uri="{FF2B5EF4-FFF2-40B4-BE49-F238E27FC236}">
                <a16:creationId xmlns:a16="http://schemas.microsoft.com/office/drawing/2014/main" id="{B07D724E-39FD-404C-A871-54BD56E51F41}"/>
              </a:ext>
            </a:extLst>
          </p:cNvPr>
          <p:cNvSpPr txBox="1"/>
          <p:nvPr/>
        </p:nvSpPr>
        <p:spPr>
          <a:xfrm>
            <a:off x="6017603" y="2199616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6" name="Szövegdoboz 305">
            <a:extLst>
              <a:ext uri="{FF2B5EF4-FFF2-40B4-BE49-F238E27FC236}">
                <a16:creationId xmlns:a16="http://schemas.microsoft.com/office/drawing/2014/main" id="{1A0F1A81-FF1A-47A3-88B3-08C1A2B814C7}"/>
              </a:ext>
            </a:extLst>
          </p:cNvPr>
          <p:cNvSpPr txBox="1"/>
          <p:nvPr/>
        </p:nvSpPr>
        <p:spPr>
          <a:xfrm>
            <a:off x="6967799" y="2481224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7" name="Szövegdoboz 306">
            <a:extLst>
              <a:ext uri="{FF2B5EF4-FFF2-40B4-BE49-F238E27FC236}">
                <a16:creationId xmlns:a16="http://schemas.microsoft.com/office/drawing/2014/main" id="{9A44F9CC-E256-4610-A675-0FC5BD0E4A32}"/>
              </a:ext>
            </a:extLst>
          </p:cNvPr>
          <p:cNvSpPr txBox="1"/>
          <p:nvPr/>
        </p:nvSpPr>
        <p:spPr>
          <a:xfrm>
            <a:off x="6500232" y="1170740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97" name="Ellipszis 96">
            <a:extLst>
              <a:ext uri="{FF2B5EF4-FFF2-40B4-BE49-F238E27FC236}">
                <a16:creationId xmlns:a16="http://schemas.microsoft.com/office/drawing/2014/main" id="{ED144AB8-826D-4A60-8D8F-EE6F8BD475C9}"/>
              </a:ext>
            </a:extLst>
          </p:cNvPr>
          <p:cNvSpPr/>
          <p:nvPr/>
        </p:nvSpPr>
        <p:spPr>
          <a:xfrm>
            <a:off x="8856677" y="3408969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8" name="Egyenes összekötő 97">
            <a:extLst>
              <a:ext uri="{FF2B5EF4-FFF2-40B4-BE49-F238E27FC236}">
                <a16:creationId xmlns:a16="http://schemas.microsoft.com/office/drawing/2014/main" id="{41070D86-3770-4F6D-AF60-E44449E6EE9B}"/>
              </a:ext>
            </a:extLst>
          </p:cNvPr>
          <p:cNvCxnSpPr>
            <a:cxnSpLocks/>
            <a:stCxn id="97" idx="4"/>
          </p:cNvCxnSpPr>
          <p:nvPr/>
        </p:nvCxnSpPr>
        <p:spPr>
          <a:xfrm>
            <a:off x="8900189" y="3491965"/>
            <a:ext cx="603" cy="9211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Ellipszis 100">
            <a:extLst>
              <a:ext uri="{FF2B5EF4-FFF2-40B4-BE49-F238E27FC236}">
                <a16:creationId xmlns:a16="http://schemas.microsoft.com/office/drawing/2014/main" id="{2BCC03CB-9480-4B70-BA7F-708ED4803BB3}"/>
              </a:ext>
            </a:extLst>
          </p:cNvPr>
          <p:cNvSpPr/>
          <p:nvPr/>
        </p:nvSpPr>
        <p:spPr>
          <a:xfrm>
            <a:off x="9457923" y="131132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2" name="Egyenes összekötő 101">
            <a:extLst>
              <a:ext uri="{FF2B5EF4-FFF2-40B4-BE49-F238E27FC236}">
                <a16:creationId xmlns:a16="http://schemas.microsoft.com/office/drawing/2014/main" id="{60C2B8A7-1182-4B15-94F1-DECDB08FA3BC}"/>
              </a:ext>
            </a:extLst>
          </p:cNvPr>
          <p:cNvCxnSpPr>
            <a:cxnSpLocks/>
            <a:stCxn id="101" idx="4"/>
            <a:endCxn id="168" idx="3"/>
          </p:cNvCxnSpPr>
          <p:nvPr/>
        </p:nvCxnSpPr>
        <p:spPr>
          <a:xfrm>
            <a:off x="9501435" y="1394323"/>
            <a:ext cx="35567" cy="337645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Ellipszis 122">
            <a:extLst>
              <a:ext uri="{FF2B5EF4-FFF2-40B4-BE49-F238E27FC236}">
                <a16:creationId xmlns:a16="http://schemas.microsoft.com/office/drawing/2014/main" id="{963BF0C8-3D54-4BFF-B5EF-D40BAE4284D2}"/>
              </a:ext>
            </a:extLst>
          </p:cNvPr>
          <p:cNvSpPr/>
          <p:nvPr/>
        </p:nvSpPr>
        <p:spPr>
          <a:xfrm>
            <a:off x="5976037" y="5668233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4" name="Egyenes összekötő 123">
            <a:extLst>
              <a:ext uri="{FF2B5EF4-FFF2-40B4-BE49-F238E27FC236}">
                <a16:creationId xmlns:a16="http://schemas.microsoft.com/office/drawing/2014/main" id="{F891FCB0-4FDC-4987-BAF1-522531A4C873}"/>
              </a:ext>
            </a:extLst>
          </p:cNvPr>
          <p:cNvCxnSpPr>
            <a:cxnSpLocks/>
            <a:stCxn id="123" idx="4"/>
          </p:cNvCxnSpPr>
          <p:nvPr/>
        </p:nvCxnSpPr>
        <p:spPr>
          <a:xfrm flipH="1">
            <a:off x="6018944" y="5751229"/>
            <a:ext cx="605" cy="2420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Szövegdoboz 125">
            <a:extLst>
              <a:ext uri="{FF2B5EF4-FFF2-40B4-BE49-F238E27FC236}">
                <a16:creationId xmlns:a16="http://schemas.microsoft.com/office/drawing/2014/main" id="{16EE4A56-80C0-4D6A-BFE2-2AE9DCD4136D}"/>
              </a:ext>
            </a:extLst>
          </p:cNvPr>
          <p:cNvSpPr txBox="1"/>
          <p:nvPr/>
        </p:nvSpPr>
        <p:spPr>
          <a:xfrm>
            <a:off x="6822830" y="392294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27" name="Szövegdoboz 126">
            <a:extLst>
              <a:ext uri="{FF2B5EF4-FFF2-40B4-BE49-F238E27FC236}">
                <a16:creationId xmlns:a16="http://schemas.microsoft.com/office/drawing/2014/main" id="{B4D22F50-6171-4AAB-BFB4-74AFD444EF85}"/>
              </a:ext>
            </a:extLst>
          </p:cNvPr>
          <p:cNvSpPr txBox="1"/>
          <p:nvPr/>
        </p:nvSpPr>
        <p:spPr>
          <a:xfrm>
            <a:off x="7144956" y="275814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95" name="Szövegdoboz 94">
            <a:extLst>
              <a:ext uri="{FF2B5EF4-FFF2-40B4-BE49-F238E27FC236}">
                <a16:creationId xmlns:a16="http://schemas.microsoft.com/office/drawing/2014/main" id="{C966C286-E30C-4E75-AAF7-1E79238A0D46}"/>
              </a:ext>
            </a:extLst>
          </p:cNvPr>
          <p:cNvSpPr txBox="1"/>
          <p:nvPr/>
        </p:nvSpPr>
        <p:spPr>
          <a:xfrm>
            <a:off x="3543130" y="2168935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70" name="Szövegdoboz 69">
            <a:extLst>
              <a:ext uri="{FF2B5EF4-FFF2-40B4-BE49-F238E27FC236}">
                <a16:creationId xmlns:a16="http://schemas.microsoft.com/office/drawing/2014/main" id="{64E67976-D34A-4C78-B819-75273B5FAC03}"/>
              </a:ext>
            </a:extLst>
          </p:cNvPr>
          <p:cNvSpPr txBox="1"/>
          <p:nvPr/>
        </p:nvSpPr>
        <p:spPr>
          <a:xfrm>
            <a:off x="2363475" y="2149347"/>
            <a:ext cx="670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treats</a:t>
            </a:r>
            <a:endParaRPr lang="hu-HU" sz="1600" dirty="0"/>
          </a:p>
        </p:txBody>
      </p:sp>
      <p:sp>
        <p:nvSpPr>
          <p:cNvPr id="71" name="Szövegdoboz 70">
            <a:extLst>
              <a:ext uri="{FF2B5EF4-FFF2-40B4-BE49-F238E27FC236}">
                <a16:creationId xmlns:a16="http://schemas.microsoft.com/office/drawing/2014/main" id="{E51100BA-4F3C-4473-A716-F335B5C3FACF}"/>
              </a:ext>
            </a:extLst>
          </p:cNvPr>
          <p:cNvSpPr txBox="1"/>
          <p:nvPr/>
        </p:nvSpPr>
        <p:spPr>
          <a:xfrm>
            <a:off x="6402199" y="2174595"/>
            <a:ext cx="47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has</a:t>
            </a:r>
          </a:p>
        </p:txBody>
      </p:sp>
      <p:sp>
        <p:nvSpPr>
          <p:cNvPr id="72" name="Szövegdoboz 71">
            <a:extLst>
              <a:ext uri="{FF2B5EF4-FFF2-40B4-BE49-F238E27FC236}">
                <a16:creationId xmlns:a16="http://schemas.microsoft.com/office/drawing/2014/main" id="{ABF0B294-646C-48E5-8A53-43A77EE36C72}"/>
              </a:ext>
            </a:extLst>
          </p:cNvPr>
          <p:cNvSpPr txBox="1"/>
          <p:nvPr/>
        </p:nvSpPr>
        <p:spPr>
          <a:xfrm>
            <a:off x="7843243" y="4405133"/>
            <a:ext cx="1761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atm.process</a:t>
            </a:r>
            <a:r>
              <a:rPr lang="hu-HU" sz="1600" dirty="0"/>
              <a:t>(</a:t>
            </a:r>
            <a:r>
              <a:rPr lang="hu-HU" sz="1600" dirty="0" err="1"/>
              <a:t>this</a:t>
            </a:r>
            <a:r>
              <a:rPr lang="hu-HU" sz="1600" dirty="0"/>
              <a:t>)</a:t>
            </a:r>
          </a:p>
        </p:txBody>
      </p:sp>
      <p:sp>
        <p:nvSpPr>
          <p:cNvPr id="74" name="Szövegdoboz 73">
            <a:extLst>
              <a:ext uri="{FF2B5EF4-FFF2-40B4-BE49-F238E27FC236}">
                <a16:creationId xmlns:a16="http://schemas.microsoft.com/office/drawing/2014/main" id="{C87FFB14-B1C5-4A7D-94F4-F428B30D6E43}"/>
              </a:ext>
            </a:extLst>
          </p:cNvPr>
          <p:cNvSpPr txBox="1"/>
          <p:nvPr/>
        </p:nvSpPr>
        <p:spPr>
          <a:xfrm>
            <a:off x="5040413" y="6025405"/>
            <a:ext cx="1659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pinCode</a:t>
            </a:r>
            <a:r>
              <a:rPr lang="hu-HU" sz="1600" dirty="0"/>
              <a:t>=p</a:t>
            </a:r>
          </a:p>
        </p:txBody>
      </p:sp>
    </p:spTree>
    <p:extLst>
      <p:ext uri="{BB962C8B-B14F-4D97-AF65-F5344CB8AC3E}">
        <p14:creationId xmlns:p14="http://schemas.microsoft.com/office/powerpoint/2010/main" val="2808866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E645C452-296F-40E2-A3B0-BF78A88F9F0C}"/>
              </a:ext>
            </a:extLst>
          </p:cNvPr>
          <p:cNvSpPr/>
          <p:nvPr/>
        </p:nvSpPr>
        <p:spPr>
          <a:xfrm>
            <a:off x="3815447" y="1950559"/>
            <a:ext cx="2274961" cy="13735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Account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accountNo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balance</a:t>
            </a:r>
            <a:r>
              <a:rPr lang="hu-HU" sz="1600" dirty="0">
                <a:solidFill>
                  <a:schemeClr val="tx1"/>
                </a:solidFill>
              </a:rPr>
              <a:t> : int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8B2CC0D-4A03-4C5C-B181-2508CB73F4E7}"/>
              </a:ext>
            </a:extLst>
          </p:cNvPr>
          <p:cNvSpPr/>
          <p:nvPr/>
        </p:nvSpPr>
        <p:spPr>
          <a:xfrm>
            <a:off x="3815094" y="4498590"/>
            <a:ext cx="2277814" cy="13848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Card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pinCode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pinCheck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p:string</a:t>
            </a:r>
            <a:r>
              <a:rPr lang="hu-HU" sz="1600" dirty="0">
                <a:solidFill>
                  <a:schemeClr val="tx1"/>
                </a:solidFill>
              </a:rPr>
              <a:t>):</a:t>
            </a:r>
            <a:r>
              <a:rPr lang="hu-HU" sz="1600" dirty="0" err="1">
                <a:solidFill>
                  <a:schemeClr val="tx1"/>
                </a:solidFill>
              </a:rPr>
              <a:t>bool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12D1453-FE11-427B-8E0C-34042D6615D3}"/>
              </a:ext>
            </a:extLst>
          </p:cNvPr>
          <p:cNvSpPr/>
          <p:nvPr/>
        </p:nvSpPr>
        <p:spPr>
          <a:xfrm>
            <a:off x="6790208" y="2750003"/>
            <a:ext cx="2392681" cy="1544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Customer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withdraw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atm:ATM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giveCard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Card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givePin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giveAmount</a:t>
            </a:r>
            <a:r>
              <a:rPr lang="hu-HU" sz="1600" dirty="0">
                <a:solidFill>
                  <a:schemeClr val="tx1"/>
                </a:solidFill>
              </a:rPr>
              <a:t>() : int</a:t>
            </a: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cxnSp>
        <p:nvCxnSpPr>
          <p:cNvPr id="5" name="Összekötő: szögletes 4">
            <a:extLst>
              <a:ext uri="{FF2B5EF4-FFF2-40B4-BE49-F238E27FC236}">
                <a16:creationId xmlns:a16="http://schemas.microsoft.com/office/drawing/2014/main" id="{F3B64317-5CC4-4AA2-8D9C-87CC5D5B7C6B}"/>
              </a:ext>
            </a:extLst>
          </p:cNvPr>
          <p:cNvCxnSpPr>
            <a:cxnSpLocks/>
            <a:stCxn id="127" idx="0"/>
            <a:endCxn id="26" idx="3"/>
          </p:cNvCxnSpPr>
          <p:nvPr/>
        </p:nvCxnSpPr>
        <p:spPr>
          <a:xfrm rot="16200000" flipV="1">
            <a:off x="6551725" y="2046134"/>
            <a:ext cx="250643" cy="1173387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Összekötő: szögletes 9">
            <a:extLst>
              <a:ext uri="{FF2B5EF4-FFF2-40B4-BE49-F238E27FC236}">
                <a16:creationId xmlns:a16="http://schemas.microsoft.com/office/drawing/2014/main" id="{FE2A5B35-CDE1-483D-BE0F-3E6C155C16D6}"/>
              </a:ext>
            </a:extLst>
          </p:cNvPr>
          <p:cNvCxnSpPr>
            <a:cxnSpLocks/>
            <a:stCxn id="25" idx="3"/>
            <a:endCxn id="126" idx="2"/>
          </p:cNvCxnSpPr>
          <p:nvPr/>
        </p:nvCxnSpPr>
        <p:spPr>
          <a:xfrm flipV="1">
            <a:off x="6092908" y="4292276"/>
            <a:ext cx="848705" cy="88724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Összekötő: szögletes 15">
            <a:extLst>
              <a:ext uri="{FF2B5EF4-FFF2-40B4-BE49-F238E27FC236}">
                <a16:creationId xmlns:a16="http://schemas.microsoft.com/office/drawing/2014/main" id="{F52AD91B-0559-47ED-95A3-EC95172E7930}"/>
              </a:ext>
            </a:extLst>
          </p:cNvPr>
          <p:cNvCxnSpPr>
            <a:cxnSpLocks/>
            <a:stCxn id="17" idx="0"/>
            <a:endCxn id="26" idx="1"/>
          </p:cNvCxnSpPr>
          <p:nvPr/>
        </p:nvCxnSpPr>
        <p:spPr>
          <a:xfrm rot="5400000" flipH="1" flipV="1">
            <a:off x="2502505" y="2060505"/>
            <a:ext cx="865311" cy="1759314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églalap 16">
            <a:extLst>
              <a:ext uri="{FF2B5EF4-FFF2-40B4-BE49-F238E27FC236}">
                <a16:creationId xmlns:a16="http://schemas.microsoft.com/office/drawing/2014/main" id="{BED806FF-7B66-4E4C-8518-C5CA780EEB6D}"/>
              </a:ext>
            </a:extLst>
          </p:cNvPr>
          <p:cNvSpPr/>
          <p:nvPr/>
        </p:nvSpPr>
        <p:spPr>
          <a:xfrm>
            <a:off x="494780" y="3372817"/>
            <a:ext cx="3121445" cy="13402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Bank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endParaRPr lang="hu-HU" sz="1600" dirty="0">
              <a:solidFill>
                <a:srgbClr val="FF0000"/>
              </a:solidFill>
            </a:endParaRPr>
          </a:p>
        </p:txBody>
      </p:sp>
      <p:cxnSp>
        <p:nvCxnSpPr>
          <p:cNvPr id="18" name="Összekötő: szögletes 17">
            <a:extLst>
              <a:ext uri="{FF2B5EF4-FFF2-40B4-BE49-F238E27FC236}">
                <a16:creationId xmlns:a16="http://schemas.microsoft.com/office/drawing/2014/main" id="{51992CDF-1163-4030-AE53-4E1810ABD2F3}"/>
              </a:ext>
            </a:extLst>
          </p:cNvPr>
          <p:cNvCxnSpPr>
            <a:cxnSpLocks/>
            <a:stCxn id="17" idx="2"/>
            <a:endCxn id="25" idx="1"/>
          </p:cNvCxnSpPr>
          <p:nvPr/>
        </p:nvCxnSpPr>
        <p:spPr>
          <a:xfrm rot="16200000" flipH="1">
            <a:off x="2702086" y="4066514"/>
            <a:ext cx="466424" cy="1759591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églalap 24">
            <a:extLst>
              <a:ext uri="{FF2B5EF4-FFF2-40B4-BE49-F238E27FC236}">
                <a16:creationId xmlns:a16="http://schemas.microsoft.com/office/drawing/2014/main" id="{29637C9A-159B-4E76-9818-A1CECC8B8755}"/>
              </a:ext>
            </a:extLst>
          </p:cNvPr>
          <p:cNvSpPr/>
          <p:nvPr/>
        </p:nvSpPr>
        <p:spPr>
          <a:xfrm>
            <a:off x="3815094" y="4798626"/>
            <a:ext cx="2277814" cy="7617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C35FFDE6-FC43-4854-AAF1-39F2D86D2CD7}"/>
              </a:ext>
            </a:extLst>
          </p:cNvPr>
          <p:cNvSpPr/>
          <p:nvPr/>
        </p:nvSpPr>
        <p:spPr>
          <a:xfrm>
            <a:off x="3814817" y="2250494"/>
            <a:ext cx="2275535" cy="514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D77F3D2D-DD6D-4074-AADB-121E10D12609}"/>
              </a:ext>
            </a:extLst>
          </p:cNvPr>
          <p:cNvSpPr/>
          <p:nvPr/>
        </p:nvSpPr>
        <p:spPr>
          <a:xfrm>
            <a:off x="6787708" y="3091668"/>
            <a:ext cx="2394722" cy="2204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3DCB3680-AB71-43CA-AE7F-B1BCA111ADCE}"/>
              </a:ext>
            </a:extLst>
          </p:cNvPr>
          <p:cNvSpPr/>
          <p:nvPr/>
        </p:nvSpPr>
        <p:spPr>
          <a:xfrm>
            <a:off x="494783" y="3730979"/>
            <a:ext cx="3121441" cy="2371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89A3E5D2-C80F-42A1-A2A5-B07D5B418943}"/>
              </a:ext>
            </a:extLst>
          </p:cNvPr>
          <p:cNvSpPr txBox="1"/>
          <p:nvPr/>
        </p:nvSpPr>
        <p:spPr>
          <a:xfrm>
            <a:off x="8620024" y="379242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60" name="Téglalap 59">
            <a:extLst>
              <a:ext uri="{FF2B5EF4-FFF2-40B4-BE49-F238E27FC236}">
                <a16:creationId xmlns:a16="http://schemas.microsoft.com/office/drawing/2014/main" id="{9EDAFAE1-64E3-49B1-A0FB-D47580BF5402}"/>
              </a:ext>
            </a:extLst>
          </p:cNvPr>
          <p:cNvSpPr/>
          <p:nvPr/>
        </p:nvSpPr>
        <p:spPr>
          <a:xfrm>
            <a:off x="551284" y="315988"/>
            <a:ext cx="3670895" cy="13402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Center</a:t>
            </a:r>
          </a:p>
          <a:p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getBalance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code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):int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transaction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code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, a:int)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- </a:t>
            </a:r>
            <a:r>
              <a:rPr lang="hu-HU" sz="1600" b="1" dirty="0" err="1">
                <a:solidFill>
                  <a:srgbClr val="FF0000"/>
                </a:solidFill>
              </a:rPr>
              <a:t>search</a:t>
            </a:r>
            <a:r>
              <a:rPr lang="hu-HU" sz="1600" b="1" dirty="0">
                <a:solidFill>
                  <a:srgbClr val="FF0000"/>
                </a:solidFill>
              </a:rPr>
              <a:t>(</a:t>
            </a:r>
            <a:r>
              <a:rPr lang="hu-HU" sz="1600" b="1" dirty="0" err="1">
                <a:solidFill>
                  <a:srgbClr val="FF0000"/>
                </a:solidFill>
              </a:rPr>
              <a:t>code</a:t>
            </a:r>
            <a:r>
              <a:rPr lang="hu-HU" sz="1600" b="1" dirty="0">
                <a:solidFill>
                  <a:srgbClr val="FF0000"/>
                </a:solidFill>
              </a:rPr>
              <a:t> : </a:t>
            </a:r>
            <a:r>
              <a:rPr lang="hu-HU" sz="1600" b="1" dirty="0" err="1">
                <a:solidFill>
                  <a:srgbClr val="FF0000"/>
                </a:solidFill>
              </a:rPr>
              <a:t>string</a:t>
            </a:r>
            <a:r>
              <a:rPr lang="hu-HU" sz="1600" b="1" dirty="0">
                <a:solidFill>
                  <a:srgbClr val="FF0000"/>
                </a:solidFill>
              </a:rPr>
              <a:t>) : Bank</a:t>
            </a:r>
          </a:p>
        </p:txBody>
      </p:sp>
      <p:sp>
        <p:nvSpPr>
          <p:cNvPr id="61" name="Téglalap 60">
            <a:extLst>
              <a:ext uri="{FF2B5EF4-FFF2-40B4-BE49-F238E27FC236}">
                <a16:creationId xmlns:a16="http://schemas.microsoft.com/office/drawing/2014/main" id="{22D83302-232B-48A7-A89B-C22B7080E289}"/>
              </a:ext>
            </a:extLst>
          </p:cNvPr>
          <p:cNvSpPr/>
          <p:nvPr/>
        </p:nvSpPr>
        <p:spPr>
          <a:xfrm>
            <a:off x="551285" y="607931"/>
            <a:ext cx="3670896" cy="2803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Téglalap 66">
            <a:extLst>
              <a:ext uri="{FF2B5EF4-FFF2-40B4-BE49-F238E27FC236}">
                <a16:creationId xmlns:a16="http://schemas.microsoft.com/office/drawing/2014/main" id="{29A9AF1A-1444-48A8-B4B6-5E5306E6899C}"/>
              </a:ext>
            </a:extLst>
          </p:cNvPr>
          <p:cNvSpPr/>
          <p:nvPr/>
        </p:nvSpPr>
        <p:spPr>
          <a:xfrm>
            <a:off x="6769078" y="666739"/>
            <a:ext cx="2793470" cy="8957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ATM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location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process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cust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Customer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8" name="Téglalap 67">
            <a:extLst>
              <a:ext uri="{FF2B5EF4-FFF2-40B4-BE49-F238E27FC236}">
                <a16:creationId xmlns:a16="http://schemas.microsoft.com/office/drawing/2014/main" id="{D0F4F8D3-3745-4471-BC1E-39D5EB843582}"/>
              </a:ext>
            </a:extLst>
          </p:cNvPr>
          <p:cNvSpPr/>
          <p:nvPr/>
        </p:nvSpPr>
        <p:spPr>
          <a:xfrm>
            <a:off x="6769078" y="972026"/>
            <a:ext cx="2793470" cy="2690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2" name="Szövegdoboz 111">
            <a:extLst>
              <a:ext uri="{FF2B5EF4-FFF2-40B4-BE49-F238E27FC236}">
                <a16:creationId xmlns:a16="http://schemas.microsoft.com/office/drawing/2014/main" id="{12148142-F4C2-4D0B-AABB-5C5817ABFA9C}"/>
              </a:ext>
            </a:extLst>
          </p:cNvPr>
          <p:cNvSpPr txBox="1"/>
          <p:nvPr/>
        </p:nvSpPr>
        <p:spPr>
          <a:xfrm>
            <a:off x="7629644" y="2446242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cxnSp>
        <p:nvCxnSpPr>
          <p:cNvPr id="113" name="Egyenes összekötő 112">
            <a:extLst>
              <a:ext uri="{FF2B5EF4-FFF2-40B4-BE49-F238E27FC236}">
                <a16:creationId xmlns:a16="http://schemas.microsoft.com/office/drawing/2014/main" id="{2965BC25-768A-4BB8-A4FB-57E9D49013C0}"/>
              </a:ext>
            </a:extLst>
          </p:cNvPr>
          <p:cNvCxnSpPr>
            <a:cxnSpLocks/>
          </p:cNvCxnSpPr>
          <p:nvPr/>
        </p:nvCxnSpPr>
        <p:spPr>
          <a:xfrm flipH="1" flipV="1">
            <a:off x="8771444" y="1574122"/>
            <a:ext cx="11574" cy="116604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>
            <a:extLst>
              <a:ext uri="{FF2B5EF4-FFF2-40B4-BE49-F238E27FC236}">
                <a16:creationId xmlns:a16="http://schemas.microsoft.com/office/drawing/2014/main" id="{FA734E71-67DC-4DC5-A3BA-AF77BD09D9CA}"/>
              </a:ext>
            </a:extLst>
          </p:cNvPr>
          <p:cNvCxnSpPr>
            <a:cxnSpLocks/>
            <a:stCxn id="117" idx="3"/>
            <a:endCxn id="119" idx="1"/>
          </p:cNvCxnSpPr>
          <p:nvPr/>
        </p:nvCxnSpPr>
        <p:spPr>
          <a:xfrm flipV="1">
            <a:off x="7930419" y="1924552"/>
            <a:ext cx="818788" cy="911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Szövegdoboz 114">
            <a:extLst>
              <a:ext uri="{FF2B5EF4-FFF2-40B4-BE49-F238E27FC236}">
                <a16:creationId xmlns:a16="http://schemas.microsoft.com/office/drawing/2014/main" id="{8465E592-350C-4E38-8B35-300EBA0471D6}"/>
              </a:ext>
            </a:extLst>
          </p:cNvPr>
          <p:cNvSpPr txBox="1"/>
          <p:nvPr/>
        </p:nvSpPr>
        <p:spPr>
          <a:xfrm>
            <a:off x="7890372" y="1950963"/>
            <a:ext cx="857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subset</a:t>
            </a:r>
            <a:r>
              <a:rPr lang="hu-HU" sz="1600" dirty="0"/>
              <a:t>}</a:t>
            </a:r>
          </a:p>
        </p:txBody>
      </p:sp>
      <p:sp>
        <p:nvSpPr>
          <p:cNvPr id="117" name="Szövegdoboz 116">
            <a:extLst>
              <a:ext uri="{FF2B5EF4-FFF2-40B4-BE49-F238E27FC236}">
                <a16:creationId xmlns:a16="http://schemas.microsoft.com/office/drawing/2014/main" id="{D0D4E6A2-AE18-463A-BEB8-8C7444B3F4EE}"/>
              </a:ext>
            </a:extLst>
          </p:cNvPr>
          <p:cNvSpPr txBox="1"/>
          <p:nvPr/>
        </p:nvSpPr>
        <p:spPr>
          <a:xfrm>
            <a:off x="7138214" y="1756186"/>
            <a:ext cx="792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queues</a:t>
            </a:r>
            <a:endParaRPr lang="hu-HU" sz="1600" dirty="0"/>
          </a:p>
        </p:txBody>
      </p:sp>
      <p:sp>
        <p:nvSpPr>
          <p:cNvPr id="119" name="Szövegdoboz 118">
            <a:extLst>
              <a:ext uri="{FF2B5EF4-FFF2-40B4-BE49-F238E27FC236}">
                <a16:creationId xmlns:a16="http://schemas.microsoft.com/office/drawing/2014/main" id="{B833D130-6E3C-42B4-B370-8E0278D2DA9F}"/>
              </a:ext>
            </a:extLst>
          </p:cNvPr>
          <p:cNvSpPr txBox="1"/>
          <p:nvPr/>
        </p:nvSpPr>
        <p:spPr>
          <a:xfrm>
            <a:off x="8749207" y="1755275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handles</a:t>
            </a:r>
            <a:endParaRPr lang="hu-HU" sz="1600" dirty="0"/>
          </a:p>
        </p:txBody>
      </p:sp>
      <p:cxnSp>
        <p:nvCxnSpPr>
          <p:cNvPr id="120" name="Egyenes összekötő 119">
            <a:extLst>
              <a:ext uri="{FF2B5EF4-FFF2-40B4-BE49-F238E27FC236}">
                <a16:creationId xmlns:a16="http://schemas.microsoft.com/office/drawing/2014/main" id="{DB219A27-F57D-47C2-8FFD-8BC8AD653A94}"/>
              </a:ext>
            </a:extLst>
          </p:cNvPr>
          <p:cNvCxnSpPr>
            <a:cxnSpLocks/>
          </p:cNvCxnSpPr>
          <p:nvPr/>
        </p:nvCxnSpPr>
        <p:spPr>
          <a:xfrm flipV="1">
            <a:off x="7919185" y="1574123"/>
            <a:ext cx="1" cy="116604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Szövegdoboz 130">
            <a:extLst>
              <a:ext uri="{FF2B5EF4-FFF2-40B4-BE49-F238E27FC236}">
                <a16:creationId xmlns:a16="http://schemas.microsoft.com/office/drawing/2014/main" id="{6BF7FF3D-7D3E-4DCE-B09E-FE4BC3600C67}"/>
              </a:ext>
            </a:extLst>
          </p:cNvPr>
          <p:cNvSpPr txBox="1"/>
          <p:nvPr/>
        </p:nvSpPr>
        <p:spPr>
          <a:xfrm>
            <a:off x="7337708" y="2967335"/>
            <a:ext cx="201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139" name="Háromszög 138">
            <a:extLst>
              <a:ext uri="{FF2B5EF4-FFF2-40B4-BE49-F238E27FC236}">
                <a16:creationId xmlns:a16="http://schemas.microsoft.com/office/drawing/2014/main" id="{51D1365C-442E-4D29-BCC1-742E23C4F657}"/>
              </a:ext>
            </a:extLst>
          </p:cNvPr>
          <p:cNvSpPr/>
          <p:nvPr/>
        </p:nvSpPr>
        <p:spPr>
          <a:xfrm>
            <a:off x="7495907" y="169261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0" name="Háromszög 139">
            <a:extLst>
              <a:ext uri="{FF2B5EF4-FFF2-40B4-BE49-F238E27FC236}">
                <a16:creationId xmlns:a16="http://schemas.microsoft.com/office/drawing/2014/main" id="{168FFA39-F543-495B-A247-C7D2269AD1CA}"/>
              </a:ext>
            </a:extLst>
          </p:cNvPr>
          <p:cNvSpPr/>
          <p:nvPr/>
        </p:nvSpPr>
        <p:spPr>
          <a:xfrm>
            <a:off x="9103224" y="1683139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1" name="Szövegdoboz 140">
            <a:extLst>
              <a:ext uri="{FF2B5EF4-FFF2-40B4-BE49-F238E27FC236}">
                <a16:creationId xmlns:a16="http://schemas.microsoft.com/office/drawing/2014/main" id="{C579A419-A58C-4276-A7CA-CD3BD5C0067D}"/>
              </a:ext>
            </a:extLst>
          </p:cNvPr>
          <p:cNvSpPr txBox="1"/>
          <p:nvPr/>
        </p:nvSpPr>
        <p:spPr>
          <a:xfrm>
            <a:off x="7843243" y="2411449"/>
            <a:ext cx="980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ordered</a:t>
            </a:r>
            <a:r>
              <a:rPr lang="hu-HU" sz="1600" dirty="0"/>
              <a:t>}</a:t>
            </a:r>
          </a:p>
        </p:txBody>
      </p:sp>
      <p:cxnSp>
        <p:nvCxnSpPr>
          <p:cNvPr id="147" name="Egyenes összekötő 146">
            <a:extLst>
              <a:ext uri="{FF2B5EF4-FFF2-40B4-BE49-F238E27FC236}">
                <a16:creationId xmlns:a16="http://schemas.microsoft.com/office/drawing/2014/main" id="{5CC7034E-052F-492D-A0A8-E86F44B0C3C3}"/>
              </a:ext>
            </a:extLst>
          </p:cNvPr>
          <p:cNvCxnSpPr>
            <a:cxnSpLocks/>
            <a:stCxn id="160" idx="6"/>
            <a:endCxn id="67" idx="1"/>
          </p:cNvCxnSpPr>
          <p:nvPr/>
        </p:nvCxnSpPr>
        <p:spPr>
          <a:xfrm flipV="1">
            <a:off x="4328029" y="1114605"/>
            <a:ext cx="2441049" cy="2017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Háromszög 157">
            <a:extLst>
              <a:ext uri="{FF2B5EF4-FFF2-40B4-BE49-F238E27FC236}">
                <a16:creationId xmlns:a16="http://schemas.microsoft.com/office/drawing/2014/main" id="{DF908CEC-C2B2-484B-818F-C4137FE74126}"/>
              </a:ext>
            </a:extLst>
          </p:cNvPr>
          <p:cNvSpPr/>
          <p:nvPr/>
        </p:nvSpPr>
        <p:spPr>
          <a:xfrm rot="16200000">
            <a:off x="5328055" y="87714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9" name="Szövegdoboz 158">
            <a:extLst>
              <a:ext uri="{FF2B5EF4-FFF2-40B4-BE49-F238E27FC236}">
                <a16:creationId xmlns:a16="http://schemas.microsoft.com/office/drawing/2014/main" id="{08902BA4-EE3D-4A04-B022-A74D41BA7C16}"/>
              </a:ext>
            </a:extLst>
          </p:cNvPr>
          <p:cNvSpPr txBox="1"/>
          <p:nvPr/>
        </p:nvSpPr>
        <p:spPr>
          <a:xfrm>
            <a:off x="5415231" y="773405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sends</a:t>
            </a:r>
            <a:endParaRPr lang="hu-HU" sz="1600" dirty="0"/>
          </a:p>
        </p:txBody>
      </p:sp>
      <p:sp>
        <p:nvSpPr>
          <p:cNvPr id="160" name="Ellipszis 159">
            <a:extLst>
              <a:ext uri="{FF2B5EF4-FFF2-40B4-BE49-F238E27FC236}">
                <a16:creationId xmlns:a16="http://schemas.microsoft.com/office/drawing/2014/main" id="{4FC85CAE-8B9A-49F7-A274-7F66C23FADEF}"/>
              </a:ext>
            </a:extLst>
          </p:cNvPr>
          <p:cNvSpPr/>
          <p:nvPr/>
        </p:nvSpPr>
        <p:spPr>
          <a:xfrm>
            <a:off x="4241006" y="1075124"/>
            <a:ext cx="87023" cy="82996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2" name="Szövegdoboz 161">
            <a:extLst>
              <a:ext uri="{FF2B5EF4-FFF2-40B4-BE49-F238E27FC236}">
                <a16:creationId xmlns:a16="http://schemas.microsoft.com/office/drawing/2014/main" id="{721DC52D-A47B-49A9-A5D7-4AA2DB3F1FE9}"/>
              </a:ext>
            </a:extLst>
          </p:cNvPr>
          <p:cNvSpPr txBox="1"/>
          <p:nvPr/>
        </p:nvSpPr>
        <p:spPr>
          <a:xfrm>
            <a:off x="4210634" y="750138"/>
            <a:ext cx="829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- center</a:t>
            </a:r>
          </a:p>
        </p:txBody>
      </p:sp>
      <p:sp>
        <p:nvSpPr>
          <p:cNvPr id="177" name="Szövegdoboz 176">
            <a:extLst>
              <a:ext uri="{FF2B5EF4-FFF2-40B4-BE49-F238E27FC236}">
                <a16:creationId xmlns:a16="http://schemas.microsoft.com/office/drawing/2014/main" id="{CC4853EC-3D94-449F-893C-FCAEE9DA63D6}"/>
              </a:ext>
            </a:extLst>
          </p:cNvPr>
          <p:cNvSpPr txBox="1"/>
          <p:nvPr/>
        </p:nvSpPr>
        <p:spPr>
          <a:xfrm>
            <a:off x="2265778" y="4854988"/>
            <a:ext cx="627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owns</a:t>
            </a:r>
            <a:endParaRPr lang="hu-HU" sz="1600" dirty="0"/>
          </a:p>
        </p:txBody>
      </p:sp>
      <p:sp>
        <p:nvSpPr>
          <p:cNvPr id="178" name="Szövegdoboz 177">
            <a:extLst>
              <a:ext uri="{FF2B5EF4-FFF2-40B4-BE49-F238E27FC236}">
                <a16:creationId xmlns:a16="http://schemas.microsoft.com/office/drawing/2014/main" id="{77DBE73A-A21A-457A-ABCD-2ED789EF8DA4}"/>
              </a:ext>
            </a:extLst>
          </p:cNvPr>
          <p:cNvSpPr txBox="1"/>
          <p:nvPr/>
        </p:nvSpPr>
        <p:spPr>
          <a:xfrm>
            <a:off x="3540856" y="4869331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83" name="Háromszög 182">
            <a:extLst>
              <a:ext uri="{FF2B5EF4-FFF2-40B4-BE49-F238E27FC236}">
                <a16:creationId xmlns:a16="http://schemas.microsoft.com/office/drawing/2014/main" id="{57BB9D36-5962-45AD-801C-3AC2CB62E934}"/>
              </a:ext>
            </a:extLst>
          </p:cNvPr>
          <p:cNvSpPr/>
          <p:nvPr/>
        </p:nvSpPr>
        <p:spPr>
          <a:xfrm rot="5400000">
            <a:off x="2846315" y="4982958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2" name="Háromszög 191">
            <a:extLst>
              <a:ext uri="{FF2B5EF4-FFF2-40B4-BE49-F238E27FC236}">
                <a16:creationId xmlns:a16="http://schemas.microsoft.com/office/drawing/2014/main" id="{0137770C-7FCF-437D-869E-FBB98B772240}"/>
              </a:ext>
            </a:extLst>
          </p:cNvPr>
          <p:cNvSpPr/>
          <p:nvPr/>
        </p:nvSpPr>
        <p:spPr>
          <a:xfrm rot="5400000">
            <a:off x="2997378" y="227777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93" name="Egyenes összekötő 192">
            <a:extLst>
              <a:ext uri="{FF2B5EF4-FFF2-40B4-BE49-F238E27FC236}">
                <a16:creationId xmlns:a16="http://schemas.microsoft.com/office/drawing/2014/main" id="{37E4AD62-F2D5-47E5-B9BA-924560EF70FA}"/>
              </a:ext>
            </a:extLst>
          </p:cNvPr>
          <p:cNvCxnSpPr>
            <a:cxnSpLocks/>
            <a:stCxn id="3" idx="0"/>
            <a:endCxn id="2" idx="2"/>
          </p:cNvCxnSpPr>
          <p:nvPr/>
        </p:nvCxnSpPr>
        <p:spPr>
          <a:xfrm flipH="1" flipV="1">
            <a:off x="4952928" y="3324099"/>
            <a:ext cx="1073" cy="11744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Háromszög 193">
            <a:extLst>
              <a:ext uri="{FF2B5EF4-FFF2-40B4-BE49-F238E27FC236}">
                <a16:creationId xmlns:a16="http://schemas.microsoft.com/office/drawing/2014/main" id="{3362A2B0-6A91-470D-A8F1-A44E14E789D8}"/>
              </a:ext>
            </a:extLst>
          </p:cNvPr>
          <p:cNvSpPr/>
          <p:nvPr/>
        </p:nvSpPr>
        <p:spPr>
          <a:xfrm rot="10800000">
            <a:off x="595132" y="2500533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02" name="Egyenes összekötő 201">
            <a:extLst>
              <a:ext uri="{FF2B5EF4-FFF2-40B4-BE49-F238E27FC236}">
                <a16:creationId xmlns:a16="http://schemas.microsoft.com/office/drawing/2014/main" id="{7E7D363C-9B0C-49D0-8E24-8A31B181B0FE}"/>
              </a:ext>
            </a:extLst>
          </p:cNvPr>
          <p:cNvCxnSpPr>
            <a:cxnSpLocks/>
            <a:stCxn id="203" idx="2"/>
            <a:endCxn id="221" idx="0"/>
          </p:cNvCxnSpPr>
          <p:nvPr/>
        </p:nvCxnSpPr>
        <p:spPr>
          <a:xfrm>
            <a:off x="1065346" y="1651972"/>
            <a:ext cx="1842" cy="162637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Szövegdoboz 202">
            <a:extLst>
              <a:ext uri="{FF2B5EF4-FFF2-40B4-BE49-F238E27FC236}">
                <a16:creationId xmlns:a16="http://schemas.microsoft.com/office/drawing/2014/main" id="{66F67CC7-78D4-4149-96E5-5F943BDCC70E}"/>
              </a:ext>
            </a:extLst>
          </p:cNvPr>
          <p:cNvSpPr txBox="1"/>
          <p:nvPr/>
        </p:nvSpPr>
        <p:spPr>
          <a:xfrm>
            <a:off x="946563" y="12826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210" name="Szövegdoboz 209">
            <a:extLst>
              <a:ext uri="{FF2B5EF4-FFF2-40B4-BE49-F238E27FC236}">
                <a16:creationId xmlns:a16="http://schemas.microsoft.com/office/drawing/2014/main" id="{DC72771B-B61E-48A1-B15F-E3C5C4BDDDD5}"/>
              </a:ext>
            </a:extLst>
          </p:cNvPr>
          <p:cNvSpPr txBox="1"/>
          <p:nvPr/>
        </p:nvSpPr>
        <p:spPr>
          <a:xfrm>
            <a:off x="207841" y="2163098"/>
            <a:ext cx="901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requests</a:t>
            </a:r>
            <a:endParaRPr lang="hu-HU" sz="1600" dirty="0"/>
          </a:p>
        </p:txBody>
      </p:sp>
      <p:sp>
        <p:nvSpPr>
          <p:cNvPr id="216" name="Háromszög 215">
            <a:extLst>
              <a:ext uri="{FF2B5EF4-FFF2-40B4-BE49-F238E27FC236}">
                <a16:creationId xmlns:a16="http://schemas.microsoft.com/office/drawing/2014/main" id="{E5F91305-5DAB-43D1-97B8-3D0B47699049}"/>
              </a:ext>
            </a:extLst>
          </p:cNvPr>
          <p:cNvSpPr/>
          <p:nvPr/>
        </p:nvSpPr>
        <p:spPr>
          <a:xfrm rot="16200000">
            <a:off x="6305747" y="228899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7" name="Szövegdoboz 216">
            <a:extLst>
              <a:ext uri="{FF2B5EF4-FFF2-40B4-BE49-F238E27FC236}">
                <a16:creationId xmlns:a16="http://schemas.microsoft.com/office/drawing/2014/main" id="{5D658B1B-C515-4CB6-AA55-476C7E849692}"/>
              </a:ext>
            </a:extLst>
          </p:cNvPr>
          <p:cNvSpPr txBox="1"/>
          <p:nvPr/>
        </p:nvSpPr>
        <p:spPr>
          <a:xfrm>
            <a:off x="6404960" y="4815079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uses</a:t>
            </a:r>
            <a:endParaRPr lang="hu-HU" sz="1600" dirty="0"/>
          </a:p>
        </p:txBody>
      </p:sp>
      <p:sp>
        <p:nvSpPr>
          <p:cNvPr id="218" name="Háromszög 217">
            <a:extLst>
              <a:ext uri="{FF2B5EF4-FFF2-40B4-BE49-F238E27FC236}">
                <a16:creationId xmlns:a16="http://schemas.microsoft.com/office/drawing/2014/main" id="{2EBC720E-96BB-439B-A06B-82C4A9F574E3}"/>
              </a:ext>
            </a:extLst>
          </p:cNvPr>
          <p:cNvSpPr/>
          <p:nvPr/>
        </p:nvSpPr>
        <p:spPr>
          <a:xfrm rot="16200000">
            <a:off x="6283187" y="4942575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9" name="Szövegdoboz 218">
            <a:extLst>
              <a:ext uri="{FF2B5EF4-FFF2-40B4-BE49-F238E27FC236}">
                <a16:creationId xmlns:a16="http://schemas.microsoft.com/office/drawing/2014/main" id="{76BBBAF3-5F78-480B-86C5-391F9DC7D91A}"/>
              </a:ext>
            </a:extLst>
          </p:cNvPr>
          <p:cNvSpPr txBox="1"/>
          <p:nvPr/>
        </p:nvSpPr>
        <p:spPr>
          <a:xfrm>
            <a:off x="746930" y="30629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20" name="Szövegdoboz 219">
            <a:extLst>
              <a:ext uri="{FF2B5EF4-FFF2-40B4-BE49-F238E27FC236}">
                <a16:creationId xmlns:a16="http://schemas.microsoft.com/office/drawing/2014/main" id="{04CDC188-30C3-4931-9494-DE27CCBFDD78}"/>
              </a:ext>
            </a:extLst>
          </p:cNvPr>
          <p:cNvSpPr txBox="1"/>
          <p:nvPr/>
        </p:nvSpPr>
        <p:spPr>
          <a:xfrm>
            <a:off x="1044130" y="3011318"/>
            <a:ext cx="793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>
                <a:solidFill>
                  <a:srgbClr val="FF0000"/>
                </a:solidFill>
              </a:rPr>
              <a:t>- </a:t>
            </a:r>
            <a:r>
              <a:rPr lang="hu-HU" sz="1600" b="1" dirty="0" err="1">
                <a:solidFill>
                  <a:srgbClr val="FF0000"/>
                </a:solidFill>
              </a:rPr>
              <a:t>banks</a:t>
            </a:r>
            <a:endParaRPr lang="hu-HU" sz="1600" b="1" dirty="0">
              <a:solidFill>
                <a:srgbClr val="FF0000"/>
              </a:solidFill>
            </a:endParaRPr>
          </a:p>
        </p:txBody>
      </p:sp>
      <p:sp>
        <p:nvSpPr>
          <p:cNvPr id="221" name="Ellipszis 220">
            <a:extLst>
              <a:ext uri="{FF2B5EF4-FFF2-40B4-BE49-F238E27FC236}">
                <a16:creationId xmlns:a16="http://schemas.microsoft.com/office/drawing/2014/main" id="{CB6FFF54-44F2-4407-9BED-0528E9170C9C}"/>
              </a:ext>
            </a:extLst>
          </p:cNvPr>
          <p:cNvSpPr/>
          <p:nvPr/>
        </p:nvSpPr>
        <p:spPr>
          <a:xfrm>
            <a:off x="1023676" y="3278349"/>
            <a:ext cx="87023" cy="82996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4" name="Szövegdoboz 233">
            <a:extLst>
              <a:ext uri="{FF2B5EF4-FFF2-40B4-BE49-F238E27FC236}">
                <a16:creationId xmlns:a16="http://schemas.microsoft.com/office/drawing/2014/main" id="{97D93283-E111-44C1-9313-D2B5256BCAAD}"/>
              </a:ext>
            </a:extLst>
          </p:cNvPr>
          <p:cNvSpPr txBox="1"/>
          <p:nvPr/>
        </p:nvSpPr>
        <p:spPr>
          <a:xfrm>
            <a:off x="4621409" y="41951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90" name="Ellipszis 289">
            <a:extLst>
              <a:ext uri="{FF2B5EF4-FFF2-40B4-BE49-F238E27FC236}">
                <a16:creationId xmlns:a16="http://schemas.microsoft.com/office/drawing/2014/main" id="{1A0E69A6-8A21-45C4-8490-7F5EE6DD8E56}"/>
              </a:ext>
            </a:extLst>
          </p:cNvPr>
          <p:cNvSpPr/>
          <p:nvPr/>
        </p:nvSpPr>
        <p:spPr>
          <a:xfrm>
            <a:off x="4053868" y="124109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91" name="Egyenes összekötő 290">
            <a:extLst>
              <a:ext uri="{FF2B5EF4-FFF2-40B4-BE49-F238E27FC236}">
                <a16:creationId xmlns:a16="http://schemas.microsoft.com/office/drawing/2014/main" id="{F15BF6AA-19BE-465D-891D-9EED0FFFA6AF}"/>
              </a:ext>
            </a:extLst>
          </p:cNvPr>
          <p:cNvCxnSpPr>
            <a:cxnSpLocks/>
            <a:stCxn id="290" idx="4"/>
          </p:cNvCxnSpPr>
          <p:nvPr/>
        </p:nvCxnSpPr>
        <p:spPr>
          <a:xfrm>
            <a:off x="4097380" y="1324093"/>
            <a:ext cx="0" cy="18992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Ellipszis 292">
            <a:extLst>
              <a:ext uri="{FF2B5EF4-FFF2-40B4-BE49-F238E27FC236}">
                <a16:creationId xmlns:a16="http://schemas.microsoft.com/office/drawing/2014/main" id="{8B119B02-F5F1-44C3-A371-A377C578D09D}"/>
              </a:ext>
            </a:extLst>
          </p:cNvPr>
          <p:cNvSpPr/>
          <p:nvPr/>
        </p:nvSpPr>
        <p:spPr>
          <a:xfrm>
            <a:off x="4056868" y="948351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94" name="Egyenes összekötő 293">
            <a:extLst>
              <a:ext uri="{FF2B5EF4-FFF2-40B4-BE49-F238E27FC236}">
                <a16:creationId xmlns:a16="http://schemas.microsoft.com/office/drawing/2014/main" id="{14F6BB2F-AF70-4E29-B94C-66C559353F20}"/>
              </a:ext>
            </a:extLst>
          </p:cNvPr>
          <p:cNvCxnSpPr>
            <a:cxnSpLocks/>
            <a:stCxn id="293" idx="0"/>
          </p:cNvCxnSpPr>
          <p:nvPr/>
        </p:nvCxnSpPr>
        <p:spPr>
          <a:xfrm flipV="1">
            <a:off x="4100380" y="700768"/>
            <a:ext cx="0" cy="24758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églalap: szamárfül 167">
            <a:extLst>
              <a:ext uri="{FF2B5EF4-FFF2-40B4-BE49-F238E27FC236}">
                <a16:creationId xmlns:a16="http://schemas.microsoft.com/office/drawing/2014/main" id="{9A0C91A9-4221-4E1B-96B8-C510480D1FDE}"/>
              </a:ext>
            </a:extLst>
          </p:cNvPr>
          <p:cNvSpPr/>
          <p:nvPr/>
        </p:nvSpPr>
        <p:spPr>
          <a:xfrm rot="16200000">
            <a:off x="8669609" y="3102150"/>
            <a:ext cx="1734784" cy="507204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69" name="Szövegdoboz 168">
            <a:extLst>
              <a:ext uri="{FF2B5EF4-FFF2-40B4-BE49-F238E27FC236}">
                <a16:creationId xmlns:a16="http://schemas.microsoft.com/office/drawing/2014/main" id="{FE77FF48-68F8-4CA3-BE4C-86031D083307}"/>
              </a:ext>
            </a:extLst>
          </p:cNvPr>
          <p:cNvSpPr txBox="1"/>
          <p:nvPr/>
        </p:nvSpPr>
        <p:spPr>
          <a:xfrm>
            <a:off x="6982336" y="4760292"/>
            <a:ext cx="50906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card</a:t>
            </a:r>
            <a:r>
              <a:rPr lang="hu-HU" sz="1600" dirty="0"/>
              <a:t> := </a:t>
            </a:r>
            <a:r>
              <a:rPr lang="hu-HU" sz="1600" dirty="0" err="1"/>
              <a:t>cust.giveCard</a:t>
            </a:r>
            <a:r>
              <a:rPr lang="hu-HU" sz="1600" dirty="0"/>
              <a:t>()</a:t>
            </a:r>
          </a:p>
          <a:p>
            <a:r>
              <a:rPr lang="hu-HU" sz="1600" b="1" dirty="0" err="1"/>
              <a:t>if</a:t>
            </a:r>
            <a:r>
              <a:rPr lang="hu-HU" sz="1600" b="1" dirty="0"/>
              <a:t> </a:t>
            </a:r>
            <a:r>
              <a:rPr lang="hu-HU" sz="1600" dirty="0" err="1"/>
              <a:t>card</a:t>
            </a:r>
            <a:r>
              <a:rPr lang="hu-HU" sz="1600" b="1" dirty="0" err="1"/>
              <a:t>.</a:t>
            </a:r>
            <a:r>
              <a:rPr lang="hu-HU" sz="1600" dirty="0" err="1"/>
              <a:t>pinCheck</a:t>
            </a:r>
            <a:r>
              <a:rPr lang="hu-HU" sz="1600" dirty="0"/>
              <a:t>(</a:t>
            </a:r>
            <a:r>
              <a:rPr lang="hu-HU" sz="1600" dirty="0" err="1"/>
              <a:t>cust.givePin</a:t>
            </a:r>
            <a:r>
              <a:rPr lang="hu-HU" sz="1600" dirty="0"/>
              <a:t>()) </a:t>
            </a:r>
            <a:r>
              <a:rPr lang="hu-HU" sz="1600" b="1" dirty="0" err="1"/>
              <a:t>then</a:t>
            </a:r>
            <a:endParaRPr lang="hu-HU" sz="1600" b="1" dirty="0"/>
          </a:p>
          <a:p>
            <a:r>
              <a:rPr lang="hu-HU" sz="1600" dirty="0"/>
              <a:t>    a := </a:t>
            </a:r>
            <a:r>
              <a:rPr lang="hu-HU" sz="1600" dirty="0" err="1"/>
              <a:t>cust.giveAmount</a:t>
            </a:r>
            <a:r>
              <a:rPr lang="hu-HU" sz="1600" dirty="0"/>
              <a:t>()</a:t>
            </a:r>
          </a:p>
          <a:p>
            <a:r>
              <a:rPr lang="hu-HU" sz="1600" b="1" dirty="0"/>
              <a:t>    </a:t>
            </a:r>
            <a:r>
              <a:rPr lang="hu-HU" sz="1600" b="1" dirty="0" err="1"/>
              <a:t>if</a:t>
            </a:r>
            <a:r>
              <a:rPr lang="hu-HU" sz="1600" dirty="0"/>
              <a:t> </a:t>
            </a:r>
            <a:r>
              <a:rPr lang="hu-HU" sz="1600" dirty="0" err="1"/>
              <a:t>center.getBalance</a:t>
            </a:r>
            <a:r>
              <a:rPr lang="hu-HU" sz="1600" dirty="0"/>
              <a:t>(</a:t>
            </a:r>
            <a:r>
              <a:rPr lang="hu-HU" sz="1600" dirty="0" err="1"/>
              <a:t>card.bankCode</a:t>
            </a:r>
            <a:r>
              <a:rPr lang="hu-HU" sz="1600" dirty="0"/>
              <a:t>, </a:t>
            </a:r>
            <a:r>
              <a:rPr lang="hu-HU" sz="1600" dirty="0" err="1"/>
              <a:t>card.cardNo</a:t>
            </a:r>
            <a:r>
              <a:rPr lang="hu-HU" sz="1600" dirty="0"/>
              <a:t>)≥a </a:t>
            </a:r>
            <a:r>
              <a:rPr lang="hu-HU" sz="1600" b="1" dirty="0" err="1"/>
              <a:t>then</a:t>
            </a:r>
            <a:endParaRPr lang="hu-HU" sz="1600" b="1" dirty="0"/>
          </a:p>
          <a:p>
            <a:r>
              <a:rPr lang="hu-HU" sz="1600" dirty="0"/>
              <a:t>        </a:t>
            </a:r>
            <a:r>
              <a:rPr lang="hu-HU" sz="1600" dirty="0" err="1"/>
              <a:t>center.transaction</a:t>
            </a:r>
            <a:r>
              <a:rPr lang="hu-HU" sz="1600" dirty="0"/>
              <a:t>(</a:t>
            </a:r>
            <a:r>
              <a:rPr lang="hu-HU" sz="1600" dirty="0" err="1"/>
              <a:t>card.bankCode</a:t>
            </a:r>
            <a:r>
              <a:rPr lang="hu-HU" sz="1600" dirty="0"/>
              <a:t>, </a:t>
            </a:r>
            <a:r>
              <a:rPr lang="hu-HU" sz="1600" dirty="0" err="1"/>
              <a:t>card</a:t>
            </a:r>
            <a:r>
              <a:rPr lang="hu-HU" sz="1600" dirty="0"/>
              <a:t>. </a:t>
            </a:r>
            <a:r>
              <a:rPr lang="hu-HU" sz="1600" dirty="0" err="1"/>
              <a:t>cardNo</a:t>
            </a:r>
            <a:r>
              <a:rPr lang="hu-HU" sz="1600" dirty="0"/>
              <a:t> , - a)</a:t>
            </a:r>
            <a:r>
              <a:rPr lang="hu-HU" sz="1600" b="1" dirty="0"/>
              <a:t> </a:t>
            </a:r>
          </a:p>
          <a:p>
            <a:r>
              <a:rPr lang="hu-HU" sz="1600" b="1" dirty="0"/>
              <a:t>    </a:t>
            </a:r>
            <a:r>
              <a:rPr lang="hu-HU" sz="1600" b="1" dirty="0" err="1"/>
              <a:t>endif</a:t>
            </a:r>
            <a:endParaRPr lang="hu-HU" sz="1600" b="1" dirty="0"/>
          </a:p>
          <a:p>
            <a:r>
              <a:rPr lang="hu-HU" sz="1600" b="1" dirty="0" err="1"/>
              <a:t>endif</a:t>
            </a:r>
            <a:endParaRPr lang="hu-HU" sz="1600" dirty="0"/>
          </a:p>
        </p:txBody>
      </p:sp>
      <p:sp>
        <p:nvSpPr>
          <p:cNvPr id="288" name="Téglalap: szamárfül 287">
            <a:extLst>
              <a:ext uri="{FF2B5EF4-FFF2-40B4-BE49-F238E27FC236}">
                <a16:creationId xmlns:a16="http://schemas.microsoft.com/office/drawing/2014/main" id="{E8A7E486-2B3F-4874-A8E9-9045BEE5BDC5}"/>
              </a:ext>
            </a:extLst>
          </p:cNvPr>
          <p:cNvSpPr/>
          <p:nvPr/>
        </p:nvSpPr>
        <p:spPr>
          <a:xfrm rot="16200000">
            <a:off x="4805308" y="-26499"/>
            <a:ext cx="534562" cy="3545985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89" name="Szövegdoboz 288">
            <a:extLst>
              <a:ext uri="{FF2B5EF4-FFF2-40B4-BE49-F238E27FC236}">
                <a16:creationId xmlns:a16="http://schemas.microsoft.com/office/drawing/2014/main" id="{DA3262D3-9097-423C-BCC6-A0AF07A0B92C}"/>
              </a:ext>
            </a:extLst>
          </p:cNvPr>
          <p:cNvSpPr txBox="1"/>
          <p:nvPr/>
        </p:nvSpPr>
        <p:spPr>
          <a:xfrm>
            <a:off x="3275659" y="1444458"/>
            <a:ext cx="3506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>
                <a:solidFill>
                  <a:srgbClr val="FFFF00"/>
                </a:solidFill>
              </a:rPr>
              <a:t>l,bank</a:t>
            </a:r>
            <a:r>
              <a:rPr lang="hu-HU" sz="1600" b="1" dirty="0">
                <a:solidFill>
                  <a:srgbClr val="FFFF00"/>
                </a:solidFill>
              </a:rPr>
              <a:t> := </a:t>
            </a:r>
            <a:r>
              <a:rPr lang="hu-HU" sz="1600" b="1" dirty="0" err="1">
                <a:solidFill>
                  <a:srgbClr val="FFFF00"/>
                </a:solidFill>
              </a:rPr>
              <a:t>search</a:t>
            </a:r>
            <a:r>
              <a:rPr lang="hu-HU" sz="1600" b="1" dirty="0">
                <a:solidFill>
                  <a:srgbClr val="FFFF00"/>
                </a:solidFill>
              </a:rPr>
              <a:t>(</a:t>
            </a:r>
            <a:r>
              <a:rPr lang="hu-HU" sz="1600" b="1" dirty="0" err="1">
                <a:solidFill>
                  <a:srgbClr val="FFFF00"/>
                </a:solidFill>
              </a:rPr>
              <a:t>code</a:t>
            </a:r>
            <a:r>
              <a:rPr lang="hu-HU" sz="1600" b="1" dirty="0">
                <a:solidFill>
                  <a:srgbClr val="FFFF00"/>
                </a:solidFill>
              </a:rPr>
              <a:t>)</a:t>
            </a:r>
          </a:p>
          <a:p>
            <a:r>
              <a:rPr lang="hu-HU" sz="1600" b="1" dirty="0" err="1"/>
              <a:t>If</a:t>
            </a:r>
            <a:r>
              <a:rPr lang="hu-HU" sz="1600" dirty="0"/>
              <a:t> l </a:t>
            </a:r>
            <a:r>
              <a:rPr lang="hu-HU" sz="1600" b="1" dirty="0" err="1"/>
              <a:t>then</a:t>
            </a:r>
            <a:r>
              <a:rPr lang="hu-HU" sz="1600" dirty="0"/>
              <a:t> </a:t>
            </a:r>
            <a:r>
              <a:rPr lang="hu-HU" sz="1600" dirty="0" err="1"/>
              <a:t>bank.transaction</a:t>
            </a:r>
            <a:r>
              <a:rPr lang="hu-HU" sz="1600" dirty="0"/>
              <a:t>(</a:t>
            </a:r>
            <a:r>
              <a:rPr lang="hu-HU" sz="1600" dirty="0" err="1"/>
              <a:t>cardNo</a:t>
            </a:r>
            <a:r>
              <a:rPr lang="hu-HU" sz="1600" dirty="0"/>
              <a:t>, a)</a:t>
            </a:r>
          </a:p>
        </p:txBody>
      </p:sp>
      <p:sp>
        <p:nvSpPr>
          <p:cNvPr id="286" name="Téglalap: szamárfül 285">
            <a:extLst>
              <a:ext uri="{FF2B5EF4-FFF2-40B4-BE49-F238E27FC236}">
                <a16:creationId xmlns:a16="http://schemas.microsoft.com/office/drawing/2014/main" id="{75A7E69E-5933-40E5-93A9-FB1445755B2D}"/>
              </a:ext>
            </a:extLst>
          </p:cNvPr>
          <p:cNvSpPr/>
          <p:nvPr/>
        </p:nvSpPr>
        <p:spPr>
          <a:xfrm rot="16200000">
            <a:off x="4866245" y="-1444811"/>
            <a:ext cx="534562" cy="3734905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87" name="Szövegdoboz 286">
            <a:extLst>
              <a:ext uri="{FF2B5EF4-FFF2-40B4-BE49-F238E27FC236}">
                <a16:creationId xmlns:a16="http://schemas.microsoft.com/office/drawing/2014/main" id="{5D53BAE5-EE83-431B-A1D0-D27650C342BC}"/>
              </a:ext>
            </a:extLst>
          </p:cNvPr>
          <p:cNvSpPr txBox="1"/>
          <p:nvPr/>
        </p:nvSpPr>
        <p:spPr>
          <a:xfrm>
            <a:off x="3265586" y="155359"/>
            <a:ext cx="3734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>
                <a:solidFill>
                  <a:srgbClr val="FFFF00"/>
                </a:solidFill>
              </a:rPr>
              <a:t>l,bank</a:t>
            </a:r>
            <a:r>
              <a:rPr lang="hu-HU" sz="1600" b="1" dirty="0">
                <a:solidFill>
                  <a:srgbClr val="FFFF00"/>
                </a:solidFill>
              </a:rPr>
              <a:t> := </a:t>
            </a:r>
            <a:r>
              <a:rPr lang="hu-HU" sz="1600" b="1" dirty="0" err="1">
                <a:solidFill>
                  <a:srgbClr val="FFFF00"/>
                </a:solidFill>
              </a:rPr>
              <a:t>search</a:t>
            </a:r>
            <a:r>
              <a:rPr lang="hu-HU" sz="1600" b="1" dirty="0">
                <a:solidFill>
                  <a:srgbClr val="FFFF00"/>
                </a:solidFill>
              </a:rPr>
              <a:t>(</a:t>
            </a:r>
            <a:r>
              <a:rPr lang="hu-HU" sz="1600" b="1" dirty="0" err="1">
                <a:solidFill>
                  <a:srgbClr val="FFFF00"/>
                </a:solidFill>
              </a:rPr>
              <a:t>code</a:t>
            </a:r>
            <a:r>
              <a:rPr lang="hu-HU" sz="1600" b="1" dirty="0">
                <a:solidFill>
                  <a:srgbClr val="FFFF00"/>
                </a:solidFill>
              </a:rPr>
              <a:t>)</a:t>
            </a:r>
          </a:p>
          <a:p>
            <a:r>
              <a:rPr lang="hu-HU" sz="1600" b="1" dirty="0" err="1"/>
              <a:t>If</a:t>
            </a:r>
            <a:r>
              <a:rPr lang="hu-HU" sz="1600" b="1" dirty="0"/>
              <a:t> </a:t>
            </a:r>
            <a:r>
              <a:rPr lang="hu-HU" sz="1600" dirty="0"/>
              <a:t>l</a:t>
            </a:r>
            <a:r>
              <a:rPr lang="hu-HU" sz="1600" b="1" dirty="0"/>
              <a:t> </a:t>
            </a:r>
            <a:r>
              <a:rPr lang="hu-HU" sz="1600" b="1" dirty="0" err="1"/>
              <a:t>then</a:t>
            </a:r>
            <a:r>
              <a:rPr lang="hu-HU" sz="1600" b="1" dirty="0"/>
              <a:t> </a:t>
            </a:r>
            <a:r>
              <a:rPr lang="hu-HU" sz="1600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bank.getBalance</a:t>
            </a:r>
            <a:r>
              <a:rPr lang="hu-HU" sz="1600" dirty="0"/>
              <a:t>(</a:t>
            </a:r>
            <a:r>
              <a:rPr lang="hu-HU" sz="1600" dirty="0" err="1"/>
              <a:t>cardNo</a:t>
            </a:r>
            <a:r>
              <a:rPr lang="hu-HU" sz="1600" dirty="0"/>
              <a:t>)</a:t>
            </a:r>
          </a:p>
        </p:txBody>
      </p:sp>
      <p:sp>
        <p:nvSpPr>
          <p:cNvPr id="304" name="Szövegdoboz 303">
            <a:extLst>
              <a:ext uri="{FF2B5EF4-FFF2-40B4-BE49-F238E27FC236}">
                <a16:creationId xmlns:a16="http://schemas.microsoft.com/office/drawing/2014/main" id="{18F46CBE-1C10-4FA3-8A38-94CB359422B9}"/>
              </a:ext>
            </a:extLst>
          </p:cNvPr>
          <p:cNvSpPr txBox="1"/>
          <p:nvPr/>
        </p:nvSpPr>
        <p:spPr>
          <a:xfrm>
            <a:off x="6045967" y="4846209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5" name="Szövegdoboz 304">
            <a:extLst>
              <a:ext uri="{FF2B5EF4-FFF2-40B4-BE49-F238E27FC236}">
                <a16:creationId xmlns:a16="http://schemas.microsoft.com/office/drawing/2014/main" id="{B07D724E-39FD-404C-A871-54BD56E51F41}"/>
              </a:ext>
            </a:extLst>
          </p:cNvPr>
          <p:cNvSpPr txBox="1"/>
          <p:nvPr/>
        </p:nvSpPr>
        <p:spPr>
          <a:xfrm>
            <a:off x="6017603" y="2199616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6" name="Szövegdoboz 305">
            <a:extLst>
              <a:ext uri="{FF2B5EF4-FFF2-40B4-BE49-F238E27FC236}">
                <a16:creationId xmlns:a16="http://schemas.microsoft.com/office/drawing/2014/main" id="{1A0F1A81-FF1A-47A3-88B3-08C1A2B814C7}"/>
              </a:ext>
            </a:extLst>
          </p:cNvPr>
          <p:cNvSpPr txBox="1"/>
          <p:nvPr/>
        </p:nvSpPr>
        <p:spPr>
          <a:xfrm>
            <a:off x="6967799" y="2481224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7" name="Szövegdoboz 306">
            <a:extLst>
              <a:ext uri="{FF2B5EF4-FFF2-40B4-BE49-F238E27FC236}">
                <a16:creationId xmlns:a16="http://schemas.microsoft.com/office/drawing/2014/main" id="{9A44F9CC-E256-4610-A675-0FC5BD0E4A32}"/>
              </a:ext>
            </a:extLst>
          </p:cNvPr>
          <p:cNvSpPr txBox="1"/>
          <p:nvPr/>
        </p:nvSpPr>
        <p:spPr>
          <a:xfrm>
            <a:off x="6500232" y="1170740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97" name="Ellipszis 96">
            <a:extLst>
              <a:ext uri="{FF2B5EF4-FFF2-40B4-BE49-F238E27FC236}">
                <a16:creationId xmlns:a16="http://schemas.microsoft.com/office/drawing/2014/main" id="{ED144AB8-826D-4A60-8D8F-EE6F8BD475C9}"/>
              </a:ext>
            </a:extLst>
          </p:cNvPr>
          <p:cNvSpPr/>
          <p:nvPr/>
        </p:nvSpPr>
        <p:spPr>
          <a:xfrm>
            <a:off x="8856677" y="3408969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8" name="Egyenes összekötő 97">
            <a:extLst>
              <a:ext uri="{FF2B5EF4-FFF2-40B4-BE49-F238E27FC236}">
                <a16:creationId xmlns:a16="http://schemas.microsoft.com/office/drawing/2014/main" id="{41070D86-3770-4F6D-AF60-E44449E6EE9B}"/>
              </a:ext>
            </a:extLst>
          </p:cNvPr>
          <p:cNvCxnSpPr>
            <a:cxnSpLocks/>
            <a:stCxn id="97" idx="4"/>
          </p:cNvCxnSpPr>
          <p:nvPr/>
        </p:nvCxnSpPr>
        <p:spPr>
          <a:xfrm>
            <a:off x="8900189" y="3491965"/>
            <a:ext cx="603" cy="9211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églalap: szamárfül 98">
            <a:extLst>
              <a:ext uri="{FF2B5EF4-FFF2-40B4-BE49-F238E27FC236}">
                <a16:creationId xmlns:a16="http://schemas.microsoft.com/office/drawing/2014/main" id="{1112AAE9-86EB-4244-9CDB-A4C31AD97825}"/>
              </a:ext>
            </a:extLst>
          </p:cNvPr>
          <p:cNvSpPr/>
          <p:nvPr/>
        </p:nvSpPr>
        <p:spPr>
          <a:xfrm rot="16200000">
            <a:off x="8267858" y="3668439"/>
            <a:ext cx="299284" cy="165930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0" name="Szövegdoboz 99">
            <a:extLst>
              <a:ext uri="{FF2B5EF4-FFF2-40B4-BE49-F238E27FC236}">
                <a16:creationId xmlns:a16="http://schemas.microsoft.com/office/drawing/2014/main" id="{482E0176-E732-48B6-9D20-A72C6254CC2A}"/>
              </a:ext>
            </a:extLst>
          </p:cNvPr>
          <p:cNvSpPr txBox="1"/>
          <p:nvPr/>
        </p:nvSpPr>
        <p:spPr>
          <a:xfrm>
            <a:off x="7619152" y="4313936"/>
            <a:ext cx="1761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atm.process</a:t>
            </a:r>
            <a:r>
              <a:rPr lang="hu-HU" sz="1600" dirty="0"/>
              <a:t>(</a:t>
            </a:r>
            <a:r>
              <a:rPr lang="hu-HU" sz="1600" dirty="0" err="1"/>
              <a:t>this</a:t>
            </a:r>
            <a:r>
              <a:rPr lang="hu-HU" sz="1600" dirty="0"/>
              <a:t>)</a:t>
            </a:r>
          </a:p>
        </p:txBody>
      </p:sp>
      <p:sp>
        <p:nvSpPr>
          <p:cNvPr id="101" name="Ellipszis 100">
            <a:extLst>
              <a:ext uri="{FF2B5EF4-FFF2-40B4-BE49-F238E27FC236}">
                <a16:creationId xmlns:a16="http://schemas.microsoft.com/office/drawing/2014/main" id="{2BCC03CB-9480-4B70-BA7F-708ED4803BB3}"/>
              </a:ext>
            </a:extLst>
          </p:cNvPr>
          <p:cNvSpPr/>
          <p:nvPr/>
        </p:nvSpPr>
        <p:spPr>
          <a:xfrm>
            <a:off x="9457923" y="131132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2" name="Egyenes összekötő 101">
            <a:extLst>
              <a:ext uri="{FF2B5EF4-FFF2-40B4-BE49-F238E27FC236}">
                <a16:creationId xmlns:a16="http://schemas.microsoft.com/office/drawing/2014/main" id="{60C2B8A7-1182-4B15-94F1-DECDB08FA3BC}"/>
              </a:ext>
            </a:extLst>
          </p:cNvPr>
          <p:cNvCxnSpPr>
            <a:cxnSpLocks/>
            <a:stCxn id="101" idx="4"/>
            <a:endCxn id="168" idx="3"/>
          </p:cNvCxnSpPr>
          <p:nvPr/>
        </p:nvCxnSpPr>
        <p:spPr>
          <a:xfrm>
            <a:off x="9501435" y="1394323"/>
            <a:ext cx="35567" cy="33764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églalap: szamárfül 120">
            <a:extLst>
              <a:ext uri="{FF2B5EF4-FFF2-40B4-BE49-F238E27FC236}">
                <a16:creationId xmlns:a16="http://schemas.microsoft.com/office/drawing/2014/main" id="{9F9FB75C-3C42-4BC4-90B5-C33506048DDB}"/>
              </a:ext>
            </a:extLst>
          </p:cNvPr>
          <p:cNvSpPr/>
          <p:nvPr/>
        </p:nvSpPr>
        <p:spPr>
          <a:xfrm rot="16200000">
            <a:off x="5858274" y="5427102"/>
            <a:ext cx="318661" cy="1659638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3" name="Ellipszis 122">
            <a:extLst>
              <a:ext uri="{FF2B5EF4-FFF2-40B4-BE49-F238E27FC236}">
                <a16:creationId xmlns:a16="http://schemas.microsoft.com/office/drawing/2014/main" id="{963BF0C8-3D54-4BFF-B5EF-D40BAE4284D2}"/>
              </a:ext>
            </a:extLst>
          </p:cNvPr>
          <p:cNvSpPr/>
          <p:nvPr/>
        </p:nvSpPr>
        <p:spPr>
          <a:xfrm>
            <a:off x="5976037" y="5668233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4" name="Egyenes összekötő 123">
            <a:extLst>
              <a:ext uri="{FF2B5EF4-FFF2-40B4-BE49-F238E27FC236}">
                <a16:creationId xmlns:a16="http://schemas.microsoft.com/office/drawing/2014/main" id="{F891FCB0-4FDC-4987-BAF1-522531A4C873}"/>
              </a:ext>
            </a:extLst>
          </p:cNvPr>
          <p:cNvCxnSpPr>
            <a:cxnSpLocks/>
            <a:stCxn id="123" idx="4"/>
            <a:endCxn id="121" idx="3"/>
          </p:cNvCxnSpPr>
          <p:nvPr/>
        </p:nvCxnSpPr>
        <p:spPr>
          <a:xfrm flipH="1">
            <a:off x="6017605" y="5751229"/>
            <a:ext cx="1944" cy="3463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Szövegdoboz 125">
            <a:extLst>
              <a:ext uri="{FF2B5EF4-FFF2-40B4-BE49-F238E27FC236}">
                <a16:creationId xmlns:a16="http://schemas.microsoft.com/office/drawing/2014/main" id="{16EE4A56-80C0-4D6A-BFE2-2AE9DCD4136D}"/>
              </a:ext>
            </a:extLst>
          </p:cNvPr>
          <p:cNvSpPr txBox="1"/>
          <p:nvPr/>
        </p:nvSpPr>
        <p:spPr>
          <a:xfrm>
            <a:off x="6822830" y="392294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27" name="Szövegdoboz 126">
            <a:extLst>
              <a:ext uri="{FF2B5EF4-FFF2-40B4-BE49-F238E27FC236}">
                <a16:creationId xmlns:a16="http://schemas.microsoft.com/office/drawing/2014/main" id="{B4D22F50-6171-4AAB-BFB4-74AFD444EF85}"/>
              </a:ext>
            </a:extLst>
          </p:cNvPr>
          <p:cNvSpPr txBox="1"/>
          <p:nvPr/>
        </p:nvSpPr>
        <p:spPr>
          <a:xfrm>
            <a:off x="7144956" y="275814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18" name="Szövegdoboz 117">
            <a:extLst>
              <a:ext uri="{FF2B5EF4-FFF2-40B4-BE49-F238E27FC236}">
                <a16:creationId xmlns:a16="http://schemas.microsoft.com/office/drawing/2014/main" id="{CEA8F279-CEBB-46E1-B9B3-B2B4DA60EDD4}"/>
              </a:ext>
            </a:extLst>
          </p:cNvPr>
          <p:cNvSpPr txBox="1"/>
          <p:nvPr/>
        </p:nvSpPr>
        <p:spPr>
          <a:xfrm>
            <a:off x="5143880" y="6082749"/>
            <a:ext cx="1659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pinCode</a:t>
            </a:r>
            <a:r>
              <a:rPr lang="hu-HU" sz="1600" dirty="0"/>
              <a:t>=p</a:t>
            </a:r>
          </a:p>
        </p:txBody>
      </p:sp>
      <p:sp>
        <p:nvSpPr>
          <p:cNvPr id="95" name="Szövegdoboz 94">
            <a:extLst>
              <a:ext uri="{FF2B5EF4-FFF2-40B4-BE49-F238E27FC236}">
                <a16:creationId xmlns:a16="http://schemas.microsoft.com/office/drawing/2014/main" id="{C966C286-E30C-4E75-AAF7-1E79238A0D46}"/>
              </a:ext>
            </a:extLst>
          </p:cNvPr>
          <p:cNvSpPr txBox="1"/>
          <p:nvPr/>
        </p:nvSpPr>
        <p:spPr>
          <a:xfrm>
            <a:off x="3543130" y="2168935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80" name="Szövegdoboz 79">
            <a:extLst>
              <a:ext uri="{FF2B5EF4-FFF2-40B4-BE49-F238E27FC236}">
                <a16:creationId xmlns:a16="http://schemas.microsoft.com/office/drawing/2014/main" id="{39DF1A08-C6A0-4B52-A367-64580272153A}"/>
              </a:ext>
            </a:extLst>
          </p:cNvPr>
          <p:cNvSpPr txBox="1"/>
          <p:nvPr/>
        </p:nvSpPr>
        <p:spPr>
          <a:xfrm>
            <a:off x="2363475" y="2149347"/>
            <a:ext cx="670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treats</a:t>
            </a:r>
            <a:endParaRPr lang="hu-HU" sz="1600" dirty="0"/>
          </a:p>
        </p:txBody>
      </p:sp>
      <p:sp>
        <p:nvSpPr>
          <p:cNvPr id="81" name="Szövegdoboz 80">
            <a:extLst>
              <a:ext uri="{FF2B5EF4-FFF2-40B4-BE49-F238E27FC236}">
                <a16:creationId xmlns:a16="http://schemas.microsoft.com/office/drawing/2014/main" id="{45E135A0-F8D2-403D-B2F0-46A41B574B78}"/>
              </a:ext>
            </a:extLst>
          </p:cNvPr>
          <p:cNvSpPr txBox="1"/>
          <p:nvPr/>
        </p:nvSpPr>
        <p:spPr>
          <a:xfrm>
            <a:off x="6402199" y="2174595"/>
            <a:ext cx="47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val="1952220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E645C452-296F-40E2-A3B0-BF78A88F9F0C}"/>
              </a:ext>
            </a:extLst>
          </p:cNvPr>
          <p:cNvSpPr/>
          <p:nvPr/>
        </p:nvSpPr>
        <p:spPr>
          <a:xfrm>
            <a:off x="3815447" y="1950559"/>
            <a:ext cx="2274961" cy="13735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Account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accountNo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balance</a:t>
            </a:r>
            <a:r>
              <a:rPr lang="hu-HU" sz="1600" dirty="0">
                <a:solidFill>
                  <a:schemeClr val="tx1"/>
                </a:solidFill>
              </a:rPr>
              <a:t> : int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8B2CC0D-4A03-4C5C-B181-2508CB73F4E7}"/>
              </a:ext>
            </a:extLst>
          </p:cNvPr>
          <p:cNvSpPr/>
          <p:nvPr/>
        </p:nvSpPr>
        <p:spPr>
          <a:xfrm>
            <a:off x="3815094" y="4498590"/>
            <a:ext cx="2277814" cy="13848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Card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pinCode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pinCheck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p:string</a:t>
            </a:r>
            <a:r>
              <a:rPr lang="hu-HU" sz="1600" dirty="0">
                <a:solidFill>
                  <a:schemeClr val="tx1"/>
                </a:solidFill>
              </a:rPr>
              <a:t>):</a:t>
            </a:r>
            <a:r>
              <a:rPr lang="hu-HU" sz="1600" dirty="0" err="1">
                <a:solidFill>
                  <a:schemeClr val="tx1"/>
                </a:solidFill>
              </a:rPr>
              <a:t>bool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12D1453-FE11-427B-8E0C-34042D6615D3}"/>
              </a:ext>
            </a:extLst>
          </p:cNvPr>
          <p:cNvSpPr/>
          <p:nvPr/>
        </p:nvSpPr>
        <p:spPr>
          <a:xfrm>
            <a:off x="6790208" y="2750003"/>
            <a:ext cx="2392681" cy="1544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Customer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withdraw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atm:ATM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giveCard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Card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givePin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giveAmount</a:t>
            </a:r>
            <a:r>
              <a:rPr lang="hu-HU" sz="1600" dirty="0">
                <a:solidFill>
                  <a:schemeClr val="tx1"/>
                </a:solidFill>
              </a:rPr>
              <a:t>() : int</a:t>
            </a: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cxnSp>
        <p:nvCxnSpPr>
          <p:cNvPr id="5" name="Összekötő: szögletes 4">
            <a:extLst>
              <a:ext uri="{FF2B5EF4-FFF2-40B4-BE49-F238E27FC236}">
                <a16:creationId xmlns:a16="http://schemas.microsoft.com/office/drawing/2014/main" id="{F3B64317-5CC4-4AA2-8D9C-87CC5D5B7C6B}"/>
              </a:ext>
            </a:extLst>
          </p:cNvPr>
          <p:cNvCxnSpPr>
            <a:cxnSpLocks/>
            <a:stCxn id="127" idx="0"/>
            <a:endCxn id="26" idx="3"/>
          </p:cNvCxnSpPr>
          <p:nvPr/>
        </p:nvCxnSpPr>
        <p:spPr>
          <a:xfrm rot="16200000" flipV="1">
            <a:off x="6551725" y="2046134"/>
            <a:ext cx="250643" cy="1173387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Összekötő: szögletes 9">
            <a:extLst>
              <a:ext uri="{FF2B5EF4-FFF2-40B4-BE49-F238E27FC236}">
                <a16:creationId xmlns:a16="http://schemas.microsoft.com/office/drawing/2014/main" id="{FE2A5B35-CDE1-483D-BE0F-3E6C155C16D6}"/>
              </a:ext>
            </a:extLst>
          </p:cNvPr>
          <p:cNvCxnSpPr>
            <a:cxnSpLocks/>
            <a:stCxn id="25" idx="3"/>
            <a:endCxn id="126" idx="2"/>
          </p:cNvCxnSpPr>
          <p:nvPr/>
        </p:nvCxnSpPr>
        <p:spPr>
          <a:xfrm flipV="1">
            <a:off x="6092908" y="4292276"/>
            <a:ext cx="848705" cy="88724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Összekötő: szögletes 15">
            <a:extLst>
              <a:ext uri="{FF2B5EF4-FFF2-40B4-BE49-F238E27FC236}">
                <a16:creationId xmlns:a16="http://schemas.microsoft.com/office/drawing/2014/main" id="{F52AD91B-0559-47ED-95A3-EC95172E7930}"/>
              </a:ext>
            </a:extLst>
          </p:cNvPr>
          <p:cNvCxnSpPr>
            <a:cxnSpLocks/>
            <a:stCxn id="17" idx="0"/>
            <a:endCxn id="26" idx="1"/>
          </p:cNvCxnSpPr>
          <p:nvPr/>
        </p:nvCxnSpPr>
        <p:spPr>
          <a:xfrm rot="5400000" flipH="1" flipV="1">
            <a:off x="2438419" y="1996419"/>
            <a:ext cx="865311" cy="188748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églalap 16">
            <a:extLst>
              <a:ext uri="{FF2B5EF4-FFF2-40B4-BE49-F238E27FC236}">
                <a16:creationId xmlns:a16="http://schemas.microsoft.com/office/drawing/2014/main" id="{BED806FF-7B66-4E4C-8518-C5CA780EEB6D}"/>
              </a:ext>
            </a:extLst>
          </p:cNvPr>
          <p:cNvSpPr/>
          <p:nvPr/>
        </p:nvSpPr>
        <p:spPr>
          <a:xfrm>
            <a:off x="238436" y="3372817"/>
            <a:ext cx="3377789" cy="13402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Bank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 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getBalance</a:t>
            </a:r>
            <a:r>
              <a:rPr lang="hu-HU" sz="1600" b="1" dirty="0">
                <a:solidFill>
                  <a:srgbClr val="FF0000"/>
                </a:solidFill>
              </a:rPr>
              <a:t>(</a:t>
            </a:r>
            <a:r>
              <a:rPr lang="hu-HU" sz="1600" b="1" dirty="0" err="1">
                <a:solidFill>
                  <a:srgbClr val="FF0000"/>
                </a:solidFill>
              </a:rPr>
              <a:t>cardNo</a:t>
            </a:r>
            <a:r>
              <a:rPr lang="hu-HU" sz="1600" b="1" dirty="0">
                <a:solidFill>
                  <a:srgbClr val="FF0000"/>
                </a:solidFill>
              </a:rPr>
              <a:t> : </a:t>
            </a:r>
            <a:r>
              <a:rPr lang="hu-HU" sz="1600" b="1" dirty="0" err="1">
                <a:solidFill>
                  <a:srgbClr val="FF0000"/>
                </a:solidFill>
              </a:rPr>
              <a:t>string</a:t>
            </a:r>
            <a:r>
              <a:rPr lang="hu-HU" sz="1600" b="1" dirty="0">
                <a:solidFill>
                  <a:srgbClr val="FF0000"/>
                </a:solidFill>
              </a:rPr>
              <a:t>):int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transaction</a:t>
            </a:r>
            <a:r>
              <a:rPr lang="hu-HU" sz="1600" b="1" dirty="0">
                <a:solidFill>
                  <a:srgbClr val="FF0000"/>
                </a:solidFill>
              </a:rPr>
              <a:t>(</a:t>
            </a:r>
            <a:r>
              <a:rPr lang="hu-HU" sz="1600" b="1" dirty="0" err="1">
                <a:solidFill>
                  <a:srgbClr val="FF0000"/>
                </a:solidFill>
              </a:rPr>
              <a:t>cardNo</a:t>
            </a:r>
            <a:r>
              <a:rPr lang="hu-HU" sz="1600" b="1" dirty="0">
                <a:solidFill>
                  <a:srgbClr val="FF0000"/>
                </a:solidFill>
              </a:rPr>
              <a:t> : </a:t>
            </a:r>
            <a:r>
              <a:rPr lang="hu-HU" sz="1600" b="1" dirty="0" err="1">
                <a:solidFill>
                  <a:srgbClr val="FF0000"/>
                </a:solidFill>
              </a:rPr>
              <a:t>string</a:t>
            </a:r>
            <a:r>
              <a:rPr lang="hu-HU" sz="1600" b="1" dirty="0">
                <a:solidFill>
                  <a:srgbClr val="FF0000"/>
                </a:solidFill>
              </a:rPr>
              <a:t>, a:int)</a:t>
            </a:r>
          </a:p>
        </p:txBody>
      </p:sp>
      <p:cxnSp>
        <p:nvCxnSpPr>
          <p:cNvPr id="18" name="Összekötő: szögletes 17">
            <a:extLst>
              <a:ext uri="{FF2B5EF4-FFF2-40B4-BE49-F238E27FC236}">
                <a16:creationId xmlns:a16="http://schemas.microsoft.com/office/drawing/2014/main" id="{51992CDF-1163-4030-AE53-4E1810ABD2F3}"/>
              </a:ext>
            </a:extLst>
          </p:cNvPr>
          <p:cNvCxnSpPr>
            <a:cxnSpLocks/>
            <a:stCxn id="17" idx="2"/>
            <a:endCxn id="25" idx="1"/>
          </p:cNvCxnSpPr>
          <p:nvPr/>
        </p:nvCxnSpPr>
        <p:spPr>
          <a:xfrm rot="16200000" flipH="1">
            <a:off x="2638000" y="4002428"/>
            <a:ext cx="466424" cy="1887763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églalap 24">
            <a:extLst>
              <a:ext uri="{FF2B5EF4-FFF2-40B4-BE49-F238E27FC236}">
                <a16:creationId xmlns:a16="http://schemas.microsoft.com/office/drawing/2014/main" id="{29637C9A-159B-4E76-9818-A1CECC8B8755}"/>
              </a:ext>
            </a:extLst>
          </p:cNvPr>
          <p:cNvSpPr/>
          <p:nvPr/>
        </p:nvSpPr>
        <p:spPr>
          <a:xfrm>
            <a:off x="3815094" y="4798626"/>
            <a:ext cx="2277814" cy="7617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C35FFDE6-FC43-4854-AAF1-39F2D86D2CD7}"/>
              </a:ext>
            </a:extLst>
          </p:cNvPr>
          <p:cNvSpPr/>
          <p:nvPr/>
        </p:nvSpPr>
        <p:spPr>
          <a:xfrm>
            <a:off x="3814817" y="2250494"/>
            <a:ext cx="2275535" cy="514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D77F3D2D-DD6D-4074-AADB-121E10D12609}"/>
              </a:ext>
            </a:extLst>
          </p:cNvPr>
          <p:cNvSpPr/>
          <p:nvPr/>
        </p:nvSpPr>
        <p:spPr>
          <a:xfrm>
            <a:off x="6787708" y="3091668"/>
            <a:ext cx="2394722" cy="2204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3DCB3680-AB71-43CA-AE7F-B1BCA111ADCE}"/>
              </a:ext>
            </a:extLst>
          </p:cNvPr>
          <p:cNvSpPr/>
          <p:nvPr/>
        </p:nvSpPr>
        <p:spPr>
          <a:xfrm>
            <a:off x="238436" y="3713223"/>
            <a:ext cx="3377789" cy="2361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89A3E5D2-C80F-42A1-A2A5-B07D5B418943}"/>
              </a:ext>
            </a:extLst>
          </p:cNvPr>
          <p:cNvSpPr txBox="1"/>
          <p:nvPr/>
        </p:nvSpPr>
        <p:spPr>
          <a:xfrm>
            <a:off x="8620024" y="379242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60" name="Téglalap 59">
            <a:extLst>
              <a:ext uri="{FF2B5EF4-FFF2-40B4-BE49-F238E27FC236}">
                <a16:creationId xmlns:a16="http://schemas.microsoft.com/office/drawing/2014/main" id="{9EDAFAE1-64E3-49B1-A0FB-D47580BF5402}"/>
              </a:ext>
            </a:extLst>
          </p:cNvPr>
          <p:cNvSpPr/>
          <p:nvPr/>
        </p:nvSpPr>
        <p:spPr>
          <a:xfrm>
            <a:off x="551284" y="315988"/>
            <a:ext cx="3670895" cy="13402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Center</a:t>
            </a:r>
          </a:p>
          <a:p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getBalance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code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):int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transaction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code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, a:int)</a:t>
            </a: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search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) : Bank</a:t>
            </a:r>
          </a:p>
        </p:txBody>
      </p:sp>
      <p:sp>
        <p:nvSpPr>
          <p:cNvPr id="61" name="Téglalap 60">
            <a:extLst>
              <a:ext uri="{FF2B5EF4-FFF2-40B4-BE49-F238E27FC236}">
                <a16:creationId xmlns:a16="http://schemas.microsoft.com/office/drawing/2014/main" id="{22D83302-232B-48A7-A89B-C22B7080E289}"/>
              </a:ext>
            </a:extLst>
          </p:cNvPr>
          <p:cNvSpPr/>
          <p:nvPr/>
        </p:nvSpPr>
        <p:spPr>
          <a:xfrm>
            <a:off x="551285" y="607931"/>
            <a:ext cx="3670896" cy="2803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Téglalap 66">
            <a:extLst>
              <a:ext uri="{FF2B5EF4-FFF2-40B4-BE49-F238E27FC236}">
                <a16:creationId xmlns:a16="http://schemas.microsoft.com/office/drawing/2014/main" id="{29A9AF1A-1444-48A8-B4B6-5E5306E6899C}"/>
              </a:ext>
            </a:extLst>
          </p:cNvPr>
          <p:cNvSpPr/>
          <p:nvPr/>
        </p:nvSpPr>
        <p:spPr>
          <a:xfrm>
            <a:off x="6769078" y="666739"/>
            <a:ext cx="2793470" cy="8957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ATM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location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process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cust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Customer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8" name="Téglalap 67">
            <a:extLst>
              <a:ext uri="{FF2B5EF4-FFF2-40B4-BE49-F238E27FC236}">
                <a16:creationId xmlns:a16="http://schemas.microsoft.com/office/drawing/2014/main" id="{D0F4F8D3-3745-4471-BC1E-39D5EB843582}"/>
              </a:ext>
            </a:extLst>
          </p:cNvPr>
          <p:cNvSpPr/>
          <p:nvPr/>
        </p:nvSpPr>
        <p:spPr>
          <a:xfrm>
            <a:off x="6769078" y="972026"/>
            <a:ext cx="2793470" cy="2690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2" name="Szövegdoboz 111">
            <a:extLst>
              <a:ext uri="{FF2B5EF4-FFF2-40B4-BE49-F238E27FC236}">
                <a16:creationId xmlns:a16="http://schemas.microsoft.com/office/drawing/2014/main" id="{12148142-F4C2-4D0B-AABB-5C5817ABFA9C}"/>
              </a:ext>
            </a:extLst>
          </p:cNvPr>
          <p:cNvSpPr txBox="1"/>
          <p:nvPr/>
        </p:nvSpPr>
        <p:spPr>
          <a:xfrm>
            <a:off x="7629644" y="2446242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cxnSp>
        <p:nvCxnSpPr>
          <p:cNvPr id="113" name="Egyenes összekötő 112">
            <a:extLst>
              <a:ext uri="{FF2B5EF4-FFF2-40B4-BE49-F238E27FC236}">
                <a16:creationId xmlns:a16="http://schemas.microsoft.com/office/drawing/2014/main" id="{2965BC25-768A-4BB8-A4FB-57E9D49013C0}"/>
              </a:ext>
            </a:extLst>
          </p:cNvPr>
          <p:cNvCxnSpPr>
            <a:cxnSpLocks/>
          </p:cNvCxnSpPr>
          <p:nvPr/>
        </p:nvCxnSpPr>
        <p:spPr>
          <a:xfrm flipH="1" flipV="1">
            <a:off x="8771444" y="1574122"/>
            <a:ext cx="11574" cy="116604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>
            <a:extLst>
              <a:ext uri="{FF2B5EF4-FFF2-40B4-BE49-F238E27FC236}">
                <a16:creationId xmlns:a16="http://schemas.microsoft.com/office/drawing/2014/main" id="{FA734E71-67DC-4DC5-A3BA-AF77BD09D9CA}"/>
              </a:ext>
            </a:extLst>
          </p:cNvPr>
          <p:cNvCxnSpPr>
            <a:cxnSpLocks/>
            <a:stCxn id="117" idx="3"/>
            <a:endCxn id="119" idx="1"/>
          </p:cNvCxnSpPr>
          <p:nvPr/>
        </p:nvCxnSpPr>
        <p:spPr>
          <a:xfrm flipV="1">
            <a:off x="7930419" y="1924552"/>
            <a:ext cx="818788" cy="911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Szövegdoboz 114">
            <a:extLst>
              <a:ext uri="{FF2B5EF4-FFF2-40B4-BE49-F238E27FC236}">
                <a16:creationId xmlns:a16="http://schemas.microsoft.com/office/drawing/2014/main" id="{8465E592-350C-4E38-8B35-300EBA0471D6}"/>
              </a:ext>
            </a:extLst>
          </p:cNvPr>
          <p:cNvSpPr txBox="1"/>
          <p:nvPr/>
        </p:nvSpPr>
        <p:spPr>
          <a:xfrm>
            <a:off x="7890372" y="1950963"/>
            <a:ext cx="857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subset</a:t>
            </a:r>
            <a:r>
              <a:rPr lang="hu-HU" sz="1600" dirty="0"/>
              <a:t>}</a:t>
            </a:r>
          </a:p>
        </p:txBody>
      </p:sp>
      <p:sp>
        <p:nvSpPr>
          <p:cNvPr id="117" name="Szövegdoboz 116">
            <a:extLst>
              <a:ext uri="{FF2B5EF4-FFF2-40B4-BE49-F238E27FC236}">
                <a16:creationId xmlns:a16="http://schemas.microsoft.com/office/drawing/2014/main" id="{D0D4E6A2-AE18-463A-BEB8-8C7444B3F4EE}"/>
              </a:ext>
            </a:extLst>
          </p:cNvPr>
          <p:cNvSpPr txBox="1"/>
          <p:nvPr/>
        </p:nvSpPr>
        <p:spPr>
          <a:xfrm>
            <a:off x="7138214" y="1756186"/>
            <a:ext cx="792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queues</a:t>
            </a:r>
            <a:endParaRPr lang="hu-HU" sz="1600" dirty="0"/>
          </a:p>
        </p:txBody>
      </p:sp>
      <p:sp>
        <p:nvSpPr>
          <p:cNvPr id="119" name="Szövegdoboz 118">
            <a:extLst>
              <a:ext uri="{FF2B5EF4-FFF2-40B4-BE49-F238E27FC236}">
                <a16:creationId xmlns:a16="http://schemas.microsoft.com/office/drawing/2014/main" id="{B833D130-6E3C-42B4-B370-8E0278D2DA9F}"/>
              </a:ext>
            </a:extLst>
          </p:cNvPr>
          <p:cNvSpPr txBox="1"/>
          <p:nvPr/>
        </p:nvSpPr>
        <p:spPr>
          <a:xfrm>
            <a:off x="8749207" y="1755275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handles</a:t>
            </a:r>
            <a:endParaRPr lang="hu-HU" sz="1600" dirty="0"/>
          </a:p>
        </p:txBody>
      </p:sp>
      <p:cxnSp>
        <p:nvCxnSpPr>
          <p:cNvPr id="120" name="Egyenes összekötő 119">
            <a:extLst>
              <a:ext uri="{FF2B5EF4-FFF2-40B4-BE49-F238E27FC236}">
                <a16:creationId xmlns:a16="http://schemas.microsoft.com/office/drawing/2014/main" id="{DB219A27-F57D-47C2-8FFD-8BC8AD653A94}"/>
              </a:ext>
            </a:extLst>
          </p:cNvPr>
          <p:cNvCxnSpPr>
            <a:cxnSpLocks/>
          </p:cNvCxnSpPr>
          <p:nvPr/>
        </p:nvCxnSpPr>
        <p:spPr>
          <a:xfrm flipV="1">
            <a:off x="7919185" y="1574123"/>
            <a:ext cx="1" cy="116604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Szövegdoboz 130">
            <a:extLst>
              <a:ext uri="{FF2B5EF4-FFF2-40B4-BE49-F238E27FC236}">
                <a16:creationId xmlns:a16="http://schemas.microsoft.com/office/drawing/2014/main" id="{6BF7FF3D-7D3E-4DCE-B09E-FE4BC3600C67}"/>
              </a:ext>
            </a:extLst>
          </p:cNvPr>
          <p:cNvSpPr txBox="1"/>
          <p:nvPr/>
        </p:nvSpPr>
        <p:spPr>
          <a:xfrm>
            <a:off x="7337708" y="2967335"/>
            <a:ext cx="201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139" name="Háromszög 138">
            <a:extLst>
              <a:ext uri="{FF2B5EF4-FFF2-40B4-BE49-F238E27FC236}">
                <a16:creationId xmlns:a16="http://schemas.microsoft.com/office/drawing/2014/main" id="{51D1365C-442E-4D29-BCC1-742E23C4F657}"/>
              </a:ext>
            </a:extLst>
          </p:cNvPr>
          <p:cNvSpPr/>
          <p:nvPr/>
        </p:nvSpPr>
        <p:spPr>
          <a:xfrm>
            <a:off x="7495907" y="169261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0" name="Háromszög 139">
            <a:extLst>
              <a:ext uri="{FF2B5EF4-FFF2-40B4-BE49-F238E27FC236}">
                <a16:creationId xmlns:a16="http://schemas.microsoft.com/office/drawing/2014/main" id="{168FFA39-F543-495B-A247-C7D2269AD1CA}"/>
              </a:ext>
            </a:extLst>
          </p:cNvPr>
          <p:cNvSpPr/>
          <p:nvPr/>
        </p:nvSpPr>
        <p:spPr>
          <a:xfrm>
            <a:off x="9103224" y="1683139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1" name="Szövegdoboz 140">
            <a:extLst>
              <a:ext uri="{FF2B5EF4-FFF2-40B4-BE49-F238E27FC236}">
                <a16:creationId xmlns:a16="http://schemas.microsoft.com/office/drawing/2014/main" id="{C579A419-A58C-4276-A7CA-CD3BD5C0067D}"/>
              </a:ext>
            </a:extLst>
          </p:cNvPr>
          <p:cNvSpPr txBox="1"/>
          <p:nvPr/>
        </p:nvSpPr>
        <p:spPr>
          <a:xfrm>
            <a:off x="7843243" y="2411449"/>
            <a:ext cx="980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ordered</a:t>
            </a:r>
            <a:r>
              <a:rPr lang="hu-HU" sz="1600" dirty="0"/>
              <a:t>}</a:t>
            </a:r>
          </a:p>
        </p:txBody>
      </p:sp>
      <p:cxnSp>
        <p:nvCxnSpPr>
          <p:cNvPr id="147" name="Egyenes összekötő 146">
            <a:extLst>
              <a:ext uri="{FF2B5EF4-FFF2-40B4-BE49-F238E27FC236}">
                <a16:creationId xmlns:a16="http://schemas.microsoft.com/office/drawing/2014/main" id="{5CC7034E-052F-492D-A0A8-E86F44B0C3C3}"/>
              </a:ext>
            </a:extLst>
          </p:cNvPr>
          <p:cNvCxnSpPr>
            <a:cxnSpLocks/>
            <a:stCxn id="160" idx="6"/>
            <a:endCxn id="67" idx="1"/>
          </p:cNvCxnSpPr>
          <p:nvPr/>
        </p:nvCxnSpPr>
        <p:spPr>
          <a:xfrm flipV="1">
            <a:off x="4328029" y="1114605"/>
            <a:ext cx="2441049" cy="2017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Háromszög 157">
            <a:extLst>
              <a:ext uri="{FF2B5EF4-FFF2-40B4-BE49-F238E27FC236}">
                <a16:creationId xmlns:a16="http://schemas.microsoft.com/office/drawing/2014/main" id="{DF908CEC-C2B2-484B-818F-C4137FE74126}"/>
              </a:ext>
            </a:extLst>
          </p:cNvPr>
          <p:cNvSpPr/>
          <p:nvPr/>
        </p:nvSpPr>
        <p:spPr>
          <a:xfrm rot="16200000">
            <a:off x="5328055" y="87714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9" name="Szövegdoboz 158">
            <a:extLst>
              <a:ext uri="{FF2B5EF4-FFF2-40B4-BE49-F238E27FC236}">
                <a16:creationId xmlns:a16="http://schemas.microsoft.com/office/drawing/2014/main" id="{08902BA4-EE3D-4A04-B022-A74D41BA7C16}"/>
              </a:ext>
            </a:extLst>
          </p:cNvPr>
          <p:cNvSpPr txBox="1"/>
          <p:nvPr/>
        </p:nvSpPr>
        <p:spPr>
          <a:xfrm>
            <a:off x="5415231" y="773405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sends</a:t>
            </a:r>
            <a:endParaRPr lang="hu-HU" sz="1600" dirty="0"/>
          </a:p>
        </p:txBody>
      </p:sp>
      <p:sp>
        <p:nvSpPr>
          <p:cNvPr id="160" name="Ellipszis 159">
            <a:extLst>
              <a:ext uri="{FF2B5EF4-FFF2-40B4-BE49-F238E27FC236}">
                <a16:creationId xmlns:a16="http://schemas.microsoft.com/office/drawing/2014/main" id="{4FC85CAE-8B9A-49F7-A274-7F66C23FADEF}"/>
              </a:ext>
            </a:extLst>
          </p:cNvPr>
          <p:cNvSpPr/>
          <p:nvPr/>
        </p:nvSpPr>
        <p:spPr>
          <a:xfrm>
            <a:off x="4241006" y="1075124"/>
            <a:ext cx="87023" cy="82996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2" name="Szövegdoboz 161">
            <a:extLst>
              <a:ext uri="{FF2B5EF4-FFF2-40B4-BE49-F238E27FC236}">
                <a16:creationId xmlns:a16="http://schemas.microsoft.com/office/drawing/2014/main" id="{721DC52D-A47B-49A9-A5D7-4AA2DB3F1FE9}"/>
              </a:ext>
            </a:extLst>
          </p:cNvPr>
          <p:cNvSpPr txBox="1"/>
          <p:nvPr/>
        </p:nvSpPr>
        <p:spPr>
          <a:xfrm>
            <a:off x="4210634" y="750138"/>
            <a:ext cx="829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- center</a:t>
            </a:r>
          </a:p>
        </p:txBody>
      </p:sp>
      <p:sp>
        <p:nvSpPr>
          <p:cNvPr id="177" name="Szövegdoboz 176">
            <a:extLst>
              <a:ext uri="{FF2B5EF4-FFF2-40B4-BE49-F238E27FC236}">
                <a16:creationId xmlns:a16="http://schemas.microsoft.com/office/drawing/2014/main" id="{CC4853EC-3D94-449F-893C-FCAEE9DA63D6}"/>
              </a:ext>
            </a:extLst>
          </p:cNvPr>
          <p:cNvSpPr txBox="1"/>
          <p:nvPr/>
        </p:nvSpPr>
        <p:spPr>
          <a:xfrm>
            <a:off x="2265778" y="4854988"/>
            <a:ext cx="627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owns</a:t>
            </a:r>
            <a:endParaRPr lang="hu-HU" sz="1600" dirty="0"/>
          </a:p>
        </p:txBody>
      </p:sp>
      <p:sp>
        <p:nvSpPr>
          <p:cNvPr id="178" name="Szövegdoboz 177">
            <a:extLst>
              <a:ext uri="{FF2B5EF4-FFF2-40B4-BE49-F238E27FC236}">
                <a16:creationId xmlns:a16="http://schemas.microsoft.com/office/drawing/2014/main" id="{77DBE73A-A21A-457A-ABCD-2ED789EF8DA4}"/>
              </a:ext>
            </a:extLst>
          </p:cNvPr>
          <p:cNvSpPr txBox="1"/>
          <p:nvPr/>
        </p:nvSpPr>
        <p:spPr>
          <a:xfrm>
            <a:off x="3540856" y="4869331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83" name="Háromszög 182">
            <a:extLst>
              <a:ext uri="{FF2B5EF4-FFF2-40B4-BE49-F238E27FC236}">
                <a16:creationId xmlns:a16="http://schemas.microsoft.com/office/drawing/2014/main" id="{57BB9D36-5962-45AD-801C-3AC2CB62E934}"/>
              </a:ext>
            </a:extLst>
          </p:cNvPr>
          <p:cNvSpPr/>
          <p:nvPr/>
        </p:nvSpPr>
        <p:spPr>
          <a:xfrm rot="5400000">
            <a:off x="2846315" y="4982958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2" name="Háromszög 191">
            <a:extLst>
              <a:ext uri="{FF2B5EF4-FFF2-40B4-BE49-F238E27FC236}">
                <a16:creationId xmlns:a16="http://schemas.microsoft.com/office/drawing/2014/main" id="{0137770C-7FCF-437D-869E-FBB98B772240}"/>
              </a:ext>
            </a:extLst>
          </p:cNvPr>
          <p:cNvSpPr/>
          <p:nvPr/>
        </p:nvSpPr>
        <p:spPr>
          <a:xfrm rot="5400000">
            <a:off x="2997378" y="227777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93" name="Egyenes összekötő 192">
            <a:extLst>
              <a:ext uri="{FF2B5EF4-FFF2-40B4-BE49-F238E27FC236}">
                <a16:creationId xmlns:a16="http://schemas.microsoft.com/office/drawing/2014/main" id="{37E4AD62-F2D5-47E5-B9BA-924560EF70FA}"/>
              </a:ext>
            </a:extLst>
          </p:cNvPr>
          <p:cNvCxnSpPr>
            <a:cxnSpLocks/>
            <a:stCxn id="3" idx="0"/>
            <a:endCxn id="2" idx="2"/>
          </p:cNvCxnSpPr>
          <p:nvPr/>
        </p:nvCxnSpPr>
        <p:spPr>
          <a:xfrm flipH="1" flipV="1">
            <a:off x="4952928" y="3324099"/>
            <a:ext cx="1073" cy="11744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Háromszög 193">
            <a:extLst>
              <a:ext uri="{FF2B5EF4-FFF2-40B4-BE49-F238E27FC236}">
                <a16:creationId xmlns:a16="http://schemas.microsoft.com/office/drawing/2014/main" id="{3362A2B0-6A91-470D-A8F1-A44E14E789D8}"/>
              </a:ext>
            </a:extLst>
          </p:cNvPr>
          <p:cNvSpPr/>
          <p:nvPr/>
        </p:nvSpPr>
        <p:spPr>
          <a:xfrm rot="10800000">
            <a:off x="595132" y="2500533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02" name="Egyenes összekötő 201">
            <a:extLst>
              <a:ext uri="{FF2B5EF4-FFF2-40B4-BE49-F238E27FC236}">
                <a16:creationId xmlns:a16="http://schemas.microsoft.com/office/drawing/2014/main" id="{7E7D363C-9B0C-49D0-8E24-8A31B181B0FE}"/>
              </a:ext>
            </a:extLst>
          </p:cNvPr>
          <p:cNvCxnSpPr>
            <a:cxnSpLocks/>
            <a:stCxn id="203" idx="2"/>
            <a:endCxn id="221" idx="0"/>
          </p:cNvCxnSpPr>
          <p:nvPr/>
        </p:nvCxnSpPr>
        <p:spPr>
          <a:xfrm>
            <a:off x="1065346" y="1651972"/>
            <a:ext cx="1842" cy="162637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Szövegdoboz 202">
            <a:extLst>
              <a:ext uri="{FF2B5EF4-FFF2-40B4-BE49-F238E27FC236}">
                <a16:creationId xmlns:a16="http://schemas.microsoft.com/office/drawing/2014/main" id="{66F67CC7-78D4-4149-96E5-5F943BDCC70E}"/>
              </a:ext>
            </a:extLst>
          </p:cNvPr>
          <p:cNvSpPr txBox="1"/>
          <p:nvPr/>
        </p:nvSpPr>
        <p:spPr>
          <a:xfrm>
            <a:off x="946563" y="12826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210" name="Szövegdoboz 209">
            <a:extLst>
              <a:ext uri="{FF2B5EF4-FFF2-40B4-BE49-F238E27FC236}">
                <a16:creationId xmlns:a16="http://schemas.microsoft.com/office/drawing/2014/main" id="{DC72771B-B61E-48A1-B15F-E3C5C4BDDDD5}"/>
              </a:ext>
            </a:extLst>
          </p:cNvPr>
          <p:cNvSpPr txBox="1"/>
          <p:nvPr/>
        </p:nvSpPr>
        <p:spPr>
          <a:xfrm>
            <a:off x="207841" y="2163098"/>
            <a:ext cx="901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requests</a:t>
            </a:r>
            <a:endParaRPr lang="hu-HU" sz="1600" dirty="0"/>
          </a:p>
        </p:txBody>
      </p:sp>
      <p:sp>
        <p:nvSpPr>
          <p:cNvPr id="216" name="Háromszög 215">
            <a:extLst>
              <a:ext uri="{FF2B5EF4-FFF2-40B4-BE49-F238E27FC236}">
                <a16:creationId xmlns:a16="http://schemas.microsoft.com/office/drawing/2014/main" id="{E5F91305-5DAB-43D1-97B8-3D0B47699049}"/>
              </a:ext>
            </a:extLst>
          </p:cNvPr>
          <p:cNvSpPr/>
          <p:nvPr/>
        </p:nvSpPr>
        <p:spPr>
          <a:xfrm rot="16200000">
            <a:off x="6305747" y="228899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7" name="Szövegdoboz 216">
            <a:extLst>
              <a:ext uri="{FF2B5EF4-FFF2-40B4-BE49-F238E27FC236}">
                <a16:creationId xmlns:a16="http://schemas.microsoft.com/office/drawing/2014/main" id="{5D658B1B-C515-4CB6-AA55-476C7E849692}"/>
              </a:ext>
            </a:extLst>
          </p:cNvPr>
          <p:cNvSpPr txBox="1"/>
          <p:nvPr/>
        </p:nvSpPr>
        <p:spPr>
          <a:xfrm>
            <a:off x="6404960" y="4815079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uses</a:t>
            </a:r>
            <a:endParaRPr lang="hu-HU" sz="1600" dirty="0"/>
          </a:p>
        </p:txBody>
      </p:sp>
      <p:sp>
        <p:nvSpPr>
          <p:cNvPr id="218" name="Háromszög 217">
            <a:extLst>
              <a:ext uri="{FF2B5EF4-FFF2-40B4-BE49-F238E27FC236}">
                <a16:creationId xmlns:a16="http://schemas.microsoft.com/office/drawing/2014/main" id="{2EBC720E-96BB-439B-A06B-82C4A9F574E3}"/>
              </a:ext>
            </a:extLst>
          </p:cNvPr>
          <p:cNvSpPr/>
          <p:nvPr/>
        </p:nvSpPr>
        <p:spPr>
          <a:xfrm rot="16200000">
            <a:off x="6283187" y="4942575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9" name="Szövegdoboz 218">
            <a:extLst>
              <a:ext uri="{FF2B5EF4-FFF2-40B4-BE49-F238E27FC236}">
                <a16:creationId xmlns:a16="http://schemas.microsoft.com/office/drawing/2014/main" id="{76BBBAF3-5F78-480B-86C5-391F9DC7D91A}"/>
              </a:ext>
            </a:extLst>
          </p:cNvPr>
          <p:cNvSpPr txBox="1"/>
          <p:nvPr/>
        </p:nvSpPr>
        <p:spPr>
          <a:xfrm>
            <a:off x="746930" y="30629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20" name="Szövegdoboz 219">
            <a:extLst>
              <a:ext uri="{FF2B5EF4-FFF2-40B4-BE49-F238E27FC236}">
                <a16:creationId xmlns:a16="http://schemas.microsoft.com/office/drawing/2014/main" id="{04CDC188-30C3-4931-9494-DE27CCBFDD78}"/>
              </a:ext>
            </a:extLst>
          </p:cNvPr>
          <p:cNvSpPr txBox="1"/>
          <p:nvPr/>
        </p:nvSpPr>
        <p:spPr>
          <a:xfrm>
            <a:off x="1052241" y="3011318"/>
            <a:ext cx="777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- </a:t>
            </a:r>
            <a:r>
              <a:rPr lang="hu-HU" sz="1600" dirty="0" err="1"/>
              <a:t>banks</a:t>
            </a:r>
            <a:endParaRPr lang="hu-HU" sz="1600" dirty="0"/>
          </a:p>
        </p:txBody>
      </p:sp>
      <p:sp>
        <p:nvSpPr>
          <p:cNvPr id="221" name="Ellipszis 220">
            <a:extLst>
              <a:ext uri="{FF2B5EF4-FFF2-40B4-BE49-F238E27FC236}">
                <a16:creationId xmlns:a16="http://schemas.microsoft.com/office/drawing/2014/main" id="{CB6FFF54-44F2-4407-9BED-0528E9170C9C}"/>
              </a:ext>
            </a:extLst>
          </p:cNvPr>
          <p:cNvSpPr/>
          <p:nvPr/>
        </p:nvSpPr>
        <p:spPr>
          <a:xfrm>
            <a:off x="1023676" y="3278349"/>
            <a:ext cx="87023" cy="82996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4" name="Szövegdoboz 233">
            <a:extLst>
              <a:ext uri="{FF2B5EF4-FFF2-40B4-BE49-F238E27FC236}">
                <a16:creationId xmlns:a16="http://schemas.microsoft.com/office/drawing/2014/main" id="{97D93283-E111-44C1-9313-D2B5256BCAAD}"/>
              </a:ext>
            </a:extLst>
          </p:cNvPr>
          <p:cNvSpPr txBox="1"/>
          <p:nvPr/>
        </p:nvSpPr>
        <p:spPr>
          <a:xfrm>
            <a:off x="4621409" y="41951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90" name="Ellipszis 289">
            <a:extLst>
              <a:ext uri="{FF2B5EF4-FFF2-40B4-BE49-F238E27FC236}">
                <a16:creationId xmlns:a16="http://schemas.microsoft.com/office/drawing/2014/main" id="{1A0E69A6-8A21-45C4-8490-7F5EE6DD8E56}"/>
              </a:ext>
            </a:extLst>
          </p:cNvPr>
          <p:cNvSpPr/>
          <p:nvPr/>
        </p:nvSpPr>
        <p:spPr>
          <a:xfrm>
            <a:off x="4053868" y="124109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91" name="Egyenes összekötő 290">
            <a:extLst>
              <a:ext uri="{FF2B5EF4-FFF2-40B4-BE49-F238E27FC236}">
                <a16:creationId xmlns:a16="http://schemas.microsoft.com/office/drawing/2014/main" id="{F15BF6AA-19BE-465D-891D-9EED0FFFA6AF}"/>
              </a:ext>
            </a:extLst>
          </p:cNvPr>
          <p:cNvCxnSpPr>
            <a:cxnSpLocks/>
            <a:stCxn id="290" idx="4"/>
          </p:cNvCxnSpPr>
          <p:nvPr/>
        </p:nvCxnSpPr>
        <p:spPr>
          <a:xfrm>
            <a:off x="4097380" y="1324093"/>
            <a:ext cx="0" cy="18992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Ellipszis 292">
            <a:extLst>
              <a:ext uri="{FF2B5EF4-FFF2-40B4-BE49-F238E27FC236}">
                <a16:creationId xmlns:a16="http://schemas.microsoft.com/office/drawing/2014/main" id="{8B119B02-F5F1-44C3-A371-A377C578D09D}"/>
              </a:ext>
            </a:extLst>
          </p:cNvPr>
          <p:cNvSpPr/>
          <p:nvPr/>
        </p:nvSpPr>
        <p:spPr>
          <a:xfrm>
            <a:off x="4056868" y="948351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94" name="Egyenes összekötő 293">
            <a:extLst>
              <a:ext uri="{FF2B5EF4-FFF2-40B4-BE49-F238E27FC236}">
                <a16:creationId xmlns:a16="http://schemas.microsoft.com/office/drawing/2014/main" id="{14F6BB2F-AF70-4E29-B94C-66C559353F20}"/>
              </a:ext>
            </a:extLst>
          </p:cNvPr>
          <p:cNvCxnSpPr>
            <a:cxnSpLocks/>
            <a:stCxn id="293" idx="0"/>
          </p:cNvCxnSpPr>
          <p:nvPr/>
        </p:nvCxnSpPr>
        <p:spPr>
          <a:xfrm flipV="1">
            <a:off x="4100380" y="700768"/>
            <a:ext cx="0" cy="24758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églalap: szamárfül 167">
            <a:extLst>
              <a:ext uri="{FF2B5EF4-FFF2-40B4-BE49-F238E27FC236}">
                <a16:creationId xmlns:a16="http://schemas.microsoft.com/office/drawing/2014/main" id="{9A0C91A9-4221-4E1B-96B8-C510480D1FDE}"/>
              </a:ext>
            </a:extLst>
          </p:cNvPr>
          <p:cNvSpPr/>
          <p:nvPr/>
        </p:nvSpPr>
        <p:spPr>
          <a:xfrm rot="16200000">
            <a:off x="8669609" y="3102150"/>
            <a:ext cx="1734784" cy="507204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69" name="Szövegdoboz 168">
            <a:extLst>
              <a:ext uri="{FF2B5EF4-FFF2-40B4-BE49-F238E27FC236}">
                <a16:creationId xmlns:a16="http://schemas.microsoft.com/office/drawing/2014/main" id="{FE77FF48-68F8-4CA3-BE4C-86031D083307}"/>
              </a:ext>
            </a:extLst>
          </p:cNvPr>
          <p:cNvSpPr txBox="1"/>
          <p:nvPr/>
        </p:nvSpPr>
        <p:spPr>
          <a:xfrm>
            <a:off x="6964874" y="4714622"/>
            <a:ext cx="50906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card</a:t>
            </a:r>
            <a:r>
              <a:rPr lang="hu-HU" sz="1600" dirty="0"/>
              <a:t> := </a:t>
            </a:r>
            <a:r>
              <a:rPr lang="hu-HU" sz="1600" dirty="0" err="1"/>
              <a:t>cust.giveCard</a:t>
            </a:r>
            <a:r>
              <a:rPr lang="hu-HU" sz="1600" dirty="0"/>
              <a:t>()</a:t>
            </a:r>
          </a:p>
          <a:p>
            <a:r>
              <a:rPr lang="hu-HU" sz="1600" b="1" dirty="0" err="1"/>
              <a:t>if</a:t>
            </a:r>
            <a:r>
              <a:rPr lang="hu-HU" sz="1600" b="1" dirty="0"/>
              <a:t> </a:t>
            </a:r>
            <a:r>
              <a:rPr lang="hu-HU" sz="1600" dirty="0" err="1"/>
              <a:t>card</a:t>
            </a:r>
            <a:r>
              <a:rPr lang="hu-HU" sz="1600" b="1" dirty="0" err="1"/>
              <a:t>.</a:t>
            </a:r>
            <a:r>
              <a:rPr lang="hu-HU" sz="1600" dirty="0" err="1"/>
              <a:t>pinCheck</a:t>
            </a:r>
            <a:r>
              <a:rPr lang="hu-HU" sz="1600" dirty="0"/>
              <a:t>(</a:t>
            </a:r>
            <a:r>
              <a:rPr lang="hu-HU" sz="1600" dirty="0" err="1"/>
              <a:t>cust.givePin</a:t>
            </a:r>
            <a:r>
              <a:rPr lang="hu-HU" sz="1600" dirty="0"/>
              <a:t>()) </a:t>
            </a:r>
            <a:r>
              <a:rPr lang="hu-HU" sz="1600" b="1" dirty="0" err="1"/>
              <a:t>then</a:t>
            </a:r>
            <a:endParaRPr lang="hu-HU" sz="1600" b="1" dirty="0"/>
          </a:p>
          <a:p>
            <a:r>
              <a:rPr lang="hu-HU" sz="1600" dirty="0"/>
              <a:t>    a := </a:t>
            </a:r>
            <a:r>
              <a:rPr lang="hu-HU" sz="1600" dirty="0" err="1"/>
              <a:t>cust.giveAmount</a:t>
            </a:r>
            <a:r>
              <a:rPr lang="hu-HU" sz="1600" dirty="0"/>
              <a:t>()</a:t>
            </a:r>
          </a:p>
          <a:p>
            <a:r>
              <a:rPr lang="hu-HU" sz="1600" b="1" dirty="0"/>
              <a:t>    </a:t>
            </a:r>
            <a:r>
              <a:rPr lang="hu-HU" sz="1600" b="1" dirty="0" err="1"/>
              <a:t>if</a:t>
            </a:r>
            <a:r>
              <a:rPr lang="hu-HU" sz="1600" dirty="0"/>
              <a:t> </a:t>
            </a:r>
            <a:r>
              <a:rPr lang="hu-HU" sz="1600" dirty="0" err="1"/>
              <a:t>center.getBalance</a:t>
            </a:r>
            <a:r>
              <a:rPr lang="hu-HU" sz="1600" dirty="0"/>
              <a:t>(</a:t>
            </a:r>
            <a:r>
              <a:rPr lang="hu-HU" sz="1600" dirty="0" err="1"/>
              <a:t>card.bankCode</a:t>
            </a:r>
            <a:r>
              <a:rPr lang="hu-HU" sz="1600" dirty="0"/>
              <a:t>, </a:t>
            </a:r>
            <a:r>
              <a:rPr lang="hu-HU" sz="1600" dirty="0" err="1"/>
              <a:t>card.cardNo</a:t>
            </a:r>
            <a:r>
              <a:rPr lang="hu-HU" sz="1600" dirty="0"/>
              <a:t>)≥a </a:t>
            </a:r>
            <a:r>
              <a:rPr lang="hu-HU" sz="1600" b="1" dirty="0" err="1"/>
              <a:t>then</a:t>
            </a:r>
            <a:endParaRPr lang="hu-HU" sz="1600" b="1" dirty="0"/>
          </a:p>
          <a:p>
            <a:r>
              <a:rPr lang="hu-HU" sz="1600" dirty="0"/>
              <a:t>        </a:t>
            </a:r>
            <a:r>
              <a:rPr lang="hu-HU" sz="1600" dirty="0" err="1"/>
              <a:t>center.transaction</a:t>
            </a:r>
            <a:r>
              <a:rPr lang="hu-HU" sz="1600" dirty="0"/>
              <a:t>(</a:t>
            </a:r>
            <a:r>
              <a:rPr lang="hu-HU" sz="1600" dirty="0" err="1"/>
              <a:t>card.bankCode</a:t>
            </a:r>
            <a:r>
              <a:rPr lang="hu-HU" sz="1600" dirty="0"/>
              <a:t>, </a:t>
            </a:r>
            <a:r>
              <a:rPr lang="hu-HU" sz="1600" dirty="0" err="1"/>
              <a:t>card</a:t>
            </a:r>
            <a:r>
              <a:rPr lang="hu-HU" sz="1600" dirty="0"/>
              <a:t>. </a:t>
            </a:r>
            <a:r>
              <a:rPr lang="hu-HU" sz="1600" dirty="0" err="1"/>
              <a:t>cardNo</a:t>
            </a:r>
            <a:r>
              <a:rPr lang="hu-HU" sz="1600" dirty="0"/>
              <a:t> , - a)</a:t>
            </a:r>
            <a:r>
              <a:rPr lang="hu-HU" sz="1600" b="1" dirty="0"/>
              <a:t> </a:t>
            </a:r>
          </a:p>
          <a:p>
            <a:r>
              <a:rPr lang="hu-HU" sz="1600" b="1" dirty="0"/>
              <a:t>    </a:t>
            </a:r>
            <a:r>
              <a:rPr lang="hu-HU" sz="1600" b="1" dirty="0" err="1"/>
              <a:t>endif</a:t>
            </a:r>
            <a:endParaRPr lang="hu-HU" sz="1600" b="1" dirty="0"/>
          </a:p>
          <a:p>
            <a:r>
              <a:rPr lang="hu-HU" sz="1600" b="1" dirty="0" err="1"/>
              <a:t>endif</a:t>
            </a:r>
            <a:endParaRPr lang="hu-HU" sz="1600" dirty="0"/>
          </a:p>
        </p:txBody>
      </p:sp>
      <p:sp>
        <p:nvSpPr>
          <p:cNvPr id="288" name="Téglalap: szamárfül 287">
            <a:extLst>
              <a:ext uri="{FF2B5EF4-FFF2-40B4-BE49-F238E27FC236}">
                <a16:creationId xmlns:a16="http://schemas.microsoft.com/office/drawing/2014/main" id="{E8A7E486-2B3F-4874-A8E9-9045BEE5BDC5}"/>
              </a:ext>
            </a:extLst>
          </p:cNvPr>
          <p:cNvSpPr/>
          <p:nvPr/>
        </p:nvSpPr>
        <p:spPr>
          <a:xfrm rot="16200000">
            <a:off x="4679031" y="86671"/>
            <a:ext cx="534562" cy="3361266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86" name="Téglalap: szamárfül 285">
            <a:extLst>
              <a:ext uri="{FF2B5EF4-FFF2-40B4-BE49-F238E27FC236}">
                <a16:creationId xmlns:a16="http://schemas.microsoft.com/office/drawing/2014/main" id="{75A7E69E-5933-40E5-93A9-FB1445755B2D}"/>
              </a:ext>
            </a:extLst>
          </p:cNvPr>
          <p:cNvSpPr/>
          <p:nvPr/>
        </p:nvSpPr>
        <p:spPr>
          <a:xfrm rot="16200000">
            <a:off x="4777172" y="-1355738"/>
            <a:ext cx="534562" cy="355675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04" name="Szövegdoboz 303">
            <a:extLst>
              <a:ext uri="{FF2B5EF4-FFF2-40B4-BE49-F238E27FC236}">
                <a16:creationId xmlns:a16="http://schemas.microsoft.com/office/drawing/2014/main" id="{18F46CBE-1C10-4FA3-8A38-94CB359422B9}"/>
              </a:ext>
            </a:extLst>
          </p:cNvPr>
          <p:cNvSpPr txBox="1"/>
          <p:nvPr/>
        </p:nvSpPr>
        <p:spPr>
          <a:xfrm>
            <a:off x="6045967" y="4846209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5" name="Szövegdoboz 304">
            <a:extLst>
              <a:ext uri="{FF2B5EF4-FFF2-40B4-BE49-F238E27FC236}">
                <a16:creationId xmlns:a16="http://schemas.microsoft.com/office/drawing/2014/main" id="{B07D724E-39FD-404C-A871-54BD56E51F41}"/>
              </a:ext>
            </a:extLst>
          </p:cNvPr>
          <p:cNvSpPr txBox="1"/>
          <p:nvPr/>
        </p:nvSpPr>
        <p:spPr>
          <a:xfrm>
            <a:off x="6017603" y="2199616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6" name="Szövegdoboz 305">
            <a:extLst>
              <a:ext uri="{FF2B5EF4-FFF2-40B4-BE49-F238E27FC236}">
                <a16:creationId xmlns:a16="http://schemas.microsoft.com/office/drawing/2014/main" id="{1A0F1A81-FF1A-47A3-88B3-08C1A2B814C7}"/>
              </a:ext>
            </a:extLst>
          </p:cNvPr>
          <p:cNvSpPr txBox="1"/>
          <p:nvPr/>
        </p:nvSpPr>
        <p:spPr>
          <a:xfrm>
            <a:off x="6967799" y="2481224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7" name="Szövegdoboz 306">
            <a:extLst>
              <a:ext uri="{FF2B5EF4-FFF2-40B4-BE49-F238E27FC236}">
                <a16:creationId xmlns:a16="http://schemas.microsoft.com/office/drawing/2014/main" id="{9A44F9CC-E256-4610-A675-0FC5BD0E4A32}"/>
              </a:ext>
            </a:extLst>
          </p:cNvPr>
          <p:cNvSpPr txBox="1"/>
          <p:nvPr/>
        </p:nvSpPr>
        <p:spPr>
          <a:xfrm>
            <a:off x="6500232" y="1170740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97" name="Ellipszis 96">
            <a:extLst>
              <a:ext uri="{FF2B5EF4-FFF2-40B4-BE49-F238E27FC236}">
                <a16:creationId xmlns:a16="http://schemas.microsoft.com/office/drawing/2014/main" id="{ED144AB8-826D-4A60-8D8F-EE6F8BD475C9}"/>
              </a:ext>
            </a:extLst>
          </p:cNvPr>
          <p:cNvSpPr/>
          <p:nvPr/>
        </p:nvSpPr>
        <p:spPr>
          <a:xfrm>
            <a:off x="8856677" y="3408969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8" name="Egyenes összekötő 97">
            <a:extLst>
              <a:ext uri="{FF2B5EF4-FFF2-40B4-BE49-F238E27FC236}">
                <a16:creationId xmlns:a16="http://schemas.microsoft.com/office/drawing/2014/main" id="{41070D86-3770-4F6D-AF60-E44449E6EE9B}"/>
              </a:ext>
            </a:extLst>
          </p:cNvPr>
          <p:cNvCxnSpPr>
            <a:cxnSpLocks/>
            <a:stCxn id="97" idx="4"/>
          </p:cNvCxnSpPr>
          <p:nvPr/>
        </p:nvCxnSpPr>
        <p:spPr>
          <a:xfrm>
            <a:off x="8900189" y="3491965"/>
            <a:ext cx="603" cy="9211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églalap: szamárfül 98">
            <a:extLst>
              <a:ext uri="{FF2B5EF4-FFF2-40B4-BE49-F238E27FC236}">
                <a16:creationId xmlns:a16="http://schemas.microsoft.com/office/drawing/2014/main" id="{1112AAE9-86EB-4244-9CDB-A4C31AD97825}"/>
              </a:ext>
            </a:extLst>
          </p:cNvPr>
          <p:cNvSpPr/>
          <p:nvPr/>
        </p:nvSpPr>
        <p:spPr>
          <a:xfrm rot="16200000">
            <a:off x="8267858" y="3668439"/>
            <a:ext cx="299284" cy="165930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0" name="Szövegdoboz 99">
            <a:extLst>
              <a:ext uri="{FF2B5EF4-FFF2-40B4-BE49-F238E27FC236}">
                <a16:creationId xmlns:a16="http://schemas.microsoft.com/office/drawing/2014/main" id="{482E0176-E732-48B6-9D20-A72C6254CC2A}"/>
              </a:ext>
            </a:extLst>
          </p:cNvPr>
          <p:cNvSpPr txBox="1"/>
          <p:nvPr/>
        </p:nvSpPr>
        <p:spPr>
          <a:xfrm>
            <a:off x="7621483" y="4304155"/>
            <a:ext cx="1761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atm.process</a:t>
            </a:r>
            <a:r>
              <a:rPr lang="hu-HU" sz="1600" dirty="0"/>
              <a:t>(</a:t>
            </a:r>
            <a:r>
              <a:rPr lang="hu-HU" sz="1600" dirty="0" err="1"/>
              <a:t>this</a:t>
            </a:r>
            <a:r>
              <a:rPr lang="hu-HU" sz="1600" dirty="0"/>
              <a:t>)</a:t>
            </a:r>
          </a:p>
        </p:txBody>
      </p:sp>
      <p:sp>
        <p:nvSpPr>
          <p:cNvPr id="101" name="Ellipszis 100">
            <a:extLst>
              <a:ext uri="{FF2B5EF4-FFF2-40B4-BE49-F238E27FC236}">
                <a16:creationId xmlns:a16="http://schemas.microsoft.com/office/drawing/2014/main" id="{2BCC03CB-9480-4B70-BA7F-708ED4803BB3}"/>
              </a:ext>
            </a:extLst>
          </p:cNvPr>
          <p:cNvSpPr/>
          <p:nvPr/>
        </p:nvSpPr>
        <p:spPr>
          <a:xfrm>
            <a:off x="9457923" y="131132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2" name="Egyenes összekötő 101">
            <a:extLst>
              <a:ext uri="{FF2B5EF4-FFF2-40B4-BE49-F238E27FC236}">
                <a16:creationId xmlns:a16="http://schemas.microsoft.com/office/drawing/2014/main" id="{60C2B8A7-1182-4B15-94F1-DECDB08FA3BC}"/>
              </a:ext>
            </a:extLst>
          </p:cNvPr>
          <p:cNvCxnSpPr>
            <a:cxnSpLocks/>
            <a:stCxn id="101" idx="4"/>
            <a:endCxn id="168" idx="3"/>
          </p:cNvCxnSpPr>
          <p:nvPr/>
        </p:nvCxnSpPr>
        <p:spPr>
          <a:xfrm>
            <a:off x="9501435" y="1394323"/>
            <a:ext cx="35567" cy="33764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églalap: szamárfül 120">
            <a:extLst>
              <a:ext uri="{FF2B5EF4-FFF2-40B4-BE49-F238E27FC236}">
                <a16:creationId xmlns:a16="http://schemas.microsoft.com/office/drawing/2014/main" id="{9F9FB75C-3C42-4BC4-90B5-C33506048DDB}"/>
              </a:ext>
            </a:extLst>
          </p:cNvPr>
          <p:cNvSpPr/>
          <p:nvPr/>
        </p:nvSpPr>
        <p:spPr>
          <a:xfrm rot="16200000">
            <a:off x="5859613" y="5322834"/>
            <a:ext cx="318661" cy="1659638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3" name="Ellipszis 122">
            <a:extLst>
              <a:ext uri="{FF2B5EF4-FFF2-40B4-BE49-F238E27FC236}">
                <a16:creationId xmlns:a16="http://schemas.microsoft.com/office/drawing/2014/main" id="{963BF0C8-3D54-4BFF-B5EF-D40BAE4284D2}"/>
              </a:ext>
            </a:extLst>
          </p:cNvPr>
          <p:cNvSpPr/>
          <p:nvPr/>
        </p:nvSpPr>
        <p:spPr>
          <a:xfrm>
            <a:off x="5976037" y="5668233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4" name="Egyenes összekötő 123">
            <a:extLst>
              <a:ext uri="{FF2B5EF4-FFF2-40B4-BE49-F238E27FC236}">
                <a16:creationId xmlns:a16="http://schemas.microsoft.com/office/drawing/2014/main" id="{F891FCB0-4FDC-4987-BAF1-522531A4C873}"/>
              </a:ext>
            </a:extLst>
          </p:cNvPr>
          <p:cNvCxnSpPr>
            <a:cxnSpLocks/>
            <a:stCxn id="123" idx="4"/>
            <a:endCxn id="121" idx="3"/>
          </p:cNvCxnSpPr>
          <p:nvPr/>
        </p:nvCxnSpPr>
        <p:spPr>
          <a:xfrm flipH="1">
            <a:off x="6018944" y="5751229"/>
            <a:ext cx="605" cy="2420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Szövegdoboz 125">
            <a:extLst>
              <a:ext uri="{FF2B5EF4-FFF2-40B4-BE49-F238E27FC236}">
                <a16:creationId xmlns:a16="http://schemas.microsoft.com/office/drawing/2014/main" id="{16EE4A56-80C0-4D6A-BFE2-2AE9DCD4136D}"/>
              </a:ext>
            </a:extLst>
          </p:cNvPr>
          <p:cNvSpPr txBox="1"/>
          <p:nvPr/>
        </p:nvSpPr>
        <p:spPr>
          <a:xfrm>
            <a:off x="6822830" y="392294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27" name="Szövegdoboz 126">
            <a:extLst>
              <a:ext uri="{FF2B5EF4-FFF2-40B4-BE49-F238E27FC236}">
                <a16:creationId xmlns:a16="http://schemas.microsoft.com/office/drawing/2014/main" id="{B4D22F50-6171-4AAB-BFB4-74AFD444EF85}"/>
              </a:ext>
            </a:extLst>
          </p:cNvPr>
          <p:cNvSpPr txBox="1"/>
          <p:nvPr/>
        </p:nvSpPr>
        <p:spPr>
          <a:xfrm>
            <a:off x="7144956" y="275814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18" name="Szövegdoboz 117">
            <a:extLst>
              <a:ext uri="{FF2B5EF4-FFF2-40B4-BE49-F238E27FC236}">
                <a16:creationId xmlns:a16="http://schemas.microsoft.com/office/drawing/2014/main" id="{CEA8F279-CEBB-46E1-B9B3-B2B4DA60EDD4}"/>
              </a:ext>
            </a:extLst>
          </p:cNvPr>
          <p:cNvSpPr txBox="1"/>
          <p:nvPr/>
        </p:nvSpPr>
        <p:spPr>
          <a:xfrm>
            <a:off x="5193912" y="5968119"/>
            <a:ext cx="1659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pinCode</a:t>
            </a:r>
            <a:r>
              <a:rPr lang="hu-HU" sz="1600" dirty="0"/>
              <a:t>=p</a:t>
            </a:r>
          </a:p>
        </p:txBody>
      </p:sp>
      <p:sp>
        <p:nvSpPr>
          <p:cNvPr id="95" name="Szövegdoboz 94">
            <a:extLst>
              <a:ext uri="{FF2B5EF4-FFF2-40B4-BE49-F238E27FC236}">
                <a16:creationId xmlns:a16="http://schemas.microsoft.com/office/drawing/2014/main" id="{C966C286-E30C-4E75-AAF7-1E79238A0D46}"/>
              </a:ext>
            </a:extLst>
          </p:cNvPr>
          <p:cNvSpPr txBox="1"/>
          <p:nvPr/>
        </p:nvSpPr>
        <p:spPr>
          <a:xfrm>
            <a:off x="3543130" y="2168935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80" name="Szövegdoboz 79">
            <a:extLst>
              <a:ext uri="{FF2B5EF4-FFF2-40B4-BE49-F238E27FC236}">
                <a16:creationId xmlns:a16="http://schemas.microsoft.com/office/drawing/2014/main" id="{A25446AE-B68A-4803-950D-F8A0CD8DF165}"/>
              </a:ext>
            </a:extLst>
          </p:cNvPr>
          <p:cNvSpPr txBox="1"/>
          <p:nvPr/>
        </p:nvSpPr>
        <p:spPr>
          <a:xfrm>
            <a:off x="2363475" y="2149347"/>
            <a:ext cx="670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treats</a:t>
            </a:r>
            <a:endParaRPr lang="hu-HU" sz="1600" dirty="0"/>
          </a:p>
        </p:txBody>
      </p:sp>
      <p:sp>
        <p:nvSpPr>
          <p:cNvPr id="81" name="Szövegdoboz 80">
            <a:extLst>
              <a:ext uri="{FF2B5EF4-FFF2-40B4-BE49-F238E27FC236}">
                <a16:creationId xmlns:a16="http://schemas.microsoft.com/office/drawing/2014/main" id="{6C4543B4-CF34-4E37-A808-A1E915213D85}"/>
              </a:ext>
            </a:extLst>
          </p:cNvPr>
          <p:cNvSpPr txBox="1"/>
          <p:nvPr/>
        </p:nvSpPr>
        <p:spPr>
          <a:xfrm>
            <a:off x="6402199" y="2174595"/>
            <a:ext cx="47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has</a:t>
            </a:r>
          </a:p>
        </p:txBody>
      </p:sp>
      <p:sp>
        <p:nvSpPr>
          <p:cNvPr id="82" name="Szövegdoboz 81">
            <a:extLst>
              <a:ext uri="{FF2B5EF4-FFF2-40B4-BE49-F238E27FC236}">
                <a16:creationId xmlns:a16="http://schemas.microsoft.com/office/drawing/2014/main" id="{D09C34C6-AA7C-4D47-AC1C-F66BABF24830}"/>
              </a:ext>
            </a:extLst>
          </p:cNvPr>
          <p:cNvSpPr txBox="1"/>
          <p:nvPr/>
        </p:nvSpPr>
        <p:spPr>
          <a:xfrm>
            <a:off x="3265586" y="155359"/>
            <a:ext cx="3734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/>
              <a:t>l,bank</a:t>
            </a:r>
            <a:r>
              <a:rPr lang="hu-HU" sz="1600" b="1" dirty="0"/>
              <a:t> := </a:t>
            </a:r>
            <a:r>
              <a:rPr lang="hu-HU" sz="1600" b="1" dirty="0" err="1"/>
              <a:t>search</a:t>
            </a:r>
            <a:r>
              <a:rPr lang="hu-HU" sz="1600" b="1" dirty="0"/>
              <a:t>(</a:t>
            </a:r>
            <a:r>
              <a:rPr lang="hu-HU" sz="1600" b="1" dirty="0" err="1"/>
              <a:t>code</a:t>
            </a:r>
            <a:r>
              <a:rPr lang="hu-HU" sz="1600" b="1" dirty="0"/>
              <a:t>)</a:t>
            </a:r>
          </a:p>
          <a:p>
            <a:r>
              <a:rPr lang="hu-HU" sz="1600" b="1" dirty="0" err="1"/>
              <a:t>If</a:t>
            </a:r>
            <a:r>
              <a:rPr lang="hu-HU" sz="1600" b="1" dirty="0"/>
              <a:t> </a:t>
            </a:r>
            <a:r>
              <a:rPr lang="hu-HU" sz="1600" dirty="0"/>
              <a:t>l</a:t>
            </a:r>
            <a:r>
              <a:rPr lang="hu-HU" sz="1600" b="1" dirty="0"/>
              <a:t> </a:t>
            </a:r>
            <a:r>
              <a:rPr lang="hu-HU" sz="1600" b="1" dirty="0" err="1"/>
              <a:t>then</a:t>
            </a:r>
            <a:r>
              <a:rPr lang="hu-HU" sz="1600" b="1" dirty="0"/>
              <a:t> </a:t>
            </a:r>
            <a:r>
              <a:rPr lang="hu-HU" sz="1600" dirty="0" err="1"/>
              <a:t>return</a:t>
            </a:r>
            <a:r>
              <a:rPr lang="hu-HU" sz="1600" dirty="0"/>
              <a:t> </a:t>
            </a:r>
            <a:r>
              <a:rPr lang="hu-HU" sz="1600" b="1" dirty="0" err="1">
                <a:solidFill>
                  <a:srgbClr val="FFFF00"/>
                </a:solidFill>
              </a:rPr>
              <a:t>bank.getBalance</a:t>
            </a:r>
            <a:r>
              <a:rPr lang="hu-HU" sz="1600" b="1" dirty="0">
                <a:solidFill>
                  <a:srgbClr val="FFFF00"/>
                </a:solidFill>
              </a:rPr>
              <a:t>(</a:t>
            </a:r>
            <a:r>
              <a:rPr lang="hu-HU" sz="1600" b="1" dirty="0" err="1">
                <a:solidFill>
                  <a:srgbClr val="FFFF00"/>
                </a:solidFill>
              </a:rPr>
              <a:t>cardNo</a:t>
            </a:r>
            <a:r>
              <a:rPr lang="hu-HU" sz="1600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83" name="Szövegdoboz 82">
            <a:extLst>
              <a:ext uri="{FF2B5EF4-FFF2-40B4-BE49-F238E27FC236}">
                <a16:creationId xmlns:a16="http://schemas.microsoft.com/office/drawing/2014/main" id="{FF5488B5-F7A4-4D4A-BF51-E6A3CF9AC7D4}"/>
              </a:ext>
            </a:extLst>
          </p:cNvPr>
          <p:cNvSpPr txBox="1"/>
          <p:nvPr/>
        </p:nvSpPr>
        <p:spPr>
          <a:xfrm>
            <a:off x="3275659" y="1473954"/>
            <a:ext cx="3506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/>
              <a:t>l,bank</a:t>
            </a:r>
            <a:r>
              <a:rPr lang="hu-HU" sz="1600" b="1" dirty="0"/>
              <a:t> := </a:t>
            </a:r>
            <a:r>
              <a:rPr lang="hu-HU" sz="1600" b="1" dirty="0" err="1"/>
              <a:t>search</a:t>
            </a:r>
            <a:r>
              <a:rPr lang="hu-HU" sz="1600" b="1" dirty="0"/>
              <a:t>(</a:t>
            </a:r>
            <a:r>
              <a:rPr lang="hu-HU" sz="1600" b="1" dirty="0" err="1"/>
              <a:t>code</a:t>
            </a:r>
            <a:r>
              <a:rPr lang="hu-HU" sz="1600" b="1" dirty="0"/>
              <a:t>)</a:t>
            </a:r>
          </a:p>
          <a:p>
            <a:r>
              <a:rPr lang="hu-HU" sz="1600" b="1" dirty="0" err="1"/>
              <a:t>If</a:t>
            </a:r>
            <a:r>
              <a:rPr lang="hu-HU" sz="1600" dirty="0"/>
              <a:t> l </a:t>
            </a:r>
            <a:r>
              <a:rPr lang="hu-HU" sz="1600" b="1" dirty="0" err="1"/>
              <a:t>then</a:t>
            </a:r>
            <a:r>
              <a:rPr lang="hu-HU" sz="1600" dirty="0"/>
              <a:t> </a:t>
            </a:r>
            <a:r>
              <a:rPr lang="hu-HU" sz="1600" b="1" dirty="0" err="1">
                <a:solidFill>
                  <a:srgbClr val="FFFF00"/>
                </a:solidFill>
              </a:rPr>
              <a:t>bank.transaction</a:t>
            </a:r>
            <a:r>
              <a:rPr lang="hu-HU" sz="1600" b="1" dirty="0">
                <a:solidFill>
                  <a:srgbClr val="FFFF00"/>
                </a:solidFill>
              </a:rPr>
              <a:t>(</a:t>
            </a:r>
            <a:r>
              <a:rPr lang="hu-HU" sz="1600" b="1" dirty="0" err="1">
                <a:solidFill>
                  <a:srgbClr val="FFFF00"/>
                </a:solidFill>
              </a:rPr>
              <a:t>cardNo</a:t>
            </a:r>
            <a:r>
              <a:rPr lang="hu-HU" sz="1600" b="1" dirty="0">
                <a:solidFill>
                  <a:srgbClr val="FFFF00"/>
                </a:solidFill>
              </a:rPr>
              <a:t>, a)</a:t>
            </a:r>
          </a:p>
        </p:txBody>
      </p:sp>
    </p:spTree>
    <p:extLst>
      <p:ext uri="{BB962C8B-B14F-4D97-AF65-F5344CB8AC3E}">
        <p14:creationId xmlns:p14="http://schemas.microsoft.com/office/powerpoint/2010/main" val="2754099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E645C452-296F-40E2-A3B0-BF78A88F9F0C}"/>
              </a:ext>
            </a:extLst>
          </p:cNvPr>
          <p:cNvSpPr/>
          <p:nvPr/>
        </p:nvSpPr>
        <p:spPr>
          <a:xfrm>
            <a:off x="3815447" y="1950559"/>
            <a:ext cx="2274961" cy="13735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Account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accountNo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balance</a:t>
            </a:r>
            <a:r>
              <a:rPr lang="hu-HU" sz="1600" dirty="0">
                <a:solidFill>
                  <a:schemeClr val="tx1"/>
                </a:solidFill>
              </a:rPr>
              <a:t> : int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8B2CC0D-4A03-4C5C-B181-2508CB73F4E7}"/>
              </a:ext>
            </a:extLst>
          </p:cNvPr>
          <p:cNvSpPr/>
          <p:nvPr/>
        </p:nvSpPr>
        <p:spPr>
          <a:xfrm>
            <a:off x="3815094" y="4498590"/>
            <a:ext cx="2277814" cy="13848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Card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pinCode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pinCheck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p:string</a:t>
            </a:r>
            <a:r>
              <a:rPr lang="hu-HU" sz="1600" dirty="0">
                <a:solidFill>
                  <a:schemeClr val="tx1"/>
                </a:solidFill>
              </a:rPr>
              <a:t>):</a:t>
            </a:r>
            <a:r>
              <a:rPr lang="hu-HU" sz="1600" dirty="0" err="1">
                <a:solidFill>
                  <a:schemeClr val="tx1"/>
                </a:solidFill>
              </a:rPr>
              <a:t>bool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12D1453-FE11-427B-8E0C-34042D6615D3}"/>
              </a:ext>
            </a:extLst>
          </p:cNvPr>
          <p:cNvSpPr/>
          <p:nvPr/>
        </p:nvSpPr>
        <p:spPr>
          <a:xfrm>
            <a:off x="6790208" y="2750003"/>
            <a:ext cx="2392681" cy="1544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Customer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withdraw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atm:ATM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giveCard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Card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givePin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giveAmount</a:t>
            </a:r>
            <a:r>
              <a:rPr lang="hu-HU" sz="1600" dirty="0">
                <a:solidFill>
                  <a:schemeClr val="tx1"/>
                </a:solidFill>
              </a:rPr>
              <a:t>() : int</a:t>
            </a: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cxnSp>
        <p:nvCxnSpPr>
          <p:cNvPr id="5" name="Összekötő: szögletes 4">
            <a:extLst>
              <a:ext uri="{FF2B5EF4-FFF2-40B4-BE49-F238E27FC236}">
                <a16:creationId xmlns:a16="http://schemas.microsoft.com/office/drawing/2014/main" id="{F3B64317-5CC4-4AA2-8D9C-87CC5D5B7C6B}"/>
              </a:ext>
            </a:extLst>
          </p:cNvPr>
          <p:cNvCxnSpPr>
            <a:cxnSpLocks/>
            <a:stCxn id="127" idx="0"/>
            <a:endCxn id="26" idx="3"/>
          </p:cNvCxnSpPr>
          <p:nvPr/>
        </p:nvCxnSpPr>
        <p:spPr>
          <a:xfrm rot="16200000" flipV="1">
            <a:off x="6551725" y="2046134"/>
            <a:ext cx="250643" cy="1173387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Összekötő: szögletes 9">
            <a:extLst>
              <a:ext uri="{FF2B5EF4-FFF2-40B4-BE49-F238E27FC236}">
                <a16:creationId xmlns:a16="http://schemas.microsoft.com/office/drawing/2014/main" id="{FE2A5B35-CDE1-483D-BE0F-3E6C155C16D6}"/>
              </a:ext>
            </a:extLst>
          </p:cNvPr>
          <p:cNvCxnSpPr>
            <a:cxnSpLocks/>
            <a:stCxn id="25" idx="3"/>
            <a:endCxn id="126" idx="2"/>
          </p:cNvCxnSpPr>
          <p:nvPr/>
        </p:nvCxnSpPr>
        <p:spPr>
          <a:xfrm flipV="1">
            <a:off x="6092908" y="4292276"/>
            <a:ext cx="848705" cy="88724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Összekötő: szögletes 15">
            <a:extLst>
              <a:ext uri="{FF2B5EF4-FFF2-40B4-BE49-F238E27FC236}">
                <a16:creationId xmlns:a16="http://schemas.microsoft.com/office/drawing/2014/main" id="{F52AD91B-0559-47ED-95A3-EC95172E7930}"/>
              </a:ext>
            </a:extLst>
          </p:cNvPr>
          <p:cNvCxnSpPr>
            <a:cxnSpLocks/>
            <a:stCxn id="17" idx="0"/>
            <a:endCxn id="103" idx="2"/>
          </p:cNvCxnSpPr>
          <p:nvPr/>
        </p:nvCxnSpPr>
        <p:spPr>
          <a:xfrm rot="5400000" flipH="1" flipV="1">
            <a:off x="2407371" y="2079325"/>
            <a:ext cx="867909" cy="1719077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églalap 16">
            <a:extLst>
              <a:ext uri="{FF2B5EF4-FFF2-40B4-BE49-F238E27FC236}">
                <a16:creationId xmlns:a16="http://schemas.microsoft.com/office/drawing/2014/main" id="{BED806FF-7B66-4E4C-8518-C5CA780EEB6D}"/>
              </a:ext>
            </a:extLst>
          </p:cNvPr>
          <p:cNvSpPr/>
          <p:nvPr/>
        </p:nvSpPr>
        <p:spPr>
          <a:xfrm>
            <a:off x="207841" y="3372817"/>
            <a:ext cx="3547891" cy="13402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Bank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- </a:t>
            </a:r>
            <a:r>
              <a:rPr lang="hu-HU" sz="1600" b="1" dirty="0" err="1">
                <a:solidFill>
                  <a:srgbClr val="FF0000"/>
                </a:solidFill>
              </a:rPr>
              <a:t>search</a:t>
            </a:r>
            <a:r>
              <a:rPr lang="hu-HU" sz="1600" b="1" dirty="0">
                <a:solidFill>
                  <a:srgbClr val="FF0000"/>
                </a:solidFill>
              </a:rPr>
              <a:t>(</a:t>
            </a:r>
            <a:r>
              <a:rPr lang="hu-HU" sz="1600" b="1" dirty="0" err="1">
                <a:solidFill>
                  <a:srgbClr val="FF0000"/>
                </a:solidFill>
              </a:rPr>
              <a:t>cardNo</a:t>
            </a:r>
            <a:r>
              <a:rPr lang="hu-HU" sz="1600" b="1" dirty="0">
                <a:solidFill>
                  <a:srgbClr val="FF0000"/>
                </a:solidFill>
              </a:rPr>
              <a:t>: </a:t>
            </a:r>
            <a:r>
              <a:rPr lang="hu-HU" sz="1600" b="1" dirty="0" err="1">
                <a:solidFill>
                  <a:srgbClr val="FF0000"/>
                </a:solidFill>
              </a:rPr>
              <a:t>string</a:t>
            </a:r>
            <a:r>
              <a:rPr lang="hu-HU" sz="1600" b="1" dirty="0">
                <a:solidFill>
                  <a:srgbClr val="FF0000"/>
                </a:solidFill>
              </a:rPr>
              <a:t>) :</a:t>
            </a:r>
            <a:r>
              <a:rPr lang="hu-HU" sz="1600" b="1" dirty="0" err="1">
                <a:solidFill>
                  <a:srgbClr val="FF0000"/>
                </a:solidFill>
              </a:rPr>
              <a:t>bool</a:t>
            </a:r>
            <a:r>
              <a:rPr lang="hu-HU" sz="1600" b="1" dirty="0">
                <a:solidFill>
                  <a:srgbClr val="FF0000"/>
                </a:solidFill>
              </a:rPr>
              <a:t> x Account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getBalance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):int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transaction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, a:int)</a:t>
            </a:r>
          </a:p>
        </p:txBody>
      </p:sp>
      <p:cxnSp>
        <p:nvCxnSpPr>
          <p:cNvPr id="18" name="Összekötő: szögletes 17">
            <a:extLst>
              <a:ext uri="{FF2B5EF4-FFF2-40B4-BE49-F238E27FC236}">
                <a16:creationId xmlns:a16="http://schemas.microsoft.com/office/drawing/2014/main" id="{51992CDF-1163-4030-AE53-4E1810ABD2F3}"/>
              </a:ext>
            </a:extLst>
          </p:cNvPr>
          <p:cNvCxnSpPr>
            <a:cxnSpLocks/>
            <a:stCxn id="17" idx="2"/>
            <a:endCxn id="25" idx="1"/>
          </p:cNvCxnSpPr>
          <p:nvPr/>
        </p:nvCxnSpPr>
        <p:spPr>
          <a:xfrm rot="16200000" flipH="1">
            <a:off x="2665228" y="4029656"/>
            <a:ext cx="466424" cy="1833307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églalap 24">
            <a:extLst>
              <a:ext uri="{FF2B5EF4-FFF2-40B4-BE49-F238E27FC236}">
                <a16:creationId xmlns:a16="http://schemas.microsoft.com/office/drawing/2014/main" id="{29637C9A-159B-4E76-9818-A1CECC8B8755}"/>
              </a:ext>
            </a:extLst>
          </p:cNvPr>
          <p:cNvSpPr/>
          <p:nvPr/>
        </p:nvSpPr>
        <p:spPr>
          <a:xfrm>
            <a:off x="3815094" y="4798626"/>
            <a:ext cx="2277814" cy="7617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C35FFDE6-FC43-4854-AAF1-39F2D86D2CD7}"/>
              </a:ext>
            </a:extLst>
          </p:cNvPr>
          <p:cNvSpPr/>
          <p:nvPr/>
        </p:nvSpPr>
        <p:spPr>
          <a:xfrm>
            <a:off x="3814817" y="2250494"/>
            <a:ext cx="2275535" cy="514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D77F3D2D-DD6D-4074-AADB-121E10D12609}"/>
              </a:ext>
            </a:extLst>
          </p:cNvPr>
          <p:cNvSpPr/>
          <p:nvPr/>
        </p:nvSpPr>
        <p:spPr>
          <a:xfrm>
            <a:off x="6787708" y="3091668"/>
            <a:ext cx="2394722" cy="2204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3DCB3680-AB71-43CA-AE7F-B1BCA111ADCE}"/>
              </a:ext>
            </a:extLst>
          </p:cNvPr>
          <p:cNvSpPr/>
          <p:nvPr/>
        </p:nvSpPr>
        <p:spPr>
          <a:xfrm>
            <a:off x="207841" y="3686589"/>
            <a:ext cx="3547892" cy="2386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89A3E5D2-C80F-42A1-A2A5-B07D5B418943}"/>
              </a:ext>
            </a:extLst>
          </p:cNvPr>
          <p:cNvSpPr txBox="1"/>
          <p:nvPr/>
        </p:nvSpPr>
        <p:spPr>
          <a:xfrm>
            <a:off x="8620024" y="379242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60" name="Téglalap 59">
            <a:extLst>
              <a:ext uri="{FF2B5EF4-FFF2-40B4-BE49-F238E27FC236}">
                <a16:creationId xmlns:a16="http://schemas.microsoft.com/office/drawing/2014/main" id="{9EDAFAE1-64E3-49B1-A0FB-D47580BF5402}"/>
              </a:ext>
            </a:extLst>
          </p:cNvPr>
          <p:cNvSpPr/>
          <p:nvPr/>
        </p:nvSpPr>
        <p:spPr>
          <a:xfrm>
            <a:off x="551284" y="315988"/>
            <a:ext cx="3670895" cy="13402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Center</a:t>
            </a:r>
          </a:p>
          <a:p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getBalance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code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):int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transaction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code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, a:int)</a:t>
            </a: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search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) : Bank</a:t>
            </a:r>
          </a:p>
        </p:txBody>
      </p:sp>
      <p:sp>
        <p:nvSpPr>
          <p:cNvPr id="61" name="Téglalap 60">
            <a:extLst>
              <a:ext uri="{FF2B5EF4-FFF2-40B4-BE49-F238E27FC236}">
                <a16:creationId xmlns:a16="http://schemas.microsoft.com/office/drawing/2014/main" id="{22D83302-232B-48A7-A89B-C22B7080E289}"/>
              </a:ext>
            </a:extLst>
          </p:cNvPr>
          <p:cNvSpPr/>
          <p:nvPr/>
        </p:nvSpPr>
        <p:spPr>
          <a:xfrm>
            <a:off x="551285" y="607931"/>
            <a:ext cx="3670896" cy="2803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Téglalap 66">
            <a:extLst>
              <a:ext uri="{FF2B5EF4-FFF2-40B4-BE49-F238E27FC236}">
                <a16:creationId xmlns:a16="http://schemas.microsoft.com/office/drawing/2014/main" id="{29A9AF1A-1444-48A8-B4B6-5E5306E6899C}"/>
              </a:ext>
            </a:extLst>
          </p:cNvPr>
          <p:cNvSpPr/>
          <p:nvPr/>
        </p:nvSpPr>
        <p:spPr>
          <a:xfrm>
            <a:off x="6769078" y="666739"/>
            <a:ext cx="2793470" cy="8957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ATM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location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process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cust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Customer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8" name="Téglalap 67">
            <a:extLst>
              <a:ext uri="{FF2B5EF4-FFF2-40B4-BE49-F238E27FC236}">
                <a16:creationId xmlns:a16="http://schemas.microsoft.com/office/drawing/2014/main" id="{D0F4F8D3-3745-4471-BC1E-39D5EB843582}"/>
              </a:ext>
            </a:extLst>
          </p:cNvPr>
          <p:cNvSpPr/>
          <p:nvPr/>
        </p:nvSpPr>
        <p:spPr>
          <a:xfrm>
            <a:off x="6769078" y="972026"/>
            <a:ext cx="2793470" cy="2690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2" name="Szövegdoboz 111">
            <a:extLst>
              <a:ext uri="{FF2B5EF4-FFF2-40B4-BE49-F238E27FC236}">
                <a16:creationId xmlns:a16="http://schemas.microsoft.com/office/drawing/2014/main" id="{12148142-F4C2-4D0B-AABB-5C5817ABFA9C}"/>
              </a:ext>
            </a:extLst>
          </p:cNvPr>
          <p:cNvSpPr txBox="1"/>
          <p:nvPr/>
        </p:nvSpPr>
        <p:spPr>
          <a:xfrm>
            <a:off x="7629644" y="2446242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cxnSp>
        <p:nvCxnSpPr>
          <p:cNvPr id="113" name="Egyenes összekötő 112">
            <a:extLst>
              <a:ext uri="{FF2B5EF4-FFF2-40B4-BE49-F238E27FC236}">
                <a16:creationId xmlns:a16="http://schemas.microsoft.com/office/drawing/2014/main" id="{2965BC25-768A-4BB8-A4FB-57E9D49013C0}"/>
              </a:ext>
            </a:extLst>
          </p:cNvPr>
          <p:cNvCxnSpPr>
            <a:cxnSpLocks/>
          </p:cNvCxnSpPr>
          <p:nvPr/>
        </p:nvCxnSpPr>
        <p:spPr>
          <a:xfrm flipH="1" flipV="1">
            <a:off x="8771444" y="1574122"/>
            <a:ext cx="11574" cy="116604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>
            <a:extLst>
              <a:ext uri="{FF2B5EF4-FFF2-40B4-BE49-F238E27FC236}">
                <a16:creationId xmlns:a16="http://schemas.microsoft.com/office/drawing/2014/main" id="{FA734E71-67DC-4DC5-A3BA-AF77BD09D9CA}"/>
              </a:ext>
            </a:extLst>
          </p:cNvPr>
          <p:cNvCxnSpPr>
            <a:cxnSpLocks/>
            <a:stCxn id="117" idx="3"/>
            <a:endCxn id="119" idx="1"/>
          </p:cNvCxnSpPr>
          <p:nvPr/>
        </p:nvCxnSpPr>
        <p:spPr>
          <a:xfrm flipV="1">
            <a:off x="7930419" y="1924552"/>
            <a:ext cx="818788" cy="911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Szövegdoboz 114">
            <a:extLst>
              <a:ext uri="{FF2B5EF4-FFF2-40B4-BE49-F238E27FC236}">
                <a16:creationId xmlns:a16="http://schemas.microsoft.com/office/drawing/2014/main" id="{8465E592-350C-4E38-8B35-300EBA0471D6}"/>
              </a:ext>
            </a:extLst>
          </p:cNvPr>
          <p:cNvSpPr txBox="1"/>
          <p:nvPr/>
        </p:nvSpPr>
        <p:spPr>
          <a:xfrm>
            <a:off x="7890372" y="1950963"/>
            <a:ext cx="857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subset</a:t>
            </a:r>
            <a:r>
              <a:rPr lang="hu-HU" sz="1600" dirty="0"/>
              <a:t>}</a:t>
            </a:r>
          </a:p>
        </p:txBody>
      </p:sp>
      <p:sp>
        <p:nvSpPr>
          <p:cNvPr id="117" name="Szövegdoboz 116">
            <a:extLst>
              <a:ext uri="{FF2B5EF4-FFF2-40B4-BE49-F238E27FC236}">
                <a16:creationId xmlns:a16="http://schemas.microsoft.com/office/drawing/2014/main" id="{D0D4E6A2-AE18-463A-BEB8-8C7444B3F4EE}"/>
              </a:ext>
            </a:extLst>
          </p:cNvPr>
          <p:cNvSpPr txBox="1"/>
          <p:nvPr/>
        </p:nvSpPr>
        <p:spPr>
          <a:xfrm>
            <a:off x="7138214" y="1756186"/>
            <a:ext cx="792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queues</a:t>
            </a:r>
            <a:endParaRPr lang="hu-HU" sz="1600" dirty="0"/>
          </a:p>
        </p:txBody>
      </p:sp>
      <p:sp>
        <p:nvSpPr>
          <p:cNvPr id="119" name="Szövegdoboz 118">
            <a:extLst>
              <a:ext uri="{FF2B5EF4-FFF2-40B4-BE49-F238E27FC236}">
                <a16:creationId xmlns:a16="http://schemas.microsoft.com/office/drawing/2014/main" id="{B833D130-6E3C-42B4-B370-8E0278D2DA9F}"/>
              </a:ext>
            </a:extLst>
          </p:cNvPr>
          <p:cNvSpPr txBox="1"/>
          <p:nvPr/>
        </p:nvSpPr>
        <p:spPr>
          <a:xfrm>
            <a:off x="8749207" y="1755275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handles</a:t>
            </a:r>
            <a:endParaRPr lang="hu-HU" sz="1600" dirty="0"/>
          </a:p>
        </p:txBody>
      </p:sp>
      <p:cxnSp>
        <p:nvCxnSpPr>
          <p:cNvPr id="120" name="Egyenes összekötő 119">
            <a:extLst>
              <a:ext uri="{FF2B5EF4-FFF2-40B4-BE49-F238E27FC236}">
                <a16:creationId xmlns:a16="http://schemas.microsoft.com/office/drawing/2014/main" id="{DB219A27-F57D-47C2-8FFD-8BC8AD653A94}"/>
              </a:ext>
            </a:extLst>
          </p:cNvPr>
          <p:cNvCxnSpPr>
            <a:cxnSpLocks/>
          </p:cNvCxnSpPr>
          <p:nvPr/>
        </p:nvCxnSpPr>
        <p:spPr>
          <a:xfrm flipV="1">
            <a:off x="7919185" y="1574123"/>
            <a:ext cx="1" cy="116604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Szövegdoboz 130">
            <a:extLst>
              <a:ext uri="{FF2B5EF4-FFF2-40B4-BE49-F238E27FC236}">
                <a16:creationId xmlns:a16="http://schemas.microsoft.com/office/drawing/2014/main" id="{6BF7FF3D-7D3E-4DCE-B09E-FE4BC3600C67}"/>
              </a:ext>
            </a:extLst>
          </p:cNvPr>
          <p:cNvSpPr txBox="1"/>
          <p:nvPr/>
        </p:nvSpPr>
        <p:spPr>
          <a:xfrm>
            <a:off x="7337708" y="2967335"/>
            <a:ext cx="201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139" name="Háromszög 138">
            <a:extLst>
              <a:ext uri="{FF2B5EF4-FFF2-40B4-BE49-F238E27FC236}">
                <a16:creationId xmlns:a16="http://schemas.microsoft.com/office/drawing/2014/main" id="{51D1365C-442E-4D29-BCC1-742E23C4F657}"/>
              </a:ext>
            </a:extLst>
          </p:cNvPr>
          <p:cNvSpPr/>
          <p:nvPr/>
        </p:nvSpPr>
        <p:spPr>
          <a:xfrm>
            <a:off x="7495907" y="169261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0" name="Háromszög 139">
            <a:extLst>
              <a:ext uri="{FF2B5EF4-FFF2-40B4-BE49-F238E27FC236}">
                <a16:creationId xmlns:a16="http://schemas.microsoft.com/office/drawing/2014/main" id="{168FFA39-F543-495B-A247-C7D2269AD1CA}"/>
              </a:ext>
            </a:extLst>
          </p:cNvPr>
          <p:cNvSpPr/>
          <p:nvPr/>
        </p:nvSpPr>
        <p:spPr>
          <a:xfrm>
            <a:off x="9103224" y="1683139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1" name="Szövegdoboz 140">
            <a:extLst>
              <a:ext uri="{FF2B5EF4-FFF2-40B4-BE49-F238E27FC236}">
                <a16:creationId xmlns:a16="http://schemas.microsoft.com/office/drawing/2014/main" id="{C579A419-A58C-4276-A7CA-CD3BD5C0067D}"/>
              </a:ext>
            </a:extLst>
          </p:cNvPr>
          <p:cNvSpPr txBox="1"/>
          <p:nvPr/>
        </p:nvSpPr>
        <p:spPr>
          <a:xfrm>
            <a:off x="7843243" y="2411449"/>
            <a:ext cx="980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ordered</a:t>
            </a:r>
            <a:r>
              <a:rPr lang="hu-HU" sz="1600" dirty="0"/>
              <a:t>}</a:t>
            </a:r>
          </a:p>
        </p:txBody>
      </p:sp>
      <p:cxnSp>
        <p:nvCxnSpPr>
          <p:cNvPr id="147" name="Egyenes összekötő 146">
            <a:extLst>
              <a:ext uri="{FF2B5EF4-FFF2-40B4-BE49-F238E27FC236}">
                <a16:creationId xmlns:a16="http://schemas.microsoft.com/office/drawing/2014/main" id="{5CC7034E-052F-492D-A0A8-E86F44B0C3C3}"/>
              </a:ext>
            </a:extLst>
          </p:cNvPr>
          <p:cNvCxnSpPr>
            <a:cxnSpLocks/>
            <a:stCxn id="160" idx="6"/>
            <a:endCxn id="67" idx="1"/>
          </p:cNvCxnSpPr>
          <p:nvPr/>
        </p:nvCxnSpPr>
        <p:spPr>
          <a:xfrm flipV="1">
            <a:off x="4328029" y="1114605"/>
            <a:ext cx="2441049" cy="2017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Háromszög 157">
            <a:extLst>
              <a:ext uri="{FF2B5EF4-FFF2-40B4-BE49-F238E27FC236}">
                <a16:creationId xmlns:a16="http://schemas.microsoft.com/office/drawing/2014/main" id="{DF908CEC-C2B2-484B-818F-C4137FE74126}"/>
              </a:ext>
            </a:extLst>
          </p:cNvPr>
          <p:cNvSpPr/>
          <p:nvPr/>
        </p:nvSpPr>
        <p:spPr>
          <a:xfrm rot="16200000">
            <a:off x="5328055" y="87714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9" name="Szövegdoboz 158">
            <a:extLst>
              <a:ext uri="{FF2B5EF4-FFF2-40B4-BE49-F238E27FC236}">
                <a16:creationId xmlns:a16="http://schemas.microsoft.com/office/drawing/2014/main" id="{08902BA4-EE3D-4A04-B022-A74D41BA7C16}"/>
              </a:ext>
            </a:extLst>
          </p:cNvPr>
          <p:cNvSpPr txBox="1"/>
          <p:nvPr/>
        </p:nvSpPr>
        <p:spPr>
          <a:xfrm>
            <a:off x="5415231" y="773405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sends</a:t>
            </a:r>
            <a:endParaRPr lang="hu-HU" sz="1600" dirty="0"/>
          </a:p>
        </p:txBody>
      </p:sp>
      <p:sp>
        <p:nvSpPr>
          <p:cNvPr id="160" name="Ellipszis 159">
            <a:extLst>
              <a:ext uri="{FF2B5EF4-FFF2-40B4-BE49-F238E27FC236}">
                <a16:creationId xmlns:a16="http://schemas.microsoft.com/office/drawing/2014/main" id="{4FC85CAE-8B9A-49F7-A274-7F66C23FADEF}"/>
              </a:ext>
            </a:extLst>
          </p:cNvPr>
          <p:cNvSpPr/>
          <p:nvPr/>
        </p:nvSpPr>
        <p:spPr>
          <a:xfrm>
            <a:off x="4241006" y="1075124"/>
            <a:ext cx="87023" cy="82996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2" name="Szövegdoboz 161">
            <a:extLst>
              <a:ext uri="{FF2B5EF4-FFF2-40B4-BE49-F238E27FC236}">
                <a16:creationId xmlns:a16="http://schemas.microsoft.com/office/drawing/2014/main" id="{721DC52D-A47B-49A9-A5D7-4AA2DB3F1FE9}"/>
              </a:ext>
            </a:extLst>
          </p:cNvPr>
          <p:cNvSpPr txBox="1"/>
          <p:nvPr/>
        </p:nvSpPr>
        <p:spPr>
          <a:xfrm>
            <a:off x="4210634" y="750138"/>
            <a:ext cx="829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- center</a:t>
            </a:r>
          </a:p>
        </p:txBody>
      </p:sp>
      <p:sp>
        <p:nvSpPr>
          <p:cNvPr id="177" name="Szövegdoboz 176">
            <a:extLst>
              <a:ext uri="{FF2B5EF4-FFF2-40B4-BE49-F238E27FC236}">
                <a16:creationId xmlns:a16="http://schemas.microsoft.com/office/drawing/2014/main" id="{CC4853EC-3D94-449F-893C-FCAEE9DA63D6}"/>
              </a:ext>
            </a:extLst>
          </p:cNvPr>
          <p:cNvSpPr txBox="1"/>
          <p:nvPr/>
        </p:nvSpPr>
        <p:spPr>
          <a:xfrm>
            <a:off x="2265778" y="4854988"/>
            <a:ext cx="627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owns</a:t>
            </a:r>
            <a:endParaRPr lang="hu-HU" sz="1600" dirty="0"/>
          </a:p>
        </p:txBody>
      </p:sp>
      <p:sp>
        <p:nvSpPr>
          <p:cNvPr id="178" name="Szövegdoboz 177">
            <a:extLst>
              <a:ext uri="{FF2B5EF4-FFF2-40B4-BE49-F238E27FC236}">
                <a16:creationId xmlns:a16="http://schemas.microsoft.com/office/drawing/2014/main" id="{77DBE73A-A21A-457A-ABCD-2ED789EF8DA4}"/>
              </a:ext>
            </a:extLst>
          </p:cNvPr>
          <p:cNvSpPr txBox="1"/>
          <p:nvPr/>
        </p:nvSpPr>
        <p:spPr>
          <a:xfrm>
            <a:off x="3540856" y="4869331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83" name="Háromszög 182">
            <a:extLst>
              <a:ext uri="{FF2B5EF4-FFF2-40B4-BE49-F238E27FC236}">
                <a16:creationId xmlns:a16="http://schemas.microsoft.com/office/drawing/2014/main" id="{57BB9D36-5962-45AD-801C-3AC2CB62E934}"/>
              </a:ext>
            </a:extLst>
          </p:cNvPr>
          <p:cNvSpPr/>
          <p:nvPr/>
        </p:nvSpPr>
        <p:spPr>
          <a:xfrm rot="5400000">
            <a:off x="2846315" y="4982958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0" name="Szövegdoboz 189">
            <a:extLst>
              <a:ext uri="{FF2B5EF4-FFF2-40B4-BE49-F238E27FC236}">
                <a16:creationId xmlns:a16="http://schemas.microsoft.com/office/drawing/2014/main" id="{6D23362F-7867-4B97-9FFA-2A70B73A09F5}"/>
              </a:ext>
            </a:extLst>
          </p:cNvPr>
          <p:cNvSpPr txBox="1"/>
          <p:nvPr/>
        </p:nvSpPr>
        <p:spPr>
          <a:xfrm>
            <a:off x="3543130" y="2168935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92" name="Háromszög 191">
            <a:extLst>
              <a:ext uri="{FF2B5EF4-FFF2-40B4-BE49-F238E27FC236}">
                <a16:creationId xmlns:a16="http://schemas.microsoft.com/office/drawing/2014/main" id="{0137770C-7FCF-437D-869E-FBB98B772240}"/>
              </a:ext>
            </a:extLst>
          </p:cNvPr>
          <p:cNvSpPr/>
          <p:nvPr/>
        </p:nvSpPr>
        <p:spPr>
          <a:xfrm rot="5400000">
            <a:off x="2997378" y="227777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93" name="Egyenes összekötő 192">
            <a:extLst>
              <a:ext uri="{FF2B5EF4-FFF2-40B4-BE49-F238E27FC236}">
                <a16:creationId xmlns:a16="http://schemas.microsoft.com/office/drawing/2014/main" id="{37E4AD62-F2D5-47E5-B9BA-924560EF70FA}"/>
              </a:ext>
            </a:extLst>
          </p:cNvPr>
          <p:cNvCxnSpPr>
            <a:cxnSpLocks/>
            <a:stCxn id="142" idx="0"/>
            <a:endCxn id="2" idx="2"/>
          </p:cNvCxnSpPr>
          <p:nvPr/>
        </p:nvCxnSpPr>
        <p:spPr>
          <a:xfrm flipV="1">
            <a:off x="4952928" y="3324099"/>
            <a:ext cx="0" cy="108439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Háromszög 193">
            <a:extLst>
              <a:ext uri="{FF2B5EF4-FFF2-40B4-BE49-F238E27FC236}">
                <a16:creationId xmlns:a16="http://schemas.microsoft.com/office/drawing/2014/main" id="{3362A2B0-6A91-470D-A8F1-A44E14E789D8}"/>
              </a:ext>
            </a:extLst>
          </p:cNvPr>
          <p:cNvSpPr/>
          <p:nvPr/>
        </p:nvSpPr>
        <p:spPr>
          <a:xfrm rot="10800000">
            <a:off x="595132" y="2500533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02" name="Egyenes összekötő 201">
            <a:extLst>
              <a:ext uri="{FF2B5EF4-FFF2-40B4-BE49-F238E27FC236}">
                <a16:creationId xmlns:a16="http://schemas.microsoft.com/office/drawing/2014/main" id="{7E7D363C-9B0C-49D0-8E24-8A31B181B0FE}"/>
              </a:ext>
            </a:extLst>
          </p:cNvPr>
          <p:cNvCxnSpPr>
            <a:cxnSpLocks/>
            <a:stCxn id="203" idx="2"/>
            <a:endCxn id="221" idx="0"/>
          </p:cNvCxnSpPr>
          <p:nvPr/>
        </p:nvCxnSpPr>
        <p:spPr>
          <a:xfrm>
            <a:off x="1065346" y="1651972"/>
            <a:ext cx="1842" cy="162637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Szövegdoboz 202">
            <a:extLst>
              <a:ext uri="{FF2B5EF4-FFF2-40B4-BE49-F238E27FC236}">
                <a16:creationId xmlns:a16="http://schemas.microsoft.com/office/drawing/2014/main" id="{66F67CC7-78D4-4149-96E5-5F943BDCC70E}"/>
              </a:ext>
            </a:extLst>
          </p:cNvPr>
          <p:cNvSpPr txBox="1"/>
          <p:nvPr/>
        </p:nvSpPr>
        <p:spPr>
          <a:xfrm>
            <a:off x="946563" y="12826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210" name="Szövegdoboz 209">
            <a:extLst>
              <a:ext uri="{FF2B5EF4-FFF2-40B4-BE49-F238E27FC236}">
                <a16:creationId xmlns:a16="http://schemas.microsoft.com/office/drawing/2014/main" id="{DC72771B-B61E-48A1-B15F-E3C5C4BDDDD5}"/>
              </a:ext>
            </a:extLst>
          </p:cNvPr>
          <p:cNvSpPr txBox="1"/>
          <p:nvPr/>
        </p:nvSpPr>
        <p:spPr>
          <a:xfrm>
            <a:off x="207841" y="2163098"/>
            <a:ext cx="901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requests</a:t>
            </a:r>
            <a:endParaRPr lang="hu-HU" sz="1600" dirty="0"/>
          </a:p>
        </p:txBody>
      </p:sp>
      <p:sp>
        <p:nvSpPr>
          <p:cNvPr id="216" name="Háromszög 215">
            <a:extLst>
              <a:ext uri="{FF2B5EF4-FFF2-40B4-BE49-F238E27FC236}">
                <a16:creationId xmlns:a16="http://schemas.microsoft.com/office/drawing/2014/main" id="{E5F91305-5DAB-43D1-97B8-3D0B47699049}"/>
              </a:ext>
            </a:extLst>
          </p:cNvPr>
          <p:cNvSpPr/>
          <p:nvPr/>
        </p:nvSpPr>
        <p:spPr>
          <a:xfrm rot="16200000">
            <a:off x="6305747" y="228899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7" name="Szövegdoboz 216">
            <a:extLst>
              <a:ext uri="{FF2B5EF4-FFF2-40B4-BE49-F238E27FC236}">
                <a16:creationId xmlns:a16="http://schemas.microsoft.com/office/drawing/2014/main" id="{5D658B1B-C515-4CB6-AA55-476C7E849692}"/>
              </a:ext>
            </a:extLst>
          </p:cNvPr>
          <p:cNvSpPr txBox="1"/>
          <p:nvPr/>
        </p:nvSpPr>
        <p:spPr>
          <a:xfrm>
            <a:off x="6404960" y="4815079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uses</a:t>
            </a:r>
            <a:endParaRPr lang="hu-HU" sz="1600" dirty="0"/>
          </a:p>
        </p:txBody>
      </p:sp>
      <p:sp>
        <p:nvSpPr>
          <p:cNvPr id="218" name="Háromszög 217">
            <a:extLst>
              <a:ext uri="{FF2B5EF4-FFF2-40B4-BE49-F238E27FC236}">
                <a16:creationId xmlns:a16="http://schemas.microsoft.com/office/drawing/2014/main" id="{2EBC720E-96BB-439B-A06B-82C4A9F574E3}"/>
              </a:ext>
            </a:extLst>
          </p:cNvPr>
          <p:cNvSpPr/>
          <p:nvPr/>
        </p:nvSpPr>
        <p:spPr>
          <a:xfrm rot="16200000">
            <a:off x="6283187" y="4942575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9" name="Szövegdoboz 218">
            <a:extLst>
              <a:ext uri="{FF2B5EF4-FFF2-40B4-BE49-F238E27FC236}">
                <a16:creationId xmlns:a16="http://schemas.microsoft.com/office/drawing/2014/main" id="{76BBBAF3-5F78-480B-86C5-391F9DC7D91A}"/>
              </a:ext>
            </a:extLst>
          </p:cNvPr>
          <p:cNvSpPr txBox="1"/>
          <p:nvPr/>
        </p:nvSpPr>
        <p:spPr>
          <a:xfrm>
            <a:off x="746930" y="30629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20" name="Szövegdoboz 219">
            <a:extLst>
              <a:ext uri="{FF2B5EF4-FFF2-40B4-BE49-F238E27FC236}">
                <a16:creationId xmlns:a16="http://schemas.microsoft.com/office/drawing/2014/main" id="{04CDC188-30C3-4931-9494-DE27CCBFDD78}"/>
              </a:ext>
            </a:extLst>
          </p:cNvPr>
          <p:cNvSpPr txBox="1"/>
          <p:nvPr/>
        </p:nvSpPr>
        <p:spPr>
          <a:xfrm>
            <a:off x="1052241" y="3011318"/>
            <a:ext cx="777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- </a:t>
            </a:r>
            <a:r>
              <a:rPr lang="hu-HU" sz="1600" dirty="0" err="1"/>
              <a:t>banks</a:t>
            </a:r>
            <a:endParaRPr lang="hu-HU" sz="1600" dirty="0"/>
          </a:p>
        </p:txBody>
      </p:sp>
      <p:sp>
        <p:nvSpPr>
          <p:cNvPr id="221" name="Ellipszis 220">
            <a:extLst>
              <a:ext uri="{FF2B5EF4-FFF2-40B4-BE49-F238E27FC236}">
                <a16:creationId xmlns:a16="http://schemas.microsoft.com/office/drawing/2014/main" id="{CB6FFF54-44F2-4407-9BED-0528E9170C9C}"/>
              </a:ext>
            </a:extLst>
          </p:cNvPr>
          <p:cNvSpPr/>
          <p:nvPr/>
        </p:nvSpPr>
        <p:spPr>
          <a:xfrm>
            <a:off x="1023676" y="3278349"/>
            <a:ext cx="87023" cy="82996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4" name="Szövegdoboz 233">
            <a:extLst>
              <a:ext uri="{FF2B5EF4-FFF2-40B4-BE49-F238E27FC236}">
                <a16:creationId xmlns:a16="http://schemas.microsoft.com/office/drawing/2014/main" id="{97D93283-E111-44C1-9313-D2B5256BCAAD}"/>
              </a:ext>
            </a:extLst>
          </p:cNvPr>
          <p:cNvSpPr txBox="1"/>
          <p:nvPr/>
        </p:nvSpPr>
        <p:spPr>
          <a:xfrm>
            <a:off x="4621409" y="41951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80" name="Ellipszis 279">
            <a:extLst>
              <a:ext uri="{FF2B5EF4-FFF2-40B4-BE49-F238E27FC236}">
                <a16:creationId xmlns:a16="http://schemas.microsoft.com/office/drawing/2014/main" id="{F99FB277-1538-4C0A-99E6-F129DC6AD2C4}"/>
              </a:ext>
            </a:extLst>
          </p:cNvPr>
          <p:cNvSpPr/>
          <p:nvPr/>
        </p:nvSpPr>
        <p:spPr>
          <a:xfrm>
            <a:off x="3488556" y="4522775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81" name="Egyenes összekötő 280">
            <a:extLst>
              <a:ext uri="{FF2B5EF4-FFF2-40B4-BE49-F238E27FC236}">
                <a16:creationId xmlns:a16="http://schemas.microsoft.com/office/drawing/2014/main" id="{DD03B04D-EB2D-4512-8AA2-12AD244ACB95}"/>
              </a:ext>
            </a:extLst>
          </p:cNvPr>
          <p:cNvCxnSpPr>
            <a:cxnSpLocks/>
            <a:stCxn id="280" idx="4"/>
          </p:cNvCxnSpPr>
          <p:nvPr/>
        </p:nvCxnSpPr>
        <p:spPr>
          <a:xfrm>
            <a:off x="3532068" y="4605771"/>
            <a:ext cx="24163" cy="139118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Ellipszis 282">
            <a:extLst>
              <a:ext uri="{FF2B5EF4-FFF2-40B4-BE49-F238E27FC236}">
                <a16:creationId xmlns:a16="http://schemas.microsoft.com/office/drawing/2014/main" id="{E643119C-D23F-468A-BD20-C9C845C1BDEA}"/>
              </a:ext>
            </a:extLst>
          </p:cNvPr>
          <p:cNvSpPr/>
          <p:nvPr/>
        </p:nvSpPr>
        <p:spPr>
          <a:xfrm>
            <a:off x="3280795" y="4289984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84" name="Egyenes összekötő 283">
            <a:extLst>
              <a:ext uri="{FF2B5EF4-FFF2-40B4-BE49-F238E27FC236}">
                <a16:creationId xmlns:a16="http://schemas.microsoft.com/office/drawing/2014/main" id="{B1BA387E-C031-4061-89D9-8499A2CD74F5}"/>
              </a:ext>
            </a:extLst>
          </p:cNvPr>
          <p:cNvCxnSpPr>
            <a:cxnSpLocks/>
            <a:stCxn id="283" idx="4"/>
          </p:cNvCxnSpPr>
          <p:nvPr/>
        </p:nvCxnSpPr>
        <p:spPr>
          <a:xfrm>
            <a:off x="3324307" y="4372980"/>
            <a:ext cx="16435" cy="10222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Ellipszis 289">
            <a:extLst>
              <a:ext uri="{FF2B5EF4-FFF2-40B4-BE49-F238E27FC236}">
                <a16:creationId xmlns:a16="http://schemas.microsoft.com/office/drawing/2014/main" id="{1A0E69A6-8A21-45C4-8490-7F5EE6DD8E56}"/>
              </a:ext>
            </a:extLst>
          </p:cNvPr>
          <p:cNvSpPr/>
          <p:nvPr/>
        </p:nvSpPr>
        <p:spPr>
          <a:xfrm>
            <a:off x="4053868" y="124109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91" name="Egyenes összekötő 290">
            <a:extLst>
              <a:ext uri="{FF2B5EF4-FFF2-40B4-BE49-F238E27FC236}">
                <a16:creationId xmlns:a16="http://schemas.microsoft.com/office/drawing/2014/main" id="{F15BF6AA-19BE-465D-891D-9EED0FFFA6AF}"/>
              </a:ext>
            </a:extLst>
          </p:cNvPr>
          <p:cNvCxnSpPr>
            <a:cxnSpLocks/>
            <a:stCxn id="290" idx="4"/>
          </p:cNvCxnSpPr>
          <p:nvPr/>
        </p:nvCxnSpPr>
        <p:spPr>
          <a:xfrm>
            <a:off x="4097380" y="1324093"/>
            <a:ext cx="0" cy="18992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Ellipszis 292">
            <a:extLst>
              <a:ext uri="{FF2B5EF4-FFF2-40B4-BE49-F238E27FC236}">
                <a16:creationId xmlns:a16="http://schemas.microsoft.com/office/drawing/2014/main" id="{8B119B02-F5F1-44C3-A371-A377C578D09D}"/>
              </a:ext>
            </a:extLst>
          </p:cNvPr>
          <p:cNvSpPr/>
          <p:nvPr/>
        </p:nvSpPr>
        <p:spPr>
          <a:xfrm>
            <a:off x="4056868" y="948351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94" name="Egyenes összekötő 293">
            <a:extLst>
              <a:ext uri="{FF2B5EF4-FFF2-40B4-BE49-F238E27FC236}">
                <a16:creationId xmlns:a16="http://schemas.microsoft.com/office/drawing/2014/main" id="{14F6BB2F-AF70-4E29-B94C-66C559353F20}"/>
              </a:ext>
            </a:extLst>
          </p:cNvPr>
          <p:cNvCxnSpPr>
            <a:cxnSpLocks/>
            <a:stCxn id="293" idx="0"/>
          </p:cNvCxnSpPr>
          <p:nvPr/>
        </p:nvCxnSpPr>
        <p:spPr>
          <a:xfrm flipV="1">
            <a:off x="4100380" y="700768"/>
            <a:ext cx="0" cy="24758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églalap: szamárfül 167">
            <a:extLst>
              <a:ext uri="{FF2B5EF4-FFF2-40B4-BE49-F238E27FC236}">
                <a16:creationId xmlns:a16="http://schemas.microsoft.com/office/drawing/2014/main" id="{9A0C91A9-4221-4E1B-96B8-C510480D1FDE}"/>
              </a:ext>
            </a:extLst>
          </p:cNvPr>
          <p:cNvSpPr/>
          <p:nvPr/>
        </p:nvSpPr>
        <p:spPr>
          <a:xfrm rot="16200000">
            <a:off x="8669609" y="3102150"/>
            <a:ext cx="1734784" cy="507204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69" name="Szövegdoboz 168">
            <a:extLst>
              <a:ext uri="{FF2B5EF4-FFF2-40B4-BE49-F238E27FC236}">
                <a16:creationId xmlns:a16="http://schemas.microsoft.com/office/drawing/2014/main" id="{FE77FF48-68F8-4CA3-BE4C-86031D083307}"/>
              </a:ext>
            </a:extLst>
          </p:cNvPr>
          <p:cNvSpPr txBox="1"/>
          <p:nvPr/>
        </p:nvSpPr>
        <p:spPr>
          <a:xfrm>
            <a:off x="7025439" y="4734484"/>
            <a:ext cx="50906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card</a:t>
            </a:r>
            <a:r>
              <a:rPr lang="hu-HU" sz="1600" dirty="0"/>
              <a:t> := </a:t>
            </a:r>
            <a:r>
              <a:rPr lang="hu-HU" sz="1600" dirty="0" err="1"/>
              <a:t>cust.giveCard</a:t>
            </a:r>
            <a:r>
              <a:rPr lang="hu-HU" sz="1600" dirty="0"/>
              <a:t>()</a:t>
            </a:r>
          </a:p>
          <a:p>
            <a:r>
              <a:rPr lang="hu-HU" sz="1600" b="1" dirty="0" err="1"/>
              <a:t>if</a:t>
            </a:r>
            <a:r>
              <a:rPr lang="hu-HU" sz="1600" b="1" dirty="0"/>
              <a:t> </a:t>
            </a:r>
            <a:r>
              <a:rPr lang="hu-HU" sz="1600" dirty="0" err="1"/>
              <a:t>card</a:t>
            </a:r>
            <a:r>
              <a:rPr lang="hu-HU" sz="1600" b="1" dirty="0" err="1"/>
              <a:t>.</a:t>
            </a:r>
            <a:r>
              <a:rPr lang="hu-HU" sz="1600" dirty="0" err="1"/>
              <a:t>pinCheck</a:t>
            </a:r>
            <a:r>
              <a:rPr lang="hu-HU" sz="1600" dirty="0"/>
              <a:t>(</a:t>
            </a:r>
            <a:r>
              <a:rPr lang="hu-HU" sz="1600" dirty="0" err="1"/>
              <a:t>cust.givePin</a:t>
            </a:r>
            <a:r>
              <a:rPr lang="hu-HU" sz="1600" dirty="0"/>
              <a:t>()) </a:t>
            </a:r>
            <a:r>
              <a:rPr lang="hu-HU" sz="1600" b="1" dirty="0" err="1"/>
              <a:t>then</a:t>
            </a:r>
            <a:endParaRPr lang="hu-HU" sz="1600" b="1" dirty="0"/>
          </a:p>
          <a:p>
            <a:r>
              <a:rPr lang="hu-HU" sz="1600" dirty="0"/>
              <a:t>    a := </a:t>
            </a:r>
            <a:r>
              <a:rPr lang="hu-HU" sz="1600" dirty="0" err="1"/>
              <a:t>cust.giveAmount</a:t>
            </a:r>
            <a:r>
              <a:rPr lang="hu-HU" sz="1600" dirty="0"/>
              <a:t>()</a:t>
            </a:r>
          </a:p>
          <a:p>
            <a:r>
              <a:rPr lang="hu-HU" sz="1600" b="1" dirty="0"/>
              <a:t>    </a:t>
            </a:r>
            <a:r>
              <a:rPr lang="hu-HU" sz="1600" b="1" dirty="0" err="1"/>
              <a:t>if</a:t>
            </a:r>
            <a:r>
              <a:rPr lang="hu-HU" sz="1600" dirty="0"/>
              <a:t> </a:t>
            </a:r>
            <a:r>
              <a:rPr lang="hu-HU" sz="1600" dirty="0" err="1"/>
              <a:t>center.getBalance</a:t>
            </a:r>
            <a:r>
              <a:rPr lang="hu-HU" sz="1600" dirty="0"/>
              <a:t>(</a:t>
            </a:r>
            <a:r>
              <a:rPr lang="hu-HU" sz="1600" dirty="0" err="1"/>
              <a:t>card.bankCode</a:t>
            </a:r>
            <a:r>
              <a:rPr lang="hu-HU" sz="1600" dirty="0"/>
              <a:t>, </a:t>
            </a:r>
            <a:r>
              <a:rPr lang="hu-HU" sz="1600" dirty="0" err="1"/>
              <a:t>card.cardNo</a:t>
            </a:r>
            <a:r>
              <a:rPr lang="hu-HU" sz="1600" dirty="0"/>
              <a:t>)≥a </a:t>
            </a:r>
            <a:r>
              <a:rPr lang="hu-HU" sz="1600" b="1" dirty="0" err="1"/>
              <a:t>then</a:t>
            </a:r>
            <a:endParaRPr lang="hu-HU" sz="1600" b="1" dirty="0"/>
          </a:p>
          <a:p>
            <a:r>
              <a:rPr lang="hu-HU" sz="1600" dirty="0"/>
              <a:t>        </a:t>
            </a:r>
            <a:r>
              <a:rPr lang="hu-HU" sz="1600" dirty="0" err="1"/>
              <a:t>center.transaction</a:t>
            </a:r>
            <a:r>
              <a:rPr lang="hu-HU" sz="1600" dirty="0"/>
              <a:t>(</a:t>
            </a:r>
            <a:r>
              <a:rPr lang="hu-HU" sz="1600" dirty="0" err="1"/>
              <a:t>card.bankCode</a:t>
            </a:r>
            <a:r>
              <a:rPr lang="hu-HU" sz="1600" dirty="0"/>
              <a:t>, </a:t>
            </a:r>
            <a:r>
              <a:rPr lang="hu-HU" sz="1600" dirty="0" err="1"/>
              <a:t>card</a:t>
            </a:r>
            <a:r>
              <a:rPr lang="hu-HU" sz="1600" dirty="0"/>
              <a:t>. </a:t>
            </a:r>
            <a:r>
              <a:rPr lang="hu-HU" sz="1600" dirty="0" err="1"/>
              <a:t>cardNo</a:t>
            </a:r>
            <a:r>
              <a:rPr lang="hu-HU" sz="1600" dirty="0"/>
              <a:t> , - a)</a:t>
            </a:r>
            <a:r>
              <a:rPr lang="hu-HU" sz="1600" b="1" dirty="0"/>
              <a:t> </a:t>
            </a:r>
          </a:p>
          <a:p>
            <a:r>
              <a:rPr lang="hu-HU" sz="1600" b="1" dirty="0"/>
              <a:t>    </a:t>
            </a:r>
            <a:r>
              <a:rPr lang="hu-HU" sz="1600" b="1" dirty="0" err="1"/>
              <a:t>endif</a:t>
            </a:r>
            <a:endParaRPr lang="hu-HU" sz="1600" b="1" dirty="0"/>
          </a:p>
          <a:p>
            <a:r>
              <a:rPr lang="hu-HU" sz="1600" b="1" dirty="0" err="1"/>
              <a:t>endif</a:t>
            </a:r>
            <a:endParaRPr lang="hu-HU" sz="1600" dirty="0"/>
          </a:p>
        </p:txBody>
      </p:sp>
      <p:sp>
        <p:nvSpPr>
          <p:cNvPr id="288" name="Téglalap: szamárfül 287">
            <a:extLst>
              <a:ext uri="{FF2B5EF4-FFF2-40B4-BE49-F238E27FC236}">
                <a16:creationId xmlns:a16="http://schemas.microsoft.com/office/drawing/2014/main" id="{E8A7E486-2B3F-4874-A8E9-9045BEE5BDC5}"/>
              </a:ext>
            </a:extLst>
          </p:cNvPr>
          <p:cNvSpPr/>
          <p:nvPr/>
        </p:nvSpPr>
        <p:spPr>
          <a:xfrm rot="16200000">
            <a:off x="4317385" y="448316"/>
            <a:ext cx="534562" cy="2637975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89" name="Szövegdoboz 288">
            <a:extLst>
              <a:ext uri="{FF2B5EF4-FFF2-40B4-BE49-F238E27FC236}">
                <a16:creationId xmlns:a16="http://schemas.microsoft.com/office/drawing/2014/main" id="{DA3262D3-9097-423C-BCC6-A0AF07A0B92C}"/>
              </a:ext>
            </a:extLst>
          </p:cNvPr>
          <p:cNvSpPr txBox="1"/>
          <p:nvPr/>
        </p:nvSpPr>
        <p:spPr>
          <a:xfrm>
            <a:off x="3251932" y="1484995"/>
            <a:ext cx="2504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bank := </a:t>
            </a:r>
            <a:r>
              <a:rPr lang="hu-HU" sz="1600" dirty="0" err="1"/>
              <a:t>search</a:t>
            </a:r>
            <a:r>
              <a:rPr lang="hu-HU" sz="1600" dirty="0"/>
              <a:t>(</a:t>
            </a:r>
            <a:r>
              <a:rPr lang="hu-HU" sz="1600" dirty="0" err="1"/>
              <a:t>code</a:t>
            </a:r>
            <a:r>
              <a:rPr lang="hu-HU" sz="1600" dirty="0"/>
              <a:t>)</a:t>
            </a:r>
          </a:p>
          <a:p>
            <a:r>
              <a:rPr lang="hu-HU" sz="1600" dirty="0" err="1"/>
              <a:t>bank.transaction</a:t>
            </a:r>
            <a:r>
              <a:rPr lang="hu-HU" sz="1600" dirty="0"/>
              <a:t>(</a:t>
            </a:r>
            <a:r>
              <a:rPr lang="hu-HU" sz="1600" dirty="0" err="1"/>
              <a:t>cardNo</a:t>
            </a:r>
            <a:r>
              <a:rPr lang="hu-HU" sz="1600" dirty="0"/>
              <a:t>, a)</a:t>
            </a:r>
          </a:p>
        </p:txBody>
      </p:sp>
      <p:sp>
        <p:nvSpPr>
          <p:cNvPr id="286" name="Téglalap: szamárfül 285">
            <a:extLst>
              <a:ext uri="{FF2B5EF4-FFF2-40B4-BE49-F238E27FC236}">
                <a16:creationId xmlns:a16="http://schemas.microsoft.com/office/drawing/2014/main" id="{75A7E69E-5933-40E5-93A9-FB1445755B2D}"/>
              </a:ext>
            </a:extLst>
          </p:cNvPr>
          <p:cNvSpPr/>
          <p:nvPr/>
        </p:nvSpPr>
        <p:spPr>
          <a:xfrm rot="16200000">
            <a:off x="4511645" y="-1090211"/>
            <a:ext cx="534562" cy="3025707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87" name="Szövegdoboz 286">
            <a:extLst>
              <a:ext uri="{FF2B5EF4-FFF2-40B4-BE49-F238E27FC236}">
                <a16:creationId xmlns:a16="http://schemas.microsoft.com/office/drawing/2014/main" id="{5D53BAE5-EE83-431B-A1D0-D27650C342BC}"/>
              </a:ext>
            </a:extLst>
          </p:cNvPr>
          <p:cNvSpPr txBox="1"/>
          <p:nvPr/>
        </p:nvSpPr>
        <p:spPr>
          <a:xfrm>
            <a:off x="3292913" y="121219"/>
            <a:ext cx="3025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bank := </a:t>
            </a:r>
            <a:r>
              <a:rPr lang="hu-HU" sz="1600" dirty="0" err="1"/>
              <a:t>search</a:t>
            </a:r>
            <a:r>
              <a:rPr lang="hu-HU" sz="1600" dirty="0"/>
              <a:t>(</a:t>
            </a:r>
            <a:r>
              <a:rPr lang="hu-HU" sz="1600" dirty="0" err="1"/>
              <a:t>code</a:t>
            </a:r>
            <a:r>
              <a:rPr lang="hu-HU" sz="1600" dirty="0"/>
              <a:t>)</a:t>
            </a:r>
          </a:p>
          <a:p>
            <a:r>
              <a:rPr lang="hu-HU" sz="1600" b="1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bank.getBalance</a:t>
            </a:r>
            <a:r>
              <a:rPr lang="hu-HU" sz="1600" dirty="0"/>
              <a:t>(</a:t>
            </a:r>
            <a:r>
              <a:rPr lang="hu-HU" sz="1600" dirty="0" err="1"/>
              <a:t>cardNo</a:t>
            </a:r>
            <a:r>
              <a:rPr lang="hu-HU" sz="1600" dirty="0"/>
              <a:t>)</a:t>
            </a:r>
          </a:p>
        </p:txBody>
      </p:sp>
      <p:sp>
        <p:nvSpPr>
          <p:cNvPr id="277" name="Téglalap: szamárfül 276">
            <a:extLst>
              <a:ext uri="{FF2B5EF4-FFF2-40B4-BE49-F238E27FC236}">
                <a16:creationId xmlns:a16="http://schemas.microsoft.com/office/drawing/2014/main" id="{CAE2ADEC-3D7E-4682-89A5-8A4D596F960F}"/>
              </a:ext>
            </a:extLst>
          </p:cNvPr>
          <p:cNvSpPr/>
          <p:nvPr/>
        </p:nvSpPr>
        <p:spPr>
          <a:xfrm rot="16200000">
            <a:off x="1739565" y="4134855"/>
            <a:ext cx="561392" cy="293794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78" name="Szövegdoboz 277">
            <a:extLst>
              <a:ext uri="{FF2B5EF4-FFF2-40B4-BE49-F238E27FC236}">
                <a16:creationId xmlns:a16="http://schemas.microsoft.com/office/drawing/2014/main" id="{B2A062D3-4756-4119-B6EF-D4FEF6CCDB9C}"/>
              </a:ext>
            </a:extLst>
          </p:cNvPr>
          <p:cNvSpPr txBox="1"/>
          <p:nvPr/>
        </p:nvSpPr>
        <p:spPr>
          <a:xfrm>
            <a:off x="620287" y="5308734"/>
            <a:ext cx="2955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l, </a:t>
            </a:r>
            <a:r>
              <a:rPr lang="hu-HU" sz="1600" dirty="0" err="1"/>
              <a:t>acc</a:t>
            </a:r>
            <a:r>
              <a:rPr lang="hu-HU" sz="1600" dirty="0"/>
              <a:t> := </a:t>
            </a:r>
            <a:r>
              <a:rPr lang="hu-HU" sz="1600" b="1" dirty="0" err="1">
                <a:solidFill>
                  <a:srgbClr val="FFFF00"/>
                </a:solidFill>
              </a:rPr>
              <a:t>search</a:t>
            </a:r>
            <a:r>
              <a:rPr lang="hu-HU" sz="1600" b="1" dirty="0">
                <a:solidFill>
                  <a:srgbClr val="FFFF00"/>
                </a:solidFill>
              </a:rPr>
              <a:t>(</a:t>
            </a:r>
            <a:r>
              <a:rPr lang="hu-HU" sz="1600" b="1" dirty="0" err="1">
                <a:solidFill>
                  <a:srgbClr val="FFFF00"/>
                </a:solidFill>
              </a:rPr>
              <a:t>cardNo</a:t>
            </a:r>
            <a:r>
              <a:rPr lang="hu-HU" sz="1600" b="1" dirty="0">
                <a:solidFill>
                  <a:srgbClr val="FFFF00"/>
                </a:solidFill>
              </a:rPr>
              <a:t>)</a:t>
            </a:r>
            <a:r>
              <a:rPr lang="hu-HU" sz="1600" dirty="0"/>
              <a:t> </a:t>
            </a:r>
          </a:p>
          <a:p>
            <a:r>
              <a:rPr lang="hu-HU" sz="1600" b="1" dirty="0" err="1"/>
              <a:t>if</a:t>
            </a:r>
            <a:r>
              <a:rPr lang="hu-HU" sz="1600" dirty="0"/>
              <a:t> l </a:t>
            </a:r>
            <a:r>
              <a:rPr lang="hu-HU" sz="1600" b="1" dirty="0" err="1"/>
              <a:t>then</a:t>
            </a:r>
            <a:r>
              <a:rPr lang="hu-HU" sz="1600" dirty="0"/>
              <a:t> </a:t>
            </a:r>
            <a:r>
              <a:rPr lang="hu-HU" sz="1600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acc.getBalance</a:t>
            </a:r>
            <a:r>
              <a:rPr lang="hu-HU" sz="1600" dirty="0"/>
              <a:t>()</a:t>
            </a:r>
          </a:p>
        </p:txBody>
      </p:sp>
      <p:sp>
        <p:nvSpPr>
          <p:cNvPr id="275" name="Téglalap: szamárfül 274">
            <a:extLst>
              <a:ext uri="{FF2B5EF4-FFF2-40B4-BE49-F238E27FC236}">
                <a16:creationId xmlns:a16="http://schemas.microsoft.com/office/drawing/2014/main" id="{FB629278-7330-40E2-8ECA-7B449C55E8B7}"/>
              </a:ext>
            </a:extLst>
          </p:cNvPr>
          <p:cNvSpPr/>
          <p:nvPr/>
        </p:nvSpPr>
        <p:spPr>
          <a:xfrm rot="16200000">
            <a:off x="1785492" y="4761558"/>
            <a:ext cx="550065" cy="2937951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76" name="Szövegdoboz 275">
            <a:extLst>
              <a:ext uri="{FF2B5EF4-FFF2-40B4-BE49-F238E27FC236}">
                <a16:creationId xmlns:a16="http://schemas.microsoft.com/office/drawing/2014/main" id="{4F459EB7-3ECF-4870-ACBD-D5808D38D556}"/>
              </a:ext>
            </a:extLst>
          </p:cNvPr>
          <p:cNvSpPr txBox="1"/>
          <p:nvPr/>
        </p:nvSpPr>
        <p:spPr>
          <a:xfrm>
            <a:off x="620287" y="5944557"/>
            <a:ext cx="2933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l, </a:t>
            </a:r>
            <a:r>
              <a:rPr lang="hu-HU" sz="1600" dirty="0" err="1"/>
              <a:t>acc</a:t>
            </a:r>
            <a:r>
              <a:rPr lang="hu-HU" sz="1600" dirty="0"/>
              <a:t> := </a:t>
            </a:r>
            <a:r>
              <a:rPr lang="hu-HU" sz="1600" b="1" dirty="0" err="1">
                <a:solidFill>
                  <a:srgbClr val="FFFF00"/>
                </a:solidFill>
              </a:rPr>
              <a:t>search</a:t>
            </a:r>
            <a:r>
              <a:rPr lang="hu-HU" sz="1600" b="1" dirty="0">
                <a:solidFill>
                  <a:srgbClr val="FFFF00"/>
                </a:solidFill>
              </a:rPr>
              <a:t>(</a:t>
            </a:r>
            <a:r>
              <a:rPr lang="hu-HU" sz="1600" b="1" dirty="0" err="1">
                <a:solidFill>
                  <a:srgbClr val="FFFF00"/>
                </a:solidFill>
              </a:rPr>
              <a:t>cardNo</a:t>
            </a:r>
            <a:r>
              <a:rPr lang="hu-HU" sz="1600" b="1" dirty="0">
                <a:solidFill>
                  <a:srgbClr val="FFFF00"/>
                </a:solidFill>
              </a:rPr>
              <a:t>) </a:t>
            </a:r>
          </a:p>
          <a:p>
            <a:r>
              <a:rPr lang="hu-HU" sz="1600" b="1" dirty="0" err="1"/>
              <a:t>if</a:t>
            </a:r>
            <a:r>
              <a:rPr lang="hu-HU" sz="1600" dirty="0"/>
              <a:t> l </a:t>
            </a:r>
            <a:r>
              <a:rPr lang="hu-HU" sz="1600" b="1" dirty="0" err="1"/>
              <a:t>then</a:t>
            </a:r>
            <a:r>
              <a:rPr lang="hu-HU" sz="1600" dirty="0"/>
              <a:t> </a:t>
            </a:r>
            <a:r>
              <a:rPr lang="hu-HU" sz="1600" dirty="0" err="1"/>
              <a:t>acc.add</a:t>
            </a:r>
            <a:r>
              <a:rPr lang="hu-HU" sz="1600" dirty="0"/>
              <a:t>(a) </a:t>
            </a:r>
          </a:p>
        </p:txBody>
      </p:sp>
      <p:sp>
        <p:nvSpPr>
          <p:cNvPr id="304" name="Szövegdoboz 303">
            <a:extLst>
              <a:ext uri="{FF2B5EF4-FFF2-40B4-BE49-F238E27FC236}">
                <a16:creationId xmlns:a16="http://schemas.microsoft.com/office/drawing/2014/main" id="{18F46CBE-1C10-4FA3-8A38-94CB359422B9}"/>
              </a:ext>
            </a:extLst>
          </p:cNvPr>
          <p:cNvSpPr txBox="1"/>
          <p:nvPr/>
        </p:nvSpPr>
        <p:spPr>
          <a:xfrm>
            <a:off x="6045967" y="4846209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5" name="Szövegdoboz 304">
            <a:extLst>
              <a:ext uri="{FF2B5EF4-FFF2-40B4-BE49-F238E27FC236}">
                <a16:creationId xmlns:a16="http://schemas.microsoft.com/office/drawing/2014/main" id="{B07D724E-39FD-404C-A871-54BD56E51F41}"/>
              </a:ext>
            </a:extLst>
          </p:cNvPr>
          <p:cNvSpPr txBox="1"/>
          <p:nvPr/>
        </p:nvSpPr>
        <p:spPr>
          <a:xfrm>
            <a:off x="6017603" y="2199616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6" name="Szövegdoboz 305">
            <a:extLst>
              <a:ext uri="{FF2B5EF4-FFF2-40B4-BE49-F238E27FC236}">
                <a16:creationId xmlns:a16="http://schemas.microsoft.com/office/drawing/2014/main" id="{1A0F1A81-FF1A-47A3-88B3-08C1A2B814C7}"/>
              </a:ext>
            </a:extLst>
          </p:cNvPr>
          <p:cNvSpPr txBox="1"/>
          <p:nvPr/>
        </p:nvSpPr>
        <p:spPr>
          <a:xfrm>
            <a:off x="6967799" y="2481224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7" name="Szövegdoboz 306">
            <a:extLst>
              <a:ext uri="{FF2B5EF4-FFF2-40B4-BE49-F238E27FC236}">
                <a16:creationId xmlns:a16="http://schemas.microsoft.com/office/drawing/2014/main" id="{9A44F9CC-E256-4610-A675-0FC5BD0E4A32}"/>
              </a:ext>
            </a:extLst>
          </p:cNvPr>
          <p:cNvSpPr txBox="1"/>
          <p:nvPr/>
        </p:nvSpPr>
        <p:spPr>
          <a:xfrm>
            <a:off x="6500232" y="1170740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97" name="Ellipszis 96">
            <a:extLst>
              <a:ext uri="{FF2B5EF4-FFF2-40B4-BE49-F238E27FC236}">
                <a16:creationId xmlns:a16="http://schemas.microsoft.com/office/drawing/2014/main" id="{ED144AB8-826D-4A60-8D8F-EE6F8BD475C9}"/>
              </a:ext>
            </a:extLst>
          </p:cNvPr>
          <p:cNvSpPr/>
          <p:nvPr/>
        </p:nvSpPr>
        <p:spPr>
          <a:xfrm>
            <a:off x="8856677" y="3408969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8" name="Egyenes összekötő 97">
            <a:extLst>
              <a:ext uri="{FF2B5EF4-FFF2-40B4-BE49-F238E27FC236}">
                <a16:creationId xmlns:a16="http://schemas.microsoft.com/office/drawing/2014/main" id="{41070D86-3770-4F6D-AF60-E44449E6EE9B}"/>
              </a:ext>
            </a:extLst>
          </p:cNvPr>
          <p:cNvCxnSpPr>
            <a:cxnSpLocks/>
            <a:stCxn id="97" idx="4"/>
          </p:cNvCxnSpPr>
          <p:nvPr/>
        </p:nvCxnSpPr>
        <p:spPr>
          <a:xfrm>
            <a:off x="8900189" y="3491965"/>
            <a:ext cx="603" cy="9211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églalap: szamárfül 98">
            <a:extLst>
              <a:ext uri="{FF2B5EF4-FFF2-40B4-BE49-F238E27FC236}">
                <a16:creationId xmlns:a16="http://schemas.microsoft.com/office/drawing/2014/main" id="{1112AAE9-86EB-4244-9CDB-A4C31AD97825}"/>
              </a:ext>
            </a:extLst>
          </p:cNvPr>
          <p:cNvSpPr/>
          <p:nvPr/>
        </p:nvSpPr>
        <p:spPr>
          <a:xfrm rot="16200000">
            <a:off x="8267858" y="3668439"/>
            <a:ext cx="299284" cy="165930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0" name="Szövegdoboz 99">
            <a:extLst>
              <a:ext uri="{FF2B5EF4-FFF2-40B4-BE49-F238E27FC236}">
                <a16:creationId xmlns:a16="http://schemas.microsoft.com/office/drawing/2014/main" id="{482E0176-E732-48B6-9D20-A72C6254CC2A}"/>
              </a:ext>
            </a:extLst>
          </p:cNvPr>
          <p:cNvSpPr txBox="1"/>
          <p:nvPr/>
        </p:nvSpPr>
        <p:spPr>
          <a:xfrm>
            <a:off x="7563864" y="4302954"/>
            <a:ext cx="1761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atm.process</a:t>
            </a:r>
            <a:r>
              <a:rPr lang="hu-HU" sz="1600" dirty="0"/>
              <a:t>(</a:t>
            </a:r>
            <a:r>
              <a:rPr lang="hu-HU" sz="1600" dirty="0" err="1"/>
              <a:t>this</a:t>
            </a:r>
            <a:r>
              <a:rPr lang="hu-HU" sz="1600" dirty="0"/>
              <a:t>)</a:t>
            </a:r>
          </a:p>
        </p:txBody>
      </p:sp>
      <p:sp>
        <p:nvSpPr>
          <p:cNvPr id="101" name="Ellipszis 100">
            <a:extLst>
              <a:ext uri="{FF2B5EF4-FFF2-40B4-BE49-F238E27FC236}">
                <a16:creationId xmlns:a16="http://schemas.microsoft.com/office/drawing/2014/main" id="{2BCC03CB-9480-4B70-BA7F-708ED4803BB3}"/>
              </a:ext>
            </a:extLst>
          </p:cNvPr>
          <p:cNvSpPr/>
          <p:nvPr/>
        </p:nvSpPr>
        <p:spPr>
          <a:xfrm>
            <a:off x="9457923" y="131132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2" name="Egyenes összekötő 101">
            <a:extLst>
              <a:ext uri="{FF2B5EF4-FFF2-40B4-BE49-F238E27FC236}">
                <a16:creationId xmlns:a16="http://schemas.microsoft.com/office/drawing/2014/main" id="{60C2B8A7-1182-4B15-94F1-DECDB08FA3BC}"/>
              </a:ext>
            </a:extLst>
          </p:cNvPr>
          <p:cNvCxnSpPr>
            <a:cxnSpLocks/>
            <a:stCxn id="101" idx="4"/>
            <a:endCxn id="168" idx="3"/>
          </p:cNvCxnSpPr>
          <p:nvPr/>
        </p:nvCxnSpPr>
        <p:spPr>
          <a:xfrm>
            <a:off x="9501435" y="1394323"/>
            <a:ext cx="35567" cy="33764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églalap: szamárfül 120">
            <a:extLst>
              <a:ext uri="{FF2B5EF4-FFF2-40B4-BE49-F238E27FC236}">
                <a16:creationId xmlns:a16="http://schemas.microsoft.com/office/drawing/2014/main" id="{9F9FB75C-3C42-4BC4-90B5-C33506048DDB}"/>
              </a:ext>
            </a:extLst>
          </p:cNvPr>
          <p:cNvSpPr/>
          <p:nvPr/>
        </p:nvSpPr>
        <p:spPr>
          <a:xfrm rot="16200000">
            <a:off x="5859613" y="5322834"/>
            <a:ext cx="318661" cy="1659638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3" name="Ellipszis 122">
            <a:extLst>
              <a:ext uri="{FF2B5EF4-FFF2-40B4-BE49-F238E27FC236}">
                <a16:creationId xmlns:a16="http://schemas.microsoft.com/office/drawing/2014/main" id="{963BF0C8-3D54-4BFF-B5EF-D40BAE4284D2}"/>
              </a:ext>
            </a:extLst>
          </p:cNvPr>
          <p:cNvSpPr/>
          <p:nvPr/>
        </p:nvSpPr>
        <p:spPr>
          <a:xfrm>
            <a:off x="5976037" y="5668233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4" name="Egyenes összekötő 123">
            <a:extLst>
              <a:ext uri="{FF2B5EF4-FFF2-40B4-BE49-F238E27FC236}">
                <a16:creationId xmlns:a16="http://schemas.microsoft.com/office/drawing/2014/main" id="{F891FCB0-4FDC-4987-BAF1-522531A4C873}"/>
              </a:ext>
            </a:extLst>
          </p:cNvPr>
          <p:cNvCxnSpPr>
            <a:cxnSpLocks/>
            <a:stCxn id="123" idx="4"/>
            <a:endCxn id="121" idx="3"/>
          </p:cNvCxnSpPr>
          <p:nvPr/>
        </p:nvCxnSpPr>
        <p:spPr>
          <a:xfrm flipH="1">
            <a:off x="6018944" y="5751229"/>
            <a:ext cx="605" cy="2420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Szövegdoboz 125">
            <a:extLst>
              <a:ext uri="{FF2B5EF4-FFF2-40B4-BE49-F238E27FC236}">
                <a16:creationId xmlns:a16="http://schemas.microsoft.com/office/drawing/2014/main" id="{16EE4A56-80C0-4D6A-BFE2-2AE9DCD4136D}"/>
              </a:ext>
            </a:extLst>
          </p:cNvPr>
          <p:cNvSpPr txBox="1"/>
          <p:nvPr/>
        </p:nvSpPr>
        <p:spPr>
          <a:xfrm>
            <a:off x="6822830" y="392294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27" name="Szövegdoboz 126">
            <a:extLst>
              <a:ext uri="{FF2B5EF4-FFF2-40B4-BE49-F238E27FC236}">
                <a16:creationId xmlns:a16="http://schemas.microsoft.com/office/drawing/2014/main" id="{B4D22F50-6171-4AAB-BFB4-74AFD444EF85}"/>
              </a:ext>
            </a:extLst>
          </p:cNvPr>
          <p:cNvSpPr txBox="1"/>
          <p:nvPr/>
        </p:nvSpPr>
        <p:spPr>
          <a:xfrm>
            <a:off x="7144956" y="275814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42" name="Ellipszis 141">
            <a:extLst>
              <a:ext uri="{FF2B5EF4-FFF2-40B4-BE49-F238E27FC236}">
                <a16:creationId xmlns:a16="http://schemas.microsoft.com/office/drawing/2014/main" id="{71036BCF-159F-4B24-BF46-3B404E61BF4A}"/>
              </a:ext>
            </a:extLst>
          </p:cNvPr>
          <p:cNvSpPr/>
          <p:nvPr/>
        </p:nvSpPr>
        <p:spPr>
          <a:xfrm>
            <a:off x="4906829" y="4408489"/>
            <a:ext cx="92197" cy="78319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44" name="Szövegdoboz 143">
            <a:extLst>
              <a:ext uri="{FF2B5EF4-FFF2-40B4-BE49-F238E27FC236}">
                <a16:creationId xmlns:a16="http://schemas.microsoft.com/office/drawing/2014/main" id="{C1F6E9CA-E925-4309-B7F4-8369BCE4930C}"/>
              </a:ext>
            </a:extLst>
          </p:cNvPr>
          <p:cNvSpPr txBox="1"/>
          <p:nvPr/>
        </p:nvSpPr>
        <p:spPr>
          <a:xfrm>
            <a:off x="4985547" y="4189174"/>
            <a:ext cx="743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>
                <a:solidFill>
                  <a:srgbClr val="FF0000"/>
                </a:solidFill>
              </a:rPr>
              <a:t>- </a:t>
            </a:r>
            <a:r>
              <a:rPr lang="hu-HU" sz="1600" b="1" dirty="0" err="1">
                <a:solidFill>
                  <a:srgbClr val="FF0000"/>
                </a:solidFill>
              </a:rPr>
              <a:t>cards</a:t>
            </a:r>
            <a:endParaRPr lang="hu-HU" sz="1600" b="1" dirty="0">
              <a:solidFill>
                <a:srgbClr val="FF0000"/>
              </a:solidFill>
            </a:endParaRPr>
          </a:p>
        </p:txBody>
      </p:sp>
      <p:sp>
        <p:nvSpPr>
          <p:cNvPr id="118" name="Szövegdoboz 117">
            <a:extLst>
              <a:ext uri="{FF2B5EF4-FFF2-40B4-BE49-F238E27FC236}">
                <a16:creationId xmlns:a16="http://schemas.microsoft.com/office/drawing/2014/main" id="{CEA8F279-CEBB-46E1-B9B3-B2B4DA60EDD4}"/>
              </a:ext>
            </a:extLst>
          </p:cNvPr>
          <p:cNvSpPr txBox="1"/>
          <p:nvPr/>
        </p:nvSpPr>
        <p:spPr>
          <a:xfrm>
            <a:off x="5150117" y="5957234"/>
            <a:ext cx="1659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pinCode</a:t>
            </a:r>
            <a:r>
              <a:rPr lang="hu-HU" sz="1600" dirty="0"/>
              <a:t>=p</a:t>
            </a:r>
          </a:p>
        </p:txBody>
      </p:sp>
      <p:sp>
        <p:nvSpPr>
          <p:cNvPr id="133" name="Szövegdoboz 132">
            <a:extLst>
              <a:ext uri="{FF2B5EF4-FFF2-40B4-BE49-F238E27FC236}">
                <a16:creationId xmlns:a16="http://schemas.microsoft.com/office/drawing/2014/main" id="{AA9D4EC2-130A-4356-8E46-7FBC9A93F6AE}"/>
              </a:ext>
            </a:extLst>
          </p:cNvPr>
          <p:cNvSpPr txBox="1"/>
          <p:nvPr/>
        </p:nvSpPr>
        <p:spPr>
          <a:xfrm>
            <a:off x="2774693" y="2457311"/>
            <a:ext cx="1048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>
                <a:solidFill>
                  <a:srgbClr val="FF0000"/>
                </a:solidFill>
              </a:rPr>
              <a:t>- </a:t>
            </a:r>
            <a:r>
              <a:rPr lang="hu-HU" sz="1600" b="1" dirty="0" err="1">
                <a:solidFill>
                  <a:srgbClr val="FF0000"/>
                </a:solidFill>
              </a:rPr>
              <a:t>accounts</a:t>
            </a:r>
            <a:endParaRPr lang="hu-HU" sz="1600" b="1" dirty="0">
              <a:solidFill>
                <a:srgbClr val="FF0000"/>
              </a:solidFill>
            </a:endParaRPr>
          </a:p>
        </p:txBody>
      </p:sp>
      <p:sp>
        <p:nvSpPr>
          <p:cNvPr id="103" name="Ellipszis 102">
            <a:extLst>
              <a:ext uri="{FF2B5EF4-FFF2-40B4-BE49-F238E27FC236}">
                <a16:creationId xmlns:a16="http://schemas.microsoft.com/office/drawing/2014/main" id="{655B55F9-B742-481E-A7EC-6E099FD4F09B}"/>
              </a:ext>
            </a:extLst>
          </p:cNvPr>
          <p:cNvSpPr/>
          <p:nvPr/>
        </p:nvSpPr>
        <p:spPr>
          <a:xfrm>
            <a:off x="3700864" y="2465748"/>
            <a:ext cx="92197" cy="78319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2" name="Szövegdoboz 91">
            <a:extLst>
              <a:ext uri="{FF2B5EF4-FFF2-40B4-BE49-F238E27FC236}">
                <a16:creationId xmlns:a16="http://schemas.microsoft.com/office/drawing/2014/main" id="{BE57456B-56DA-4364-9092-BFC0FE41B00A}"/>
              </a:ext>
            </a:extLst>
          </p:cNvPr>
          <p:cNvSpPr txBox="1"/>
          <p:nvPr/>
        </p:nvSpPr>
        <p:spPr>
          <a:xfrm>
            <a:off x="2363475" y="2149347"/>
            <a:ext cx="670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treats</a:t>
            </a:r>
            <a:endParaRPr lang="hu-HU" sz="1600" dirty="0"/>
          </a:p>
        </p:txBody>
      </p:sp>
      <p:sp>
        <p:nvSpPr>
          <p:cNvPr id="93" name="Szövegdoboz 92">
            <a:extLst>
              <a:ext uri="{FF2B5EF4-FFF2-40B4-BE49-F238E27FC236}">
                <a16:creationId xmlns:a16="http://schemas.microsoft.com/office/drawing/2014/main" id="{7255EAB1-1F37-48F9-8AA9-A9140B24FB7D}"/>
              </a:ext>
            </a:extLst>
          </p:cNvPr>
          <p:cNvSpPr txBox="1"/>
          <p:nvPr/>
        </p:nvSpPr>
        <p:spPr>
          <a:xfrm>
            <a:off x="6402199" y="2174595"/>
            <a:ext cx="47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val="3374157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E645C452-296F-40E2-A3B0-BF78A88F9F0C}"/>
              </a:ext>
            </a:extLst>
          </p:cNvPr>
          <p:cNvSpPr/>
          <p:nvPr/>
        </p:nvSpPr>
        <p:spPr>
          <a:xfrm>
            <a:off x="3815447" y="1950559"/>
            <a:ext cx="2286203" cy="15742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Account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accountNo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balance</a:t>
            </a:r>
            <a:r>
              <a:rPr lang="hu-HU" sz="1600" dirty="0">
                <a:solidFill>
                  <a:schemeClr val="tx1"/>
                </a:solidFill>
              </a:rPr>
              <a:t> : int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getBalance</a:t>
            </a:r>
            <a:r>
              <a:rPr lang="hu-HU" sz="1600" b="1" dirty="0">
                <a:solidFill>
                  <a:srgbClr val="FF0000"/>
                </a:solidFill>
              </a:rPr>
              <a:t>():int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+ add(a : int)</a:t>
            </a:r>
            <a:br>
              <a:rPr lang="hu-HU" sz="1600" b="1" dirty="0">
                <a:solidFill>
                  <a:srgbClr val="FF0000"/>
                </a:solidFill>
              </a:rPr>
            </a:br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search</a:t>
            </a:r>
            <a:r>
              <a:rPr lang="hu-HU" sz="1600" b="1" dirty="0">
                <a:solidFill>
                  <a:srgbClr val="FF0000"/>
                </a:solidFill>
              </a:rPr>
              <a:t>(</a:t>
            </a:r>
            <a:r>
              <a:rPr lang="hu-HU" sz="1600" b="1" dirty="0" err="1">
                <a:solidFill>
                  <a:srgbClr val="FF0000"/>
                </a:solidFill>
              </a:rPr>
              <a:t>no:string</a:t>
            </a:r>
            <a:r>
              <a:rPr lang="hu-HU" sz="1600" b="1" dirty="0">
                <a:solidFill>
                  <a:srgbClr val="FF0000"/>
                </a:solidFill>
              </a:rPr>
              <a:t>):</a:t>
            </a:r>
            <a:r>
              <a:rPr lang="hu-HU" sz="1600" b="1" dirty="0" err="1">
                <a:solidFill>
                  <a:srgbClr val="FF0000"/>
                </a:solidFill>
              </a:rPr>
              <a:t>bool</a:t>
            </a:r>
            <a:endParaRPr lang="hu-HU" sz="1600" b="1" dirty="0">
              <a:solidFill>
                <a:srgbClr val="FF0000"/>
              </a:solidFill>
            </a:endParaRP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8B2CC0D-4A03-4C5C-B181-2508CB73F4E7}"/>
              </a:ext>
            </a:extLst>
          </p:cNvPr>
          <p:cNvSpPr/>
          <p:nvPr/>
        </p:nvSpPr>
        <p:spPr>
          <a:xfrm>
            <a:off x="3815094" y="4498590"/>
            <a:ext cx="2277814" cy="13848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Card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pinCode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pinCheck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p:string</a:t>
            </a:r>
            <a:r>
              <a:rPr lang="hu-HU" sz="1600" dirty="0">
                <a:solidFill>
                  <a:schemeClr val="tx1"/>
                </a:solidFill>
              </a:rPr>
              <a:t>):</a:t>
            </a:r>
            <a:r>
              <a:rPr lang="hu-HU" sz="1600" dirty="0" err="1">
                <a:solidFill>
                  <a:schemeClr val="tx1"/>
                </a:solidFill>
              </a:rPr>
              <a:t>bool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12D1453-FE11-427B-8E0C-34042D6615D3}"/>
              </a:ext>
            </a:extLst>
          </p:cNvPr>
          <p:cNvSpPr/>
          <p:nvPr/>
        </p:nvSpPr>
        <p:spPr>
          <a:xfrm>
            <a:off x="6790208" y="2750003"/>
            <a:ext cx="2392681" cy="1544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Customer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withdraw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atm:ATM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giveCard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Card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givePin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giveAmount</a:t>
            </a:r>
            <a:r>
              <a:rPr lang="hu-HU" sz="1600" dirty="0">
                <a:solidFill>
                  <a:schemeClr val="tx1"/>
                </a:solidFill>
              </a:rPr>
              <a:t>() : int</a:t>
            </a: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cxnSp>
        <p:nvCxnSpPr>
          <p:cNvPr id="5" name="Összekötő: szögletes 4">
            <a:extLst>
              <a:ext uri="{FF2B5EF4-FFF2-40B4-BE49-F238E27FC236}">
                <a16:creationId xmlns:a16="http://schemas.microsoft.com/office/drawing/2014/main" id="{F3B64317-5CC4-4AA2-8D9C-87CC5D5B7C6B}"/>
              </a:ext>
            </a:extLst>
          </p:cNvPr>
          <p:cNvCxnSpPr>
            <a:cxnSpLocks/>
            <a:stCxn id="127" idx="0"/>
            <a:endCxn id="26" idx="3"/>
          </p:cNvCxnSpPr>
          <p:nvPr/>
        </p:nvCxnSpPr>
        <p:spPr>
          <a:xfrm rot="16200000" flipV="1">
            <a:off x="6551725" y="2046134"/>
            <a:ext cx="250643" cy="1173387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Összekötő: szögletes 9">
            <a:extLst>
              <a:ext uri="{FF2B5EF4-FFF2-40B4-BE49-F238E27FC236}">
                <a16:creationId xmlns:a16="http://schemas.microsoft.com/office/drawing/2014/main" id="{FE2A5B35-CDE1-483D-BE0F-3E6C155C16D6}"/>
              </a:ext>
            </a:extLst>
          </p:cNvPr>
          <p:cNvCxnSpPr>
            <a:cxnSpLocks/>
            <a:stCxn id="25" idx="3"/>
            <a:endCxn id="126" idx="2"/>
          </p:cNvCxnSpPr>
          <p:nvPr/>
        </p:nvCxnSpPr>
        <p:spPr>
          <a:xfrm flipV="1">
            <a:off x="6092908" y="4292276"/>
            <a:ext cx="848705" cy="88724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Összekötő: szögletes 15">
            <a:extLst>
              <a:ext uri="{FF2B5EF4-FFF2-40B4-BE49-F238E27FC236}">
                <a16:creationId xmlns:a16="http://schemas.microsoft.com/office/drawing/2014/main" id="{F52AD91B-0559-47ED-95A3-EC95172E7930}"/>
              </a:ext>
            </a:extLst>
          </p:cNvPr>
          <p:cNvCxnSpPr>
            <a:cxnSpLocks/>
            <a:stCxn id="17" idx="0"/>
            <a:endCxn id="145" idx="2"/>
          </p:cNvCxnSpPr>
          <p:nvPr/>
        </p:nvCxnSpPr>
        <p:spPr>
          <a:xfrm rot="5400000" flipH="1" flipV="1">
            <a:off x="2402792" y="2074745"/>
            <a:ext cx="867909" cy="172823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églalap 16">
            <a:extLst>
              <a:ext uri="{FF2B5EF4-FFF2-40B4-BE49-F238E27FC236}">
                <a16:creationId xmlns:a16="http://schemas.microsoft.com/office/drawing/2014/main" id="{BED806FF-7B66-4E4C-8518-C5CA780EEB6D}"/>
              </a:ext>
            </a:extLst>
          </p:cNvPr>
          <p:cNvSpPr/>
          <p:nvPr/>
        </p:nvSpPr>
        <p:spPr>
          <a:xfrm>
            <a:off x="207842" y="3372817"/>
            <a:ext cx="3529572" cy="13402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Bank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search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) : </a:t>
            </a:r>
            <a:r>
              <a:rPr lang="hu-HU" sz="1600" dirty="0" err="1">
                <a:solidFill>
                  <a:schemeClr val="tx1"/>
                </a:solidFill>
              </a:rPr>
              <a:t>bool</a:t>
            </a:r>
            <a:r>
              <a:rPr lang="hu-HU" sz="1600" dirty="0">
                <a:solidFill>
                  <a:schemeClr val="tx1"/>
                </a:solidFill>
              </a:rPr>
              <a:t> x Account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getBalance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):int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transaction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, a:int)</a:t>
            </a:r>
          </a:p>
        </p:txBody>
      </p:sp>
      <p:cxnSp>
        <p:nvCxnSpPr>
          <p:cNvPr id="18" name="Összekötő: szögletes 17">
            <a:extLst>
              <a:ext uri="{FF2B5EF4-FFF2-40B4-BE49-F238E27FC236}">
                <a16:creationId xmlns:a16="http://schemas.microsoft.com/office/drawing/2014/main" id="{51992CDF-1163-4030-AE53-4E1810ABD2F3}"/>
              </a:ext>
            </a:extLst>
          </p:cNvPr>
          <p:cNvCxnSpPr>
            <a:cxnSpLocks/>
            <a:stCxn id="17" idx="2"/>
            <a:endCxn id="25" idx="1"/>
          </p:cNvCxnSpPr>
          <p:nvPr/>
        </p:nvCxnSpPr>
        <p:spPr>
          <a:xfrm rot="16200000" flipH="1">
            <a:off x="2660649" y="4025077"/>
            <a:ext cx="466424" cy="184246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églalap 24">
            <a:extLst>
              <a:ext uri="{FF2B5EF4-FFF2-40B4-BE49-F238E27FC236}">
                <a16:creationId xmlns:a16="http://schemas.microsoft.com/office/drawing/2014/main" id="{29637C9A-159B-4E76-9818-A1CECC8B8755}"/>
              </a:ext>
            </a:extLst>
          </p:cNvPr>
          <p:cNvSpPr/>
          <p:nvPr/>
        </p:nvSpPr>
        <p:spPr>
          <a:xfrm>
            <a:off x="3815094" y="4798626"/>
            <a:ext cx="2277814" cy="7617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C35FFDE6-FC43-4854-AAF1-39F2D86D2CD7}"/>
              </a:ext>
            </a:extLst>
          </p:cNvPr>
          <p:cNvSpPr/>
          <p:nvPr/>
        </p:nvSpPr>
        <p:spPr>
          <a:xfrm>
            <a:off x="3814817" y="2250494"/>
            <a:ext cx="2275535" cy="514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D77F3D2D-DD6D-4074-AADB-121E10D12609}"/>
              </a:ext>
            </a:extLst>
          </p:cNvPr>
          <p:cNvSpPr/>
          <p:nvPr/>
        </p:nvSpPr>
        <p:spPr>
          <a:xfrm>
            <a:off x="6787708" y="3091668"/>
            <a:ext cx="2394722" cy="2204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3DCB3680-AB71-43CA-AE7F-B1BCA111ADCE}"/>
              </a:ext>
            </a:extLst>
          </p:cNvPr>
          <p:cNvSpPr/>
          <p:nvPr/>
        </p:nvSpPr>
        <p:spPr>
          <a:xfrm>
            <a:off x="207840" y="3730979"/>
            <a:ext cx="3514983" cy="2402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89A3E5D2-C80F-42A1-A2A5-B07D5B418943}"/>
              </a:ext>
            </a:extLst>
          </p:cNvPr>
          <p:cNvSpPr txBox="1"/>
          <p:nvPr/>
        </p:nvSpPr>
        <p:spPr>
          <a:xfrm>
            <a:off x="8620024" y="379242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60" name="Téglalap 59">
            <a:extLst>
              <a:ext uri="{FF2B5EF4-FFF2-40B4-BE49-F238E27FC236}">
                <a16:creationId xmlns:a16="http://schemas.microsoft.com/office/drawing/2014/main" id="{9EDAFAE1-64E3-49B1-A0FB-D47580BF5402}"/>
              </a:ext>
            </a:extLst>
          </p:cNvPr>
          <p:cNvSpPr/>
          <p:nvPr/>
        </p:nvSpPr>
        <p:spPr>
          <a:xfrm>
            <a:off x="551284" y="315988"/>
            <a:ext cx="3670895" cy="13402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Center</a:t>
            </a:r>
          </a:p>
          <a:p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getBalance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code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):int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transaction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code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, a:int)</a:t>
            </a: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search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) : Bank</a:t>
            </a:r>
          </a:p>
        </p:txBody>
      </p:sp>
      <p:sp>
        <p:nvSpPr>
          <p:cNvPr id="61" name="Téglalap 60">
            <a:extLst>
              <a:ext uri="{FF2B5EF4-FFF2-40B4-BE49-F238E27FC236}">
                <a16:creationId xmlns:a16="http://schemas.microsoft.com/office/drawing/2014/main" id="{22D83302-232B-48A7-A89B-C22B7080E289}"/>
              </a:ext>
            </a:extLst>
          </p:cNvPr>
          <p:cNvSpPr/>
          <p:nvPr/>
        </p:nvSpPr>
        <p:spPr>
          <a:xfrm>
            <a:off x="551285" y="607931"/>
            <a:ext cx="3670896" cy="2803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Téglalap 66">
            <a:extLst>
              <a:ext uri="{FF2B5EF4-FFF2-40B4-BE49-F238E27FC236}">
                <a16:creationId xmlns:a16="http://schemas.microsoft.com/office/drawing/2014/main" id="{29A9AF1A-1444-48A8-B4B6-5E5306E6899C}"/>
              </a:ext>
            </a:extLst>
          </p:cNvPr>
          <p:cNvSpPr/>
          <p:nvPr/>
        </p:nvSpPr>
        <p:spPr>
          <a:xfrm>
            <a:off x="6769078" y="666739"/>
            <a:ext cx="2793470" cy="8957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ATM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location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process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cust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Customer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8" name="Téglalap 67">
            <a:extLst>
              <a:ext uri="{FF2B5EF4-FFF2-40B4-BE49-F238E27FC236}">
                <a16:creationId xmlns:a16="http://schemas.microsoft.com/office/drawing/2014/main" id="{D0F4F8D3-3745-4471-BC1E-39D5EB843582}"/>
              </a:ext>
            </a:extLst>
          </p:cNvPr>
          <p:cNvSpPr/>
          <p:nvPr/>
        </p:nvSpPr>
        <p:spPr>
          <a:xfrm>
            <a:off x="6769078" y="972026"/>
            <a:ext cx="2793470" cy="2690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2" name="Szövegdoboz 111">
            <a:extLst>
              <a:ext uri="{FF2B5EF4-FFF2-40B4-BE49-F238E27FC236}">
                <a16:creationId xmlns:a16="http://schemas.microsoft.com/office/drawing/2014/main" id="{12148142-F4C2-4D0B-AABB-5C5817ABFA9C}"/>
              </a:ext>
            </a:extLst>
          </p:cNvPr>
          <p:cNvSpPr txBox="1"/>
          <p:nvPr/>
        </p:nvSpPr>
        <p:spPr>
          <a:xfrm>
            <a:off x="7629644" y="2446242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cxnSp>
        <p:nvCxnSpPr>
          <p:cNvPr id="113" name="Egyenes összekötő 112">
            <a:extLst>
              <a:ext uri="{FF2B5EF4-FFF2-40B4-BE49-F238E27FC236}">
                <a16:creationId xmlns:a16="http://schemas.microsoft.com/office/drawing/2014/main" id="{2965BC25-768A-4BB8-A4FB-57E9D49013C0}"/>
              </a:ext>
            </a:extLst>
          </p:cNvPr>
          <p:cNvCxnSpPr>
            <a:cxnSpLocks/>
          </p:cNvCxnSpPr>
          <p:nvPr/>
        </p:nvCxnSpPr>
        <p:spPr>
          <a:xfrm flipH="1" flipV="1">
            <a:off x="8771444" y="1574122"/>
            <a:ext cx="11574" cy="116604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>
            <a:extLst>
              <a:ext uri="{FF2B5EF4-FFF2-40B4-BE49-F238E27FC236}">
                <a16:creationId xmlns:a16="http://schemas.microsoft.com/office/drawing/2014/main" id="{FA734E71-67DC-4DC5-A3BA-AF77BD09D9CA}"/>
              </a:ext>
            </a:extLst>
          </p:cNvPr>
          <p:cNvCxnSpPr>
            <a:cxnSpLocks/>
            <a:stCxn id="117" idx="3"/>
            <a:endCxn id="119" idx="1"/>
          </p:cNvCxnSpPr>
          <p:nvPr/>
        </p:nvCxnSpPr>
        <p:spPr>
          <a:xfrm flipV="1">
            <a:off x="7930419" y="1924552"/>
            <a:ext cx="818788" cy="911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Szövegdoboz 114">
            <a:extLst>
              <a:ext uri="{FF2B5EF4-FFF2-40B4-BE49-F238E27FC236}">
                <a16:creationId xmlns:a16="http://schemas.microsoft.com/office/drawing/2014/main" id="{8465E592-350C-4E38-8B35-300EBA0471D6}"/>
              </a:ext>
            </a:extLst>
          </p:cNvPr>
          <p:cNvSpPr txBox="1"/>
          <p:nvPr/>
        </p:nvSpPr>
        <p:spPr>
          <a:xfrm>
            <a:off x="7890372" y="1950963"/>
            <a:ext cx="857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subset</a:t>
            </a:r>
            <a:r>
              <a:rPr lang="hu-HU" sz="1600" dirty="0"/>
              <a:t>}</a:t>
            </a:r>
          </a:p>
        </p:txBody>
      </p:sp>
      <p:sp>
        <p:nvSpPr>
          <p:cNvPr id="117" name="Szövegdoboz 116">
            <a:extLst>
              <a:ext uri="{FF2B5EF4-FFF2-40B4-BE49-F238E27FC236}">
                <a16:creationId xmlns:a16="http://schemas.microsoft.com/office/drawing/2014/main" id="{D0D4E6A2-AE18-463A-BEB8-8C7444B3F4EE}"/>
              </a:ext>
            </a:extLst>
          </p:cNvPr>
          <p:cNvSpPr txBox="1"/>
          <p:nvPr/>
        </p:nvSpPr>
        <p:spPr>
          <a:xfrm>
            <a:off x="7138214" y="1756186"/>
            <a:ext cx="792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queues</a:t>
            </a:r>
            <a:endParaRPr lang="hu-HU" sz="1600" dirty="0"/>
          </a:p>
        </p:txBody>
      </p:sp>
      <p:sp>
        <p:nvSpPr>
          <p:cNvPr id="119" name="Szövegdoboz 118">
            <a:extLst>
              <a:ext uri="{FF2B5EF4-FFF2-40B4-BE49-F238E27FC236}">
                <a16:creationId xmlns:a16="http://schemas.microsoft.com/office/drawing/2014/main" id="{B833D130-6E3C-42B4-B370-8E0278D2DA9F}"/>
              </a:ext>
            </a:extLst>
          </p:cNvPr>
          <p:cNvSpPr txBox="1"/>
          <p:nvPr/>
        </p:nvSpPr>
        <p:spPr>
          <a:xfrm>
            <a:off x="8749207" y="1755275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handles</a:t>
            </a:r>
            <a:endParaRPr lang="hu-HU" sz="1600" dirty="0"/>
          </a:p>
        </p:txBody>
      </p:sp>
      <p:cxnSp>
        <p:nvCxnSpPr>
          <p:cNvPr id="120" name="Egyenes összekötő 119">
            <a:extLst>
              <a:ext uri="{FF2B5EF4-FFF2-40B4-BE49-F238E27FC236}">
                <a16:creationId xmlns:a16="http://schemas.microsoft.com/office/drawing/2014/main" id="{DB219A27-F57D-47C2-8FFD-8BC8AD653A94}"/>
              </a:ext>
            </a:extLst>
          </p:cNvPr>
          <p:cNvCxnSpPr>
            <a:cxnSpLocks/>
          </p:cNvCxnSpPr>
          <p:nvPr/>
        </p:nvCxnSpPr>
        <p:spPr>
          <a:xfrm flipV="1">
            <a:off x="7919185" y="1574123"/>
            <a:ext cx="1" cy="116604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Szövegdoboz 130">
            <a:extLst>
              <a:ext uri="{FF2B5EF4-FFF2-40B4-BE49-F238E27FC236}">
                <a16:creationId xmlns:a16="http://schemas.microsoft.com/office/drawing/2014/main" id="{6BF7FF3D-7D3E-4DCE-B09E-FE4BC3600C67}"/>
              </a:ext>
            </a:extLst>
          </p:cNvPr>
          <p:cNvSpPr txBox="1"/>
          <p:nvPr/>
        </p:nvSpPr>
        <p:spPr>
          <a:xfrm>
            <a:off x="7337708" y="2967335"/>
            <a:ext cx="201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139" name="Háromszög 138">
            <a:extLst>
              <a:ext uri="{FF2B5EF4-FFF2-40B4-BE49-F238E27FC236}">
                <a16:creationId xmlns:a16="http://schemas.microsoft.com/office/drawing/2014/main" id="{51D1365C-442E-4D29-BCC1-742E23C4F657}"/>
              </a:ext>
            </a:extLst>
          </p:cNvPr>
          <p:cNvSpPr/>
          <p:nvPr/>
        </p:nvSpPr>
        <p:spPr>
          <a:xfrm>
            <a:off x="7495907" y="169261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0" name="Háromszög 139">
            <a:extLst>
              <a:ext uri="{FF2B5EF4-FFF2-40B4-BE49-F238E27FC236}">
                <a16:creationId xmlns:a16="http://schemas.microsoft.com/office/drawing/2014/main" id="{168FFA39-F543-495B-A247-C7D2269AD1CA}"/>
              </a:ext>
            </a:extLst>
          </p:cNvPr>
          <p:cNvSpPr/>
          <p:nvPr/>
        </p:nvSpPr>
        <p:spPr>
          <a:xfrm>
            <a:off x="9103224" y="1683139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1" name="Szövegdoboz 140">
            <a:extLst>
              <a:ext uri="{FF2B5EF4-FFF2-40B4-BE49-F238E27FC236}">
                <a16:creationId xmlns:a16="http://schemas.microsoft.com/office/drawing/2014/main" id="{C579A419-A58C-4276-A7CA-CD3BD5C0067D}"/>
              </a:ext>
            </a:extLst>
          </p:cNvPr>
          <p:cNvSpPr txBox="1"/>
          <p:nvPr/>
        </p:nvSpPr>
        <p:spPr>
          <a:xfrm>
            <a:off x="7843243" y="2411449"/>
            <a:ext cx="980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ordered</a:t>
            </a:r>
            <a:r>
              <a:rPr lang="hu-HU" sz="1600" dirty="0"/>
              <a:t>}</a:t>
            </a:r>
          </a:p>
        </p:txBody>
      </p:sp>
      <p:cxnSp>
        <p:nvCxnSpPr>
          <p:cNvPr id="147" name="Egyenes összekötő 146">
            <a:extLst>
              <a:ext uri="{FF2B5EF4-FFF2-40B4-BE49-F238E27FC236}">
                <a16:creationId xmlns:a16="http://schemas.microsoft.com/office/drawing/2014/main" id="{5CC7034E-052F-492D-A0A8-E86F44B0C3C3}"/>
              </a:ext>
            </a:extLst>
          </p:cNvPr>
          <p:cNvCxnSpPr>
            <a:cxnSpLocks/>
            <a:stCxn id="160" idx="6"/>
            <a:endCxn id="67" idx="1"/>
          </p:cNvCxnSpPr>
          <p:nvPr/>
        </p:nvCxnSpPr>
        <p:spPr>
          <a:xfrm flipV="1">
            <a:off x="4328029" y="1114605"/>
            <a:ext cx="2441049" cy="2017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Háromszög 157">
            <a:extLst>
              <a:ext uri="{FF2B5EF4-FFF2-40B4-BE49-F238E27FC236}">
                <a16:creationId xmlns:a16="http://schemas.microsoft.com/office/drawing/2014/main" id="{DF908CEC-C2B2-484B-818F-C4137FE74126}"/>
              </a:ext>
            </a:extLst>
          </p:cNvPr>
          <p:cNvSpPr/>
          <p:nvPr/>
        </p:nvSpPr>
        <p:spPr>
          <a:xfrm rot="16200000">
            <a:off x="5328055" y="87714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9" name="Szövegdoboz 158">
            <a:extLst>
              <a:ext uri="{FF2B5EF4-FFF2-40B4-BE49-F238E27FC236}">
                <a16:creationId xmlns:a16="http://schemas.microsoft.com/office/drawing/2014/main" id="{08902BA4-EE3D-4A04-B022-A74D41BA7C16}"/>
              </a:ext>
            </a:extLst>
          </p:cNvPr>
          <p:cNvSpPr txBox="1"/>
          <p:nvPr/>
        </p:nvSpPr>
        <p:spPr>
          <a:xfrm>
            <a:off x="5415231" y="773405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sends</a:t>
            </a:r>
            <a:endParaRPr lang="hu-HU" sz="1600" dirty="0"/>
          </a:p>
        </p:txBody>
      </p:sp>
      <p:sp>
        <p:nvSpPr>
          <p:cNvPr id="160" name="Ellipszis 159">
            <a:extLst>
              <a:ext uri="{FF2B5EF4-FFF2-40B4-BE49-F238E27FC236}">
                <a16:creationId xmlns:a16="http://schemas.microsoft.com/office/drawing/2014/main" id="{4FC85CAE-8B9A-49F7-A274-7F66C23FADEF}"/>
              </a:ext>
            </a:extLst>
          </p:cNvPr>
          <p:cNvSpPr/>
          <p:nvPr/>
        </p:nvSpPr>
        <p:spPr>
          <a:xfrm>
            <a:off x="4241006" y="1075124"/>
            <a:ext cx="87023" cy="82996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2" name="Szövegdoboz 161">
            <a:extLst>
              <a:ext uri="{FF2B5EF4-FFF2-40B4-BE49-F238E27FC236}">
                <a16:creationId xmlns:a16="http://schemas.microsoft.com/office/drawing/2014/main" id="{721DC52D-A47B-49A9-A5D7-4AA2DB3F1FE9}"/>
              </a:ext>
            </a:extLst>
          </p:cNvPr>
          <p:cNvSpPr txBox="1"/>
          <p:nvPr/>
        </p:nvSpPr>
        <p:spPr>
          <a:xfrm>
            <a:off x="4210634" y="750138"/>
            <a:ext cx="829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- center</a:t>
            </a:r>
          </a:p>
        </p:txBody>
      </p:sp>
      <p:sp>
        <p:nvSpPr>
          <p:cNvPr id="177" name="Szövegdoboz 176">
            <a:extLst>
              <a:ext uri="{FF2B5EF4-FFF2-40B4-BE49-F238E27FC236}">
                <a16:creationId xmlns:a16="http://schemas.microsoft.com/office/drawing/2014/main" id="{CC4853EC-3D94-449F-893C-FCAEE9DA63D6}"/>
              </a:ext>
            </a:extLst>
          </p:cNvPr>
          <p:cNvSpPr txBox="1"/>
          <p:nvPr/>
        </p:nvSpPr>
        <p:spPr>
          <a:xfrm>
            <a:off x="2265778" y="4854988"/>
            <a:ext cx="627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owns</a:t>
            </a:r>
            <a:endParaRPr lang="hu-HU" sz="1600" dirty="0"/>
          </a:p>
        </p:txBody>
      </p:sp>
      <p:sp>
        <p:nvSpPr>
          <p:cNvPr id="178" name="Szövegdoboz 177">
            <a:extLst>
              <a:ext uri="{FF2B5EF4-FFF2-40B4-BE49-F238E27FC236}">
                <a16:creationId xmlns:a16="http://schemas.microsoft.com/office/drawing/2014/main" id="{77DBE73A-A21A-457A-ABCD-2ED789EF8DA4}"/>
              </a:ext>
            </a:extLst>
          </p:cNvPr>
          <p:cNvSpPr txBox="1"/>
          <p:nvPr/>
        </p:nvSpPr>
        <p:spPr>
          <a:xfrm>
            <a:off x="3540856" y="4869331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83" name="Háromszög 182">
            <a:extLst>
              <a:ext uri="{FF2B5EF4-FFF2-40B4-BE49-F238E27FC236}">
                <a16:creationId xmlns:a16="http://schemas.microsoft.com/office/drawing/2014/main" id="{57BB9D36-5962-45AD-801C-3AC2CB62E934}"/>
              </a:ext>
            </a:extLst>
          </p:cNvPr>
          <p:cNvSpPr/>
          <p:nvPr/>
        </p:nvSpPr>
        <p:spPr>
          <a:xfrm rot="5400000">
            <a:off x="2846315" y="4982958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0" name="Szövegdoboz 189">
            <a:extLst>
              <a:ext uri="{FF2B5EF4-FFF2-40B4-BE49-F238E27FC236}">
                <a16:creationId xmlns:a16="http://schemas.microsoft.com/office/drawing/2014/main" id="{6D23362F-7867-4B97-9FFA-2A70B73A09F5}"/>
              </a:ext>
            </a:extLst>
          </p:cNvPr>
          <p:cNvSpPr txBox="1"/>
          <p:nvPr/>
        </p:nvSpPr>
        <p:spPr>
          <a:xfrm>
            <a:off x="3543130" y="2168935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92" name="Háromszög 191">
            <a:extLst>
              <a:ext uri="{FF2B5EF4-FFF2-40B4-BE49-F238E27FC236}">
                <a16:creationId xmlns:a16="http://schemas.microsoft.com/office/drawing/2014/main" id="{0137770C-7FCF-437D-869E-FBB98B772240}"/>
              </a:ext>
            </a:extLst>
          </p:cNvPr>
          <p:cNvSpPr/>
          <p:nvPr/>
        </p:nvSpPr>
        <p:spPr>
          <a:xfrm rot="5400000">
            <a:off x="2997378" y="227777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93" name="Egyenes összekötő 192">
            <a:extLst>
              <a:ext uri="{FF2B5EF4-FFF2-40B4-BE49-F238E27FC236}">
                <a16:creationId xmlns:a16="http://schemas.microsoft.com/office/drawing/2014/main" id="{37E4AD62-F2D5-47E5-B9BA-924560EF70FA}"/>
              </a:ext>
            </a:extLst>
          </p:cNvPr>
          <p:cNvCxnSpPr>
            <a:cxnSpLocks/>
            <a:stCxn id="142" idx="0"/>
            <a:endCxn id="2" idx="2"/>
          </p:cNvCxnSpPr>
          <p:nvPr/>
        </p:nvCxnSpPr>
        <p:spPr>
          <a:xfrm flipV="1">
            <a:off x="4952928" y="3524781"/>
            <a:ext cx="5621" cy="883708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Háromszög 193">
            <a:extLst>
              <a:ext uri="{FF2B5EF4-FFF2-40B4-BE49-F238E27FC236}">
                <a16:creationId xmlns:a16="http://schemas.microsoft.com/office/drawing/2014/main" id="{3362A2B0-6A91-470D-A8F1-A44E14E789D8}"/>
              </a:ext>
            </a:extLst>
          </p:cNvPr>
          <p:cNvSpPr/>
          <p:nvPr/>
        </p:nvSpPr>
        <p:spPr>
          <a:xfrm rot="10800000">
            <a:off x="595132" y="2500533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02" name="Egyenes összekötő 201">
            <a:extLst>
              <a:ext uri="{FF2B5EF4-FFF2-40B4-BE49-F238E27FC236}">
                <a16:creationId xmlns:a16="http://schemas.microsoft.com/office/drawing/2014/main" id="{7E7D363C-9B0C-49D0-8E24-8A31B181B0FE}"/>
              </a:ext>
            </a:extLst>
          </p:cNvPr>
          <p:cNvCxnSpPr>
            <a:cxnSpLocks/>
            <a:stCxn id="203" idx="2"/>
            <a:endCxn id="221" idx="0"/>
          </p:cNvCxnSpPr>
          <p:nvPr/>
        </p:nvCxnSpPr>
        <p:spPr>
          <a:xfrm>
            <a:off x="1065346" y="1651972"/>
            <a:ext cx="1842" cy="162637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Szövegdoboz 202">
            <a:extLst>
              <a:ext uri="{FF2B5EF4-FFF2-40B4-BE49-F238E27FC236}">
                <a16:creationId xmlns:a16="http://schemas.microsoft.com/office/drawing/2014/main" id="{66F67CC7-78D4-4149-96E5-5F943BDCC70E}"/>
              </a:ext>
            </a:extLst>
          </p:cNvPr>
          <p:cNvSpPr txBox="1"/>
          <p:nvPr/>
        </p:nvSpPr>
        <p:spPr>
          <a:xfrm>
            <a:off x="946563" y="12826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210" name="Szövegdoboz 209">
            <a:extLst>
              <a:ext uri="{FF2B5EF4-FFF2-40B4-BE49-F238E27FC236}">
                <a16:creationId xmlns:a16="http://schemas.microsoft.com/office/drawing/2014/main" id="{DC72771B-B61E-48A1-B15F-E3C5C4BDDDD5}"/>
              </a:ext>
            </a:extLst>
          </p:cNvPr>
          <p:cNvSpPr txBox="1"/>
          <p:nvPr/>
        </p:nvSpPr>
        <p:spPr>
          <a:xfrm>
            <a:off x="207841" y="2163098"/>
            <a:ext cx="901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requests</a:t>
            </a:r>
            <a:endParaRPr lang="hu-HU" sz="1600" dirty="0"/>
          </a:p>
        </p:txBody>
      </p:sp>
      <p:sp>
        <p:nvSpPr>
          <p:cNvPr id="216" name="Háromszög 215">
            <a:extLst>
              <a:ext uri="{FF2B5EF4-FFF2-40B4-BE49-F238E27FC236}">
                <a16:creationId xmlns:a16="http://schemas.microsoft.com/office/drawing/2014/main" id="{E5F91305-5DAB-43D1-97B8-3D0B47699049}"/>
              </a:ext>
            </a:extLst>
          </p:cNvPr>
          <p:cNvSpPr/>
          <p:nvPr/>
        </p:nvSpPr>
        <p:spPr>
          <a:xfrm rot="16200000">
            <a:off x="6305747" y="228899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7" name="Szövegdoboz 216">
            <a:extLst>
              <a:ext uri="{FF2B5EF4-FFF2-40B4-BE49-F238E27FC236}">
                <a16:creationId xmlns:a16="http://schemas.microsoft.com/office/drawing/2014/main" id="{5D658B1B-C515-4CB6-AA55-476C7E849692}"/>
              </a:ext>
            </a:extLst>
          </p:cNvPr>
          <p:cNvSpPr txBox="1"/>
          <p:nvPr/>
        </p:nvSpPr>
        <p:spPr>
          <a:xfrm>
            <a:off x="6404960" y="4815079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uses</a:t>
            </a:r>
            <a:endParaRPr lang="hu-HU" sz="1600" dirty="0"/>
          </a:p>
        </p:txBody>
      </p:sp>
      <p:sp>
        <p:nvSpPr>
          <p:cNvPr id="218" name="Háromszög 217">
            <a:extLst>
              <a:ext uri="{FF2B5EF4-FFF2-40B4-BE49-F238E27FC236}">
                <a16:creationId xmlns:a16="http://schemas.microsoft.com/office/drawing/2014/main" id="{2EBC720E-96BB-439B-A06B-82C4A9F574E3}"/>
              </a:ext>
            </a:extLst>
          </p:cNvPr>
          <p:cNvSpPr/>
          <p:nvPr/>
        </p:nvSpPr>
        <p:spPr>
          <a:xfrm rot="16200000">
            <a:off x="6283187" y="4942575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9" name="Szövegdoboz 218">
            <a:extLst>
              <a:ext uri="{FF2B5EF4-FFF2-40B4-BE49-F238E27FC236}">
                <a16:creationId xmlns:a16="http://schemas.microsoft.com/office/drawing/2014/main" id="{76BBBAF3-5F78-480B-86C5-391F9DC7D91A}"/>
              </a:ext>
            </a:extLst>
          </p:cNvPr>
          <p:cNvSpPr txBox="1"/>
          <p:nvPr/>
        </p:nvSpPr>
        <p:spPr>
          <a:xfrm>
            <a:off x="746930" y="30629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20" name="Szövegdoboz 219">
            <a:extLst>
              <a:ext uri="{FF2B5EF4-FFF2-40B4-BE49-F238E27FC236}">
                <a16:creationId xmlns:a16="http://schemas.microsoft.com/office/drawing/2014/main" id="{04CDC188-30C3-4931-9494-DE27CCBFDD78}"/>
              </a:ext>
            </a:extLst>
          </p:cNvPr>
          <p:cNvSpPr txBox="1"/>
          <p:nvPr/>
        </p:nvSpPr>
        <p:spPr>
          <a:xfrm>
            <a:off x="1052241" y="3011318"/>
            <a:ext cx="777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- </a:t>
            </a:r>
            <a:r>
              <a:rPr lang="hu-HU" sz="1600" dirty="0" err="1"/>
              <a:t>banks</a:t>
            </a:r>
            <a:endParaRPr lang="hu-HU" sz="1600" dirty="0"/>
          </a:p>
        </p:txBody>
      </p:sp>
      <p:sp>
        <p:nvSpPr>
          <p:cNvPr id="221" name="Ellipszis 220">
            <a:extLst>
              <a:ext uri="{FF2B5EF4-FFF2-40B4-BE49-F238E27FC236}">
                <a16:creationId xmlns:a16="http://schemas.microsoft.com/office/drawing/2014/main" id="{CB6FFF54-44F2-4407-9BED-0528E9170C9C}"/>
              </a:ext>
            </a:extLst>
          </p:cNvPr>
          <p:cNvSpPr/>
          <p:nvPr/>
        </p:nvSpPr>
        <p:spPr>
          <a:xfrm>
            <a:off x="1023676" y="3278349"/>
            <a:ext cx="87023" cy="82996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4" name="Szövegdoboz 233">
            <a:extLst>
              <a:ext uri="{FF2B5EF4-FFF2-40B4-BE49-F238E27FC236}">
                <a16:creationId xmlns:a16="http://schemas.microsoft.com/office/drawing/2014/main" id="{97D93283-E111-44C1-9313-D2B5256BCAAD}"/>
              </a:ext>
            </a:extLst>
          </p:cNvPr>
          <p:cNvSpPr txBox="1"/>
          <p:nvPr/>
        </p:nvSpPr>
        <p:spPr>
          <a:xfrm>
            <a:off x="4621409" y="41951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80" name="Ellipszis 279">
            <a:extLst>
              <a:ext uri="{FF2B5EF4-FFF2-40B4-BE49-F238E27FC236}">
                <a16:creationId xmlns:a16="http://schemas.microsoft.com/office/drawing/2014/main" id="{F99FB277-1538-4C0A-99E6-F129DC6AD2C4}"/>
              </a:ext>
            </a:extLst>
          </p:cNvPr>
          <p:cNvSpPr/>
          <p:nvPr/>
        </p:nvSpPr>
        <p:spPr>
          <a:xfrm>
            <a:off x="3488556" y="4522775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81" name="Egyenes összekötő 280">
            <a:extLst>
              <a:ext uri="{FF2B5EF4-FFF2-40B4-BE49-F238E27FC236}">
                <a16:creationId xmlns:a16="http://schemas.microsoft.com/office/drawing/2014/main" id="{DD03B04D-EB2D-4512-8AA2-12AD244ACB95}"/>
              </a:ext>
            </a:extLst>
          </p:cNvPr>
          <p:cNvCxnSpPr>
            <a:cxnSpLocks/>
            <a:stCxn id="280" idx="4"/>
          </p:cNvCxnSpPr>
          <p:nvPr/>
        </p:nvCxnSpPr>
        <p:spPr>
          <a:xfrm>
            <a:off x="3532068" y="4605771"/>
            <a:ext cx="24163" cy="139118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Ellipszis 282">
            <a:extLst>
              <a:ext uri="{FF2B5EF4-FFF2-40B4-BE49-F238E27FC236}">
                <a16:creationId xmlns:a16="http://schemas.microsoft.com/office/drawing/2014/main" id="{E643119C-D23F-468A-BD20-C9C845C1BDEA}"/>
              </a:ext>
            </a:extLst>
          </p:cNvPr>
          <p:cNvSpPr/>
          <p:nvPr/>
        </p:nvSpPr>
        <p:spPr>
          <a:xfrm>
            <a:off x="3280795" y="4289984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84" name="Egyenes összekötő 283">
            <a:extLst>
              <a:ext uri="{FF2B5EF4-FFF2-40B4-BE49-F238E27FC236}">
                <a16:creationId xmlns:a16="http://schemas.microsoft.com/office/drawing/2014/main" id="{B1BA387E-C031-4061-89D9-8499A2CD74F5}"/>
              </a:ext>
            </a:extLst>
          </p:cNvPr>
          <p:cNvCxnSpPr>
            <a:cxnSpLocks/>
            <a:stCxn id="283" idx="4"/>
          </p:cNvCxnSpPr>
          <p:nvPr/>
        </p:nvCxnSpPr>
        <p:spPr>
          <a:xfrm>
            <a:off x="3324307" y="4372980"/>
            <a:ext cx="16435" cy="10222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Ellipszis 289">
            <a:extLst>
              <a:ext uri="{FF2B5EF4-FFF2-40B4-BE49-F238E27FC236}">
                <a16:creationId xmlns:a16="http://schemas.microsoft.com/office/drawing/2014/main" id="{1A0E69A6-8A21-45C4-8490-7F5EE6DD8E56}"/>
              </a:ext>
            </a:extLst>
          </p:cNvPr>
          <p:cNvSpPr/>
          <p:nvPr/>
        </p:nvSpPr>
        <p:spPr>
          <a:xfrm>
            <a:off x="4053868" y="124109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91" name="Egyenes összekötő 290">
            <a:extLst>
              <a:ext uri="{FF2B5EF4-FFF2-40B4-BE49-F238E27FC236}">
                <a16:creationId xmlns:a16="http://schemas.microsoft.com/office/drawing/2014/main" id="{F15BF6AA-19BE-465D-891D-9EED0FFFA6AF}"/>
              </a:ext>
            </a:extLst>
          </p:cNvPr>
          <p:cNvCxnSpPr>
            <a:cxnSpLocks/>
            <a:stCxn id="290" idx="4"/>
          </p:cNvCxnSpPr>
          <p:nvPr/>
        </p:nvCxnSpPr>
        <p:spPr>
          <a:xfrm>
            <a:off x="4097380" y="1324093"/>
            <a:ext cx="0" cy="18992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Ellipszis 292">
            <a:extLst>
              <a:ext uri="{FF2B5EF4-FFF2-40B4-BE49-F238E27FC236}">
                <a16:creationId xmlns:a16="http://schemas.microsoft.com/office/drawing/2014/main" id="{8B119B02-F5F1-44C3-A371-A377C578D09D}"/>
              </a:ext>
            </a:extLst>
          </p:cNvPr>
          <p:cNvSpPr/>
          <p:nvPr/>
        </p:nvSpPr>
        <p:spPr>
          <a:xfrm>
            <a:off x="4056868" y="948351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94" name="Egyenes összekötő 293">
            <a:extLst>
              <a:ext uri="{FF2B5EF4-FFF2-40B4-BE49-F238E27FC236}">
                <a16:creationId xmlns:a16="http://schemas.microsoft.com/office/drawing/2014/main" id="{14F6BB2F-AF70-4E29-B94C-66C559353F20}"/>
              </a:ext>
            </a:extLst>
          </p:cNvPr>
          <p:cNvCxnSpPr>
            <a:cxnSpLocks/>
            <a:stCxn id="293" idx="0"/>
          </p:cNvCxnSpPr>
          <p:nvPr/>
        </p:nvCxnSpPr>
        <p:spPr>
          <a:xfrm flipV="1">
            <a:off x="4100380" y="700768"/>
            <a:ext cx="0" cy="24758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églalap: szamárfül 167">
            <a:extLst>
              <a:ext uri="{FF2B5EF4-FFF2-40B4-BE49-F238E27FC236}">
                <a16:creationId xmlns:a16="http://schemas.microsoft.com/office/drawing/2014/main" id="{9A0C91A9-4221-4E1B-96B8-C510480D1FDE}"/>
              </a:ext>
            </a:extLst>
          </p:cNvPr>
          <p:cNvSpPr/>
          <p:nvPr/>
        </p:nvSpPr>
        <p:spPr>
          <a:xfrm rot="16200000">
            <a:off x="8669609" y="3102150"/>
            <a:ext cx="1734784" cy="507204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69" name="Szövegdoboz 168">
            <a:extLst>
              <a:ext uri="{FF2B5EF4-FFF2-40B4-BE49-F238E27FC236}">
                <a16:creationId xmlns:a16="http://schemas.microsoft.com/office/drawing/2014/main" id="{FE77FF48-68F8-4CA3-BE4C-86031D083307}"/>
              </a:ext>
            </a:extLst>
          </p:cNvPr>
          <p:cNvSpPr txBox="1"/>
          <p:nvPr/>
        </p:nvSpPr>
        <p:spPr>
          <a:xfrm>
            <a:off x="7043194" y="4760742"/>
            <a:ext cx="50906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card</a:t>
            </a:r>
            <a:r>
              <a:rPr lang="hu-HU" sz="1600" dirty="0"/>
              <a:t> := </a:t>
            </a:r>
            <a:r>
              <a:rPr lang="hu-HU" sz="1600" dirty="0" err="1"/>
              <a:t>cust.giveCard</a:t>
            </a:r>
            <a:r>
              <a:rPr lang="hu-HU" sz="1600" dirty="0"/>
              <a:t>()</a:t>
            </a:r>
          </a:p>
          <a:p>
            <a:r>
              <a:rPr lang="hu-HU" sz="1600" b="1" dirty="0" err="1"/>
              <a:t>if</a:t>
            </a:r>
            <a:r>
              <a:rPr lang="hu-HU" sz="1600" b="1" dirty="0"/>
              <a:t> </a:t>
            </a:r>
            <a:r>
              <a:rPr lang="hu-HU" sz="1600" dirty="0" err="1"/>
              <a:t>card</a:t>
            </a:r>
            <a:r>
              <a:rPr lang="hu-HU" sz="1600" b="1" dirty="0" err="1"/>
              <a:t>.</a:t>
            </a:r>
            <a:r>
              <a:rPr lang="hu-HU" sz="1600" dirty="0" err="1"/>
              <a:t>pinCheck</a:t>
            </a:r>
            <a:r>
              <a:rPr lang="hu-HU" sz="1600" dirty="0"/>
              <a:t>(</a:t>
            </a:r>
            <a:r>
              <a:rPr lang="hu-HU" sz="1600" dirty="0" err="1"/>
              <a:t>cust.givePin</a:t>
            </a:r>
            <a:r>
              <a:rPr lang="hu-HU" sz="1600" dirty="0"/>
              <a:t>()) </a:t>
            </a:r>
            <a:r>
              <a:rPr lang="hu-HU" sz="1600" b="1" dirty="0" err="1"/>
              <a:t>then</a:t>
            </a:r>
            <a:endParaRPr lang="hu-HU" sz="1600" b="1" dirty="0"/>
          </a:p>
          <a:p>
            <a:r>
              <a:rPr lang="hu-HU" sz="1600" dirty="0"/>
              <a:t>    a := </a:t>
            </a:r>
            <a:r>
              <a:rPr lang="hu-HU" sz="1600" dirty="0" err="1"/>
              <a:t>cust.giveAmount</a:t>
            </a:r>
            <a:r>
              <a:rPr lang="hu-HU" sz="1600" dirty="0"/>
              <a:t>()</a:t>
            </a:r>
          </a:p>
          <a:p>
            <a:r>
              <a:rPr lang="hu-HU" sz="1600" b="1" dirty="0"/>
              <a:t>    </a:t>
            </a:r>
            <a:r>
              <a:rPr lang="hu-HU" sz="1600" b="1" dirty="0" err="1"/>
              <a:t>if</a:t>
            </a:r>
            <a:r>
              <a:rPr lang="hu-HU" sz="1600" dirty="0"/>
              <a:t> </a:t>
            </a:r>
            <a:r>
              <a:rPr lang="hu-HU" sz="1600" dirty="0" err="1"/>
              <a:t>center.getBalance</a:t>
            </a:r>
            <a:r>
              <a:rPr lang="hu-HU" sz="1600" dirty="0"/>
              <a:t>(</a:t>
            </a:r>
            <a:r>
              <a:rPr lang="hu-HU" sz="1600" dirty="0" err="1"/>
              <a:t>card.bankCode</a:t>
            </a:r>
            <a:r>
              <a:rPr lang="hu-HU" sz="1600" dirty="0"/>
              <a:t>, </a:t>
            </a:r>
            <a:r>
              <a:rPr lang="hu-HU" sz="1600" dirty="0" err="1"/>
              <a:t>card.cardNo</a:t>
            </a:r>
            <a:r>
              <a:rPr lang="hu-HU" sz="1600" dirty="0"/>
              <a:t>)≥a </a:t>
            </a:r>
            <a:r>
              <a:rPr lang="hu-HU" sz="1600" b="1" dirty="0" err="1"/>
              <a:t>then</a:t>
            </a:r>
            <a:endParaRPr lang="hu-HU" sz="1600" b="1" dirty="0"/>
          </a:p>
          <a:p>
            <a:r>
              <a:rPr lang="hu-HU" sz="1600" dirty="0"/>
              <a:t>        </a:t>
            </a:r>
            <a:r>
              <a:rPr lang="hu-HU" sz="1600" dirty="0" err="1"/>
              <a:t>center.transaction</a:t>
            </a:r>
            <a:r>
              <a:rPr lang="hu-HU" sz="1600" dirty="0"/>
              <a:t>(</a:t>
            </a:r>
            <a:r>
              <a:rPr lang="hu-HU" sz="1600" dirty="0" err="1"/>
              <a:t>card.bankCode</a:t>
            </a:r>
            <a:r>
              <a:rPr lang="hu-HU" sz="1600" dirty="0"/>
              <a:t>, </a:t>
            </a:r>
            <a:r>
              <a:rPr lang="hu-HU" sz="1600" dirty="0" err="1"/>
              <a:t>card</a:t>
            </a:r>
            <a:r>
              <a:rPr lang="hu-HU" sz="1600" dirty="0"/>
              <a:t>. </a:t>
            </a:r>
            <a:r>
              <a:rPr lang="hu-HU" sz="1600" dirty="0" err="1"/>
              <a:t>cardNo</a:t>
            </a:r>
            <a:r>
              <a:rPr lang="hu-HU" sz="1600" dirty="0"/>
              <a:t> , - a)</a:t>
            </a:r>
            <a:r>
              <a:rPr lang="hu-HU" sz="1600" b="1" dirty="0"/>
              <a:t> </a:t>
            </a:r>
          </a:p>
          <a:p>
            <a:r>
              <a:rPr lang="hu-HU" sz="1600" b="1" dirty="0"/>
              <a:t>    </a:t>
            </a:r>
            <a:r>
              <a:rPr lang="hu-HU" sz="1600" b="1" dirty="0" err="1"/>
              <a:t>endif</a:t>
            </a:r>
            <a:endParaRPr lang="hu-HU" sz="1600" b="1" dirty="0"/>
          </a:p>
          <a:p>
            <a:r>
              <a:rPr lang="hu-HU" sz="1600" b="1" dirty="0" err="1"/>
              <a:t>endif</a:t>
            </a:r>
            <a:endParaRPr lang="hu-HU" sz="1600" dirty="0"/>
          </a:p>
        </p:txBody>
      </p:sp>
      <p:sp>
        <p:nvSpPr>
          <p:cNvPr id="288" name="Téglalap: szamárfül 287">
            <a:extLst>
              <a:ext uri="{FF2B5EF4-FFF2-40B4-BE49-F238E27FC236}">
                <a16:creationId xmlns:a16="http://schemas.microsoft.com/office/drawing/2014/main" id="{E8A7E486-2B3F-4874-A8E9-9045BEE5BDC5}"/>
              </a:ext>
            </a:extLst>
          </p:cNvPr>
          <p:cNvSpPr/>
          <p:nvPr/>
        </p:nvSpPr>
        <p:spPr>
          <a:xfrm rot="16200000">
            <a:off x="4717464" y="-30267"/>
            <a:ext cx="534562" cy="3561310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89" name="Szövegdoboz 288">
            <a:extLst>
              <a:ext uri="{FF2B5EF4-FFF2-40B4-BE49-F238E27FC236}">
                <a16:creationId xmlns:a16="http://schemas.microsoft.com/office/drawing/2014/main" id="{DA3262D3-9097-423C-BCC6-A0AF07A0B92C}"/>
              </a:ext>
            </a:extLst>
          </p:cNvPr>
          <p:cNvSpPr txBox="1"/>
          <p:nvPr/>
        </p:nvSpPr>
        <p:spPr>
          <a:xfrm>
            <a:off x="3257661" y="1470120"/>
            <a:ext cx="3696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l,bank</a:t>
            </a:r>
            <a:r>
              <a:rPr lang="hu-HU" sz="1600" dirty="0"/>
              <a:t> := </a:t>
            </a:r>
            <a:r>
              <a:rPr lang="hu-HU" sz="1600" dirty="0" err="1"/>
              <a:t>search</a:t>
            </a:r>
            <a:r>
              <a:rPr lang="hu-HU" sz="1600" dirty="0"/>
              <a:t>(</a:t>
            </a:r>
            <a:r>
              <a:rPr lang="hu-HU" sz="1600" dirty="0" err="1"/>
              <a:t>code</a:t>
            </a:r>
            <a:r>
              <a:rPr lang="hu-HU" sz="1600" dirty="0"/>
              <a:t>)</a:t>
            </a:r>
          </a:p>
          <a:p>
            <a:r>
              <a:rPr lang="hu-HU" sz="1600" b="1" dirty="0" err="1"/>
              <a:t>If</a:t>
            </a:r>
            <a:r>
              <a:rPr lang="hu-HU" sz="1600" dirty="0"/>
              <a:t> l </a:t>
            </a:r>
            <a:r>
              <a:rPr lang="hu-HU" sz="1600" b="1" dirty="0" err="1"/>
              <a:t>then</a:t>
            </a:r>
            <a:r>
              <a:rPr lang="hu-HU" sz="1600" dirty="0"/>
              <a:t> </a:t>
            </a:r>
            <a:r>
              <a:rPr lang="hu-HU" sz="1600" dirty="0" err="1"/>
              <a:t>bank.transaction</a:t>
            </a:r>
            <a:r>
              <a:rPr lang="hu-HU" sz="1600" dirty="0"/>
              <a:t>(</a:t>
            </a:r>
            <a:r>
              <a:rPr lang="hu-HU" sz="1600" dirty="0" err="1"/>
              <a:t>cardNo</a:t>
            </a:r>
            <a:r>
              <a:rPr lang="hu-HU" sz="1600" dirty="0"/>
              <a:t>, a)</a:t>
            </a:r>
          </a:p>
        </p:txBody>
      </p:sp>
      <p:sp>
        <p:nvSpPr>
          <p:cNvPr id="286" name="Téglalap: szamárfül 285">
            <a:extLst>
              <a:ext uri="{FF2B5EF4-FFF2-40B4-BE49-F238E27FC236}">
                <a16:creationId xmlns:a16="http://schemas.microsoft.com/office/drawing/2014/main" id="{75A7E69E-5933-40E5-93A9-FB1445755B2D}"/>
              </a:ext>
            </a:extLst>
          </p:cNvPr>
          <p:cNvSpPr/>
          <p:nvPr/>
        </p:nvSpPr>
        <p:spPr>
          <a:xfrm rot="16200000">
            <a:off x="4777172" y="-1355738"/>
            <a:ext cx="534562" cy="355675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87" name="Szövegdoboz 286">
            <a:extLst>
              <a:ext uri="{FF2B5EF4-FFF2-40B4-BE49-F238E27FC236}">
                <a16:creationId xmlns:a16="http://schemas.microsoft.com/office/drawing/2014/main" id="{5D53BAE5-EE83-431B-A1D0-D27650C342BC}"/>
              </a:ext>
            </a:extLst>
          </p:cNvPr>
          <p:cNvSpPr txBox="1"/>
          <p:nvPr/>
        </p:nvSpPr>
        <p:spPr>
          <a:xfrm>
            <a:off x="3258452" y="130712"/>
            <a:ext cx="3733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l,bank</a:t>
            </a:r>
            <a:r>
              <a:rPr lang="hu-HU" sz="1600" dirty="0"/>
              <a:t> := </a:t>
            </a:r>
            <a:r>
              <a:rPr lang="hu-HU" sz="1600" dirty="0" err="1"/>
              <a:t>search</a:t>
            </a:r>
            <a:r>
              <a:rPr lang="hu-HU" sz="1600" dirty="0"/>
              <a:t>(</a:t>
            </a:r>
            <a:r>
              <a:rPr lang="hu-HU" sz="1600" dirty="0" err="1"/>
              <a:t>code</a:t>
            </a:r>
            <a:r>
              <a:rPr lang="hu-HU" sz="1600" dirty="0"/>
              <a:t>)</a:t>
            </a:r>
          </a:p>
          <a:p>
            <a:r>
              <a:rPr lang="hu-HU" sz="1600" b="1" dirty="0" err="1"/>
              <a:t>If</a:t>
            </a:r>
            <a:r>
              <a:rPr lang="hu-HU" sz="1600" b="1" dirty="0"/>
              <a:t> </a:t>
            </a:r>
            <a:r>
              <a:rPr lang="hu-HU" sz="1600" dirty="0"/>
              <a:t>l</a:t>
            </a:r>
            <a:r>
              <a:rPr lang="hu-HU" sz="1600" b="1" dirty="0"/>
              <a:t> </a:t>
            </a:r>
            <a:r>
              <a:rPr lang="hu-HU" sz="1600" b="1" dirty="0" err="1"/>
              <a:t>then</a:t>
            </a:r>
            <a:r>
              <a:rPr lang="hu-HU" sz="1600" b="1" dirty="0"/>
              <a:t> </a:t>
            </a:r>
            <a:r>
              <a:rPr lang="hu-HU" sz="1600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bank.getBalance</a:t>
            </a:r>
            <a:r>
              <a:rPr lang="hu-HU" sz="1600" dirty="0"/>
              <a:t>(</a:t>
            </a:r>
            <a:r>
              <a:rPr lang="hu-HU" sz="1600" dirty="0" err="1"/>
              <a:t>CardNo</a:t>
            </a:r>
            <a:r>
              <a:rPr lang="hu-HU" sz="1600" dirty="0"/>
              <a:t>)</a:t>
            </a:r>
          </a:p>
        </p:txBody>
      </p:sp>
      <p:sp>
        <p:nvSpPr>
          <p:cNvPr id="277" name="Téglalap: szamárfül 276">
            <a:extLst>
              <a:ext uri="{FF2B5EF4-FFF2-40B4-BE49-F238E27FC236}">
                <a16:creationId xmlns:a16="http://schemas.microsoft.com/office/drawing/2014/main" id="{CAE2ADEC-3D7E-4682-89A5-8A4D596F960F}"/>
              </a:ext>
            </a:extLst>
          </p:cNvPr>
          <p:cNvSpPr/>
          <p:nvPr/>
        </p:nvSpPr>
        <p:spPr>
          <a:xfrm rot="16200000">
            <a:off x="1731611" y="4108719"/>
            <a:ext cx="561392" cy="2922046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75" name="Téglalap: szamárfül 274">
            <a:extLst>
              <a:ext uri="{FF2B5EF4-FFF2-40B4-BE49-F238E27FC236}">
                <a16:creationId xmlns:a16="http://schemas.microsoft.com/office/drawing/2014/main" id="{FB629278-7330-40E2-8ECA-7B449C55E8B7}"/>
              </a:ext>
            </a:extLst>
          </p:cNvPr>
          <p:cNvSpPr/>
          <p:nvPr/>
        </p:nvSpPr>
        <p:spPr>
          <a:xfrm rot="16200000">
            <a:off x="2081192" y="4791188"/>
            <a:ext cx="550065" cy="2819323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04" name="Szövegdoboz 303">
            <a:extLst>
              <a:ext uri="{FF2B5EF4-FFF2-40B4-BE49-F238E27FC236}">
                <a16:creationId xmlns:a16="http://schemas.microsoft.com/office/drawing/2014/main" id="{18F46CBE-1C10-4FA3-8A38-94CB359422B9}"/>
              </a:ext>
            </a:extLst>
          </p:cNvPr>
          <p:cNvSpPr txBox="1"/>
          <p:nvPr/>
        </p:nvSpPr>
        <p:spPr>
          <a:xfrm>
            <a:off x="6045967" y="4846209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5" name="Szövegdoboz 304">
            <a:extLst>
              <a:ext uri="{FF2B5EF4-FFF2-40B4-BE49-F238E27FC236}">
                <a16:creationId xmlns:a16="http://schemas.microsoft.com/office/drawing/2014/main" id="{B07D724E-39FD-404C-A871-54BD56E51F41}"/>
              </a:ext>
            </a:extLst>
          </p:cNvPr>
          <p:cNvSpPr txBox="1"/>
          <p:nvPr/>
        </p:nvSpPr>
        <p:spPr>
          <a:xfrm>
            <a:off x="6017603" y="2199616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6" name="Szövegdoboz 305">
            <a:extLst>
              <a:ext uri="{FF2B5EF4-FFF2-40B4-BE49-F238E27FC236}">
                <a16:creationId xmlns:a16="http://schemas.microsoft.com/office/drawing/2014/main" id="{1A0F1A81-FF1A-47A3-88B3-08C1A2B814C7}"/>
              </a:ext>
            </a:extLst>
          </p:cNvPr>
          <p:cNvSpPr txBox="1"/>
          <p:nvPr/>
        </p:nvSpPr>
        <p:spPr>
          <a:xfrm>
            <a:off x="6967799" y="2481224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7" name="Szövegdoboz 306">
            <a:extLst>
              <a:ext uri="{FF2B5EF4-FFF2-40B4-BE49-F238E27FC236}">
                <a16:creationId xmlns:a16="http://schemas.microsoft.com/office/drawing/2014/main" id="{9A44F9CC-E256-4610-A675-0FC5BD0E4A32}"/>
              </a:ext>
            </a:extLst>
          </p:cNvPr>
          <p:cNvSpPr txBox="1"/>
          <p:nvPr/>
        </p:nvSpPr>
        <p:spPr>
          <a:xfrm>
            <a:off x="6500232" y="1170740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97" name="Ellipszis 96">
            <a:extLst>
              <a:ext uri="{FF2B5EF4-FFF2-40B4-BE49-F238E27FC236}">
                <a16:creationId xmlns:a16="http://schemas.microsoft.com/office/drawing/2014/main" id="{ED144AB8-826D-4A60-8D8F-EE6F8BD475C9}"/>
              </a:ext>
            </a:extLst>
          </p:cNvPr>
          <p:cNvSpPr/>
          <p:nvPr/>
        </p:nvSpPr>
        <p:spPr>
          <a:xfrm>
            <a:off x="8856677" y="3408969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8" name="Egyenes összekötő 97">
            <a:extLst>
              <a:ext uri="{FF2B5EF4-FFF2-40B4-BE49-F238E27FC236}">
                <a16:creationId xmlns:a16="http://schemas.microsoft.com/office/drawing/2014/main" id="{41070D86-3770-4F6D-AF60-E44449E6EE9B}"/>
              </a:ext>
            </a:extLst>
          </p:cNvPr>
          <p:cNvCxnSpPr>
            <a:cxnSpLocks/>
            <a:stCxn id="97" idx="4"/>
          </p:cNvCxnSpPr>
          <p:nvPr/>
        </p:nvCxnSpPr>
        <p:spPr>
          <a:xfrm>
            <a:off x="8900189" y="3491965"/>
            <a:ext cx="603" cy="9211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églalap: szamárfül 98">
            <a:extLst>
              <a:ext uri="{FF2B5EF4-FFF2-40B4-BE49-F238E27FC236}">
                <a16:creationId xmlns:a16="http://schemas.microsoft.com/office/drawing/2014/main" id="{1112AAE9-86EB-4244-9CDB-A4C31AD97825}"/>
              </a:ext>
            </a:extLst>
          </p:cNvPr>
          <p:cNvSpPr/>
          <p:nvPr/>
        </p:nvSpPr>
        <p:spPr>
          <a:xfrm rot="16200000">
            <a:off x="8267858" y="3668439"/>
            <a:ext cx="299284" cy="165930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0" name="Szövegdoboz 99">
            <a:extLst>
              <a:ext uri="{FF2B5EF4-FFF2-40B4-BE49-F238E27FC236}">
                <a16:creationId xmlns:a16="http://schemas.microsoft.com/office/drawing/2014/main" id="{482E0176-E732-48B6-9D20-A72C6254CC2A}"/>
              </a:ext>
            </a:extLst>
          </p:cNvPr>
          <p:cNvSpPr txBox="1"/>
          <p:nvPr/>
        </p:nvSpPr>
        <p:spPr>
          <a:xfrm>
            <a:off x="7597746" y="4349240"/>
            <a:ext cx="1761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atm.process</a:t>
            </a:r>
            <a:r>
              <a:rPr lang="hu-HU" sz="1600" dirty="0"/>
              <a:t>(</a:t>
            </a:r>
            <a:r>
              <a:rPr lang="hu-HU" sz="1600" dirty="0" err="1"/>
              <a:t>this</a:t>
            </a:r>
            <a:r>
              <a:rPr lang="hu-HU" sz="1600" dirty="0"/>
              <a:t>)</a:t>
            </a:r>
          </a:p>
        </p:txBody>
      </p:sp>
      <p:sp>
        <p:nvSpPr>
          <p:cNvPr id="101" name="Ellipszis 100">
            <a:extLst>
              <a:ext uri="{FF2B5EF4-FFF2-40B4-BE49-F238E27FC236}">
                <a16:creationId xmlns:a16="http://schemas.microsoft.com/office/drawing/2014/main" id="{2BCC03CB-9480-4B70-BA7F-708ED4803BB3}"/>
              </a:ext>
            </a:extLst>
          </p:cNvPr>
          <p:cNvSpPr/>
          <p:nvPr/>
        </p:nvSpPr>
        <p:spPr>
          <a:xfrm>
            <a:off x="9457923" y="131132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2" name="Egyenes összekötő 101">
            <a:extLst>
              <a:ext uri="{FF2B5EF4-FFF2-40B4-BE49-F238E27FC236}">
                <a16:creationId xmlns:a16="http://schemas.microsoft.com/office/drawing/2014/main" id="{60C2B8A7-1182-4B15-94F1-DECDB08FA3BC}"/>
              </a:ext>
            </a:extLst>
          </p:cNvPr>
          <p:cNvCxnSpPr>
            <a:cxnSpLocks/>
            <a:stCxn id="101" idx="4"/>
            <a:endCxn id="168" idx="3"/>
          </p:cNvCxnSpPr>
          <p:nvPr/>
        </p:nvCxnSpPr>
        <p:spPr>
          <a:xfrm>
            <a:off x="9501435" y="1394323"/>
            <a:ext cx="35567" cy="33764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lipszis 104">
            <a:extLst>
              <a:ext uri="{FF2B5EF4-FFF2-40B4-BE49-F238E27FC236}">
                <a16:creationId xmlns:a16="http://schemas.microsoft.com/office/drawing/2014/main" id="{16B4AD24-48D1-4580-95D9-32F5DF6AD850}"/>
              </a:ext>
            </a:extLst>
          </p:cNvPr>
          <p:cNvSpPr/>
          <p:nvPr/>
        </p:nvSpPr>
        <p:spPr>
          <a:xfrm>
            <a:off x="5440053" y="2845911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0000"/>
              </a:solidFill>
            </a:endParaRPr>
          </a:p>
        </p:txBody>
      </p:sp>
      <p:cxnSp>
        <p:nvCxnSpPr>
          <p:cNvPr id="106" name="Egyenes összekötő 105">
            <a:extLst>
              <a:ext uri="{FF2B5EF4-FFF2-40B4-BE49-F238E27FC236}">
                <a16:creationId xmlns:a16="http://schemas.microsoft.com/office/drawing/2014/main" id="{72F1BF23-14B1-416E-AA9E-AD4A5D000CD3}"/>
              </a:ext>
            </a:extLst>
          </p:cNvPr>
          <p:cNvCxnSpPr>
            <a:cxnSpLocks/>
            <a:stCxn id="105" idx="4"/>
          </p:cNvCxnSpPr>
          <p:nvPr/>
        </p:nvCxnSpPr>
        <p:spPr>
          <a:xfrm>
            <a:off x="5483565" y="2928907"/>
            <a:ext cx="31584" cy="57783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Ellipszis 106">
            <a:extLst>
              <a:ext uri="{FF2B5EF4-FFF2-40B4-BE49-F238E27FC236}">
                <a16:creationId xmlns:a16="http://schemas.microsoft.com/office/drawing/2014/main" id="{1AF41054-5F9B-4B4F-8A25-488F378979D9}"/>
              </a:ext>
            </a:extLst>
          </p:cNvPr>
          <p:cNvSpPr/>
          <p:nvPr/>
        </p:nvSpPr>
        <p:spPr>
          <a:xfrm>
            <a:off x="4996883" y="3095133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0000"/>
              </a:solidFill>
            </a:endParaRPr>
          </a:p>
        </p:txBody>
      </p:sp>
      <p:cxnSp>
        <p:nvCxnSpPr>
          <p:cNvPr id="108" name="Egyenes összekötő 107">
            <a:extLst>
              <a:ext uri="{FF2B5EF4-FFF2-40B4-BE49-F238E27FC236}">
                <a16:creationId xmlns:a16="http://schemas.microsoft.com/office/drawing/2014/main" id="{4638E507-3127-4D75-8D1B-1F8AA0622037}"/>
              </a:ext>
            </a:extLst>
          </p:cNvPr>
          <p:cNvCxnSpPr>
            <a:cxnSpLocks/>
            <a:stCxn id="107" idx="4"/>
          </p:cNvCxnSpPr>
          <p:nvPr/>
        </p:nvCxnSpPr>
        <p:spPr>
          <a:xfrm>
            <a:off x="5040395" y="3178129"/>
            <a:ext cx="31514" cy="73164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églalap: szamárfül 108">
            <a:extLst>
              <a:ext uri="{FF2B5EF4-FFF2-40B4-BE49-F238E27FC236}">
                <a16:creationId xmlns:a16="http://schemas.microsoft.com/office/drawing/2014/main" id="{8A5CD107-7322-4A53-8638-D64A431DA120}"/>
              </a:ext>
            </a:extLst>
          </p:cNvPr>
          <p:cNvSpPr/>
          <p:nvPr/>
        </p:nvSpPr>
        <p:spPr>
          <a:xfrm rot="16200000">
            <a:off x="5694324" y="2964444"/>
            <a:ext cx="265067" cy="1379201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0" name="Szövegdoboz 109">
            <a:extLst>
              <a:ext uri="{FF2B5EF4-FFF2-40B4-BE49-F238E27FC236}">
                <a16:creationId xmlns:a16="http://schemas.microsoft.com/office/drawing/2014/main" id="{6A3AEDFF-D1F6-4CD0-BB28-E071B2280558}"/>
              </a:ext>
            </a:extLst>
          </p:cNvPr>
          <p:cNvSpPr txBox="1"/>
          <p:nvPr/>
        </p:nvSpPr>
        <p:spPr>
          <a:xfrm>
            <a:off x="5144586" y="3469706"/>
            <a:ext cx="1430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balance</a:t>
            </a:r>
            <a:endParaRPr lang="hu-HU" sz="1600" dirty="0"/>
          </a:p>
        </p:txBody>
      </p:sp>
      <p:sp>
        <p:nvSpPr>
          <p:cNvPr id="111" name="Téglalap: szamárfül 110">
            <a:extLst>
              <a:ext uri="{FF2B5EF4-FFF2-40B4-BE49-F238E27FC236}">
                <a16:creationId xmlns:a16="http://schemas.microsoft.com/office/drawing/2014/main" id="{E1C73B3C-015F-4D54-BD9B-9200058063E0}"/>
              </a:ext>
            </a:extLst>
          </p:cNvPr>
          <p:cNvSpPr/>
          <p:nvPr/>
        </p:nvSpPr>
        <p:spPr>
          <a:xfrm rot="16200000">
            <a:off x="5403462" y="3017296"/>
            <a:ext cx="282602" cy="2033987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6" name="Szövegdoboz 115">
            <a:extLst>
              <a:ext uri="{FF2B5EF4-FFF2-40B4-BE49-F238E27FC236}">
                <a16:creationId xmlns:a16="http://schemas.microsoft.com/office/drawing/2014/main" id="{F02CF315-E517-4445-B6F4-05D521FF3019}"/>
              </a:ext>
            </a:extLst>
          </p:cNvPr>
          <p:cNvSpPr txBox="1"/>
          <p:nvPr/>
        </p:nvSpPr>
        <p:spPr>
          <a:xfrm>
            <a:off x="4527769" y="3877557"/>
            <a:ext cx="2120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balance</a:t>
            </a:r>
            <a:r>
              <a:rPr lang="hu-HU" sz="1600" dirty="0"/>
              <a:t> := </a:t>
            </a:r>
            <a:r>
              <a:rPr lang="hu-HU" sz="1600" dirty="0" err="1"/>
              <a:t>balance</a:t>
            </a:r>
            <a:r>
              <a:rPr lang="hu-HU" sz="1600" dirty="0"/>
              <a:t> + a</a:t>
            </a:r>
          </a:p>
        </p:txBody>
      </p:sp>
      <p:sp>
        <p:nvSpPr>
          <p:cNvPr id="121" name="Téglalap: szamárfül 120">
            <a:extLst>
              <a:ext uri="{FF2B5EF4-FFF2-40B4-BE49-F238E27FC236}">
                <a16:creationId xmlns:a16="http://schemas.microsoft.com/office/drawing/2014/main" id="{9F9FB75C-3C42-4BC4-90B5-C33506048DDB}"/>
              </a:ext>
            </a:extLst>
          </p:cNvPr>
          <p:cNvSpPr/>
          <p:nvPr/>
        </p:nvSpPr>
        <p:spPr>
          <a:xfrm rot="16200000">
            <a:off x="5859613" y="5322834"/>
            <a:ext cx="318661" cy="1659638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3" name="Ellipszis 122">
            <a:extLst>
              <a:ext uri="{FF2B5EF4-FFF2-40B4-BE49-F238E27FC236}">
                <a16:creationId xmlns:a16="http://schemas.microsoft.com/office/drawing/2014/main" id="{963BF0C8-3D54-4BFF-B5EF-D40BAE4284D2}"/>
              </a:ext>
            </a:extLst>
          </p:cNvPr>
          <p:cNvSpPr/>
          <p:nvPr/>
        </p:nvSpPr>
        <p:spPr>
          <a:xfrm>
            <a:off x="5976037" y="5668233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4" name="Egyenes összekötő 123">
            <a:extLst>
              <a:ext uri="{FF2B5EF4-FFF2-40B4-BE49-F238E27FC236}">
                <a16:creationId xmlns:a16="http://schemas.microsoft.com/office/drawing/2014/main" id="{F891FCB0-4FDC-4987-BAF1-522531A4C873}"/>
              </a:ext>
            </a:extLst>
          </p:cNvPr>
          <p:cNvCxnSpPr>
            <a:cxnSpLocks/>
            <a:stCxn id="123" idx="4"/>
            <a:endCxn id="121" idx="3"/>
          </p:cNvCxnSpPr>
          <p:nvPr/>
        </p:nvCxnSpPr>
        <p:spPr>
          <a:xfrm flipH="1">
            <a:off x="6018944" y="5751229"/>
            <a:ext cx="605" cy="2420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Szövegdoboz 125">
            <a:extLst>
              <a:ext uri="{FF2B5EF4-FFF2-40B4-BE49-F238E27FC236}">
                <a16:creationId xmlns:a16="http://schemas.microsoft.com/office/drawing/2014/main" id="{16EE4A56-80C0-4D6A-BFE2-2AE9DCD4136D}"/>
              </a:ext>
            </a:extLst>
          </p:cNvPr>
          <p:cNvSpPr txBox="1"/>
          <p:nvPr/>
        </p:nvSpPr>
        <p:spPr>
          <a:xfrm>
            <a:off x="6822830" y="392294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27" name="Szövegdoboz 126">
            <a:extLst>
              <a:ext uri="{FF2B5EF4-FFF2-40B4-BE49-F238E27FC236}">
                <a16:creationId xmlns:a16="http://schemas.microsoft.com/office/drawing/2014/main" id="{B4D22F50-6171-4AAB-BFB4-74AFD444EF85}"/>
              </a:ext>
            </a:extLst>
          </p:cNvPr>
          <p:cNvSpPr txBox="1"/>
          <p:nvPr/>
        </p:nvSpPr>
        <p:spPr>
          <a:xfrm>
            <a:off x="7144956" y="275814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42" name="Ellipszis 141">
            <a:extLst>
              <a:ext uri="{FF2B5EF4-FFF2-40B4-BE49-F238E27FC236}">
                <a16:creationId xmlns:a16="http://schemas.microsoft.com/office/drawing/2014/main" id="{71036BCF-159F-4B24-BF46-3B404E61BF4A}"/>
              </a:ext>
            </a:extLst>
          </p:cNvPr>
          <p:cNvSpPr/>
          <p:nvPr/>
        </p:nvSpPr>
        <p:spPr>
          <a:xfrm>
            <a:off x="4906829" y="4408489"/>
            <a:ext cx="92197" cy="78319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4" name="Szövegdoboz 143">
            <a:extLst>
              <a:ext uri="{FF2B5EF4-FFF2-40B4-BE49-F238E27FC236}">
                <a16:creationId xmlns:a16="http://schemas.microsoft.com/office/drawing/2014/main" id="{C1F6E9CA-E925-4309-B7F4-8369BCE4930C}"/>
              </a:ext>
            </a:extLst>
          </p:cNvPr>
          <p:cNvSpPr txBox="1"/>
          <p:nvPr/>
        </p:nvSpPr>
        <p:spPr>
          <a:xfrm>
            <a:off x="4990773" y="4189174"/>
            <a:ext cx="733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- </a:t>
            </a:r>
            <a:r>
              <a:rPr lang="hu-HU" sz="1600" dirty="0" err="1"/>
              <a:t>cards</a:t>
            </a:r>
            <a:endParaRPr lang="hu-HU" sz="1600" dirty="0"/>
          </a:p>
        </p:txBody>
      </p:sp>
      <p:sp>
        <p:nvSpPr>
          <p:cNvPr id="118" name="Szövegdoboz 117">
            <a:extLst>
              <a:ext uri="{FF2B5EF4-FFF2-40B4-BE49-F238E27FC236}">
                <a16:creationId xmlns:a16="http://schemas.microsoft.com/office/drawing/2014/main" id="{CEA8F279-CEBB-46E1-B9B3-B2B4DA60EDD4}"/>
              </a:ext>
            </a:extLst>
          </p:cNvPr>
          <p:cNvSpPr txBox="1"/>
          <p:nvPr/>
        </p:nvSpPr>
        <p:spPr>
          <a:xfrm>
            <a:off x="5173246" y="5965579"/>
            <a:ext cx="1659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pinCode</a:t>
            </a:r>
            <a:r>
              <a:rPr lang="hu-HU" sz="1600" dirty="0"/>
              <a:t>=p</a:t>
            </a:r>
          </a:p>
        </p:txBody>
      </p:sp>
      <p:sp>
        <p:nvSpPr>
          <p:cNvPr id="133" name="Szövegdoboz 132">
            <a:extLst>
              <a:ext uri="{FF2B5EF4-FFF2-40B4-BE49-F238E27FC236}">
                <a16:creationId xmlns:a16="http://schemas.microsoft.com/office/drawing/2014/main" id="{AA9D4EC2-130A-4356-8E46-7FBC9A93F6AE}"/>
              </a:ext>
            </a:extLst>
          </p:cNvPr>
          <p:cNvSpPr txBox="1"/>
          <p:nvPr/>
        </p:nvSpPr>
        <p:spPr>
          <a:xfrm>
            <a:off x="2782259" y="2457311"/>
            <a:ext cx="1033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- </a:t>
            </a:r>
            <a:r>
              <a:rPr lang="hu-HU" sz="1600" dirty="0" err="1"/>
              <a:t>accounts</a:t>
            </a:r>
            <a:endParaRPr lang="hu-HU" sz="1600" dirty="0"/>
          </a:p>
        </p:txBody>
      </p:sp>
      <p:sp>
        <p:nvSpPr>
          <p:cNvPr id="145" name="Ellipszis 144">
            <a:extLst>
              <a:ext uri="{FF2B5EF4-FFF2-40B4-BE49-F238E27FC236}">
                <a16:creationId xmlns:a16="http://schemas.microsoft.com/office/drawing/2014/main" id="{5AAA03ED-8678-410C-A8AD-5EEDF82CE0CD}"/>
              </a:ext>
            </a:extLst>
          </p:cNvPr>
          <p:cNvSpPr/>
          <p:nvPr/>
        </p:nvSpPr>
        <p:spPr>
          <a:xfrm>
            <a:off x="3700864" y="2465748"/>
            <a:ext cx="92197" cy="78319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3" name="Szövegdoboz 102">
            <a:extLst>
              <a:ext uri="{FF2B5EF4-FFF2-40B4-BE49-F238E27FC236}">
                <a16:creationId xmlns:a16="http://schemas.microsoft.com/office/drawing/2014/main" id="{8DDAA5AC-F67C-404C-A2D0-117ECE57226B}"/>
              </a:ext>
            </a:extLst>
          </p:cNvPr>
          <p:cNvSpPr txBox="1"/>
          <p:nvPr/>
        </p:nvSpPr>
        <p:spPr>
          <a:xfrm>
            <a:off x="2363475" y="2149347"/>
            <a:ext cx="670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treats</a:t>
            </a:r>
            <a:endParaRPr lang="hu-HU" sz="1600" dirty="0"/>
          </a:p>
        </p:txBody>
      </p:sp>
      <p:sp>
        <p:nvSpPr>
          <p:cNvPr id="104" name="Szövegdoboz 103">
            <a:extLst>
              <a:ext uri="{FF2B5EF4-FFF2-40B4-BE49-F238E27FC236}">
                <a16:creationId xmlns:a16="http://schemas.microsoft.com/office/drawing/2014/main" id="{7E181A99-BF9D-4B0D-B9F7-4149EE84B1B8}"/>
              </a:ext>
            </a:extLst>
          </p:cNvPr>
          <p:cNvSpPr txBox="1"/>
          <p:nvPr/>
        </p:nvSpPr>
        <p:spPr>
          <a:xfrm>
            <a:off x="6402199" y="2174595"/>
            <a:ext cx="47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has</a:t>
            </a:r>
          </a:p>
        </p:txBody>
      </p:sp>
      <p:sp>
        <p:nvSpPr>
          <p:cNvPr id="122" name="Szövegdoboz 121">
            <a:extLst>
              <a:ext uri="{FF2B5EF4-FFF2-40B4-BE49-F238E27FC236}">
                <a16:creationId xmlns:a16="http://schemas.microsoft.com/office/drawing/2014/main" id="{CF979003-C026-4037-9C1D-3FBEB928773D}"/>
              </a:ext>
            </a:extLst>
          </p:cNvPr>
          <p:cNvSpPr txBox="1"/>
          <p:nvPr/>
        </p:nvSpPr>
        <p:spPr>
          <a:xfrm>
            <a:off x="620287" y="5308734"/>
            <a:ext cx="2955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l, </a:t>
            </a:r>
            <a:r>
              <a:rPr lang="hu-HU" sz="1600" dirty="0" err="1"/>
              <a:t>acc</a:t>
            </a:r>
            <a:r>
              <a:rPr lang="hu-HU" sz="1600" dirty="0"/>
              <a:t> := </a:t>
            </a:r>
            <a:r>
              <a:rPr lang="hu-HU" sz="1600" dirty="0" err="1"/>
              <a:t>search</a:t>
            </a:r>
            <a:r>
              <a:rPr lang="hu-HU" sz="1600" dirty="0"/>
              <a:t>(</a:t>
            </a:r>
            <a:r>
              <a:rPr lang="hu-HU" sz="1600" dirty="0" err="1"/>
              <a:t>cardNo</a:t>
            </a:r>
            <a:r>
              <a:rPr lang="hu-HU" sz="1600" dirty="0"/>
              <a:t>) </a:t>
            </a:r>
          </a:p>
          <a:p>
            <a:r>
              <a:rPr lang="hu-HU" sz="1600" b="1" dirty="0" err="1"/>
              <a:t>if</a:t>
            </a:r>
            <a:r>
              <a:rPr lang="hu-HU" sz="1600" dirty="0"/>
              <a:t> l </a:t>
            </a:r>
            <a:r>
              <a:rPr lang="hu-HU" sz="1600" b="1" dirty="0" err="1"/>
              <a:t>then</a:t>
            </a:r>
            <a:r>
              <a:rPr lang="hu-HU" sz="1600" dirty="0"/>
              <a:t> </a:t>
            </a:r>
            <a:r>
              <a:rPr lang="hu-HU" sz="1600" dirty="0" err="1"/>
              <a:t>return</a:t>
            </a:r>
            <a:r>
              <a:rPr lang="hu-HU" sz="1600" dirty="0"/>
              <a:t> </a:t>
            </a:r>
            <a:r>
              <a:rPr lang="hu-HU" sz="1600" b="1" dirty="0" err="1">
                <a:solidFill>
                  <a:srgbClr val="FFFF00"/>
                </a:solidFill>
              </a:rPr>
              <a:t>acc.getBalance</a:t>
            </a:r>
            <a:r>
              <a:rPr lang="hu-HU" sz="1600" b="1" dirty="0">
                <a:solidFill>
                  <a:srgbClr val="FFFF00"/>
                </a:solidFill>
              </a:rPr>
              <a:t>()</a:t>
            </a:r>
          </a:p>
        </p:txBody>
      </p:sp>
      <p:sp>
        <p:nvSpPr>
          <p:cNvPr id="125" name="Szövegdoboz 124">
            <a:extLst>
              <a:ext uri="{FF2B5EF4-FFF2-40B4-BE49-F238E27FC236}">
                <a16:creationId xmlns:a16="http://schemas.microsoft.com/office/drawing/2014/main" id="{877ACDE3-C08E-4AB8-B39D-D5A2AC1B4F2E}"/>
              </a:ext>
            </a:extLst>
          </p:cNvPr>
          <p:cNvSpPr txBox="1"/>
          <p:nvPr/>
        </p:nvSpPr>
        <p:spPr>
          <a:xfrm>
            <a:off x="946562" y="5925816"/>
            <a:ext cx="2933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l, </a:t>
            </a:r>
            <a:r>
              <a:rPr lang="hu-HU" sz="1600" dirty="0" err="1"/>
              <a:t>acc</a:t>
            </a:r>
            <a:r>
              <a:rPr lang="hu-HU" sz="1600" dirty="0"/>
              <a:t> := </a:t>
            </a:r>
            <a:r>
              <a:rPr lang="hu-HU" sz="1600" dirty="0" err="1"/>
              <a:t>search</a:t>
            </a:r>
            <a:r>
              <a:rPr lang="hu-HU" sz="1600" dirty="0"/>
              <a:t>(</a:t>
            </a:r>
            <a:r>
              <a:rPr lang="hu-HU" sz="1600" dirty="0" err="1"/>
              <a:t>cardNo</a:t>
            </a:r>
            <a:r>
              <a:rPr lang="hu-HU" sz="1600" dirty="0"/>
              <a:t>) </a:t>
            </a:r>
          </a:p>
          <a:p>
            <a:r>
              <a:rPr lang="hu-HU" sz="1600" b="1" dirty="0" err="1"/>
              <a:t>if</a:t>
            </a:r>
            <a:r>
              <a:rPr lang="hu-HU" sz="1600" dirty="0"/>
              <a:t> l </a:t>
            </a:r>
            <a:r>
              <a:rPr lang="hu-HU" sz="1600" b="1" dirty="0" err="1"/>
              <a:t>then</a:t>
            </a:r>
            <a:r>
              <a:rPr lang="hu-HU" sz="1600" b="1" dirty="0"/>
              <a:t> </a:t>
            </a:r>
            <a:r>
              <a:rPr lang="hu-HU" sz="1600" b="1" dirty="0" err="1">
                <a:solidFill>
                  <a:srgbClr val="FFFF00"/>
                </a:solidFill>
              </a:rPr>
              <a:t>acc.add</a:t>
            </a:r>
            <a:r>
              <a:rPr lang="hu-HU" sz="1600" b="1" dirty="0">
                <a:solidFill>
                  <a:srgbClr val="FFFF00"/>
                </a:solidFill>
              </a:rPr>
              <a:t>(a)</a:t>
            </a:r>
            <a:r>
              <a:rPr lang="hu-H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3691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E645C452-296F-40E2-A3B0-BF78A88F9F0C}"/>
              </a:ext>
            </a:extLst>
          </p:cNvPr>
          <p:cNvSpPr/>
          <p:nvPr/>
        </p:nvSpPr>
        <p:spPr>
          <a:xfrm>
            <a:off x="3815447" y="1950559"/>
            <a:ext cx="2286203" cy="15742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Account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accountNo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balance</a:t>
            </a:r>
            <a:r>
              <a:rPr lang="hu-HU" sz="1600" dirty="0">
                <a:solidFill>
                  <a:schemeClr val="tx1"/>
                </a:solidFill>
              </a:rPr>
              <a:t> : int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getBalance</a:t>
            </a:r>
            <a:r>
              <a:rPr lang="hu-HU" sz="1600" dirty="0">
                <a:solidFill>
                  <a:schemeClr val="tx1"/>
                </a:solidFill>
              </a:rPr>
              <a:t>():int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add(a : int)</a:t>
            </a:r>
            <a:br>
              <a:rPr lang="hu-HU" sz="1600" dirty="0">
                <a:solidFill>
                  <a:schemeClr val="tx1"/>
                </a:solidFill>
              </a:rPr>
            </a:br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search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no:string</a:t>
            </a:r>
            <a:r>
              <a:rPr lang="hu-HU" sz="1600" dirty="0">
                <a:solidFill>
                  <a:schemeClr val="tx1"/>
                </a:solidFill>
              </a:rPr>
              <a:t>):</a:t>
            </a:r>
            <a:r>
              <a:rPr lang="hu-HU" sz="1600" dirty="0" err="1">
                <a:solidFill>
                  <a:schemeClr val="tx1"/>
                </a:solidFill>
              </a:rPr>
              <a:t>bool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8B2CC0D-4A03-4C5C-B181-2508CB73F4E7}"/>
              </a:ext>
            </a:extLst>
          </p:cNvPr>
          <p:cNvSpPr/>
          <p:nvPr/>
        </p:nvSpPr>
        <p:spPr>
          <a:xfrm>
            <a:off x="3815094" y="4498590"/>
            <a:ext cx="2277814" cy="13848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Card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pinCode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pinCheck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p:string</a:t>
            </a:r>
            <a:r>
              <a:rPr lang="hu-HU" sz="1600" dirty="0">
                <a:solidFill>
                  <a:schemeClr val="tx1"/>
                </a:solidFill>
              </a:rPr>
              <a:t>):</a:t>
            </a:r>
            <a:r>
              <a:rPr lang="hu-HU" sz="1600" dirty="0" err="1">
                <a:solidFill>
                  <a:schemeClr val="tx1"/>
                </a:solidFill>
              </a:rPr>
              <a:t>bool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12D1453-FE11-427B-8E0C-34042D6615D3}"/>
              </a:ext>
            </a:extLst>
          </p:cNvPr>
          <p:cNvSpPr/>
          <p:nvPr/>
        </p:nvSpPr>
        <p:spPr>
          <a:xfrm>
            <a:off x="6790208" y="2750003"/>
            <a:ext cx="2392681" cy="1544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Customer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withdraw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atm:ATM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giveCard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Card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givePin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giveAmount</a:t>
            </a:r>
            <a:r>
              <a:rPr lang="hu-HU" sz="1600" dirty="0">
                <a:solidFill>
                  <a:schemeClr val="tx1"/>
                </a:solidFill>
              </a:rPr>
              <a:t>() : int</a:t>
            </a: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cxnSp>
        <p:nvCxnSpPr>
          <p:cNvPr id="5" name="Összekötő: szögletes 4">
            <a:extLst>
              <a:ext uri="{FF2B5EF4-FFF2-40B4-BE49-F238E27FC236}">
                <a16:creationId xmlns:a16="http://schemas.microsoft.com/office/drawing/2014/main" id="{F3B64317-5CC4-4AA2-8D9C-87CC5D5B7C6B}"/>
              </a:ext>
            </a:extLst>
          </p:cNvPr>
          <p:cNvCxnSpPr>
            <a:cxnSpLocks/>
            <a:stCxn id="127" idx="0"/>
            <a:endCxn id="26" idx="3"/>
          </p:cNvCxnSpPr>
          <p:nvPr/>
        </p:nvCxnSpPr>
        <p:spPr>
          <a:xfrm rot="16200000" flipV="1">
            <a:off x="6551725" y="2046134"/>
            <a:ext cx="250643" cy="1173387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Összekötő: szögletes 9">
            <a:extLst>
              <a:ext uri="{FF2B5EF4-FFF2-40B4-BE49-F238E27FC236}">
                <a16:creationId xmlns:a16="http://schemas.microsoft.com/office/drawing/2014/main" id="{FE2A5B35-CDE1-483D-BE0F-3E6C155C16D6}"/>
              </a:ext>
            </a:extLst>
          </p:cNvPr>
          <p:cNvCxnSpPr>
            <a:cxnSpLocks/>
            <a:stCxn id="25" idx="3"/>
            <a:endCxn id="126" idx="2"/>
          </p:cNvCxnSpPr>
          <p:nvPr/>
        </p:nvCxnSpPr>
        <p:spPr>
          <a:xfrm flipV="1">
            <a:off x="6092908" y="4292276"/>
            <a:ext cx="848705" cy="88724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Összekötő: szögletes 15">
            <a:extLst>
              <a:ext uri="{FF2B5EF4-FFF2-40B4-BE49-F238E27FC236}">
                <a16:creationId xmlns:a16="http://schemas.microsoft.com/office/drawing/2014/main" id="{F52AD91B-0559-47ED-95A3-EC95172E7930}"/>
              </a:ext>
            </a:extLst>
          </p:cNvPr>
          <p:cNvCxnSpPr>
            <a:cxnSpLocks/>
            <a:stCxn id="17" idx="0"/>
            <a:endCxn id="145" idx="2"/>
          </p:cNvCxnSpPr>
          <p:nvPr/>
        </p:nvCxnSpPr>
        <p:spPr>
          <a:xfrm rot="5400000" flipH="1" flipV="1">
            <a:off x="2402792" y="2074745"/>
            <a:ext cx="867909" cy="172823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églalap 16">
            <a:extLst>
              <a:ext uri="{FF2B5EF4-FFF2-40B4-BE49-F238E27FC236}">
                <a16:creationId xmlns:a16="http://schemas.microsoft.com/office/drawing/2014/main" id="{BED806FF-7B66-4E4C-8518-C5CA780EEB6D}"/>
              </a:ext>
            </a:extLst>
          </p:cNvPr>
          <p:cNvSpPr/>
          <p:nvPr/>
        </p:nvSpPr>
        <p:spPr>
          <a:xfrm>
            <a:off x="207842" y="3372817"/>
            <a:ext cx="3529572" cy="13402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Bank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search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) : </a:t>
            </a:r>
            <a:r>
              <a:rPr lang="hu-HU" sz="1600" dirty="0" err="1">
                <a:solidFill>
                  <a:schemeClr val="tx1"/>
                </a:solidFill>
              </a:rPr>
              <a:t>bool</a:t>
            </a:r>
            <a:r>
              <a:rPr lang="hu-HU" sz="1600" dirty="0">
                <a:solidFill>
                  <a:schemeClr val="tx1"/>
                </a:solidFill>
              </a:rPr>
              <a:t> x Account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getBalance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):int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transaction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, a:int)</a:t>
            </a:r>
          </a:p>
        </p:txBody>
      </p:sp>
      <p:cxnSp>
        <p:nvCxnSpPr>
          <p:cNvPr id="18" name="Összekötő: szögletes 17">
            <a:extLst>
              <a:ext uri="{FF2B5EF4-FFF2-40B4-BE49-F238E27FC236}">
                <a16:creationId xmlns:a16="http://schemas.microsoft.com/office/drawing/2014/main" id="{51992CDF-1163-4030-AE53-4E1810ABD2F3}"/>
              </a:ext>
            </a:extLst>
          </p:cNvPr>
          <p:cNvCxnSpPr>
            <a:cxnSpLocks/>
            <a:stCxn id="17" idx="2"/>
            <a:endCxn id="25" idx="1"/>
          </p:cNvCxnSpPr>
          <p:nvPr/>
        </p:nvCxnSpPr>
        <p:spPr>
          <a:xfrm rot="16200000" flipH="1">
            <a:off x="2660649" y="4025077"/>
            <a:ext cx="466424" cy="184246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églalap 24">
            <a:extLst>
              <a:ext uri="{FF2B5EF4-FFF2-40B4-BE49-F238E27FC236}">
                <a16:creationId xmlns:a16="http://schemas.microsoft.com/office/drawing/2014/main" id="{29637C9A-159B-4E76-9818-A1CECC8B8755}"/>
              </a:ext>
            </a:extLst>
          </p:cNvPr>
          <p:cNvSpPr/>
          <p:nvPr/>
        </p:nvSpPr>
        <p:spPr>
          <a:xfrm>
            <a:off x="3815094" y="4798626"/>
            <a:ext cx="2277814" cy="7617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C35FFDE6-FC43-4854-AAF1-39F2D86D2CD7}"/>
              </a:ext>
            </a:extLst>
          </p:cNvPr>
          <p:cNvSpPr/>
          <p:nvPr/>
        </p:nvSpPr>
        <p:spPr>
          <a:xfrm>
            <a:off x="3814817" y="2250494"/>
            <a:ext cx="2275535" cy="514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D77F3D2D-DD6D-4074-AADB-121E10D12609}"/>
              </a:ext>
            </a:extLst>
          </p:cNvPr>
          <p:cNvSpPr/>
          <p:nvPr/>
        </p:nvSpPr>
        <p:spPr>
          <a:xfrm>
            <a:off x="6787708" y="3091668"/>
            <a:ext cx="2394722" cy="2204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3DCB3680-AB71-43CA-AE7F-B1BCA111ADCE}"/>
              </a:ext>
            </a:extLst>
          </p:cNvPr>
          <p:cNvSpPr/>
          <p:nvPr/>
        </p:nvSpPr>
        <p:spPr>
          <a:xfrm>
            <a:off x="207840" y="3730979"/>
            <a:ext cx="3514983" cy="2402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89A3E5D2-C80F-42A1-A2A5-B07D5B418943}"/>
              </a:ext>
            </a:extLst>
          </p:cNvPr>
          <p:cNvSpPr txBox="1"/>
          <p:nvPr/>
        </p:nvSpPr>
        <p:spPr>
          <a:xfrm>
            <a:off x="8620024" y="379242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60" name="Téglalap 59">
            <a:extLst>
              <a:ext uri="{FF2B5EF4-FFF2-40B4-BE49-F238E27FC236}">
                <a16:creationId xmlns:a16="http://schemas.microsoft.com/office/drawing/2014/main" id="{9EDAFAE1-64E3-49B1-A0FB-D47580BF5402}"/>
              </a:ext>
            </a:extLst>
          </p:cNvPr>
          <p:cNvSpPr/>
          <p:nvPr/>
        </p:nvSpPr>
        <p:spPr>
          <a:xfrm>
            <a:off x="551284" y="315988"/>
            <a:ext cx="3670895" cy="13402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Center</a:t>
            </a:r>
          </a:p>
          <a:p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getBalance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code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):int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transaction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code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, a:int)</a:t>
            </a: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search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) : Bank</a:t>
            </a:r>
          </a:p>
        </p:txBody>
      </p:sp>
      <p:sp>
        <p:nvSpPr>
          <p:cNvPr id="61" name="Téglalap 60">
            <a:extLst>
              <a:ext uri="{FF2B5EF4-FFF2-40B4-BE49-F238E27FC236}">
                <a16:creationId xmlns:a16="http://schemas.microsoft.com/office/drawing/2014/main" id="{22D83302-232B-48A7-A89B-C22B7080E289}"/>
              </a:ext>
            </a:extLst>
          </p:cNvPr>
          <p:cNvSpPr/>
          <p:nvPr/>
        </p:nvSpPr>
        <p:spPr>
          <a:xfrm>
            <a:off x="551285" y="607931"/>
            <a:ext cx="3670896" cy="2803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Téglalap 66">
            <a:extLst>
              <a:ext uri="{FF2B5EF4-FFF2-40B4-BE49-F238E27FC236}">
                <a16:creationId xmlns:a16="http://schemas.microsoft.com/office/drawing/2014/main" id="{29A9AF1A-1444-48A8-B4B6-5E5306E6899C}"/>
              </a:ext>
            </a:extLst>
          </p:cNvPr>
          <p:cNvSpPr/>
          <p:nvPr/>
        </p:nvSpPr>
        <p:spPr>
          <a:xfrm>
            <a:off x="6769078" y="666739"/>
            <a:ext cx="2793470" cy="8957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ATM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location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process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cust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Customer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8" name="Téglalap 67">
            <a:extLst>
              <a:ext uri="{FF2B5EF4-FFF2-40B4-BE49-F238E27FC236}">
                <a16:creationId xmlns:a16="http://schemas.microsoft.com/office/drawing/2014/main" id="{D0F4F8D3-3745-4471-BC1E-39D5EB843582}"/>
              </a:ext>
            </a:extLst>
          </p:cNvPr>
          <p:cNvSpPr/>
          <p:nvPr/>
        </p:nvSpPr>
        <p:spPr>
          <a:xfrm>
            <a:off x="6769078" y="972026"/>
            <a:ext cx="2793470" cy="2690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2" name="Szövegdoboz 111">
            <a:extLst>
              <a:ext uri="{FF2B5EF4-FFF2-40B4-BE49-F238E27FC236}">
                <a16:creationId xmlns:a16="http://schemas.microsoft.com/office/drawing/2014/main" id="{12148142-F4C2-4D0B-AABB-5C5817ABFA9C}"/>
              </a:ext>
            </a:extLst>
          </p:cNvPr>
          <p:cNvSpPr txBox="1"/>
          <p:nvPr/>
        </p:nvSpPr>
        <p:spPr>
          <a:xfrm>
            <a:off x="7629644" y="2446242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cxnSp>
        <p:nvCxnSpPr>
          <p:cNvPr id="113" name="Egyenes összekötő 112">
            <a:extLst>
              <a:ext uri="{FF2B5EF4-FFF2-40B4-BE49-F238E27FC236}">
                <a16:creationId xmlns:a16="http://schemas.microsoft.com/office/drawing/2014/main" id="{2965BC25-768A-4BB8-A4FB-57E9D49013C0}"/>
              </a:ext>
            </a:extLst>
          </p:cNvPr>
          <p:cNvCxnSpPr>
            <a:cxnSpLocks/>
          </p:cNvCxnSpPr>
          <p:nvPr/>
        </p:nvCxnSpPr>
        <p:spPr>
          <a:xfrm flipH="1" flipV="1">
            <a:off x="8771444" y="1574122"/>
            <a:ext cx="11574" cy="116604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>
            <a:extLst>
              <a:ext uri="{FF2B5EF4-FFF2-40B4-BE49-F238E27FC236}">
                <a16:creationId xmlns:a16="http://schemas.microsoft.com/office/drawing/2014/main" id="{FA734E71-67DC-4DC5-A3BA-AF77BD09D9CA}"/>
              </a:ext>
            </a:extLst>
          </p:cNvPr>
          <p:cNvCxnSpPr>
            <a:cxnSpLocks/>
            <a:stCxn id="117" idx="3"/>
            <a:endCxn id="119" idx="1"/>
          </p:cNvCxnSpPr>
          <p:nvPr/>
        </p:nvCxnSpPr>
        <p:spPr>
          <a:xfrm flipV="1">
            <a:off x="7930419" y="1924552"/>
            <a:ext cx="818788" cy="911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Szövegdoboz 114">
            <a:extLst>
              <a:ext uri="{FF2B5EF4-FFF2-40B4-BE49-F238E27FC236}">
                <a16:creationId xmlns:a16="http://schemas.microsoft.com/office/drawing/2014/main" id="{8465E592-350C-4E38-8B35-300EBA0471D6}"/>
              </a:ext>
            </a:extLst>
          </p:cNvPr>
          <p:cNvSpPr txBox="1"/>
          <p:nvPr/>
        </p:nvSpPr>
        <p:spPr>
          <a:xfrm>
            <a:off x="7890372" y="1950963"/>
            <a:ext cx="857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subset</a:t>
            </a:r>
            <a:r>
              <a:rPr lang="hu-HU" sz="1600" dirty="0"/>
              <a:t>}</a:t>
            </a:r>
          </a:p>
        </p:txBody>
      </p:sp>
      <p:sp>
        <p:nvSpPr>
          <p:cNvPr id="117" name="Szövegdoboz 116">
            <a:extLst>
              <a:ext uri="{FF2B5EF4-FFF2-40B4-BE49-F238E27FC236}">
                <a16:creationId xmlns:a16="http://schemas.microsoft.com/office/drawing/2014/main" id="{D0D4E6A2-AE18-463A-BEB8-8C7444B3F4EE}"/>
              </a:ext>
            </a:extLst>
          </p:cNvPr>
          <p:cNvSpPr txBox="1"/>
          <p:nvPr/>
        </p:nvSpPr>
        <p:spPr>
          <a:xfrm>
            <a:off x="7138214" y="1756186"/>
            <a:ext cx="792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queues</a:t>
            </a:r>
            <a:endParaRPr lang="hu-HU" sz="1600" dirty="0"/>
          </a:p>
        </p:txBody>
      </p:sp>
      <p:sp>
        <p:nvSpPr>
          <p:cNvPr id="119" name="Szövegdoboz 118">
            <a:extLst>
              <a:ext uri="{FF2B5EF4-FFF2-40B4-BE49-F238E27FC236}">
                <a16:creationId xmlns:a16="http://schemas.microsoft.com/office/drawing/2014/main" id="{B833D130-6E3C-42B4-B370-8E0278D2DA9F}"/>
              </a:ext>
            </a:extLst>
          </p:cNvPr>
          <p:cNvSpPr txBox="1"/>
          <p:nvPr/>
        </p:nvSpPr>
        <p:spPr>
          <a:xfrm>
            <a:off x="8749207" y="1755275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handles</a:t>
            </a:r>
            <a:endParaRPr lang="hu-HU" sz="1600" dirty="0"/>
          </a:p>
        </p:txBody>
      </p:sp>
      <p:cxnSp>
        <p:nvCxnSpPr>
          <p:cNvPr id="120" name="Egyenes összekötő 119">
            <a:extLst>
              <a:ext uri="{FF2B5EF4-FFF2-40B4-BE49-F238E27FC236}">
                <a16:creationId xmlns:a16="http://schemas.microsoft.com/office/drawing/2014/main" id="{DB219A27-F57D-47C2-8FFD-8BC8AD653A94}"/>
              </a:ext>
            </a:extLst>
          </p:cNvPr>
          <p:cNvCxnSpPr>
            <a:cxnSpLocks/>
          </p:cNvCxnSpPr>
          <p:nvPr/>
        </p:nvCxnSpPr>
        <p:spPr>
          <a:xfrm flipV="1">
            <a:off x="7919185" y="1574123"/>
            <a:ext cx="1" cy="116604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Szövegdoboz 130">
            <a:extLst>
              <a:ext uri="{FF2B5EF4-FFF2-40B4-BE49-F238E27FC236}">
                <a16:creationId xmlns:a16="http://schemas.microsoft.com/office/drawing/2014/main" id="{6BF7FF3D-7D3E-4DCE-B09E-FE4BC3600C67}"/>
              </a:ext>
            </a:extLst>
          </p:cNvPr>
          <p:cNvSpPr txBox="1"/>
          <p:nvPr/>
        </p:nvSpPr>
        <p:spPr>
          <a:xfrm>
            <a:off x="7337708" y="2967335"/>
            <a:ext cx="201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139" name="Háromszög 138">
            <a:extLst>
              <a:ext uri="{FF2B5EF4-FFF2-40B4-BE49-F238E27FC236}">
                <a16:creationId xmlns:a16="http://schemas.microsoft.com/office/drawing/2014/main" id="{51D1365C-442E-4D29-BCC1-742E23C4F657}"/>
              </a:ext>
            </a:extLst>
          </p:cNvPr>
          <p:cNvSpPr/>
          <p:nvPr/>
        </p:nvSpPr>
        <p:spPr>
          <a:xfrm>
            <a:off x="7495907" y="169261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0" name="Háromszög 139">
            <a:extLst>
              <a:ext uri="{FF2B5EF4-FFF2-40B4-BE49-F238E27FC236}">
                <a16:creationId xmlns:a16="http://schemas.microsoft.com/office/drawing/2014/main" id="{168FFA39-F543-495B-A247-C7D2269AD1CA}"/>
              </a:ext>
            </a:extLst>
          </p:cNvPr>
          <p:cNvSpPr/>
          <p:nvPr/>
        </p:nvSpPr>
        <p:spPr>
          <a:xfrm>
            <a:off x="9103224" y="1683139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1" name="Szövegdoboz 140">
            <a:extLst>
              <a:ext uri="{FF2B5EF4-FFF2-40B4-BE49-F238E27FC236}">
                <a16:creationId xmlns:a16="http://schemas.microsoft.com/office/drawing/2014/main" id="{C579A419-A58C-4276-A7CA-CD3BD5C0067D}"/>
              </a:ext>
            </a:extLst>
          </p:cNvPr>
          <p:cNvSpPr txBox="1"/>
          <p:nvPr/>
        </p:nvSpPr>
        <p:spPr>
          <a:xfrm>
            <a:off x="7843243" y="2411449"/>
            <a:ext cx="980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ordered</a:t>
            </a:r>
            <a:r>
              <a:rPr lang="hu-HU" sz="1600" dirty="0"/>
              <a:t>}</a:t>
            </a:r>
          </a:p>
        </p:txBody>
      </p:sp>
      <p:cxnSp>
        <p:nvCxnSpPr>
          <p:cNvPr id="147" name="Egyenes összekötő 146">
            <a:extLst>
              <a:ext uri="{FF2B5EF4-FFF2-40B4-BE49-F238E27FC236}">
                <a16:creationId xmlns:a16="http://schemas.microsoft.com/office/drawing/2014/main" id="{5CC7034E-052F-492D-A0A8-E86F44B0C3C3}"/>
              </a:ext>
            </a:extLst>
          </p:cNvPr>
          <p:cNvCxnSpPr>
            <a:cxnSpLocks/>
            <a:stCxn id="160" idx="6"/>
            <a:endCxn id="67" idx="1"/>
          </p:cNvCxnSpPr>
          <p:nvPr/>
        </p:nvCxnSpPr>
        <p:spPr>
          <a:xfrm flipV="1">
            <a:off x="4328029" y="1114605"/>
            <a:ext cx="2441049" cy="2017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Háromszög 157">
            <a:extLst>
              <a:ext uri="{FF2B5EF4-FFF2-40B4-BE49-F238E27FC236}">
                <a16:creationId xmlns:a16="http://schemas.microsoft.com/office/drawing/2014/main" id="{DF908CEC-C2B2-484B-818F-C4137FE74126}"/>
              </a:ext>
            </a:extLst>
          </p:cNvPr>
          <p:cNvSpPr/>
          <p:nvPr/>
        </p:nvSpPr>
        <p:spPr>
          <a:xfrm rot="16200000">
            <a:off x="5328055" y="87714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9" name="Szövegdoboz 158">
            <a:extLst>
              <a:ext uri="{FF2B5EF4-FFF2-40B4-BE49-F238E27FC236}">
                <a16:creationId xmlns:a16="http://schemas.microsoft.com/office/drawing/2014/main" id="{08902BA4-EE3D-4A04-B022-A74D41BA7C16}"/>
              </a:ext>
            </a:extLst>
          </p:cNvPr>
          <p:cNvSpPr txBox="1"/>
          <p:nvPr/>
        </p:nvSpPr>
        <p:spPr>
          <a:xfrm>
            <a:off x="5415231" y="773405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sends</a:t>
            </a:r>
            <a:endParaRPr lang="hu-HU" sz="1600" dirty="0"/>
          </a:p>
        </p:txBody>
      </p:sp>
      <p:sp>
        <p:nvSpPr>
          <p:cNvPr id="160" name="Ellipszis 159">
            <a:extLst>
              <a:ext uri="{FF2B5EF4-FFF2-40B4-BE49-F238E27FC236}">
                <a16:creationId xmlns:a16="http://schemas.microsoft.com/office/drawing/2014/main" id="{4FC85CAE-8B9A-49F7-A274-7F66C23FADEF}"/>
              </a:ext>
            </a:extLst>
          </p:cNvPr>
          <p:cNvSpPr/>
          <p:nvPr/>
        </p:nvSpPr>
        <p:spPr>
          <a:xfrm>
            <a:off x="4241006" y="1075124"/>
            <a:ext cx="87023" cy="82996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2" name="Szövegdoboz 161">
            <a:extLst>
              <a:ext uri="{FF2B5EF4-FFF2-40B4-BE49-F238E27FC236}">
                <a16:creationId xmlns:a16="http://schemas.microsoft.com/office/drawing/2014/main" id="{721DC52D-A47B-49A9-A5D7-4AA2DB3F1FE9}"/>
              </a:ext>
            </a:extLst>
          </p:cNvPr>
          <p:cNvSpPr txBox="1"/>
          <p:nvPr/>
        </p:nvSpPr>
        <p:spPr>
          <a:xfrm>
            <a:off x="4210634" y="750138"/>
            <a:ext cx="829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- center</a:t>
            </a:r>
          </a:p>
        </p:txBody>
      </p:sp>
      <p:sp>
        <p:nvSpPr>
          <p:cNvPr id="177" name="Szövegdoboz 176">
            <a:extLst>
              <a:ext uri="{FF2B5EF4-FFF2-40B4-BE49-F238E27FC236}">
                <a16:creationId xmlns:a16="http://schemas.microsoft.com/office/drawing/2014/main" id="{CC4853EC-3D94-449F-893C-FCAEE9DA63D6}"/>
              </a:ext>
            </a:extLst>
          </p:cNvPr>
          <p:cNvSpPr txBox="1"/>
          <p:nvPr/>
        </p:nvSpPr>
        <p:spPr>
          <a:xfrm>
            <a:off x="2265778" y="4854988"/>
            <a:ext cx="627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owns</a:t>
            </a:r>
            <a:endParaRPr lang="hu-HU" sz="1600" dirty="0"/>
          </a:p>
        </p:txBody>
      </p:sp>
      <p:sp>
        <p:nvSpPr>
          <p:cNvPr id="178" name="Szövegdoboz 177">
            <a:extLst>
              <a:ext uri="{FF2B5EF4-FFF2-40B4-BE49-F238E27FC236}">
                <a16:creationId xmlns:a16="http://schemas.microsoft.com/office/drawing/2014/main" id="{77DBE73A-A21A-457A-ABCD-2ED789EF8DA4}"/>
              </a:ext>
            </a:extLst>
          </p:cNvPr>
          <p:cNvSpPr txBox="1"/>
          <p:nvPr/>
        </p:nvSpPr>
        <p:spPr>
          <a:xfrm>
            <a:off x="3540856" y="4869331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83" name="Háromszög 182">
            <a:extLst>
              <a:ext uri="{FF2B5EF4-FFF2-40B4-BE49-F238E27FC236}">
                <a16:creationId xmlns:a16="http://schemas.microsoft.com/office/drawing/2014/main" id="{57BB9D36-5962-45AD-801C-3AC2CB62E934}"/>
              </a:ext>
            </a:extLst>
          </p:cNvPr>
          <p:cNvSpPr/>
          <p:nvPr/>
        </p:nvSpPr>
        <p:spPr>
          <a:xfrm rot="5400000">
            <a:off x="2846315" y="4982958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0" name="Szövegdoboz 189">
            <a:extLst>
              <a:ext uri="{FF2B5EF4-FFF2-40B4-BE49-F238E27FC236}">
                <a16:creationId xmlns:a16="http://schemas.microsoft.com/office/drawing/2014/main" id="{6D23362F-7867-4B97-9FFA-2A70B73A09F5}"/>
              </a:ext>
            </a:extLst>
          </p:cNvPr>
          <p:cNvSpPr txBox="1"/>
          <p:nvPr/>
        </p:nvSpPr>
        <p:spPr>
          <a:xfrm>
            <a:off x="3543130" y="2168935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92" name="Háromszög 191">
            <a:extLst>
              <a:ext uri="{FF2B5EF4-FFF2-40B4-BE49-F238E27FC236}">
                <a16:creationId xmlns:a16="http://schemas.microsoft.com/office/drawing/2014/main" id="{0137770C-7FCF-437D-869E-FBB98B772240}"/>
              </a:ext>
            </a:extLst>
          </p:cNvPr>
          <p:cNvSpPr/>
          <p:nvPr/>
        </p:nvSpPr>
        <p:spPr>
          <a:xfrm rot="5400000">
            <a:off x="2997378" y="227777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93" name="Egyenes összekötő 192">
            <a:extLst>
              <a:ext uri="{FF2B5EF4-FFF2-40B4-BE49-F238E27FC236}">
                <a16:creationId xmlns:a16="http://schemas.microsoft.com/office/drawing/2014/main" id="{37E4AD62-F2D5-47E5-B9BA-924560EF70FA}"/>
              </a:ext>
            </a:extLst>
          </p:cNvPr>
          <p:cNvCxnSpPr>
            <a:cxnSpLocks/>
            <a:stCxn id="142" idx="0"/>
            <a:endCxn id="2" idx="2"/>
          </p:cNvCxnSpPr>
          <p:nvPr/>
        </p:nvCxnSpPr>
        <p:spPr>
          <a:xfrm flipV="1">
            <a:off x="4952928" y="3524781"/>
            <a:ext cx="5621" cy="883708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Háromszög 193">
            <a:extLst>
              <a:ext uri="{FF2B5EF4-FFF2-40B4-BE49-F238E27FC236}">
                <a16:creationId xmlns:a16="http://schemas.microsoft.com/office/drawing/2014/main" id="{3362A2B0-6A91-470D-A8F1-A44E14E789D8}"/>
              </a:ext>
            </a:extLst>
          </p:cNvPr>
          <p:cNvSpPr/>
          <p:nvPr/>
        </p:nvSpPr>
        <p:spPr>
          <a:xfrm rot="10800000">
            <a:off x="595132" y="2500533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02" name="Egyenes összekötő 201">
            <a:extLst>
              <a:ext uri="{FF2B5EF4-FFF2-40B4-BE49-F238E27FC236}">
                <a16:creationId xmlns:a16="http://schemas.microsoft.com/office/drawing/2014/main" id="{7E7D363C-9B0C-49D0-8E24-8A31B181B0FE}"/>
              </a:ext>
            </a:extLst>
          </p:cNvPr>
          <p:cNvCxnSpPr>
            <a:cxnSpLocks/>
            <a:stCxn id="203" idx="2"/>
            <a:endCxn id="221" idx="0"/>
          </p:cNvCxnSpPr>
          <p:nvPr/>
        </p:nvCxnSpPr>
        <p:spPr>
          <a:xfrm>
            <a:off x="1065346" y="1651972"/>
            <a:ext cx="1842" cy="162637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Szövegdoboz 202">
            <a:extLst>
              <a:ext uri="{FF2B5EF4-FFF2-40B4-BE49-F238E27FC236}">
                <a16:creationId xmlns:a16="http://schemas.microsoft.com/office/drawing/2014/main" id="{66F67CC7-78D4-4149-96E5-5F943BDCC70E}"/>
              </a:ext>
            </a:extLst>
          </p:cNvPr>
          <p:cNvSpPr txBox="1"/>
          <p:nvPr/>
        </p:nvSpPr>
        <p:spPr>
          <a:xfrm>
            <a:off x="946563" y="12826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210" name="Szövegdoboz 209">
            <a:extLst>
              <a:ext uri="{FF2B5EF4-FFF2-40B4-BE49-F238E27FC236}">
                <a16:creationId xmlns:a16="http://schemas.microsoft.com/office/drawing/2014/main" id="{DC72771B-B61E-48A1-B15F-E3C5C4BDDDD5}"/>
              </a:ext>
            </a:extLst>
          </p:cNvPr>
          <p:cNvSpPr txBox="1"/>
          <p:nvPr/>
        </p:nvSpPr>
        <p:spPr>
          <a:xfrm>
            <a:off x="207841" y="2163098"/>
            <a:ext cx="901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requests</a:t>
            </a:r>
            <a:endParaRPr lang="hu-HU" sz="1600" dirty="0"/>
          </a:p>
        </p:txBody>
      </p:sp>
      <p:sp>
        <p:nvSpPr>
          <p:cNvPr id="216" name="Háromszög 215">
            <a:extLst>
              <a:ext uri="{FF2B5EF4-FFF2-40B4-BE49-F238E27FC236}">
                <a16:creationId xmlns:a16="http://schemas.microsoft.com/office/drawing/2014/main" id="{E5F91305-5DAB-43D1-97B8-3D0B47699049}"/>
              </a:ext>
            </a:extLst>
          </p:cNvPr>
          <p:cNvSpPr/>
          <p:nvPr/>
        </p:nvSpPr>
        <p:spPr>
          <a:xfrm rot="16200000">
            <a:off x="6305747" y="228899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7" name="Szövegdoboz 216">
            <a:extLst>
              <a:ext uri="{FF2B5EF4-FFF2-40B4-BE49-F238E27FC236}">
                <a16:creationId xmlns:a16="http://schemas.microsoft.com/office/drawing/2014/main" id="{5D658B1B-C515-4CB6-AA55-476C7E849692}"/>
              </a:ext>
            </a:extLst>
          </p:cNvPr>
          <p:cNvSpPr txBox="1"/>
          <p:nvPr/>
        </p:nvSpPr>
        <p:spPr>
          <a:xfrm>
            <a:off x="6404960" y="4815079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uses</a:t>
            </a:r>
            <a:endParaRPr lang="hu-HU" sz="1600" dirty="0"/>
          </a:p>
        </p:txBody>
      </p:sp>
      <p:sp>
        <p:nvSpPr>
          <p:cNvPr id="218" name="Háromszög 217">
            <a:extLst>
              <a:ext uri="{FF2B5EF4-FFF2-40B4-BE49-F238E27FC236}">
                <a16:creationId xmlns:a16="http://schemas.microsoft.com/office/drawing/2014/main" id="{2EBC720E-96BB-439B-A06B-82C4A9F574E3}"/>
              </a:ext>
            </a:extLst>
          </p:cNvPr>
          <p:cNvSpPr/>
          <p:nvPr/>
        </p:nvSpPr>
        <p:spPr>
          <a:xfrm rot="16200000">
            <a:off x="6283187" y="4942575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9" name="Szövegdoboz 218">
            <a:extLst>
              <a:ext uri="{FF2B5EF4-FFF2-40B4-BE49-F238E27FC236}">
                <a16:creationId xmlns:a16="http://schemas.microsoft.com/office/drawing/2014/main" id="{76BBBAF3-5F78-480B-86C5-391F9DC7D91A}"/>
              </a:ext>
            </a:extLst>
          </p:cNvPr>
          <p:cNvSpPr txBox="1"/>
          <p:nvPr/>
        </p:nvSpPr>
        <p:spPr>
          <a:xfrm>
            <a:off x="746930" y="30629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20" name="Szövegdoboz 219">
            <a:extLst>
              <a:ext uri="{FF2B5EF4-FFF2-40B4-BE49-F238E27FC236}">
                <a16:creationId xmlns:a16="http://schemas.microsoft.com/office/drawing/2014/main" id="{04CDC188-30C3-4931-9494-DE27CCBFDD78}"/>
              </a:ext>
            </a:extLst>
          </p:cNvPr>
          <p:cNvSpPr txBox="1"/>
          <p:nvPr/>
        </p:nvSpPr>
        <p:spPr>
          <a:xfrm>
            <a:off x="1052241" y="3011318"/>
            <a:ext cx="777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- </a:t>
            </a:r>
            <a:r>
              <a:rPr lang="hu-HU" sz="1600" dirty="0" err="1"/>
              <a:t>banks</a:t>
            </a:r>
            <a:endParaRPr lang="hu-HU" sz="1600" dirty="0"/>
          </a:p>
        </p:txBody>
      </p:sp>
      <p:sp>
        <p:nvSpPr>
          <p:cNvPr id="221" name="Ellipszis 220">
            <a:extLst>
              <a:ext uri="{FF2B5EF4-FFF2-40B4-BE49-F238E27FC236}">
                <a16:creationId xmlns:a16="http://schemas.microsoft.com/office/drawing/2014/main" id="{CB6FFF54-44F2-4407-9BED-0528E9170C9C}"/>
              </a:ext>
            </a:extLst>
          </p:cNvPr>
          <p:cNvSpPr/>
          <p:nvPr/>
        </p:nvSpPr>
        <p:spPr>
          <a:xfrm>
            <a:off x="1023676" y="3278349"/>
            <a:ext cx="87023" cy="82996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4" name="Szövegdoboz 233">
            <a:extLst>
              <a:ext uri="{FF2B5EF4-FFF2-40B4-BE49-F238E27FC236}">
                <a16:creationId xmlns:a16="http://schemas.microsoft.com/office/drawing/2014/main" id="{97D93283-E111-44C1-9313-D2B5256BCAAD}"/>
              </a:ext>
            </a:extLst>
          </p:cNvPr>
          <p:cNvSpPr txBox="1"/>
          <p:nvPr/>
        </p:nvSpPr>
        <p:spPr>
          <a:xfrm>
            <a:off x="4621409" y="41951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80" name="Ellipszis 279">
            <a:extLst>
              <a:ext uri="{FF2B5EF4-FFF2-40B4-BE49-F238E27FC236}">
                <a16:creationId xmlns:a16="http://schemas.microsoft.com/office/drawing/2014/main" id="{F99FB277-1538-4C0A-99E6-F129DC6AD2C4}"/>
              </a:ext>
            </a:extLst>
          </p:cNvPr>
          <p:cNvSpPr/>
          <p:nvPr/>
        </p:nvSpPr>
        <p:spPr>
          <a:xfrm>
            <a:off x="3488556" y="4522775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81" name="Egyenes összekötő 280">
            <a:extLst>
              <a:ext uri="{FF2B5EF4-FFF2-40B4-BE49-F238E27FC236}">
                <a16:creationId xmlns:a16="http://schemas.microsoft.com/office/drawing/2014/main" id="{DD03B04D-EB2D-4512-8AA2-12AD244ACB95}"/>
              </a:ext>
            </a:extLst>
          </p:cNvPr>
          <p:cNvCxnSpPr>
            <a:cxnSpLocks/>
            <a:stCxn id="280" idx="4"/>
          </p:cNvCxnSpPr>
          <p:nvPr/>
        </p:nvCxnSpPr>
        <p:spPr>
          <a:xfrm>
            <a:off x="3532068" y="4605771"/>
            <a:ext cx="24163" cy="139118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Ellipszis 282">
            <a:extLst>
              <a:ext uri="{FF2B5EF4-FFF2-40B4-BE49-F238E27FC236}">
                <a16:creationId xmlns:a16="http://schemas.microsoft.com/office/drawing/2014/main" id="{E643119C-D23F-468A-BD20-C9C845C1BDEA}"/>
              </a:ext>
            </a:extLst>
          </p:cNvPr>
          <p:cNvSpPr/>
          <p:nvPr/>
        </p:nvSpPr>
        <p:spPr>
          <a:xfrm>
            <a:off x="3280795" y="4289984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84" name="Egyenes összekötő 283">
            <a:extLst>
              <a:ext uri="{FF2B5EF4-FFF2-40B4-BE49-F238E27FC236}">
                <a16:creationId xmlns:a16="http://schemas.microsoft.com/office/drawing/2014/main" id="{B1BA387E-C031-4061-89D9-8499A2CD74F5}"/>
              </a:ext>
            </a:extLst>
          </p:cNvPr>
          <p:cNvCxnSpPr>
            <a:cxnSpLocks/>
            <a:stCxn id="283" idx="4"/>
          </p:cNvCxnSpPr>
          <p:nvPr/>
        </p:nvCxnSpPr>
        <p:spPr>
          <a:xfrm>
            <a:off x="3324307" y="4372980"/>
            <a:ext cx="16435" cy="10222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Ellipszis 289">
            <a:extLst>
              <a:ext uri="{FF2B5EF4-FFF2-40B4-BE49-F238E27FC236}">
                <a16:creationId xmlns:a16="http://schemas.microsoft.com/office/drawing/2014/main" id="{1A0E69A6-8A21-45C4-8490-7F5EE6DD8E56}"/>
              </a:ext>
            </a:extLst>
          </p:cNvPr>
          <p:cNvSpPr/>
          <p:nvPr/>
        </p:nvSpPr>
        <p:spPr>
          <a:xfrm>
            <a:off x="4053868" y="124109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91" name="Egyenes összekötő 290">
            <a:extLst>
              <a:ext uri="{FF2B5EF4-FFF2-40B4-BE49-F238E27FC236}">
                <a16:creationId xmlns:a16="http://schemas.microsoft.com/office/drawing/2014/main" id="{F15BF6AA-19BE-465D-891D-9EED0FFFA6AF}"/>
              </a:ext>
            </a:extLst>
          </p:cNvPr>
          <p:cNvCxnSpPr>
            <a:cxnSpLocks/>
            <a:stCxn id="290" idx="4"/>
          </p:cNvCxnSpPr>
          <p:nvPr/>
        </p:nvCxnSpPr>
        <p:spPr>
          <a:xfrm>
            <a:off x="4097380" y="1324093"/>
            <a:ext cx="0" cy="18992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Ellipszis 292">
            <a:extLst>
              <a:ext uri="{FF2B5EF4-FFF2-40B4-BE49-F238E27FC236}">
                <a16:creationId xmlns:a16="http://schemas.microsoft.com/office/drawing/2014/main" id="{8B119B02-F5F1-44C3-A371-A377C578D09D}"/>
              </a:ext>
            </a:extLst>
          </p:cNvPr>
          <p:cNvSpPr/>
          <p:nvPr/>
        </p:nvSpPr>
        <p:spPr>
          <a:xfrm>
            <a:off x="4056868" y="948351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94" name="Egyenes összekötő 293">
            <a:extLst>
              <a:ext uri="{FF2B5EF4-FFF2-40B4-BE49-F238E27FC236}">
                <a16:creationId xmlns:a16="http://schemas.microsoft.com/office/drawing/2014/main" id="{14F6BB2F-AF70-4E29-B94C-66C559353F20}"/>
              </a:ext>
            </a:extLst>
          </p:cNvPr>
          <p:cNvCxnSpPr>
            <a:cxnSpLocks/>
            <a:stCxn id="293" idx="0"/>
          </p:cNvCxnSpPr>
          <p:nvPr/>
        </p:nvCxnSpPr>
        <p:spPr>
          <a:xfrm flipV="1">
            <a:off x="4100380" y="700768"/>
            <a:ext cx="0" cy="24758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églalap: szamárfül 167">
            <a:extLst>
              <a:ext uri="{FF2B5EF4-FFF2-40B4-BE49-F238E27FC236}">
                <a16:creationId xmlns:a16="http://schemas.microsoft.com/office/drawing/2014/main" id="{9A0C91A9-4221-4E1B-96B8-C510480D1FDE}"/>
              </a:ext>
            </a:extLst>
          </p:cNvPr>
          <p:cNvSpPr/>
          <p:nvPr/>
        </p:nvSpPr>
        <p:spPr>
          <a:xfrm rot="16200000">
            <a:off x="8669609" y="3102150"/>
            <a:ext cx="1734784" cy="507204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69" name="Szövegdoboz 168">
            <a:extLst>
              <a:ext uri="{FF2B5EF4-FFF2-40B4-BE49-F238E27FC236}">
                <a16:creationId xmlns:a16="http://schemas.microsoft.com/office/drawing/2014/main" id="{FE77FF48-68F8-4CA3-BE4C-86031D083307}"/>
              </a:ext>
            </a:extLst>
          </p:cNvPr>
          <p:cNvSpPr txBox="1"/>
          <p:nvPr/>
        </p:nvSpPr>
        <p:spPr>
          <a:xfrm>
            <a:off x="7043194" y="4760742"/>
            <a:ext cx="50906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card</a:t>
            </a:r>
            <a:r>
              <a:rPr lang="hu-HU" sz="1600" dirty="0"/>
              <a:t> := </a:t>
            </a:r>
            <a:r>
              <a:rPr lang="hu-HU" sz="1600" dirty="0" err="1"/>
              <a:t>cust.giveCard</a:t>
            </a:r>
            <a:r>
              <a:rPr lang="hu-HU" sz="1600" dirty="0"/>
              <a:t>()</a:t>
            </a:r>
          </a:p>
          <a:p>
            <a:r>
              <a:rPr lang="hu-HU" sz="1600" b="1" dirty="0" err="1"/>
              <a:t>if</a:t>
            </a:r>
            <a:r>
              <a:rPr lang="hu-HU" sz="1600" b="1" dirty="0"/>
              <a:t> </a:t>
            </a:r>
            <a:r>
              <a:rPr lang="hu-HU" sz="1600" dirty="0" err="1"/>
              <a:t>card</a:t>
            </a:r>
            <a:r>
              <a:rPr lang="hu-HU" sz="1600" b="1" dirty="0" err="1"/>
              <a:t>.</a:t>
            </a:r>
            <a:r>
              <a:rPr lang="hu-HU" sz="1600" dirty="0" err="1"/>
              <a:t>pinCheck</a:t>
            </a:r>
            <a:r>
              <a:rPr lang="hu-HU" sz="1600" dirty="0"/>
              <a:t>(</a:t>
            </a:r>
            <a:r>
              <a:rPr lang="hu-HU" sz="1600" dirty="0" err="1"/>
              <a:t>cust.givePin</a:t>
            </a:r>
            <a:r>
              <a:rPr lang="hu-HU" sz="1600" dirty="0"/>
              <a:t>()) </a:t>
            </a:r>
            <a:r>
              <a:rPr lang="hu-HU" sz="1600" b="1" dirty="0" err="1"/>
              <a:t>then</a:t>
            </a:r>
            <a:endParaRPr lang="hu-HU" sz="1600" b="1" dirty="0"/>
          </a:p>
          <a:p>
            <a:r>
              <a:rPr lang="hu-HU" sz="1600" dirty="0"/>
              <a:t>    a := </a:t>
            </a:r>
            <a:r>
              <a:rPr lang="hu-HU" sz="1600" dirty="0" err="1"/>
              <a:t>cust.giveAmount</a:t>
            </a:r>
            <a:r>
              <a:rPr lang="hu-HU" sz="1600" dirty="0"/>
              <a:t>()</a:t>
            </a:r>
          </a:p>
          <a:p>
            <a:r>
              <a:rPr lang="hu-HU" sz="1600" b="1" dirty="0"/>
              <a:t>    </a:t>
            </a:r>
            <a:r>
              <a:rPr lang="hu-HU" sz="1600" b="1" dirty="0" err="1"/>
              <a:t>if</a:t>
            </a:r>
            <a:r>
              <a:rPr lang="hu-HU" sz="1600" dirty="0"/>
              <a:t> </a:t>
            </a:r>
            <a:r>
              <a:rPr lang="hu-HU" sz="1600" dirty="0" err="1"/>
              <a:t>center.getBalance</a:t>
            </a:r>
            <a:r>
              <a:rPr lang="hu-HU" sz="1600" dirty="0"/>
              <a:t>(</a:t>
            </a:r>
            <a:r>
              <a:rPr lang="hu-HU" sz="1600" dirty="0" err="1"/>
              <a:t>card.bankCode</a:t>
            </a:r>
            <a:r>
              <a:rPr lang="hu-HU" sz="1600" dirty="0"/>
              <a:t>, </a:t>
            </a:r>
            <a:r>
              <a:rPr lang="hu-HU" sz="1600" dirty="0" err="1"/>
              <a:t>card.cardNo</a:t>
            </a:r>
            <a:r>
              <a:rPr lang="hu-HU" sz="1600" dirty="0"/>
              <a:t>)≥a </a:t>
            </a:r>
            <a:r>
              <a:rPr lang="hu-HU" sz="1600" b="1" dirty="0" err="1"/>
              <a:t>then</a:t>
            </a:r>
            <a:endParaRPr lang="hu-HU" sz="1600" b="1" dirty="0"/>
          </a:p>
          <a:p>
            <a:r>
              <a:rPr lang="hu-HU" sz="1600" dirty="0"/>
              <a:t>        </a:t>
            </a:r>
            <a:r>
              <a:rPr lang="hu-HU" sz="1600" dirty="0" err="1"/>
              <a:t>center.transaction</a:t>
            </a:r>
            <a:r>
              <a:rPr lang="hu-HU" sz="1600" dirty="0"/>
              <a:t>(</a:t>
            </a:r>
            <a:r>
              <a:rPr lang="hu-HU" sz="1600" dirty="0" err="1"/>
              <a:t>card.bankCode</a:t>
            </a:r>
            <a:r>
              <a:rPr lang="hu-HU" sz="1600" dirty="0"/>
              <a:t>, </a:t>
            </a:r>
            <a:r>
              <a:rPr lang="hu-HU" sz="1600" dirty="0" err="1"/>
              <a:t>card</a:t>
            </a:r>
            <a:r>
              <a:rPr lang="hu-HU" sz="1600" dirty="0"/>
              <a:t>. </a:t>
            </a:r>
            <a:r>
              <a:rPr lang="hu-HU" sz="1600" dirty="0" err="1"/>
              <a:t>cardNo</a:t>
            </a:r>
            <a:r>
              <a:rPr lang="hu-HU" sz="1600" dirty="0"/>
              <a:t> , - a)</a:t>
            </a:r>
            <a:r>
              <a:rPr lang="hu-HU" sz="1600" b="1" dirty="0"/>
              <a:t> </a:t>
            </a:r>
          </a:p>
          <a:p>
            <a:r>
              <a:rPr lang="hu-HU" sz="1600" b="1" dirty="0"/>
              <a:t>    </a:t>
            </a:r>
            <a:r>
              <a:rPr lang="hu-HU" sz="1600" b="1" dirty="0" err="1"/>
              <a:t>endif</a:t>
            </a:r>
            <a:endParaRPr lang="hu-HU" sz="1600" b="1" dirty="0"/>
          </a:p>
          <a:p>
            <a:r>
              <a:rPr lang="hu-HU" sz="1600" b="1" dirty="0" err="1"/>
              <a:t>endif</a:t>
            </a:r>
            <a:endParaRPr lang="hu-HU" sz="1600" dirty="0"/>
          </a:p>
        </p:txBody>
      </p:sp>
      <p:sp>
        <p:nvSpPr>
          <p:cNvPr id="288" name="Téglalap: szamárfül 287">
            <a:extLst>
              <a:ext uri="{FF2B5EF4-FFF2-40B4-BE49-F238E27FC236}">
                <a16:creationId xmlns:a16="http://schemas.microsoft.com/office/drawing/2014/main" id="{E8A7E486-2B3F-4874-A8E9-9045BEE5BDC5}"/>
              </a:ext>
            </a:extLst>
          </p:cNvPr>
          <p:cNvSpPr/>
          <p:nvPr/>
        </p:nvSpPr>
        <p:spPr>
          <a:xfrm rot="16200000">
            <a:off x="4717464" y="-30267"/>
            <a:ext cx="534562" cy="3561310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89" name="Szövegdoboz 288">
            <a:extLst>
              <a:ext uri="{FF2B5EF4-FFF2-40B4-BE49-F238E27FC236}">
                <a16:creationId xmlns:a16="http://schemas.microsoft.com/office/drawing/2014/main" id="{DA3262D3-9097-423C-BCC6-A0AF07A0B92C}"/>
              </a:ext>
            </a:extLst>
          </p:cNvPr>
          <p:cNvSpPr txBox="1"/>
          <p:nvPr/>
        </p:nvSpPr>
        <p:spPr>
          <a:xfrm>
            <a:off x="3257661" y="1470120"/>
            <a:ext cx="3696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l,bank</a:t>
            </a:r>
            <a:r>
              <a:rPr lang="hu-HU" sz="1600" dirty="0"/>
              <a:t> := </a:t>
            </a:r>
            <a:r>
              <a:rPr lang="hu-HU" sz="1600" dirty="0" err="1"/>
              <a:t>search</a:t>
            </a:r>
            <a:r>
              <a:rPr lang="hu-HU" sz="1600" dirty="0"/>
              <a:t>(</a:t>
            </a:r>
            <a:r>
              <a:rPr lang="hu-HU" sz="1600" dirty="0" err="1"/>
              <a:t>code</a:t>
            </a:r>
            <a:r>
              <a:rPr lang="hu-HU" sz="1600" dirty="0"/>
              <a:t>)</a:t>
            </a:r>
          </a:p>
          <a:p>
            <a:r>
              <a:rPr lang="hu-HU" sz="1600" b="1" dirty="0" err="1"/>
              <a:t>If</a:t>
            </a:r>
            <a:r>
              <a:rPr lang="hu-HU" sz="1600" dirty="0"/>
              <a:t> l </a:t>
            </a:r>
            <a:r>
              <a:rPr lang="hu-HU" sz="1600" b="1" dirty="0" err="1"/>
              <a:t>then</a:t>
            </a:r>
            <a:r>
              <a:rPr lang="hu-HU" sz="1600" dirty="0"/>
              <a:t> </a:t>
            </a:r>
            <a:r>
              <a:rPr lang="hu-HU" sz="1600" dirty="0" err="1"/>
              <a:t>bank.transaction</a:t>
            </a:r>
            <a:r>
              <a:rPr lang="hu-HU" sz="1600" dirty="0"/>
              <a:t>(</a:t>
            </a:r>
            <a:r>
              <a:rPr lang="hu-HU" sz="1600" dirty="0" err="1"/>
              <a:t>cardNo</a:t>
            </a:r>
            <a:r>
              <a:rPr lang="hu-HU" sz="1600" dirty="0"/>
              <a:t>, a)</a:t>
            </a:r>
          </a:p>
        </p:txBody>
      </p:sp>
      <p:sp>
        <p:nvSpPr>
          <p:cNvPr id="286" name="Téglalap: szamárfül 285">
            <a:extLst>
              <a:ext uri="{FF2B5EF4-FFF2-40B4-BE49-F238E27FC236}">
                <a16:creationId xmlns:a16="http://schemas.microsoft.com/office/drawing/2014/main" id="{75A7E69E-5933-40E5-93A9-FB1445755B2D}"/>
              </a:ext>
            </a:extLst>
          </p:cNvPr>
          <p:cNvSpPr/>
          <p:nvPr/>
        </p:nvSpPr>
        <p:spPr>
          <a:xfrm rot="16200000">
            <a:off x="4777172" y="-1355738"/>
            <a:ext cx="534562" cy="355675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87" name="Szövegdoboz 286">
            <a:extLst>
              <a:ext uri="{FF2B5EF4-FFF2-40B4-BE49-F238E27FC236}">
                <a16:creationId xmlns:a16="http://schemas.microsoft.com/office/drawing/2014/main" id="{5D53BAE5-EE83-431B-A1D0-D27650C342BC}"/>
              </a:ext>
            </a:extLst>
          </p:cNvPr>
          <p:cNvSpPr txBox="1"/>
          <p:nvPr/>
        </p:nvSpPr>
        <p:spPr>
          <a:xfrm>
            <a:off x="3258452" y="130712"/>
            <a:ext cx="3733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l,bank</a:t>
            </a:r>
            <a:r>
              <a:rPr lang="hu-HU" sz="1600" dirty="0"/>
              <a:t> := </a:t>
            </a:r>
            <a:r>
              <a:rPr lang="hu-HU" sz="1600" dirty="0" err="1"/>
              <a:t>search</a:t>
            </a:r>
            <a:r>
              <a:rPr lang="hu-HU" sz="1600" dirty="0"/>
              <a:t>(</a:t>
            </a:r>
            <a:r>
              <a:rPr lang="hu-HU" sz="1600" dirty="0" err="1"/>
              <a:t>code</a:t>
            </a:r>
            <a:r>
              <a:rPr lang="hu-HU" sz="1600" dirty="0"/>
              <a:t>)</a:t>
            </a:r>
          </a:p>
          <a:p>
            <a:r>
              <a:rPr lang="hu-HU" sz="1600" b="1" dirty="0" err="1"/>
              <a:t>If</a:t>
            </a:r>
            <a:r>
              <a:rPr lang="hu-HU" sz="1600" b="1" dirty="0"/>
              <a:t> </a:t>
            </a:r>
            <a:r>
              <a:rPr lang="hu-HU" sz="1600" dirty="0"/>
              <a:t>l</a:t>
            </a:r>
            <a:r>
              <a:rPr lang="hu-HU" sz="1600" b="1" dirty="0"/>
              <a:t> </a:t>
            </a:r>
            <a:r>
              <a:rPr lang="hu-HU" sz="1600" b="1" dirty="0" err="1"/>
              <a:t>then</a:t>
            </a:r>
            <a:r>
              <a:rPr lang="hu-HU" sz="1600" b="1" dirty="0"/>
              <a:t> </a:t>
            </a:r>
            <a:r>
              <a:rPr lang="hu-HU" sz="1600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bank.getBalance</a:t>
            </a:r>
            <a:r>
              <a:rPr lang="hu-HU" sz="1600" dirty="0"/>
              <a:t>(</a:t>
            </a:r>
            <a:r>
              <a:rPr lang="hu-HU" sz="1600" dirty="0" err="1"/>
              <a:t>CardNo</a:t>
            </a:r>
            <a:r>
              <a:rPr lang="hu-HU" sz="1600" dirty="0"/>
              <a:t>)</a:t>
            </a:r>
          </a:p>
        </p:txBody>
      </p:sp>
      <p:sp>
        <p:nvSpPr>
          <p:cNvPr id="277" name="Téglalap: szamárfül 276">
            <a:extLst>
              <a:ext uri="{FF2B5EF4-FFF2-40B4-BE49-F238E27FC236}">
                <a16:creationId xmlns:a16="http://schemas.microsoft.com/office/drawing/2014/main" id="{CAE2ADEC-3D7E-4682-89A5-8A4D596F960F}"/>
              </a:ext>
            </a:extLst>
          </p:cNvPr>
          <p:cNvSpPr/>
          <p:nvPr/>
        </p:nvSpPr>
        <p:spPr>
          <a:xfrm rot="16200000">
            <a:off x="1731611" y="4108719"/>
            <a:ext cx="561392" cy="2922046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75" name="Téglalap: szamárfül 274">
            <a:extLst>
              <a:ext uri="{FF2B5EF4-FFF2-40B4-BE49-F238E27FC236}">
                <a16:creationId xmlns:a16="http://schemas.microsoft.com/office/drawing/2014/main" id="{FB629278-7330-40E2-8ECA-7B449C55E8B7}"/>
              </a:ext>
            </a:extLst>
          </p:cNvPr>
          <p:cNvSpPr/>
          <p:nvPr/>
        </p:nvSpPr>
        <p:spPr>
          <a:xfrm rot="16200000">
            <a:off x="2081192" y="4791188"/>
            <a:ext cx="550065" cy="2819323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04" name="Szövegdoboz 303">
            <a:extLst>
              <a:ext uri="{FF2B5EF4-FFF2-40B4-BE49-F238E27FC236}">
                <a16:creationId xmlns:a16="http://schemas.microsoft.com/office/drawing/2014/main" id="{18F46CBE-1C10-4FA3-8A38-94CB359422B9}"/>
              </a:ext>
            </a:extLst>
          </p:cNvPr>
          <p:cNvSpPr txBox="1"/>
          <p:nvPr/>
        </p:nvSpPr>
        <p:spPr>
          <a:xfrm>
            <a:off x="6045967" y="4846209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5" name="Szövegdoboz 304">
            <a:extLst>
              <a:ext uri="{FF2B5EF4-FFF2-40B4-BE49-F238E27FC236}">
                <a16:creationId xmlns:a16="http://schemas.microsoft.com/office/drawing/2014/main" id="{B07D724E-39FD-404C-A871-54BD56E51F41}"/>
              </a:ext>
            </a:extLst>
          </p:cNvPr>
          <p:cNvSpPr txBox="1"/>
          <p:nvPr/>
        </p:nvSpPr>
        <p:spPr>
          <a:xfrm>
            <a:off x="6017603" y="2199616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6" name="Szövegdoboz 305">
            <a:extLst>
              <a:ext uri="{FF2B5EF4-FFF2-40B4-BE49-F238E27FC236}">
                <a16:creationId xmlns:a16="http://schemas.microsoft.com/office/drawing/2014/main" id="{1A0F1A81-FF1A-47A3-88B3-08C1A2B814C7}"/>
              </a:ext>
            </a:extLst>
          </p:cNvPr>
          <p:cNvSpPr txBox="1"/>
          <p:nvPr/>
        </p:nvSpPr>
        <p:spPr>
          <a:xfrm>
            <a:off x="6967799" y="2481224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7" name="Szövegdoboz 306">
            <a:extLst>
              <a:ext uri="{FF2B5EF4-FFF2-40B4-BE49-F238E27FC236}">
                <a16:creationId xmlns:a16="http://schemas.microsoft.com/office/drawing/2014/main" id="{9A44F9CC-E256-4610-A675-0FC5BD0E4A32}"/>
              </a:ext>
            </a:extLst>
          </p:cNvPr>
          <p:cNvSpPr txBox="1"/>
          <p:nvPr/>
        </p:nvSpPr>
        <p:spPr>
          <a:xfrm>
            <a:off x="6500232" y="1170740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97" name="Ellipszis 96">
            <a:extLst>
              <a:ext uri="{FF2B5EF4-FFF2-40B4-BE49-F238E27FC236}">
                <a16:creationId xmlns:a16="http://schemas.microsoft.com/office/drawing/2014/main" id="{ED144AB8-826D-4A60-8D8F-EE6F8BD475C9}"/>
              </a:ext>
            </a:extLst>
          </p:cNvPr>
          <p:cNvSpPr/>
          <p:nvPr/>
        </p:nvSpPr>
        <p:spPr>
          <a:xfrm>
            <a:off x="8856677" y="3408969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8" name="Egyenes összekötő 97">
            <a:extLst>
              <a:ext uri="{FF2B5EF4-FFF2-40B4-BE49-F238E27FC236}">
                <a16:creationId xmlns:a16="http://schemas.microsoft.com/office/drawing/2014/main" id="{41070D86-3770-4F6D-AF60-E44449E6EE9B}"/>
              </a:ext>
            </a:extLst>
          </p:cNvPr>
          <p:cNvCxnSpPr>
            <a:cxnSpLocks/>
            <a:stCxn id="97" idx="4"/>
          </p:cNvCxnSpPr>
          <p:nvPr/>
        </p:nvCxnSpPr>
        <p:spPr>
          <a:xfrm>
            <a:off x="8900189" y="3491965"/>
            <a:ext cx="603" cy="9211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églalap: szamárfül 98">
            <a:extLst>
              <a:ext uri="{FF2B5EF4-FFF2-40B4-BE49-F238E27FC236}">
                <a16:creationId xmlns:a16="http://schemas.microsoft.com/office/drawing/2014/main" id="{1112AAE9-86EB-4244-9CDB-A4C31AD97825}"/>
              </a:ext>
            </a:extLst>
          </p:cNvPr>
          <p:cNvSpPr/>
          <p:nvPr/>
        </p:nvSpPr>
        <p:spPr>
          <a:xfrm rot="16200000">
            <a:off x="8267858" y="3668439"/>
            <a:ext cx="299284" cy="165930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0" name="Szövegdoboz 99">
            <a:extLst>
              <a:ext uri="{FF2B5EF4-FFF2-40B4-BE49-F238E27FC236}">
                <a16:creationId xmlns:a16="http://schemas.microsoft.com/office/drawing/2014/main" id="{482E0176-E732-48B6-9D20-A72C6254CC2A}"/>
              </a:ext>
            </a:extLst>
          </p:cNvPr>
          <p:cNvSpPr txBox="1"/>
          <p:nvPr/>
        </p:nvSpPr>
        <p:spPr>
          <a:xfrm>
            <a:off x="7597746" y="4349240"/>
            <a:ext cx="1761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atm.process</a:t>
            </a:r>
            <a:r>
              <a:rPr lang="hu-HU" sz="1600" dirty="0"/>
              <a:t>(</a:t>
            </a:r>
            <a:r>
              <a:rPr lang="hu-HU" sz="1600" dirty="0" err="1"/>
              <a:t>this</a:t>
            </a:r>
            <a:r>
              <a:rPr lang="hu-HU" sz="1600" dirty="0"/>
              <a:t>)</a:t>
            </a:r>
          </a:p>
        </p:txBody>
      </p:sp>
      <p:sp>
        <p:nvSpPr>
          <p:cNvPr id="101" name="Ellipszis 100">
            <a:extLst>
              <a:ext uri="{FF2B5EF4-FFF2-40B4-BE49-F238E27FC236}">
                <a16:creationId xmlns:a16="http://schemas.microsoft.com/office/drawing/2014/main" id="{2BCC03CB-9480-4B70-BA7F-708ED4803BB3}"/>
              </a:ext>
            </a:extLst>
          </p:cNvPr>
          <p:cNvSpPr/>
          <p:nvPr/>
        </p:nvSpPr>
        <p:spPr>
          <a:xfrm>
            <a:off x="9457923" y="131132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2" name="Egyenes összekötő 101">
            <a:extLst>
              <a:ext uri="{FF2B5EF4-FFF2-40B4-BE49-F238E27FC236}">
                <a16:creationId xmlns:a16="http://schemas.microsoft.com/office/drawing/2014/main" id="{60C2B8A7-1182-4B15-94F1-DECDB08FA3BC}"/>
              </a:ext>
            </a:extLst>
          </p:cNvPr>
          <p:cNvCxnSpPr>
            <a:cxnSpLocks/>
            <a:stCxn id="101" idx="4"/>
            <a:endCxn id="168" idx="3"/>
          </p:cNvCxnSpPr>
          <p:nvPr/>
        </p:nvCxnSpPr>
        <p:spPr>
          <a:xfrm>
            <a:off x="9501435" y="1394323"/>
            <a:ext cx="35567" cy="33764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lipszis 104">
            <a:extLst>
              <a:ext uri="{FF2B5EF4-FFF2-40B4-BE49-F238E27FC236}">
                <a16:creationId xmlns:a16="http://schemas.microsoft.com/office/drawing/2014/main" id="{16B4AD24-48D1-4580-95D9-32F5DF6AD850}"/>
              </a:ext>
            </a:extLst>
          </p:cNvPr>
          <p:cNvSpPr/>
          <p:nvPr/>
        </p:nvSpPr>
        <p:spPr>
          <a:xfrm>
            <a:off x="5440053" y="2845911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0000"/>
              </a:solidFill>
            </a:endParaRPr>
          </a:p>
        </p:txBody>
      </p:sp>
      <p:cxnSp>
        <p:nvCxnSpPr>
          <p:cNvPr id="106" name="Egyenes összekötő 105">
            <a:extLst>
              <a:ext uri="{FF2B5EF4-FFF2-40B4-BE49-F238E27FC236}">
                <a16:creationId xmlns:a16="http://schemas.microsoft.com/office/drawing/2014/main" id="{72F1BF23-14B1-416E-AA9E-AD4A5D000CD3}"/>
              </a:ext>
            </a:extLst>
          </p:cNvPr>
          <p:cNvCxnSpPr>
            <a:cxnSpLocks/>
            <a:stCxn id="105" idx="4"/>
          </p:cNvCxnSpPr>
          <p:nvPr/>
        </p:nvCxnSpPr>
        <p:spPr>
          <a:xfrm>
            <a:off x="5483565" y="2928907"/>
            <a:ext cx="31584" cy="57783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Ellipszis 106">
            <a:extLst>
              <a:ext uri="{FF2B5EF4-FFF2-40B4-BE49-F238E27FC236}">
                <a16:creationId xmlns:a16="http://schemas.microsoft.com/office/drawing/2014/main" id="{1AF41054-5F9B-4B4F-8A25-488F378979D9}"/>
              </a:ext>
            </a:extLst>
          </p:cNvPr>
          <p:cNvSpPr/>
          <p:nvPr/>
        </p:nvSpPr>
        <p:spPr>
          <a:xfrm>
            <a:off x="4996883" y="3095133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0000"/>
              </a:solidFill>
            </a:endParaRPr>
          </a:p>
        </p:txBody>
      </p:sp>
      <p:cxnSp>
        <p:nvCxnSpPr>
          <p:cNvPr id="108" name="Egyenes összekötő 107">
            <a:extLst>
              <a:ext uri="{FF2B5EF4-FFF2-40B4-BE49-F238E27FC236}">
                <a16:creationId xmlns:a16="http://schemas.microsoft.com/office/drawing/2014/main" id="{4638E507-3127-4D75-8D1B-1F8AA0622037}"/>
              </a:ext>
            </a:extLst>
          </p:cNvPr>
          <p:cNvCxnSpPr>
            <a:cxnSpLocks/>
            <a:stCxn id="107" idx="4"/>
          </p:cNvCxnSpPr>
          <p:nvPr/>
        </p:nvCxnSpPr>
        <p:spPr>
          <a:xfrm>
            <a:off x="5040395" y="3178129"/>
            <a:ext cx="31514" cy="73164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églalap: szamárfül 108">
            <a:extLst>
              <a:ext uri="{FF2B5EF4-FFF2-40B4-BE49-F238E27FC236}">
                <a16:creationId xmlns:a16="http://schemas.microsoft.com/office/drawing/2014/main" id="{8A5CD107-7322-4A53-8638-D64A431DA120}"/>
              </a:ext>
            </a:extLst>
          </p:cNvPr>
          <p:cNvSpPr/>
          <p:nvPr/>
        </p:nvSpPr>
        <p:spPr>
          <a:xfrm rot="16200000">
            <a:off x="5694324" y="2964444"/>
            <a:ext cx="265067" cy="1379201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0" name="Szövegdoboz 109">
            <a:extLst>
              <a:ext uri="{FF2B5EF4-FFF2-40B4-BE49-F238E27FC236}">
                <a16:creationId xmlns:a16="http://schemas.microsoft.com/office/drawing/2014/main" id="{6A3AEDFF-D1F6-4CD0-BB28-E071B2280558}"/>
              </a:ext>
            </a:extLst>
          </p:cNvPr>
          <p:cNvSpPr txBox="1"/>
          <p:nvPr/>
        </p:nvSpPr>
        <p:spPr>
          <a:xfrm>
            <a:off x="5144586" y="3469706"/>
            <a:ext cx="1430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balance</a:t>
            </a:r>
            <a:endParaRPr lang="hu-HU" sz="1600" dirty="0"/>
          </a:p>
        </p:txBody>
      </p:sp>
      <p:sp>
        <p:nvSpPr>
          <p:cNvPr id="111" name="Téglalap: szamárfül 110">
            <a:extLst>
              <a:ext uri="{FF2B5EF4-FFF2-40B4-BE49-F238E27FC236}">
                <a16:creationId xmlns:a16="http://schemas.microsoft.com/office/drawing/2014/main" id="{E1C73B3C-015F-4D54-BD9B-9200058063E0}"/>
              </a:ext>
            </a:extLst>
          </p:cNvPr>
          <p:cNvSpPr/>
          <p:nvPr/>
        </p:nvSpPr>
        <p:spPr>
          <a:xfrm rot="16200000">
            <a:off x="5403462" y="3017296"/>
            <a:ext cx="282602" cy="2033987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6" name="Szövegdoboz 115">
            <a:extLst>
              <a:ext uri="{FF2B5EF4-FFF2-40B4-BE49-F238E27FC236}">
                <a16:creationId xmlns:a16="http://schemas.microsoft.com/office/drawing/2014/main" id="{F02CF315-E517-4445-B6F4-05D521FF3019}"/>
              </a:ext>
            </a:extLst>
          </p:cNvPr>
          <p:cNvSpPr txBox="1"/>
          <p:nvPr/>
        </p:nvSpPr>
        <p:spPr>
          <a:xfrm>
            <a:off x="4527769" y="3877557"/>
            <a:ext cx="2120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balance</a:t>
            </a:r>
            <a:r>
              <a:rPr lang="hu-HU" sz="1600" dirty="0"/>
              <a:t> := </a:t>
            </a:r>
            <a:r>
              <a:rPr lang="hu-HU" sz="1600" dirty="0" err="1"/>
              <a:t>balance</a:t>
            </a:r>
            <a:r>
              <a:rPr lang="hu-HU" sz="1600" dirty="0"/>
              <a:t> + a</a:t>
            </a:r>
          </a:p>
        </p:txBody>
      </p:sp>
      <p:sp>
        <p:nvSpPr>
          <p:cNvPr id="121" name="Téglalap: szamárfül 120">
            <a:extLst>
              <a:ext uri="{FF2B5EF4-FFF2-40B4-BE49-F238E27FC236}">
                <a16:creationId xmlns:a16="http://schemas.microsoft.com/office/drawing/2014/main" id="{9F9FB75C-3C42-4BC4-90B5-C33506048DDB}"/>
              </a:ext>
            </a:extLst>
          </p:cNvPr>
          <p:cNvSpPr/>
          <p:nvPr/>
        </p:nvSpPr>
        <p:spPr>
          <a:xfrm rot="16200000">
            <a:off x="5859613" y="5322834"/>
            <a:ext cx="318661" cy="1659638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3" name="Ellipszis 122">
            <a:extLst>
              <a:ext uri="{FF2B5EF4-FFF2-40B4-BE49-F238E27FC236}">
                <a16:creationId xmlns:a16="http://schemas.microsoft.com/office/drawing/2014/main" id="{963BF0C8-3D54-4BFF-B5EF-D40BAE4284D2}"/>
              </a:ext>
            </a:extLst>
          </p:cNvPr>
          <p:cNvSpPr/>
          <p:nvPr/>
        </p:nvSpPr>
        <p:spPr>
          <a:xfrm>
            <a:off x="5976037" y="5668233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4" name="Egyenes összekötő 123">
            <a:extLst>
              <a:ext uri="{FF2B5EF4-FFF2-40B4-BE49-F238E27FC236}">
                <a16:creationId xmlns:a16="http://schemas.microsoft.com/office/drawing/2014/main" id="{F891FCB0-4FDC-4987-BAF1-522531A4C873}"/>
              </a:ext>
            </a:extLst>
          </p:cNvPr>
          <p:cNvCxnSpPr>
            <a:cxnSpLocks/>
            <a:stCxn id="123" idx="4"/>
            <a:endCxn id="121" idx="3"/>
          </p:cNvCxnSpPr>
          <p:nvPr/>
        </p:nvCxnSpPr>
        <p:spPr>
          <a:xfrm flipH="1">
            <a:off x="6018944" y="5751229"/>
            <a:ext cx="605" cy="2420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Szövegdoboz 125">
            <a:extLst>
              <a:ext uri="{FF2B5EF4-FFF2-40B4-BE49-F238E27FC236}">
                <a16:creationId xmlns:a16="http://schemas.microsoft.com/office/drawing/2014/main" id="{16EE4A56-80C0-4D6A-BFE2-2AE9DCD4136D}"/>
              </a:ext>
            </a:extLst>
          </p:cNvPr>
          <p:cNvSpPr txBox="1"/>
          <p:nvPr/>
        </p:nvSpPr>
        <p:spPr>
          <a:xfrm>
            <a:off x="6822830" y="392294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27" name="Szövegdoboz 126">
            <a:extLst>
              <a:ext uri="{FF2B5EF4-FFF2-40B4-BE49-F238E27FC236}">
                <a16:creationId xmlns:a16="http://schemas.microsoft.com/office/drawing/2014/main" id="{B4D22F50-6171-4AAB-BFB4-74AFD444EF85}"/>
              </a:ext>
            </a:extLst>
          </p:cNvPr>
          <p:cNvSpPr txBox="1"/>
          <p:nvPr/>
        </p:nvSpPr>
        <p:spPr>
          <a:xfrm>
            <a:off x="7144956" y="275814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42" name="Ellipszis 141">
            <a:extLst>
              <a:ext uri="{FF2B5EF4-FFF2-40B4-BE49-F238E27FC236}">
                <a16:creationId xmlns:a16="http://schemas.microsoft.com/office/drawing/2014/main" id="{71036BCF-159F-4B24-BF46-3B404E61BF4A}"/>
              </a:ext>
            </a:extLst>
          </p:cNvPr>
          <p:cNvSpPr/>
          <p:nvPr/>
        </p:nvSpPr>
        <p:spPr>
          <a:xfrm>
            <a:off x="4906829" y="4408489"/>
            <a:ext cx="92197" cy="78319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4" name="Szövegdoboz 143">
            <a:extLst>
              <a:ext uri="{FF2B5EF4-FFF2-40B4-BE49-F238E27FC236}">
                <a16:creationId xmlns:a16="http://schemas.microsoft.com/office/drawing/2014/main" id="{C1F6E9CA-E925-4309-B7F4-8369BCE4930C}"/>
              </a:ext>
            </a:extLst>
          </p:cNvPr>
          <p:cNvSpPr txBox="1"/>
          <p:nvPr/>
        </p:nvSpPr>
        <p:spPr>
          <a:xfrm>
            <a:off x="4990773" y="4189174"/>
            <a:ext cx="733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- </a:t>
            </a:r>
            <a:r>
              <a:rPr lang="hu-HU" sz="1600" dirty="0" err="1"/>
              <a:t>cards</a:t>
            </a:r>
            <a:endParaRPr lang="hu-HU" sz="1600" dirty="0"/>
          </a:p>
        </p:txBody>
      </p:sp>
      <p:sp>
        <p:nvSpPr>
          <p:cNvPr id="118" name="Szövegdoboz 117">
            <a:extLst>
              <a:ext uri="{FF2B5EF4-FFF2-40B4-BE49-F238E27FC236}">
                <a16:creationId xmlns:a16="http://schemas.microsoft.com/office/drawing/2014/main" id="{CEA8F279-CEBB-46E1-B9B3-B2B4DA60EDD4}"/>
              </a:ext>
            </a:extLst>
          </p:cNvPr>
          <p:cNvSpPr txBox="1"/>
          <p:nvPr/>
        </p:nvSpPr>
        <p:spPr>
          <a:xfrm>
            <a:off x="5173246" y="5965579"/>
            <a:ext cx="1659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pinCode</a:t>
            </a:r>
            <a:r>
              <a:rPr lang="hu-HU" sz="1600" dirty="0"/>
              <a:t>=p</a:t>
            </a:r>
          </a:p>
        </p:txBody>
      </p:sp>
      <p:sp>
        <p:nvSpPr>
          <p:cNvPr id="133" name="Szövegdoboz 132">
            <a:extLst>
              <a:ext uri="{FF2B5EF4-FFF2-40B4-BE49-F238E27FC236}">
                <a16:creationId xmlns:a16="http://schemas.microsoft.com/office/drawing/2014/main" id="{AA9D4EC2-130A-4356-8E46-7FBC9A93F6AE}"/>
              </a:ext>
            </a:extLst>
          </p:cNvPr>
          <p:cNvSpPr txBox="1"/>
          <p:nvPr/>
        </p:nvSpPr>
        <p:spPr>
          <a:xfrm>
            <a:off x="2782259" y="2457311"/>
            <a:ext cx="1033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- </a:t>
            </a:r>
            <a:r>
              <a:rPr lang="hu-HU" sz="1600" dirty="0" err="1"/>
              <a:t>accounts</a:t>
            </a:r>
            <a:endParaRPr lang="hu-HU" sz="1600" dirty="0"/>
          </a:p>
        </p:txBody>
      </p:sp>
      <p:sp>
        <p:nvSpPr>
          <p:cNvPr id="145" name="Ellipszis 144">
            <a:extLst>
              <a:ext uri="{FF2B5EF4-FFF2-40B4-BE49-F238E27FC236}">
                <a16:creationId xmlns:a16="http://schemas.microsoft.com/office/drawing/2014/main" id="{5AAA03ED-8678-410C-A8AD-5EEDF82CE0CD}"/>
              </a:ext>
            </a:extLst>
          </p:cNvPr>
          <p:cNvSpPr/>
          <p:nvPr/>
        </p:nvSpPr>
        <p:spPr>
          <a:xfrm>
            <a:off x="3700864" y="2465748"/>
            <a:ext cx="92197" cy="78319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3" name="Szövegdoboz 102">
            <a:extLst>
              <a:ext uri="{FF2B5EF4-FFF2-40B4-BE49-F238E27FC236}">
                <a16:creationId xmlns:a16="http://schemas.microsoft.com/office/drawing/2014/main" id="{8DDAA5AC-F67C-404C-A2D0-117ECE57226B}"/>
              </a:ext>
            </a:extLst>
          </p:cNvPr>
          <p:cNvSpPr txBox="1"/>
          <p:nvPr/>
        </p:nvSpPr>
        <p:spPr>
          <a:xfrm>
            <a:off x="2363475" y="2149347"/>
            <a:ext cx="670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treats</a:t>
            </a:r>
            <a:endParaRPr lang="hu-HU" sz="1600" dirty="0"/>
          </a:p>
        </p:txBody>
      </p:sp>
      <p:sp>
        <p:nvSpPr>
          <p:cNvPr id="104" name="Szövegdoboz 103">
            <a:extLst>
              <a:ext uri="{FF2B5EF4-FFF2-40B4-BE49-F238E27FC236}">
                <a16:creationId xmlns:a16="http://schemas.microsoft.com/office/drawing/2014/main" id="{7E181A99-BF9D-4B0D-B9F7-4149EE84B1B8}"/>
              </a:ext>
            </a:extLst>
          </p:cNvPr>
          <p:cNvSpPr txBox="1"/>
          <p:nvPr/>
        </p:nvSpPr>
        <p:spPr>
          <a:xfrm>
            <a:off x="6402199" y="2174595"/>
            <a:ext cx="47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has</a:t>
            </a:r>
          </a:p>
        </p:txBody>
      </p:sp>
      <p:sp>
        <p:nvSpPr>
          <p:cNvPr id="122" name="Szövegdoboz 121">
            <a:extLst>
              <a:ext uri="{FF2B5EF4-FFF2-40B4-BE49-F238E27FC236}">
                <a16:creationId xmlns:a16="http://schemas.microsoft.com/office/drawing/2014/main" id="{CF979003-C026-4037-9C1D-3FBEB928773D}"/>
              </a:ext>
            </a:extLst>
          </p:cNvPr>
          <p:cNvSpPr txBox="1"/>
          <p:nvPr/>
        </p:nvSpPr>
        <p:spPr>
          <a:xfrm>
            <a:off x="620287" y="5308734"/>
            <a:ext cx="2955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l, </a:t>
            </a:r>
            <a:r>
              <a:rPr lang="hu-HU" sz="1600" dirty="0" err="1"/>
              <a:t>acc</a:t>
            </a:r>
            <a:r>
              <a:rPr lang="hu-HU" sz="1600" dirty="0"/>
              <a:t> := </a:t>
            </a:r>
            <a:r>
              <a:rPr lang="hu-HU" sz="1600" dirty="0" err="1"/>
              <a:t>search</a:t>
            </a:r>
            <a:r>
              <a:rPr lang="hu-HU" sz="1600" dirty="0"/>
              <a:t>(</a:t>
            </a:r>
            <a:r>
              <a:rPr lang="hu-HU" sz="1600" dirty="0" err="1"/>
              <a:t>cardNo</a:t>
            </a:r>
            <a:r>
              <a:rPr lang="hu-HU" sz="1600" dirty="0"/>
              <a:t>) </a:t>
            </a:r>
          </a:p>
          <a:p>
            <a:r>
              <a:rPr lang="hu-HU" sz="1600" b="1" dirty="0" err="1"/>
              <a:t>if</a:t>
            </a:r>
            <a:r>
              <a:rPr lang="hu-HU" sz="1600" dirty="0"/>
              <a:t> l </a:t>
            </a:r>
            <a:r>
              <a:rPr lang="hu-HU" sz="1600" b="1" dirty="0" err="1"/>
              <a:t>then</a:t>
            </a:r>
            <a:r>
              <a:rPr lang="hu-HU" sz="1600" dirty="0"/>
              <a:t> </a:t>
            </a:r>
            <a:r>
              <a:rPr lang="hu-HU" sz="1600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acc.getBalance</a:t>
            </a:r>
            <a:r>
              <a:rPr lang="hu-HU" sz="1600" dirty="0"/>
              <a:t>()</a:t>
            </a:r>
          </a:p>
        </p:txBody>
      </p:sp>
      <p:sp>
        <p:nvSpPr>
          <p:cNvPr id="125" name="Szövegdoboz 124">
            <a:extLst>
              <a:ext uri="{FF2B5EF4-FFF2-40B4-BE49-F238E27FC236}">
                <a16:creationId xmlns:a16="http://schemas.microsoft.com/office/drawing/2014/main" id="{877ACDE3-C08E-4AB8-B39D-D5A2AC1B4F2E}"/>
              </a:ext>
            </a:extLst>
          </p:cNvPr>
          <p:cNvSpPr txBox="1"/>
          <p:nvPr/>
        </p:nvSpPr>
        <p:spPr>
          <a:xfrm>
            <a:off x="946562" y="5925816"/>
            <a:ext cx="2933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l, </a:t>
            </a:r>
            <a:r>
              <a:rPr lang="hu-HU" sz="1600" dirty="0" err="1"/>
              <a:t>acc</a:t>
            </a:r>
            <a:r>
              <a:rPr lang="hu-HU" sz="1600" dirty="0"/>
              <a:t> := </a:t>
            </a:r>
            <a:r>
              <a:rPr lang="hu-HU" sz="1600" dirty="0" err="1"/>
              <a:t>search</a:t>
            </a:r>
            <a:r>
              <a:rPr lang="hu-HU" sz="1600" dirty="0"/>
              <a:t>(</a:t>
            </a:r>
            <a:r>
              <a:rPr lang="hu-HU" sz="1600" dirty="0" err="1"/>
              <a:t>cardNo</a:t>
            </a:r>
            <a:r>
              <a:rPr lang="hu-HU" sz="1600" dirty="0"/>
              <a:t>) </a:t>
            </a:r>
          </a:p>
          <a:p>
            <a:r>
              <a:rPr lang="hu-HU" sz="1600" b="1" dirty="0" err="1"/>
              <a:t>if</a:t>
            </a:r>
            <a:r>
              <a:rPr lang="hu-HU" sz="1600" dirty="0"/>
              <a:t> l </a:t>
            </a:r>
            <a:r>
              <a:rPr lang="hu-HU" sz="1600" b="1" dirty="0" err="1"/>
              <a:t>then</a:t>
            </a:r>
            <a:r>
              <a:rPr lang="hu-HU" sz="1600" b="1" dirty="0"/>
              <a:t> </a:t>
            </a:r>
            <a:r>
              <a:rPr lang="hu-HU" sz="1600" dirty="0" err="1"/>
              <a:t>acc.add</a:t>
            </a:r>
            <a:r>
              <a:rPr lang="hu-HU" sz="1600" dirty="0"/>
              <a:t>(a) </a:t>
            </a:r>
          </a:p>
        </p:txBody>
      </p:sp>
    </p:spTree>
    <p:extLst>
      <p:ext uri="{BB962C8B-B14F-4D97-AF65-F5344CB8AC3E}">
        <p14:creationId xmlns:p14="http://schemas.microsoft.com/office/powerpoint/2010/main" val="2868644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D816CAD7-CD46-46B3-985C-60415944FB5D}"/>
              </a:ext>
            </a:extLst>
          </p:cNvPr>
          <p:cNvSpPr txBox="1"/>
          <p:nvPr/>
        </p:nvSpPr>
        <p:spPr>
          <a:xfrm>
            <a:off x="426338" y="270276"/>
            <a:ext cx="1133932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3.   Egy csomag kiszállító futár a termékek kiszállítása során bepakol a járművébe annyi terméket, amely belefér </a:t>
            </a:r>
          </a:p>
          <a:p>
            <a:r>
              <a:rPr lang="hu-HU" dirty="0"/>
              <a:t>      (a jármű kapacitását figyelembe véve). A termékekre ráírták a kiszállítás címét, amelyből kiszámolható, hogy </a:t>
            </a:r>
          </a:p>
          <a:p>
            <a:r>
              <a:rPr lang="hu-HU" dirty="0"/>
              <a:t>      a cím milyen távolságra van a futár aktuális tartózkodási helyétől (km-ben). A szállítás címei minden esetben </a:t>
            </a:r>
          </a:p>
          <a:p>
            <a:r>
              <a:rPr lang="hu-HU" dirty="0"/>
              <a:t>      benzinkutak (az ott lévő </a:t>
            </a:r>
            <a:r>
              <a:rPr lang="hu-HU" dirty="0" err="1"/>
              <a:t>PickPack</a:t>
            </a:r>
            <a:r>
              <a:rPr lang="hu-HU" dirty="0"/>
              <a:t> pontok), így minden állomáson lehet tankolni is. A futárnak a járműbe bepakolt </a:t>
            </a:r>
          </a:p>
          <a:p>
            <a:r>
              <a:rPr lang="hu-HU" dirty="0"/>
              <a:t>      összes terméket ki kell szállítani, aminek menete a következő: először ellenőrzi, hogy a benzinszint a következő </a:t>
            </a:r>
          </a:p>
          <a:p>
            <a:r>
              <a:rPr lang="hu-HU" dirty="0"/>
              <a:t>      kiszállításhoz elegendő-e. Amennyiben nem, előbb tankol; egyébként elindítja a motort, elmegy a címzetthez </a:t>
            </a:r>
          </a:p>
          <a:p>
            <a:r>
              <a:rPr lang="hu-HU" dirty="0"/>
              <a:t>      (aminek eredményeképp csökken a benzinszint a fogyasztás szerint), leállítja a motort, majd kipakolja a terméket. </a:t>
            </a:r>
          </a:p>
          <a:p>
            <a:r>
              <a:rPr lang="hu-HU" dirty="0"/>
              <a:t>      Egy futár járműve kétféle színű lehet: kék és sárga. A járműnek van motorja, rakodótere és egy benzintartálya. </a:t>
            </a:r>
          </a:p>
          <a:p>
            <a:r>
              <a:rPr lang="hu-HU" dirty="0"/>
              <a:t>      A motort el lehet indítani és le lehet állítani. A tartályba a maximális benzinszint figyelembe vételével tankolhatunk. </a:t>
            </a:r>
          </a:p>
          <a:p>
            <a:r>
              <a:rPr lang="hu-HU" dirty="0"/>
              <a:t>      A járműnek ismert a benzinfogyasztása, ami liter/km mértékegységben van adva.  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E19139A4-1478-408F-BEA9-C82AD76E0B29}"/>
              </a:ext>
            </a:extLst>
          </p:cNvPr>
          <p:cNvSpPr/>
          <p:nvPr/>
        </p:nvSpPr>
        <p:spPr>
          <a:xfrm>
            <a:off x="3517019" y="3357979"/>
            <a:ext cx="1870729" cy="61894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Vehicle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85DDDCE-B24F-486F-9D22-C27913760DE2}"/>
              </a:ext>
            </a:extLst>
          </p:cNvPr>
          <p:cNvSpPr/>
          <p:nvPr/>
        </p:nvSpPr>
        <p:spPr>
          <a:xfrm>
            <a:off x="3519518" y="5687864"/>
            <a:ext cx="1868229" cy="6581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FuelTank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223240B9-9959-4BB2-953F-3EA162164C51}"/>
              </a:ext>
            </a:extLst>
          </p:cNvPr>
          <p:cNvSpPr/>
          <p:nvPr/>
        </p:nvSpPr>
        <p:spPr>
          <a:xfrm>
            <a:off x="5696398" y="5681711"/>
            <a:ext cx="1865734" cy="6642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Product</a:t>
            </a:r>
            <a:endParaRPr lang="hu-HU" dirty="0">
              <a:solidFill>
                <a:schemeClr val="tx1"/>
              </a:solidFill>
            </a:endParaRP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cxnSp>
        <p:nvCxnSpPr>
          <p:cNvPr id="6" name="Összekötő: szögletes 5">
            <a:extLst>
              <a:ext uri="{FF2B5EF4-FFF2-40B4-BE49-F238E27FC236}">
                <a16:creationId xmlns:a16="http://schemas.microsoft.com/office/drawing/2014/main" id="{92F1E4E7-3879-4F85-9ABA-C454682C4B5C}"/>
              </a:ext>
            </a:extLst>
          </p:cNvPr>
          <p:cNvCxnSpPr>
            <a:cxnSpLocks/>
            <a:stCxn id="5" idx="0"/>
            <a:endCxn id="3" idx="2"/>
          </p:cNvCxnSpPr>
          <p:nvPr/>
        </p:nvCxnSpPr>
        <p:spPr>
          <a:xfrm rot="16200000" flipV="1">
            <a:off x="4688430" y="3740875"/>
            <a:ext cx="1704790" cy="217688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Összekötő: szögletes 7">
            <a:extLst>
              <a:ext uri="{FF2B5EF4-FFF2-40B4-BE49-F238E27FC236}">
                <a16:creationId xmlns:a16="http://schemas.microsoft.com/office/drawing/2014/main" id="{669B2987-9544-4158-8B53-15E66667EA0E}"/>
              </a:ext>
            </a:extLst>
          </p:cNvPr>
          <p:cNvCxnSpPr>
            <a:cxnSpLocks/>
            <a:stCxn id="9" idx="0"/>
            <a:endCxn id="3" idx="2"/>
          </p:cNvCxnSpPr>
          <p:nvPr/>
        </p:nvCxnSpPr>
        <p:spPr>
          <a:xfrm rot="5400000" flipH="1" flipV="1">
            <a:off x="2515378" y="3744704"/>
            <a:ext cx="1704789" cy="216922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églalap 8">
            <a:extLst>
              <a:ext uri="{FF2B5EF4-FFF2-40B4-BE49-F238E27FC236}">
                <a16:creationId xmlns:a16="http://schemas.microsoft.com/office/drawing/2014/main" id="{72832447-E2AD-4205-B3D4-50F2CA454FE5}"/>
              </a:ext>
            </a:extLst>
          </p:cNvPr>
          <p:cNvSpPr/>
          <p:nvPr/>
        </p:nvSpPr>
        <p:spPr>
          <a:xfrm>
            <a:off x="1355453" y="5681710"/>
            <a:ext cx="1855414" cy="6549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Engine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C7D9E1F9-A0B6-46E4-ACE9-7B81FE53C358}"/>
              </a:ext>
            </a:extLst>
          </p:cNvPr>
          <p:cNvSpPr/>
          <p:nvPr/>
        </p:nvSpPr>
        <p:spPr>
          <a:xfrm>
            <a:off x="7717107" y="3375131"/>
            <a:ext cx="1863468" cy="5846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Driver</a:t>
            </a:r>
          </a:p>
        </p:txBody>
      </p:sp>
      <p:cxnSp>
        <p:nvCxnSpPr>
          <p:cNvPr id="23" name="Egyenes összekötő 22">
            <a:extLst>
              <a:ext uri="{FF2B5EF4-FFF2-40B4-BE49-F238E27FC236}">
                <a16:creationId xmlns:a16="http://schemas.microsoft.com/office/drawing/2014/main" id="{35265B68-3908-4206-9D31-580CE3A5A285}"/>
              </a:ext>
            </a:extLst>
          </p:cNvPr>
          <p:cNvCxnSpPr>
            <a:cxnSpLocks/>
            <a:stCxn id="3" idx="3"/>
            <a:endCxn id="12" idx="1"/>
          </p:cNvCxnSpPr>
          <p:nvPr/>
        </p:nvCxnSpPr>
        <p:spPr>
          <a:xfrm>
            <a:off x="5387748" y="3667450"/>
            <a:ext cx="2329359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>
            <a:extLst>
              <a:ext uri="{FF2B5EF4-FFF2-40B4-BE49-F238E27FC236}">
                <a16:creationId xmlns:a16="http://schemas.microsoft.com/office/drawing/2014/main" id="{903B7EE2-BA88-4682-BEB6-E7CC1EF9F2B2}"/>
              </a:ext>
            </a:extLst>
          </p:cNvPr>
          <p:cNvCxnSpPr>
            <a:cxnSpLocks/>
            <a:stCxn id="4" idx="0"/>
            <a:endCxn id="3" idx="2"/>
          </p:cNvCxnSpPr>
          <p:nvPr/>
        </p:nvCxnSpPr>
        <p:spPr>
          <a:xfrm flipH="1" flipV="1">
            <a:off x="4452384" y="3976921"/>
            <a:ext cx="1249" cy="171094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zövegdoboz 44">
            <a:extLst>
              <a:ext uri="{FF2B5EF4-FFF2-40B4-BE49-F238E27FC236}">
                <a16:creationId xmlns:a16="http://schemas.microsoft.com/office/drawing/2014/main" id="{21263D7D-18CF-49C5-A080-3F0D504DB472}"/>
              </a:ext>
            </a:extLst>
          </p:cNvPr>
          <p:cNvSpPr txBox="1"/>
          <p:nvPr/>
        </p:nvSpPr>
        <p:spPr>
          <a:xfrm>
            <a:off x="6129059" y="477473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55" name="Rombusz 54">
            <a:extLst>
              <a:ext uri="{FF2B5EF4-FFF2-40B4-BE49-F238E27FC236}">
                <a16:creationId xmlns:a16="http://schemas.microsoft.com/office/drawing/2014/main" id="{65B4C799-2B75-41FE-A213-66750283B9DB}"/>
              </a:ext>
            </a:extLst>
          </p:cNvPr>
          <p:cNvSpPr/>
          <p:nvPr/>
        </p:nvSpPr>
        <p:spPr>
          <a:xfrm>
            <a:off x="4370208" y="3980994"/>
            <a:ext cx="167136" cy="257639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8" name="Háromszög 57">
            <a:extLst>
              <a:ext uri="{FF2B5EF4-FFF2-40B4-BE49-F238E27FC236}">
                <a16:creationId xmlns:a16="http://schemas.microsoft.com/office/drawing/2014/main" id="{110279CD-6962-48A9-BCAD-96F4B053C263}"/>
              </a:ext>
            </a:extLst>
          </p:cNvPr>
          <p:cNvSpPr/>
          <p:nvPr/>
        </p:nvSpPr>
        <p:spPr>
          <a:xfrm rot="16200000">
            <a:off x="6225263" y="3438238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9" name="Szövegdoboz 58">
            <a:extLst>
              <a:ext uri="{FF2B5EF4-FFF2-40B4-BE49-F238E27FC236}">
                <a16:creationId xmlns:a16="http://schemas.microsoft.com/office/drawing/2014/main" id="{8227EDAC-116B-4815-AB85-E6E2564ABEEC}"/>
              </a:ext>
            </a:extLst>
          </p:cNvPr>
          <p:cNvSpPr txBox="1"/>
          <p:nvPr/>
        </p:nvSpPr>
        <p:spPr>
          <a:xfrm>
            <a:off x="6320613" y="3324823"/>
            <a:ext cx="829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delivers</a:t>
            </a:r>
          </a:p>
        </p:txBody>
      </p:sp>
      <p:sp>
        <p:nvSpPr>
          <p:cNvPr id="61" name="Szövegdoboz 60">
            <a:extLst>
              <a:ext uri="{FF2B5EF4-FFF2-40B4-BE49-F238E27FC236}">
                <a16:creationId xmlns:a16="http://schemas.microsoft.com/office/drawing/2014/main" id="{EADD08A6-12D3-4005-BFF1-44E529A6185E}"/>
              </a:ext>
            </a:extLst>
          </p:cNvPr>
          <p:cNvSpPr txBox="1"/>
          <p:nvPr/>
        </p:nvSpPr>
        <p:spPr>
          <a:xfrm>
            <a:off x="2244601" y="5375333"/>
            <a:ext cx="89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+ </a:t>
            </a:r>
            <a:r>
              <a:rPr lang="hu-HU" sz="1600" dirty="0" err="1"/>
              <a:t>engine</a:t>
            </a:r>
            <a:endParaRPr lang="hu-HU" sz="1600" dirty="0"/>
          </a:p>
        </p:txBody>
      </p:sp>
      <p:sp>
        <p:nvSpPr>
          <p:cNvPr id="62" name="Szövegdoboz 61">
            <a:extLst>
              <a:ext uri="{FF2B5EF4-FFF2-40B4-BE49-F238E27FC236}">
                <a16:creationId xmlns:a16="http://schemas.microsoft.com/office/drawing/2014/main" id="{16A8BDC9-1975-428B-B5B8-E97AC0023DF3}"/>
              </a:ext>
            </a:extLst>
          </p:cNvPr>
          <p:cNvSpPr txBox="1"/>
          <p:nvPr/>
        </p:nvSpPr>
        <p:spPr>
          <a:xfrm>
            <a:off x="6622857" y="5380059"/>
            <a:ext cx="789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+ </a:t>
            </a:r>
            <a:r>
              <a:rPr lang="hu-HU" sz="1600" dirty="0" err="1"/>
              <a:t>cargo</a:t>
            </a:r>
            <a:endParaRPr lang="hu-HU" sz="1600" dirty="0"/>
          </a:p>
        </p:txBody>
      </p:sp>
      <p:sp>
        <p:nvSpPr>
          <p:cNvPr id="63" name="Szövegdoboz 62">
            <a:extLst>
              <a:ext uri="{FF2B5EF4-FFF2-40B4-BE49-F238E27FC236}">
                <a16:creationId xmlns:a16="http://schemas.microsoft.com/office/drawing/2014/main" id="{7A0B15B9-957E-4BEC-AD34-99EA5C049BAA}"/>
              </a:ext>
            </a:extLst>
          </p:cNvPr>
          <p:cNvSpPr txBox="1"/>
          <p:nvPr/>
        </p:nvSpPr>
        <p:spPr>
          <a:xfrm>
            <a:off x="4452383" y="5384646"/>
            <a:ext cx="698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+ tank</a:t>
            </a:r>
          </a:p>
        </p:txBody>
      </p:sp>
      <p:sp>
        <p:nvSpPr>
          <p:cNvPr id="64" name="Szövegdoboz 63">
            <a:extLst>
              <a:ext uri="{FF2B5EF4-FFF2-40B4-BE49-F238E27FC236}">
                <a16:creationId xmlns:a16="http://schemas.microsoft.com/office/drawing/2014/main" id="{8B35996E-1851-4C81-9E2C-83EE7B2F7995}"/>
              </a:ext>
            </a:extLst>
          </p:cNvPr>
          <p:cNvSpPr txBox="1"/>
          <p:nvPr/>
        </p:nvSpPr>
        <p:spPr>
          <a:xfrm>
            <a:off x="5408460" y="3303203"/>
            <a:ext cx="628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+ van</a:t>
            </a:r>
          </a:p>
        </p:txBody>
      </p:sp>
      <p:sp>
        <p:nvSpPr>
          <p:cNvPr id="65" name="Ellipszis 64">
            <a:extLst>
              <a:ext uri="{FF2B5EF4-FFF2-40B4-BE49-F238E27FC236}">
                <a16:creationId xmlns:a16="http://schemas.microsoft.com/office/drawing/2014/main" id="{C33CAA6E-B407-4F5B-834C-B52298B27280}"/>
              </a:ext>
            </a:extLst>
          </p:cNvPr>
          <p:cNvSpPr/>
          <p:nvPr/>
        </p:nvSpPr>
        <p:spPr>
          <a:xfrm>
            <a:off x="9277618" y="3573158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6" name="Egyenes összekötő 65">
            <a:extLst>
              <a:ext uri="{FF2B5EF4-FFF2-40B4-BE49-F238E27FC236}">
                <a16:creationId xmlns:a16="http://schemas.microsoft.com/office/drawing/2014/main" id="{428F57C7-03AC-4E0C-91B2-491E2CED96C7}"/>
              </a:ext>
            </a:extLst>
          </p:cNvPr>
          <p:cNvCxnSpPr>
            <a:cxnSpLocks/>
            <a:stCxn id="65" idx="4"/>
          </p:cNvCxnSpPr>
          <p:nvPr/>
        </p:nvCxnSpPr>
        <p:spPr>
          <a:xfrm>
            <a:off x="9321130" y="3656154"/>
            <a:ext cx="0" cy="9779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églalap: szamárfül 66">
            <a:extLst>
              <a:ext uri="{FF2B5EF4-FFF2-40B4-BE49-F238E27FC236}">
                <a16:creationId xmlns:a16="http://schemas.microsoft.com/office/drawing/2014/main" id="{EC0DBE45-3504-4C13-9A4B-2C28EA97426C}"/>
              </a:ext>
            </a:extLst>
          </p:cNvPr>
          <p:cNvSpPr/>
          <p:nvPr/>
        </p:nvSpPr>
        <p:spPr>
          <a:xfrm rot="16200000">
            <a:off x="8926888" y="3977189"/>
            <a:ext cx="1766035" cy="2929472"/>
          </a:xfrm>
          <a:prstGeom prst="foldedCorner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8" name="Szövegdoboz 67">
            <a:extLst>
              <a:ext uri="{FF2B5EF4-FFF2-40B4-BE49-F238E27FC236}">
                <a16:creationId xmlns:a16="http://schemas.microsoft.com/office/drawing/2014/main" id="{2E882972-632B-4A8B-AD51-97C5FC22F33E}"/>
              </a:ext>
            </a:extLst>
          </p:cNvPr>
          <p:cNvSpPr txBox="1"/>
          <p:nvPr/>
        </p:nvSpPr>
        <p:spPr>
          <a:xfrm>
            <a:off x="8426445" y="4538410"/>
            <a:ext cx="26130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Berámol az autója csomagterébe annyi árut, amennyit csak tud.</a:t>
            </a:r>
          </a:p>
          <a:p>
            <a:r>
              <a:rPr lang="hu-HU" sz="1600" dirty="0"/>
              <a:t>Egyenként kiszállítja az árukat: megnézi, kell-e ehhez tankolnia, elszállítja a címre az árut, és ott kiteszi.</a:t>
            </a:r>
          </a:p>
        </p:txBody>
      </p:sp>
    </p:spTree>
    <p:extLst>
      <p:ext uri="{BB962C8B-B14F-4D97-AF65-F5344CB8AC3E}">
        <p14:creationId xmlns:p14="http://schemas.microsoft.com/office/powerpoint/2010/main" val="58748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5" grpId="0" animBg="1"/>
      <p:bldP spid="58" grpId="0" animBg="1"/>
      <p:bldP spid="59" grpId="0"/>
      <p:bldP spid="61" grpId="0"/>
      <p:bldP spid="62" grpId="0"/>
      <p:bldP spid="63" grpId="0"/>
      <p:bldP spid="64" grpId="0"/>
      <p:bldP spid="65" grpId="0" animBg="1"/>
      <p:bldP spid="67" grpId="0" animBg="1"/>
      <p:bldP spid="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FAC8E03F-2077-44DA-8CC3-12FFD211C0B7}"/>
              </a:ext>
            </a:extLst>
          </p:cNvPr>
          <p:cNvSpPr/>
          <p:nvPr/>
        </p:nvSpPr>
        <p:spPr>
          <a:xfrm>
            <a:off x="3550923" y="261734"/>
            <a:ext cx="3124839" cy="23252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Vehicle</a:t>
            </a:r>
            <a:endParaRPr lang="hu-HU" sz="1600" dirty="0">
              <a:solidFill>
                <a:schemeClr val="tx1"/>
              </a:solidFill>
            </a:endParaRPr>
          </a:p>
          <a:p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Capacity</a:t>
            </a:r>
            <a:r>
              <a:rPr lang="hu-HU" sz="1600" b="1" dirty="0">
                <a:solidFill>
                  <a:srgbClr val="FF0000"/>
                </a:solidFill>
              </a:rPr>
              <a:t> : int { &gt; 0 }</a:t>
            </a:r>
          </a:p>
          <a:p>
            <a:endParaRPr lang="hu-HU" sz="1600" b="1" dirty="0">
              <a:solidFill>
                <a:srgbClr val="FF0000"/>
              </a:solidFill>
            </a:endParaRPr>
          </a:p>
          <a:p>
            <a:endParaRPr lang="hu-HU" sz="1600" b="1" dirty="0">
              <a:solidFill>
                <a:schemeClr val="tx1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checkFuel</a:t>
            </a:r>
            <a:r>
              <a:rPr lang="hu-HU" sz="1600" b="1" dirty="0">
                <a:solidFill>
                  <a:srgbClr val="FF0000"/>
                </a:solidFill>
              </a:rPr>
              <a:t>(</a:t>
            </a:r>
            <a:r>
              <a:rPr lang="hu-HU" sz="1600" b="1" dirty="0" err="1">
                <a:solidFill>
                  <a:srgbClr val="FF0000"/>
                </a:solidFill>
              </a:rPr>
              <a:t>distance:int</a:t>
            </a:r>
            <a:r>
              <a:rPr lang="hu-HU" sz="1600" b="1" dirty="0">
                <a:solidFill>
                  <a:srgbClr val="FF0000"/>
                </a:solidFill>
              </a:rPr>
              <a:t>) : </a:t>
            </a:r>
            <a:r>
              <a:rPr lang="hu-HU" sz="1600" b="1" dirty="0" err="1">
                <a:solidFill>
                  <a:srgbClr val="FF0000"/>
                </a:solidFill>
              </a:rPr>
              <a:t>bool</a:t>
            </a:r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refuel</a:t>
            </a:r>
            <a:r>
              <a:rPr lang="hu-HU" sz="1600" b="1" dirty="0">
                <a:solidFill>
                  <a:srgbClr val="FF0000"/>
                </a:solidFill>
              </a:rPr>
              <a:t>(</a:t>
            </a:r>
            <a:r>
              <a:rPr lang="hu-HU" sz="1600" b="1" dirty="0" err="1">
                <a:solidFill>
                  <a:srgbClr val="FF0000"/>
                </a:solidFill>
              </a:rPr>
              <a:t>dist</a:t>
            </a:r>
            <a:r>
              <a:rPr lang="hu-HU" sz="1600" b="1" dirty="0">
                <a:solidFill>
                  <a:srgbClr val="FF0000"/>
                </a:solidFill>
              </a:rPr>
              <a:t> : int) : </a:t>
            </a:r>
            <a:r>
              <a:rPr lang="hu-HU" sz="1600" b="1" dirty="0" err="1">
                <a:solidFill>
                  <a:srgbClr val="FF0000"/>
                </a:solidFill>
              </a:rPr>
              <a:t>void</a:t>
            </a:r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+ drive(</a:t>
            </a:r>
            <a:r>
              <a:rPr lang="hu-HU" sz="1600" b="1" dirty="0" err="1">
                <a:solidFill>
                  <a:srgbClr val="FF0000"/>
                </a:solidFill>
              </a:rPr>
              <a:t>dist</a:t>
            </a:r>
            <a:r>
              <a:rPr lang="hu-HU" sz="1600" b="1" dirty="0">
                <a:solidFill>
                  <a:srgbClr val="FF0000"/>
                </a:solidFill>
              </a:rPr>
              <a:t> : int)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FDEEAE8A-805C-4968-9239-FFC6C159662F}"/>
              </a:ext>
            </a:extLst>
          </p:cNvPr>
          <p:cNvSpPr/>
          <p:nvPr/>
        </p:nvSpPr>
        <p:spPr>
          <a:xfrm>
            <a:off x="6880408" y="5619279"/>
            <a:ext cx="2253803" cy="9793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Product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67803FB8-2CD0-4B56-BCD7-B36C6F0912B0}"/>
              </a:ext>
            </a:extLst>
          </p:cNvPr>
          <p:cNvSpPr/>
          <p:nvPr/>
        </p:nvSpPr>
        <p:spPr>
          <a:xfrm>
            <a:off x="3517625" y="4755981"/>
            <a:ext cx="3183883" cy="18402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Fuel</a:t>
            </a:r>
            <a:endParaRPr lang="hu-HU" sz="1600" dirty="0">
              <a:solidFill>
                <a:schemeClr val="tx1"/>
              </a:solidFill>
            </a:endParaRP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cxnSp>
        <p:nvCxnSpPr>
          <p:cNvPr id="8" name="Összekötő: szögletes 7">
            <a:extLst>
              <a:ext uri="{FF2B5EF4-FFF2-40B4-BE49-F238E27FC236}">
                <a16:creationId xmlns:a16="http://schemas.microsoft.com/office/drawing/2014/main" id="{0EC45657-F00E-4515-93AB-43B5CBDEE788}"/>
              </a:ext>
            </a:extLst>
          </p:cNvPr>
          <p:cNvCxnSpPr>
            <a:cxnSpLocks/>
            <a:stCxn id="5" idx="0"/>
            <a:endCxn id="3" idx="2"/>
          </p:cNvCxnSpPr>
          <p:nvPr/>
        </p:nvCxnSpPr>
        <p:spPr>
          <a:xfrm rot="5400000" flipH="1" flipV="1">
            <a:off x="4026980" y="3669618"/>
            <a:ext cx="2168951" cy="377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Összekötő: szögletes 23">
            <a:extLst>
              <a:ext uri="{FF2B5EF4-FFF2-40B4-BE49-F238E27FC236}">
                <a16:creationId xmlns:a16="http://schemas.microsoft.com/office/drawing/2014/main" id="{AE74F086-1FCB-4588-9910-561EE50A7ABB}"/>
              </a:ext>
            </a:extLst>
          </p:cNvPr>
          <p:cNvCxnSpPr>
            <a:cxnSpLocks/>
            <a:stCxn id="27" idx="0"/>
            <a:endCxn id="3" idx="2"/>
          </p:cNvCxnSpPr>
          <p:nvPr/>
        </p:nvCxnSpPr>
        <p:spPr>
          <a:xfrm rot="5400000" flipH="1" flipV="1">
            <a:off x="2258349" y="2421624"/>
            <a:ext cx="2689587" cy="3020401"/>
          </a:xfrm>
          <a:prstGeom prst="bentConnector3">
            <a:avLst>
              <a:gd name="adj1" fmla="val 325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églalap 26">
            <a:extLst>
              <a:ext uri="{FF2B5EF4-FFF2-40B4-BE49-F238E27FC236}">
                <a16:creationId xmlns:a16="http://schemas.microsoft.com/office/drawing/2014/main" id="{4BF7948E-271D-4A92-AD43-DE60EB201345}"/>
              </a:ext>
            </a:extLst>
          </p:cNvPr>
          <p:cNvSpPr/>
          <p:nvPr/>
        </p:nvSpPr>
        <p:spPr>
          <a:xfrm>
            <a:off x="848366" y="5276617"/>
            <a:ext cx="2489151" cy="13294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Engine</a:t>
            </a:r>
            <a:endParaRPr lang="hu-HU" sz="1600" dirty="0">
              <a:solidFill>
                <a:schemeClr val="tx1"/>
              </a:solidFill>
            </a:endParaRP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43" name="Háromszög 42">
            <a:extLst>
              <a:ext uri="{FF2B5EF4-FFF2-40B4-BE49-F238E27FC236}">
                <a16:creationId xmlns:a16="http://schemas.microsoft.com/office/drawing/2014/main" id="{FF3B9B01-1A74-47BA-85FE-4BEEBC9483A0}"/>
              </a:ext>
            </a:extLst>
          </p:cNvPr>
          <p:cNvSpPr/>
          <p:nvPr/>
        </p:nvSpPr>
        <p:spPr>
          <a:xfrm rot="16200000">
            <a:off x="7081989" y="464280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539C9F4E-F3DC-4381-A76F-7E1A984BC780}"/>
              </a:ext>
            </a:extLst>
          </p:cNvPr>
          <p:cNvSpPr txBox="1"/>
          <p:nvPr/>
        </p:nvSpPr>
        <p:spPr>
          <a:xfrm>
            <a:off x="7177339" y="350865"/>
            <a:ext cx="829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delivers</a:t>
            </a:r>
          </a:p>
        </p:txBody>
      </p:sp>
      <p:cxnSp>
        <p:nvCxnSpPr>
          <p:cNvPr id="46" name="Egyenes összekötő 45">
            <a:extLst>
              <a:ext uri="{FF2B5EF4-FFF2-40B4-BE49-F238E27FC236}">
                <a16:creationId xmlns:a16="http://schemas.microsoft.com/office/drawing/2014/main" id="{2DA2F1BE-11BA-41C5-809E-882A971D185C}"/>
              </a:ext>
            </a:extLst>
          </p:cNvPr>
          <p:cNvCxnSpPr>
            <a:cxnSpLocks/>
            <a:endCxn id="132" idx="1"/>
          </p:cNvCxnSpPr>
          <p:nvPr/>
        </p:nvCxnSpPr>
        <p:spPr>
          <a:xfrm flipV="1">
            <a:off x="6680072" y="685720"/>
            <a:ext cx="1444749" cy="391"/>
          </a:xfrm>
          <a:prstGeom prst="line">
            <a:avLst/>
          </a:prstGeom>
          <a:ln w="19050">
            <a:solidFill>
              <a:schemeClr val="tx1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églalap 57">
            <a:extLst>
              <a:ext uri="{FF2B5EF4-FFF2-40B4-BE49-F238E27FC236}">
                <a16:creationId xmlns:a16="http://schemas.microsoft.com/office/drawing/2014/main" id="{FAC99FA6-4315-48DE-8830-47B657EF27A8}"/>
              </a:ext>
            </a:extLst>
          </p:cNvPr>
          <p:cNvSpPr/>
          <p:nvPr/>
        </p:nvSpPr>
        <p:spPr>
          <a:xfrm>
            <a:off x="6877293" y="5947075"/>
            <a:ext cx="2253853" cy="280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1" name="Téglalap 70">
            <a:extLst>
              <a:ext uri="{FF2B5EF4-FFF2-40B4-BE49-F238E27FC236}">
                <a16:creationId xmlns:a16="http://schemas.microsoft.com/office/drawing/2014/main" id="{7CB7E615-F9BC-4373-A3FF-81942B1D57BA}"/>
              </a:ext>
            </a:extLst>
          </p:cNvPr>
          <p:cNvSpPr/>
          <p:nvPr/>
        </p:nvSpPr>
        <p:spPr>
          <a:xfrm>
            <a:off x="3550035" y="605082"/>
            <a:ext cx="3124839" cy="7195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1" name="Téglalap 80">
            <a:extLst>
              <a:ext uri="{FF2B5EF4-FFF2-40B4-BE49-F238E27FC236}">
                <a16:creationId xmlns:a16="http://schemas.microsoft.com/office/drawing/2014/main" id="{13B635AD-0BC3-4A7F-9E12-B9F45CC6D125}"/>
              </a:ext>
            </a:extLst>
          </p:cNvPr>
          <p:cNvSpPr/>
          <p:nvPr/>
        </p:nvSpPr>
        <p:spPr>
          <a:xfrm>
            <a:off x="3517625" y="5112919"/>
            <a:ext cx="3183883" cy="48140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8" name="Téglalap 87">
            <a:extLst>
              <a:ext uri="{FF2B5EF4-FFF2-40B4-BE49-F238E27FC236}">
                <a16:creationId xmlns:a16="http://schemas.microsoft.com/office/drawing/2014/main" id="{49330EAD-F18A-4F45-A006-2D0DF7FEC106}"/>
              </a:ext>
            </a:extLst>
          </p:cNvPr>
          <p:cNvSpPr/>
          <p:nvPr/>
        </p:nvSpPr>
        <p:spPr>
          <a:xfrm>
            <a:off x="848366" y="5632506"/>
            <a:ext cx="2489150" cy="2521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4" name="Szövegdoboz 113">
            <a:extLst>
              <a:ext uri="{FF2B5EF4-FFF2-40B4-BE49-F238E27FC236}">
                <a16:creationId xmlns:a16="http://schemas.microsoft.com/office/drawing/2014/main" id="{890BAFBE-934E-433B-8461-A0DA257CF105}"/>
              </a:ext>
            </a:extLst>
          </p:cNvPr>
          <p:cNvSpPr txBox="1"/>
          <p:nvPr/>
        </p:nvSpPr>
        <p:spPr>
          <a:xfrm>
            <a:off x="1196138" y="4972006"/>
            <a:ext cx="89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+ </a:t>
            </a:r>
            <a:r>
              <a:rPr lang="hu-HU" sz="1600" dirty="0" err="1"/>
              <a:t>engine</a:t>
            </a:r>
            <a:endParaRPr lang="hu-HU" sz="1600" dirty="0"/>
          </a:p>
        </p:txBody>
      </p:sp>
      <p:sp>
        <p:nvSpPr>
          <p:cNvPr id="68" name="Ellipszis 67">
            <a:extLst>
              <a:ext uri="{FF2B5EF4-FFF2-40B4-BE49-F238E27FC236}">
                <a16:creationId xmlns:a16="http://schemas.microsoft.com/office/drawing/2014/main" id="{865AF68D-8B45-414D-94DE-436DF43C962D}"/>
              </a:ext>
            </a:extLst>
          </p:cNvPr>
          <p:cNvSpPr/>
          <p:nvPr/>
        </p:nvSpPr>
        <p:spPr>
          <a:xfrm>
            <a:off x="10871720" y="89004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9" name="Egyenes összekötő 68">
            <a:extLst>
              <a:ext uri="{FF2B5EF4-FFF2-40B4-BE49-F238E27FC236}">
                <a16:creationId xmlns:a16="http://schemas.microsoft.com/office/drawing/2014/main" id="{21F195FD-CF6C-40CD-B77D-935A97D3AE76}"/>
              </a:ext>
            </a:extLst>
          </p:cNvPr>
          <p:cNvCxnSpPr>
            <a:cxnSpLocks/>
            <a:stCxn id="68" idx="4"/>
          </p:cNvCxnSpPr>
          <p:nvPr/>
        </p:nvCxnSpPr>
        <p:spPr>
          <a:xfrm>
            <a:off x="10915232" y="973043"/>
            <a:ext cx="0" cy="24669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Szövegdoboz 97">
            <a:extLst>
              <a:ext uri="{FF2B5EF4-FFF2-40B4-BE49-F238E27FC236}">
                <a16:creationId xmlns:a16="http://schemas.microsoft.com/office/drawing/2014/main" id="{E470D352-4807-435D-A5AF-045A39E27220}"/>
              </a:ext>
            </a:extLst>
          </p:cNvPr>
          <p:cNvSpPr txBox="1"/>
          <p:nvPr/>
        </p:nvSpPr>
        <p:spPr>
          <a:xfrm>
            <a:off x="7210606" y="5323997"/>
            <a:ext cx="797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cargo</a:t>
            </a:r>
            <a:endParaRPr lang="hu-HU" sz="1600" b="1" dirty="0">
              <a:solidFill>
                <a:srgbClr val="FF0000"/>
              </a:solidFill>
            </a:endParaRPr>
          </a:p>
        </p:txBody>
      </p:sp>
      <p:sp>
        <p:nvSpPr>
          <p:cNvPr id="100" name="Szövegdoboz 99">
            <a:extLst>
              <a:ext uri="{FF2B5EF4-FFF2-40B4-BE49-F238E27FC236}">
                <a16:creationId xmlns:a16="http://schemas.microsoft.com/office/drawing/2014/main" id="{0C3D8EF2-5F0B-4802-9003-85AEF90FD446}"/>
              </a:ext>
            </a:extLst>
          </p:cNvPr>
          <p:cNvSpPr txBox="1"/>
          <p:nvPr/>
        </p:nvSpPr>
        <p:spPr>
          <a:xfrm>
            <a:off x="8046550" y="536739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*</a:t>
            </a:r>
          </a:p>
        </p:txBody>
      </p:sp>
      <p:sp>
        <p:nvSpPr>
          <p:cNvPr id="113" name="Rombusz 112">
            <a:extLst>
              <a:ext uri="{FF2B5EF4-FFF2-40B4-BE49-F238E27FC236}">
                <a16:creationId xmlns:a16="http://schemas.microsoft.com/office/drawing/2014/main" id="{ECA2D14F-8914-49B1-B0C5-E461960AD8EA}"/>
              </a:ext>
            </a:extLst>
          </p:cNvPr>
          <p:cNvSpPr/>
          <p:nvPr/>
        </p:nvSpPr>
        <p:spPr>
          <a:xfrm rot="5400000">
            <a:off x="5012352" y="2606583"/>
            <a:ext cx="182765" cy="147748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116" name="Összekötő: szögletes 115">
            <a:extLst>
              <a:ext uri="{FF2B5EF4-FFF2-40B4-BE49-F238E27FC236}">
                <a16:creationId xmlns:a16="http://schemas.microsoft.com/office/drawing/2014/main" id="{9E2C7D67-1C67-4774-ABA2-5536183AF6AA}"/>
              </a:ext>
            </a:extLst>
          </p:cNvPr>
          <p:cNvCxnSpPr>
            <a:cxnSpLocks/>
            <a:endCxn id="3" idx="2"/>
          </p:cNvCxnSpPr>
          <p:nvPr/>
        </p:nvCxnSpPr>
        <p:spPr>
          <a:xfrm rot="16200000" flipV="1">
            <a:off x="5048734" y="2651639"/>
            <a:ext cx="3032250" cy="2903032"/>
          </a:xfrm>
          <a:prstGeom prst="bentConnector3">
            <a:avLst>
              <a:gd name="adj1" fmla="val 4004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Szövegdoboz 119">
            <a:extLst>
              <a:ext uri="{FF2B5EF4-FFF2-40B4-BE49-F238E27FC236}">
                <a16:creationId xmlns:a16="http://schemas.microsoft.com/office/drawing/2014/main" id="{F5147342-816C-4E9A-8570-7E5FCF73E876}"/>
              </a:ext>
            </a:extLst>
          </p:cNvPr>
          <p:cNvSpPr txBox="1"/>
          <p:nvPr/>
        </p:nvSpPr>
        <p:spPr>
          <a:xfrm>
            <a:off x="4257101" y="4402590"/>
            <a:ext cx="698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+ tank</a:t>
            </a:r>
          </a:p>
        </p:txBody>
      </p:sp>
      <p:sp>
        <p:nvSpPr>
          <p:cNvPr id="131" name="Téglalap 130">
            <a:extLst>
              <a:ext uri="{FF2B5EF4-FFF2-40B4-BE49-F238E27FC236}">
                <a16:creationId xmlns:a16="http://schemas.microsoft.com/office/drawing/2014/main" id="{474CDD18-EDAF-4057-87BC-0748544F7419}"/>
              </a:ext>
            </a:extLst>
          </p:cNvPr>
          <p:cNvSpPr/>
          <p:nvPr/>
        </p:nvSpPr>
        <p:spPr>
          <a:xfrm>
            <a:off x="8124842" y="241323"/>
            <a:ext cx="3189115" cy="13670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Driver</a:t>
            </a:r>
          </a:p>
          <a:p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do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void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rgbClr val="FFFF00"/>
                </a:solidFill>
              </a:rPr>
              <a:t>+ </a:t>
            </a:r>
            <a:r>
              <a:rPr lang="hu-HU" sz="1600" dirty="0" err="1">
                <a:solidFill>
                  <a:srgbClr val="FFFF00"/>
                </a:solidFill>
              </a:rPr>
              <a:t>take</a:t>
            </a:r>
            <a:r>
              <a:rPr lang="hu-HU" sz="1600" dirty="0">
                <a:solidFill>
                  <a:srgbClr val="FFFF00"/>
                </a:solidFill>
              </a:rPr>
              <a:t>() : </a:t>
            </a:r>
            <a:r>
              <a:rPr lang="hu-HU" sz="1600" dirty="0" err="1">
                <a:solidFill>
                  <a:srgbClr val="FFFF00"/>
                </a:solidFill>
              </a:rPr>
              <a:t>Product</a:t>
            </a:r>
            <a:endParaRPr lang="hu-HU" sz="1600" dirty="0">
              <a:solidFill>
                <a:srgbClr val="FFFF00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deliver</a:t>
            </a:r>
            <a:r>
              <a:rPr lang="hu-HU" sz="1600" dirty="0">
                <a:solidFill>
                  <a:schemeClr val="tx1"/>
                </a:solidFill>
              </a:rPr>
              <a:t>(p : </a:t>
            </a:r>
            <a:r>
              <a:rPr lang="hu-HU" sz="1600" dirty="0" err="1">
                <a:solidFill>
                  <a:schemeClr val="tx1"/>
                </a:solidFill>
              </a:rPr>
              <a:t>Product</a:t>
            </a:r>
            <a:r>
              <a:rPr lang="hu-HU" sz="1600" dirty="0">
                <a:solidFill>
                  <a:schemeClr val="tx1"/>
                </a:solidFill>
              </a:rPr>
              <a:t>) : </a:t>
            </a:r>
            <a:r>
              <a:rPr lang="hu-HU" sz="1600" dirty="0" err="1">
                <a:solidFill>
                  <a:schemeClr val="tx1"/>
                </a:solidFill>
              </a:rPr>
              <a:t>void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32" name="Téglalap 131">
            <a:extLst>
              <a:ext uri="{FF2B5EF4-FFF2-40B4-BE49-F238E27FC236}">
                <a16:creationId xmlns:a16="http://schemas.microsoft.com/office/drawing/2014/main" id="{71CD8427-094A-489B-A57F-4BBC2A6FF5C8}"/>
              </a:ext>
            </a:extLst>
          </p:cNvPr>
          <p:cNvSpPr/>
          <p:nvPr/>
        </p:nvSpPr>
        <p:spPr>
          <a:xfrm>
            <a:off x="8124821" y="566311"/>
            <a:ext cx="3189186" cy="2388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2" name="Szövegdoboz 201">
            <a:extLst>
              <a:ext uri="{FF2B5EF4-FFF2-40B4-BE49-F238E27FC236}">
                <a16:creationId xmlns:a16="http://schemas.microsoft.com/office/drawing/2014/main" id="{38687ADA-C045-409A-A607-2BC601BB611C}"/>
              </a:ext>
            </a:extLst>
          </p:cNvPr>
          <p:cNvSpPr txBox="1"/>
          <p:nvPr/>
        </p:nvSpPr>
        <p:spPr>
          <a:xfrm>
            <a:off x="6674874" y="719879"/>
            <a:ext cx="628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+ van</a:t>
            </a:r>
          </a:p>
        </p:txBody>
      </p:sp>
      <p:sp>
        <p:nvSpPr>
          <p:cNvPr id="205" name="Ellipszis 204">
            <a:extLst>
              <a:ext uri="{FF2B5EF4-FFF2-40B4-BE49-F238E27FC236}">
                <a16:creationId xmlns:a16="http://schemas.microsoft.com/office/drawing/2014/main" id="{A3FBBDBC-B22B-4F16-B0A1-7DCF4AF764F3}"/>
              </a:ext>
            </a:extLst>
          </p:cNvPr>
          <p:cNvSpPr/>
          <p:nvPr/>
        </p:nvSpPr>
        <p:spPr>
          <a:xfrm>
            <a:off x="10648949" y="1384861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7" name="Téglalap: szamárfül 206">
            <a:extLst>
              <a:ext uri="{FF2B5EF4-FFF2-40B4-BE49-F238E27FC236}">
                <a16:creationId xmlns:a16="http://schemas.microsoft.com/office/drawing/2014/main" id="{6476939E-C524-45EE-9765-0BAF747CCA10}"/>
              </a:ext>
            </a:extLst>
          </p:cNvPr>
          <p:cNvSpPr/>
          <p:nvPr/>
        </p:nvSpPr>
        <p:spPr>
          <a:xfrm rot="16200000">
            <a:off x="7726635" y="1665307"/>
            <a:ext cx="1593490" cy="3206977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08" name="Szövegdoboz 207">
            <a:extLst>
              <a:ext uri="{FF2B5EF4-FFF2-40B4-BE49-F238E27FC236}">
                <a16:creationId xmlns:a16="http://schemas.microsoft.com/office/drawing/2014/main" id="{59F60DA4-8138-40FF-92CD-06E862431512}"/>
              </a:ext>
            </a:extLst>
          </p:cNvPr>
          <p:cNvSpPr txBox="1"/>
          <p:nvPr/>
        </p:nvSpPr>
        <p:spPr>
          <a:xfrm>
            <a:off x="6919890" y="2468742"/>
            <a:ext cx="3054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int </a:t>
            </a:r>
            <a:r>
              <a:rPr lang="hu-HU" sz="1600" dirty="0" err="1"/>
              <a:t>dist</a:t>
            </a:r>
            <a:r>
              <a:rPr lang="hu-HU" sz="1600" dirty="0"/>
              <a:t> := </a:t>
            </a:r>
            <a:r>
              <a:rPr lang="hu-HU" sz="1600" dirty="0" err="1">
                <a:solidFill>
                  <a:srgbClr val="FFFF00"/>
                </a:solidFill>
              </a:rPr>
              <a:t>distance</a:t>
            </a:r>
            <a:r>
              <a:rPr lang="hu-HU" sz="1600" dirty="0">
                <a:solidFill>
                  <a:srgbClr val="FFFF00"/>
                </a:solidFill>
              </a:rPr>
              <a:t>(van, </a:t>
            </a:r>
            <a:r>
              <a:rPr lang="hu-HU" sz="1600" dirty="0" err="1">
                <a:solidFill>
                  <a:srgbClr val="FFFF00"/>
                </a:solidFill>
              </a:rPr>
              <a:t>p.address</a:t>
            </a:r>
            <a:r>
              <a:rPr lang="hu-HU" sz="1600" dirty="0">
                <a:solidFill>
                  <a:srgbClr val="FFFF00"/>
                </a:solidFill>
              </a:rPr>
              <a:t>)</a:t>
            </a:r>
          </a:p>
          <a:p>
            <a:r>
              <a:rPr lang="hu-HU" sz="1600" b="1" dirty="0" err="1"/>
              <a:t>if</a:t>
            </a:r>
            <a:r>
              <a:rPr lang="hu-HU" sz="1600" dirty="0"/>
              <a:t> </a:t>
            </a:r>
            <a:r>
              <a:rPr lang="hu-HU" sz="1600" dirty="0">
                <a:sym typeface="Symbol" panose="05050102010706020507" pitchFamily="18" charset="2"/>
              </a:rPr>
              <a:t> </a:t>
            </a:r>
            <a:r>
              <a:rPr lang="hu-HU" sz="1600" dirty="0" err="1">
                <a:sym typeface="Symbol" panose="05050102010706020507" pitchFamily="18" charset="2"/>
              </a:rPr>
              <a:t>van.</a:t>
            </a:r>
            <a:r>
              <a:rPr lang="hu-HU" sz="1600" dirty="0" err="1"/>
              <a:t>chekFuel</a:t>
            </a:r>
            <a:r>
              <a:rPr lang="hu-HU" sz="1600" dirty="0"/>
              <a:t>(</a:t>
            </a:r>
            <a:r>
              <a:rPr lang="hu-HU" sz="1600" dirty="0" err="1"/>
              <a:t>dist</a:t>
            </a:r>
            <a:r>
              <a:rPr lang="hu-HU" sz="1600" dirty="0"/>
              <a:t>) </a:t>
            </a:r>
            <a:r>
              <a:rPr lang="hu-HU" sz="1600" b="1" dirty="0" err="1"/>
              <a:t>then</a:t>
            </a:r>
            <a:r>
              <a:rPr lang="hu-HU" sz="1600" b="1" dirty="0"/>
              <a:t> </a:t>
            </a:r>
          </a:p>
          <a:p>
            <a:r>
              <a:rPr lang="hu-HU" sz="1600" dirty="0"/>
              <a:t>     </a:t>
            </a:r>
            <a:r>
              <a:rPr lang="hu-HU" sz="1600" dirty="0" err="1"/>
              <a:t>van.refuel</a:t>
            </a:r>
            <a:r>
              <a:rPr lang="hu-HU" sz="1600" dirty="0"/>
              <a:t>(</a:t>
            </a:r>
            <a:r>
              <a:rPr lang="hu-HU" sz="1600" dirty="0" err="1"/>
              <a:t>dist</a:t>
            </a:r>
            <a:r>
              <a:rPr lang="hu-HU" sz="1600" dirty="0"/>
              <a:t>) </a:t>
            </a:r>
          </a:p>
          <a:p>
            <a:r>
              <a:rPr lang="hu-HU" sz="1600" b="1" dirty="0" err="1"/>
              <a:t>endif</a:t>
            </a:r>
            <a:endParaRPr lang="hu-HU" sz="1600" dirty="0"/>
          </a:p>
          <a:p>
            <a:r>
              <a:rPr lang="hu-HU" sz="1600" dirty="0" err="1"/>
              <a:t>van.drive</a:t>
            </a:r>
            <a:r>
              <a:rPr lang="hu-HU" sz="1600" dirty="0"/>
              <a:t>(</a:t>
            </a:r>
            <a:r>
              <a:rPr lang="hu-HU" sz="1600" dirty="0" err="1"/>
              <a:t>dist</a:t>
            </a:r>
            <a:r>
              <a:rPr lang="hu-HU" sz="1600" dirty="0"/>
              <a:t>)</a:t>
            </a:r>
          </a:p>
          <a:p>
            <a:r>
              <a:rPr lang="hu-HU" sz="1600" dirty="0" err="1"/>
              <a:t>van.cargo.remove</a:t>
            </a:r>
            <a:r>
              <a:rPr lang="hu-HU" sz="1600" dirty="0"/>
              <a:t>(p)</a:t>
            </a:r>
          </a:p>
        </p:txBody>
      </p:sp>
      <p:sp>
        <p:nvSpPr>
          <p:cNvPr id="57" name="Téglalap: szamárfül 56">
            <a:extLst>
              <a:ext uri="{FF2B5EF4-FFF2-40B4-BE49-F238E27FC236}">
                <a16:creationId xmlns:a16="http://schemas.microsoft.com/office/drawing/2014/main" id="{5A7829C6-9ABA-455A-BA25-FCFD5CB60B9A}"/>
              </a:ext>
            </a:extLst>
          </p:cNvPr>
          <p:cNvSpPr/>
          <p:nvPr/>
        </p:nvSpPr>
        <p:spPr>
          <a:xfrm rot="16200000">
            <a:off x="9328110" y="3131637"/>
            <a:ext cx="1988959" cy="2605621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9" name="Szövegdoboz 58">
            <a:extLst>
              <a:ext uri="{FF2B5EF4-FFF2-40B4-BE49-F238E27FC236}">
                <a16:creationId xmlns:a16="http://schemas.microsoft.com/office/drawing/2014/main" id="{B3E6BDF3-E7B3-4088-8045-FE921663C9BF}"/>
              </a:ext>
            </a:extLst>
          </p:cNvPr>
          <p:cNvSpPr txBox="1"/>
          <p:nvPr/>
        </p:nvSpPr>
        <p:spPr>
          <a:xfrm>
            <a:off x="9127817" y="3409264"/>
            <a:ext cx="25224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/>
              <a:t>int</a:t>
            </a:r>
            <a:r>
              <a:rPr lang="hu-HU" sz="1600" dirty="0"/>
              <a:t> c := 0</a:t>
            </a:r>
            <a:endParaRPr lang="hu-HU" sz="1600" b="1" dirty="0"/>
          </a:p>
          <a:p>
            <a:r>
              <a:rPr lang="hu-HU" sz="1600" b="1" dirty="0" err="1"/>
              <a:t>while</a:t>
            </a:r>
            <a:r>
              <a:rPr lang="hu-HU" sz="1600" b="1" dirty="0"/>
              <a:t> </a:t>
            </a:r>
            <a:r>
              <a:rPr lang="hu-HU" sz="1600" dirty="0"/>
              <a:t>c&lt;</a:t>
            </a:r>
            <a:r>
              <a:rPr lang="hu-HU" sz="1600" dirty="0" err="1"/>
              <a:t>van.Capacity</a:t>
            </a:r>
            <a:r>
              <a:rPr lang="hu-HU" sz="1600" dirty="0"/>
              <a:t> </a:t>
            </a:r>
            <a:r>
              <a:rPr lang="hu-HU" sz="1600" b="1" dirty="0" err="1"/>
              <a:t>loop</a:t>
            </a:r>
            <a:endParaRPr lang="hu-HU" sz="1600" dirty="0"/>
          </a:p>
          <a:p>
            <a:r>
              <a:rPr lang="hu-HU" sz="1600" b="1" dirty="0"/>
              <a:t>      </a:t>
            </a:r>
            <a:r>
              <a:rPr lang="hu-HU" sz="1600" dirty="0" err="1"/>
              <a:t>van.cargo.insert</a:t>
            </a:r>
            <a:r>
              <a:rPr lang="hu-HU" sz="1600" dirty="0"/>
              <a:t>(</a:t>
            </a:r>
            <a:r>
              <a:rPr lang="hu-HU" sz="1600" dirty="0" err="1"/>
              <a:t>take</a:t>
            </a:r>
            <a:r>
              <a:rPr lang="hu-HU" sz="1600" dirty="0"/>
              <a:t>())</a:t>
            </a:r>
          </a:p>
          <a:p>
            <a:r>
              <a:rPr lang="hu-HU" sz="1600" dirty="0"/>
              <a:t>      c := c+1</a:t>
            </a:r>
          </a:p>
          <a:p>
            <a:r>
              <a:rPr lang="hu-HU" sz="1600" b="1" dirty="0" err="1"/>
              <a:t>endloop</a:t>
            </a:r>
            <a:endParaRPr lang="hu-HU" sz="1600" b="1" dirty="0"/>
          </a:p>
          <a:p>
            <a:r>
              <a:rPr lang="hu-HU" sz="1600" b="1" dirty="0" err="1"/>
              <a:t>forall</a:t>
            </a:r>
            <a:r>
              <a:rPr lang="hu-HU" sz="1600" dirty="0"/>
              <a:t> p: </a:t>
            </a:r>
            <a:r>
              <a:rPr lang="hu-HU" sz="1600" dirty="0" err="1"/>
              <a:t>van.cargo</a:t>
            </a:r>
            <a:r>
              <a:rPr lang="hu-HU" sz="1600" dirty="0"/>
              <a:t> </a:t>
            </a:r>
            <a:r>
              <a:rPr lang="hu-HU" sz="1600" b="1" dirty="0" err="1"/>
              <a:t>loop</a:t>
            </a:r>
            <a:endParaRPr lang="hu-HU" sz="1600" b="1" dirty="0"/>
          </a:p>
          <a:p>
            <a:r>
              <a:rPr lang="hu-HU" sz="1600" dirty="0"/>
              <a:t>      </a:t>
            </a:r>
            <a:r>
              <a:rPr lang="hu-HU" sz="1600" dirty="0" err="1"/>
              <a:t>deliver</a:t>
            </a:r>
            <a:r>
              <a:rPr lang="hu-HU" sz="1600" dirty="0"/>
              <a:t>(p)</a:t>
            </a:r>
          </a:p>
          <a:p>
            <a:r>
              <a:rPr lang="hu-HU" sz="1600" b="1" dirty="0" err="1"/>
              <a:t>endloop</a:t>
            </a:r>
            <a:endParaRPr lang="hu-HU" sz="1600" b="1" dirty="0"/>
          </a:p>
        </p:txBody>
      </p:sp>
      <p:cxnSp>
        <p:nvCxnSpPr>
          <p:cNvPr id="261" name="Összekötő: szögletes 260">
            <a:extLst>
              <a:ext uri="{FF2B5EF4-FFF2-40B4-BE49-F238E27FC236}">
                <a16:creationId xmlns:a16="http://schemas.microsoft.com/office/drawing/2014/main" id="{83C40EE3-3AC6-458A-A2CD-39434D201CF4}"/>
              </a:ext>
            </a:extLst>
          </p:cNvPr>
          <p:cNvCxnSpPr>
            <a:cxnSpLocks/>
            <a:stCxn id="207" idx="2"/>
            <a:endCxn id="205" idx="4"/>
          </p:cNvCxnSpPr>
          <p:nvPr/>
        </p:nvCxnSpPr>
        <p:spPr>
          <a:xfrm flipV="1">
            <a:off x="10126869" y="1467857"/>
            <a:ext cx="565592" cy="1800939"/>
          </a:xfrm>
          <a:prstGeom prst="bentConnector2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76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25ECA35-6EDA-489C-BE47-DC1F4B164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F6A09BDF-08F0-4B7E-BFE0-6DB12198B295}" type="slidenum">
              <a:rPr lang="en-US">
                <a:solidFill>
                  <a:srgbClr val="FFFFFF"/>
                </a:solidFill>
              </a:rPr>
              <a:pPr defTabSz="914400">
                <a:spcAft>
                  <a:spcPts val="600"/>
                </a:spcAft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49CC048-2941-415A-9BB3-1E73FB624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602" y="621792"/>
            <a:ext cx="3700798" cy="5504688"/>
          </a:xfrm>
        </p:spPr>
        <p:txBody>
          <a:bodyPr>
            <a:normAutofit/>
          </a:bodyPr>
          <a:lstStyle/>
          <a:p>
            <a:r>
              <a:rPr lang="hu-HU" sz="4800" b="1" dirty="0"/>
              <a:t>Feladatok</a:t>
            </a:r>
          </a:p>
        </p:txBody>
      </p:sp>
      <p:graphicFrame>
        <p:nvGraphicFramePr>
          <p:cNvPr id="6" name="Tartalom helye 2">
            <a:hlinkClick r:id="rId2" action="ppaction://hlinksldjump"/>
            <a:extLst>
              <a:ext uri="{FF2B5EF4-FFF2-40B4-BE49-F238E27FC236}">
                <a16:creationId xmlns:a16="http://schemas.microsoft.com/office/drawing/2014/main" id="{99F08140-DDD9-42C6-905B-01A4CEFF84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928262"/>
              </p:ext>
            </p:extLst>
          </p:nvPr>
        </p:nvGraphicFramePr>
        <p:xfrm>
          <a:off x="5529598" y="676656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1294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églalap: szamárfül 327">
            <a:extLst>
              <a:ext uri="{FF2B5EF4-FFF2-40B4-BE49-F238E27FC236}">
                <a16:creationId xmlns:a16="http://schemas.microsoft.com/office/drawing/2014/main" id="{3DEA8A3D-D3C1-48F1-854D-35FC3F2FDC7F}"/>
              </a:ext>
            </a:extLst>
          </p:cNvPr>
          <p:cNvSpPr/>
          <p:nvPr/>
        </p:nvSpPr>
        <p:spPr>
          <a:xfrm rot="16200000">
            <a:off x="1198334" y="1425102"/>
            <a:ext cx="773577" cy="250946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29" name="Szövegdoboz 328">
            <a:extLst>
              <a:ext uri="{FF2B5EF4-FFF2-40B4-BE49-F238E27FC236}">
                <a16:creationId xmlns:a16="http://schemas.microsoft.com/office/drawing/2014/main" id="{2447FA56-9517-40B4-B39B-CC0F8E545B41}"/>
              </a:ext>
            </a:extLst>
          </p:cNvPr>
          <p:cNvSpPr txBox="1"/>
          <p:nvPr/>
        </p:nvSpPr>
        <p:spPr>
          <a:xfrm>
            <a:off x="322441" y="2233622"/>
            <a:ext cx="2463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/>
              <a:t>if</a:t>
            </a:r>
            <a:r>
              <a:rPr lang="hu-HU" sz="1600" dirty="0"/>
              <a:t> </a:t>
            </a:r>
            <a:r>
              <a:rPr lang="hu-HU" sz="1600" dirty="0">
                <a:sym typeface="Symbol" panose="05050102010706020507" pitchFamily="18" charset="2"/>
              </a:rPr>
              <a:t> </a:t>
            </a:r>
            <a:r>
              <a:rPr lang="hu-HU" sz="1600" dirty="0" err="1"/>
              <a:t>engine.isRunning</a:t>
            </a:r>
            <a:r>
              <a:rPr lang="hu-HU" sz="1600" dirty="0"/>
              <a:t>() </a:t>
            </a:r>
            <a:r>
              <a:rPr lang="hu-HU" sz="1600" b="1" dirty="0" err="1"/>
              <a:t>then</a:t>
            </a:r>
            <a:endParaRPr lang="hu-HU" sz="1600" b="1" dirty="0"/>
          </a:p>
          <a:p>
            <a:r>
              <a:rPr lang="hu-HU" sz="1600" dirty="0"/>
              <a:t>     </a:t>
            </a:r>
            <a:r>
              <a:rPr lang="hu-HU" sz="1600" dirty="0" err="1"/>
              <a:t>engine.stop</a:t>
            </a:r>
            <a:r>
              <a:rPr lang="hu-HU" sz="1600" dirty="0"/>
              <a:t>()</a:t>
            </a:r>
          </a:p>
          <a:p>
            <a:r>
              <a:rPr lang="hu-HU" sz="1600" b="1" dirty="0" err="1"/>
              <a:t>endif</a:t>
            </a:r>
            <a:endParaRPr lang="hu-HU" sz="1600" b="1" dirty="0"/>
          </a:p>
        </p:txBody>
      </p:sp>
      <p:sp>
        <p:nvSpPr>
          <p:cNvPr id="256" name="Téglalap: szamárfül 255">
            <a:extLst>
              <a:ext uri="{FF2B5EF4-FFF2-40B4-BE49-F238E27FC236}">
                <a16:creationId xmlns:a16="http://schemas.microsoft.com/office/drawing/2014/main" id="{1D1FD3EC-C30C-440F-9855-7CCB93E880E3}"/>
              </a:ext>
            </a:extLst>
          </p:cNvPr>
          <p:cNvSpPr/>
          <p:nvPr/>
        </p:nvSpPr>
        <p:spPr>
          <a:xfrm rot="16200000">
            <a:off x="2517840" y="1530768"/>
            <a:ext cx="773577" cy="325571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57" name="Szövegdoboz 256">
            <a:extLst>
              <a:ext uri="{FF2B5EF4-FFF2-40B4-BE49-F238E27FC236}">
                <a16:creationId xmlns:a16="http://schemas.microsoft.com/office/drawing/2014/main" id="{418F36B3-ACCD-426A-934E-59D8D1A4C273}"/>
              </a:ext>
            </a:extLst>
          </p:cNvPr>
          <p:cNvSpPr txBox="1"/>
          <p:nvPr/>
        </p:nvSpPr>
        <p:spPr>
          <a:xfrm>
            <a:off x="1320288" y="2713682"/>
            <a:ext cx="3341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van.starCar</a:t>
            </a:r>
            <a:r>
              <a:rPr lang="hu-HU" sz="1600" dirty="0"/>
              <a:t>() </a:t>
            </a:r>
          </a:p>
          <a:p>
            <a:r>
              <a:rPr lang="hu-HU" sz="1600" dirty="0" err="1"/>
              <a:t>tank.consumeFuel</a:t>
            </a:r>
            <a:r>
              <a:rPr lang="hu-HU" sz="1600" dirty="0"/>
              <a:t>(</a:t>
            </a:r>
            <a:r>
              <a:rPr lang="hu-HU" sz="1600" dirty="0" err="1"/>
              <a:t>dist</a:t>
            </a:r>
            <a:r>
              <a:rPr lang="hu-HU" sz="1600" dirty="0"/>
              <a:t>*</a:t>
            </a:r>
            <a:r>
              <a:rPr lang="hu-HU" sz="1600" dirty="0" err="1"/>
              <a:t>consumption</a:t>
            </a:r>
            <a:r>
              <a:rPr lang="hu-HU" sz="1600" dirty="0"/>
              <a:t>) </a:t>
            </a:r>
            <a:r>
              <a:rPr lang="hu-HU" sz="1600" dirty="0" err="1"/>
              <a:t>van.stopCar</a:t>
            </a:r>
            <a:r>
              <a:rPr lang="hu-HU" sz="1600" dirty="0"/>
              <a:t>()</a:t>
            </a:r>
          </a:p>
        </p:txBody>
      </p:sp>
      <p:sp>
        <p:nvSpPr>
          <p:cNvPr id="288" name="Téglalap: szamárfül 287">
            <a:extLst>
              <a:ext uri="{FF2B5EF4-FFF2-40B4-BE49-F238E27FC236}">
                <a16:creationId xmlns:a16="http://schemas.microsoft.com/office/drawing/2014/main" id="{3BF7692E-4FBD-4480-9C23-F77459BE35D5}"/>
              </a:ext>
            </a:extLst>
          </p:cNvPr>
          <p:cNvSpPr/>
          <p:nvPr/>
        </p:nvSpPr>
        <p:spPr>
          <a:xfrm rot="16200000">
            <a:off x="4304663" y="1699722"/>
            <a:ext cx="819911" cy="4059205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89" name="Szövegdoboz 288">
            <a:extLst>
              <a:ext uri="{FF2B5EF4-FFF2-40B4-BE49-F238E27FC236}">
                <a16:creationId xmlns:a16="http://schemas.microsoft.com/office/drawing/2014/main" id="{3D97047E-E277-4825-9926-FBCD5464C71F}"/>
              </a:ext>
            </a:extLst>
          </p:cNvPr>
          <p:cNvSpPr txBox="1"/>
          <p:nvPr/>
        </p:nvSpPr>
        <p:spPr>
          <a:xfrm>
            <a:off x="2700792" y="3338591"/>
            <a:ext cx="4067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real</a:t>
            </a:r>
            <a:r>
              <a:rPr lang="hu-HU" sz="1600" dirty="0"/>
              <a:t> </a:t>
            </a:r>
            <a:r>
              <a:rPr lang="hu-HU" sz="1600" dirty="0" err="1"/>
              <a:t>need</a:t>
            </a:r>
            <a:r>
              <a:rPr lang="hu-HU" sz="1600" dirty="0"/>
              <a:t> := </a:t>
            </a:r>
            <a:r>
              <a:rPr lang="hu-HU" sz="1600" dirty="0" err="1"/>
              <a:t>dist</a:t>
            </a:r>
            <a:r>
              <a:rPr lang="hu-HU" sz="1600" dirty="0"/>
              <a:t>*</a:t>
            </a:r>
            <a:r>
              <a:rPr lang="hu-HU" sz="1600" dirty="0" err="1"/>
              <a:t>consumption</a:t>
            </a:r>
            <a:endParaRPr lang="hu-HU" sz="1600" dirty="0"/>
          </a:p>
          <a:p>
            <a:r>
              <a:rPr lang="hu-HU" sz="1600" dirty="0" err="1"/>
              <a:t>real</a:t>
            </a:r>
            <a:r>
              <a:rPr lang="hu-HU" sz="1600" dirty="0"/>
              <a:t> deficit := </a:t>
            </a:r>
            <a:r>
              <a:rPr lang="hu-HU" sz="1600" dirty="0" err="1"/>
              <a:t>tank.getCapacity</a:t>
            </a:r>
            <a:r>
              <a:rPr lang="hu-HU" sz="1600" dirty="0"/>
              <a:t>()-</a:t>
            </a:r>
            <a:r>
              <a:rPr lang="hu-HU" sz="1600" dirty="0" err="1"/>
              <a:t>tank.getFuel</a:t>
            </a:r>
            <a:r>
              <a:rPr lang="hu-HU" sz="1600" dirty="0"/>
              <a:t>()</a:t>
            </a:r>
          </a:p>
          <a:p>
            <a:r>
              <a:rPr lang="hu-HU" sz="1600" dirty="0" err="1"/>
              <a:t>tank.addFuel</a:t>
            </a:r>
            <a:r>
              <a:rPr lang="hu-HU" sz="1600" dirty="0"/>
              <a:t>(min(</a:t>
            </a:r>
            <a:r>
              <a:rPr lang="hu-HU" sz="1600" dirty="0" err="1"/>
              <a:t>need</a:t>
            </a:r>
            <a:r>
              <a:rPr lang="hu-HU" sz="1600" dirty="0"/>
              <a:t>, deficit))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FAC8E03F-2077-44DA-8CC3-12FFD211C0B7}"/>
              </a:ext>
            </a:extLst>
          </p:cNvPr>
          <p:cNvSpPr/>
          <p:nvPr/>
        </p:nvSpPr>
        <p:spPr>
          <a:xfrm>
            <a:off x="3550923" y="261734"/>
            <a:ext cx="3124839" cy="23252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Vehicle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- </a:t>
            </a:r>
            <a:r>
              <a:rPr lang="hu-HU" sz="1600" b="1" dirty="0" err="1">
                <a:solidFill>
                  <a:srgbClr val="FF0000"/>
                </a:solidFill>
              </a:rPr>
              <a:t>consumption</a:t>
            </a:r>
            <a:r>
              <a:rPr lang="hu-HU" sz="1600" b="1" dirty="0">
                <a:solidFill>
                  <a:srgbClr val="FF0000"/>
                </a:solidFill>
              </a:rPr>
              <a:t> : </a:t>
            </a:r>
            <a:r>
              <a:rPr lang="hu-HU" sz="1600" b="1" dirty="0" err="1">
                <a:solidFill>
                  <a:srgbClr val="FF0000"/>
                </a:solidFill>
              </a:rPr>
              <a:t>real</a:t>
            </a:r>
            <a:r>
              <a:rPr lang="hu-HU" sz="1600" b="1" dirty="0">
                <a:solidFill>
                  <a:srgbClr val="FF0000"/>
                </a:solidFill>
              </a:rPr>
              <a:t> { &gt;0 }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Capacity</a:t>
            </a:r>
            <a:r>
              <a:rPr lang="hu-HU" sz="1600" dirty="0">
                <a:solidFill>
                  <a:schemeClr val="tx1"/>
                </a:solidFill>
              </a:rPr>
              <a:t> : int { &gt; 0 }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color</a:t>
            </a:r>
            <a:r>
              <a:rPr lang="hu-HU" sz="1600" b="1" dirty="0">
                <a:solidFill>
                  <a:srgbClr val="FF0000"/>
                </a:solidFill>
              </a:rPr>
              <a:t> : </a:t>
            </a:r>
            <a:r>
              <a:rPr lang="hu-HU" sz="1600" b="1" dirty="0" err="1">
                <a:solidFill>
                  <a:srgbClr val="FF0000"/>
                </a:solidFill>
              </a:rPr>
              <a:t>Color</a:t>
            </a:r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checkFuel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distance:int</a:t>
            </a:r>
            <a:r>
              <a:rPr lang="hu-HU" sz="1600" dirty="0">
                <a:solidFill>
                  <a:schemeClr val="tx1"/>
                </a:solidFill>
              </a:rPr>
              <a:t>) : </a:t>
            </a:r>
            <a:r>
              <a:rPr lang="hu-HU" sz="1600" dirty="0" err="1">
                <a:solidFill>
                  <a:schemeClr val="tx1"/>
                </a:solidFill>
              </a:rPr>
              <a:t>bool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refuel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dist</a:t>
            </a:r>
            <a:r>
              <a:rPr lang="hu-HU" sz="1600" dirty="0">
                <a:solidFill>
                  <a:schemeClr val="tx1"/>
                </a:solidFill>
              </a:rPr>
              <a:t> : int) : </a:t>
            </a:r>
            <a:r>
              <a:rPr lang="hu-HU" sz="1600" dirty="0" err="1">
                <a:solidFill>
                  <a:schemeClr val="tx1"/>
                </a:solidFill>
              </a:rPr>
              <a:t>void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drive(</a:t>
            </a:r>
            <a:r>
              <a:rPr lang="hu-HU" sz="1600" dirty="0" err="1">
                <a:solidFill>
                  <a:schemeClr val="tx1"/>
                </a:solidFill>
              </a:rPr>
              <a:t>dist</a:t>
            </a:r>
            <a:r>
              <a:rPr lang="hu-HU" sz="1600" dirty="0">
                <a:solidFill>
                  <a:schemeClr val="tx1"/>
                </a:solidFill>
              </a:rPr>
              <a:t> : int)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startCar</a:t>
            </a:r>
            <a:r>
              <a:rPr lang="hu-HU" sz="1600" b="1" dirty="0">
                <a:solidFill>
                  <a:srgbClr val="FF0000"/>
                </a:solidFill>
              </a:rPr>
              <a:t>() : </a:t>
            </a:r>
            <a:r>
              <a:rPr lang="hu-HU" sz="1600" b="1" dirty="0" err="1">
                <a:solidFill>
                  <a:srgbClr val="FF0000"/>
                </a:solidFill>
              </a:rPr>
              <a:t>void</a:t>
            </a:r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stopCar</a:t>
            </a:r>
            <a:r>
              <a:rPr lang="hu-HU" sz="1600" b="1" dirty="0">
                <a:solidFill>
                  <a:srgbClr val="FF0000"/>
                </a:solidFill>
              </a:rPr>
              <a:t>() : </a:t>
            </a:r>
            <a:r>
              <a:rPr lang="hu-HU" sz="1600" b="1" dirty="0" err="1">
                <a:solidFill>
                  <a:srgbClr val="FF0000"/>
                </a:solidFill>
              </a:rPr>
              <a:t>void</a:t>
            </a:r>
            <a:endParaRPr lang="hu-HU" sz="1600" b="1" dirty="0">
              <a:solidFill>
                <a:srgbClr val="FF0000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FDEEAE8A-805C-4968-9239-FFC6C159662F}"/>
              </a:ext>
            </a:extLst>
          </p:cNvPr>
          <p:cNvSpPr/>
          <p:nvPr/>
        </p:nvSpPr>
        <p:spPr>
          <a:xfrm>
            <a:off x="6880408" y="5619279"/>
            <a:ext cx="2253803" cy="9793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Product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550" b="1" dirty="0">
                <a:solidFill>
                  <a:srgbClr val="FF0000"/>
                </a:solidFill>
              </a:rPr>
              <a:t>+ </a:t>
            </a:r>
            <a:r>
              <a:rPr lang="hu-HU" sz="1550" b="1" dirty="0" err="1">
                <a:solidFill>
                  <a:srgbClr val="FF0000"/>
                </a:solidFill>
              </a:rPr>
              <a:t>address</a:t>
            </a:r>
            <a:r>
              <a:rPr lang="hu-HU" sz="1550" b="1" dirty="0">
                <a:solidFill>
                  <a:srgbClr val="FF0000"/>
                </a:solidFill>
              </a:rPr>
              <a:t> : </a:t>
            </a:r>
            <a:r>
              <a:rPr lang="hu-HU" sz="1550" b="1" dirty="0" err="1">
                <a:solidFill>
                  <a:srgbClr val="FF0000"/>
                </a:solidFill>
              </a:rPr>
              <a:t>string</a:t>
            </a:r>
            <a:endParaRPr lang="hu-HU" sz="1550" b="1" dirty="0">
              <a:solidFill>
                <a:srgbClr val="FF0000"/>
              </a:solidFill>
            </a:endParaRP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67803FB8-2CD0-4B56-BCD7-B36C6F0912B0}"/>
              </a:ext>
            </a:extLst>
          </p:cNvPr>
          <p:cNvSpPr/>
          <p:nvPr/>
        </p:nvSpPr>
        <p:spPr>
          <a:xfrm>
            <a:off x="3517625" y="4755981"/>
            <a:ext cx="3183883" cy="18402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FuelTank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550" b="1" dirty="0">
                <a:solidFill>
                  <a:srgbClr val="FF0000"/>
                </a:solidFill>
              </a:rPr>
              <a:t>- </a:t>
            </a:r>
            <a:r>
              <a:rPr lang="hu-HU" sz="1550" b="1" dirty="0" err="1">
                <a:solidFill>
                  <a:srgbClr val="FF0000"/>
                </a:solidFill>
              </a:rPr>
              <a:t>fuel</a:t>
            </a:r>
            <a:r>
              <a:rPr lang="hu-HU" sz="1550" b="1" dirty="0">
                <a:solidFill>
                  <a:srgbClr val="FF0000"/>
                </a:solidFill>
              </a:rPr>
              <a:t> : </a:t>
            </a:r>
            <a:r>
              <a:rPr lang="hu-HU" sz="1550" b="1" dirty="0" err="1">
                <a:solidFill>
                  <a:srgbClr val="FF0000"/>
                </a:solidFill>
              </a:rPr>
              <a:t>real</a:t>
            </a:r>
            <a:endParaRPr lang="hu-HU" sz="1550" b="1" dirty="0">
              <a:solidFill>
                <a:srgbClr val="FF0000"/>
              </a:solidFill>
            </a:endParaRPr>
          </a:p>
          <a:p>
            <a:r>
              <a:rPr lang="hu-HU" sz="1550" b="1" dirty="0">
                <a:solidFill>
                  <a:srgbClr val="FF0000"/>
                </a:solidFill>
              </a:rPr>
              <a:t>- </a:t>
            </a:r>
            <a:r>
              <a:rPr lang="hu-HU" sz="1550" b="1" dirty="0" err="1">
                <a:solidFill>
                  <a:srgbClr val="FF0000"/>
                </a:solidFill>
              </a:rPr>
              <a:t>capacity</a:t>
            </a:r>
            <a:r>
              <a:rPr lang="hu-HU" sz="1550" b="1" dirty="0">
                <a:solidFill>
                  <a:srgbClr val="FF0000"/>
                </a:solidFill>
              </a:rPr>
              <a:t> : </a:t>
            </a:r>
            <a:r>
              <a:rPr lang="hu-HU" sz="1550" b="1" dirty="0" err="1">
                <a:solidFill>
                  <a:srgbClr val="FF0000"/>
                </a:solidFill>
              </a:rPr>
              <a:t>real</a:t>
            </a:r>
            <a:endParaRPr lang="hu-HU" sz="1550" b="1" dirty="0">
              <a:solidFill>
                <a:srgbClr val="FF0000"/>
              </a:solidFill>
            </a:endParaRPr>
          </a:p>
          <a:p>
            <a:r>
              <a:rPr lang="hu-HU" sz="1550" b="1" dirty="0">
                <a:solidFill>
                  <a:srgbClr val="FF0000"/>
                </a:solidFill>
              </a:rPr>
              <a:t>+ </a:t>
            </a:r>
            <a:r>
              <a:rPr lang="hu-HU" sz="1550" b="1" dirty="0" err="1">
                <a:solidFill>
                  <a:srgbClr val="FF0000"/>
                </a:solidFill>
              </a:rPr>
              <a:t>addFuel</a:t>
            </a:r>
            <a:r>
              <a:rPr lang="hu-HU" sz="1550" b="1" dirty="0">
                <a:solidFill>
                  <a:srgbClr val="FF0000"/>
                </a:solidFill>
              </a:rPr>
              <a:t>(</a:t>
            </a:r>
            <a:r>
              <a:rPr lang="hu-HU" sz="1550" b="1" dirty="0" err="1">
                <a:solidFill>
                  <a:srgbClr val="FF0000"/>
                </a:solidFill>
              </a:rPr>
              <a:t>amount</a:t>
            </a:r>
            <a:r>
              <a:rPr lang="hu-HU" sz="1550" b="1" dirty="0">
                <a:solidFill>
                  <a:srgbClr val="FF0000"/>
                </a:solidFill>
              </a:rPr>
              <a:t> : </a:t>
            </a:r>
            <a:r>
              <a:rPr lang="hu-HU" sz="1550" b="1" dirty="0" err="1">
                <a:solidFill>
                  <a:srgbClr val="FF0000"/>
                </a:solidFill>
              </a:rPr>
              <a:t>real</a:t>
            </a:r>
            <a:r>
              <a:rPr lang="hu-HU" sz="1550" b="1" dirty="0">
                <a:solidFill>
                  <a:srgbClr val="FF0000"/>
                </a:solidFill>
              </a:rPr>
              <a:t>) : </a:t>
            </a:r>
            <a:r>
              <a:rPr lang="hu-HU" sz="1550" b="1" dirty="0" err="1">
                <a:solidFill>
                  <a:srgbClr val="FF0000"/>
                </a:solidFill>
              </a:rPr>
              <a:t>void</a:t>
            </a:r>
            <a:endParaRPr lang="hu-HU" sz="1550" b="1" dirty="0">
              <a:solidFill>
                <a:srgbClr val="FF0000"/>
              </a:solidFill>
            </a:endParaRPr>
          </a:p>
          <a:p>
            <a:r>
              <a:rPr lang="hu-HU" sz="1550" b="1" dirty="0">
                <a:solidFill>
                  <a:srgbClr val="FF0000"/>
                </a:solidFill>
              </a:rPr>
              <a:t>+ </a:t>
            </a:r>
            <a:r>
              <a:rPr lang="hu-HU" sz="1550" b="1" dirty="0" err="1">
                <a:solidFill>
                  <a:srgbClr val="FF0000"/>
                </a:solidFill>
              </a:rPr>
              <a:t>consumeFuel</a:t>
            </a:r>
            <a:r>
              <a:rPr lang="hu-HU" sz="1550" b="1" dirty="0">
                <a:solidFill>
                  <a:srgbClr val="FF0000"/>
                </a:solidFill>
              </a:rPr>
              <a:t>(</a:t>
            </a:r>
            <a:r>
              <a:rPr lang="hu-HU" sz="1550" b="1" dirty="0" err="1">
                <a:solidFill>
                  <a:srgbClr val="FF0000"/>
                </a:solidFill>
              </a:rPr>
              <a:t>amount</a:t>
            </a:r>
            <a:r>
              <a:rPr lang="hu-HU" sz="1550" b="1" dirty="0">
                <a:solidFill>
                  <a:srgbClr val="FF0000"/>
                </a:solidFill>
              </a:rPr>
              <a:t> : </a:t>
            </a:r>
            <a:r>
              <a:rPr lang="hu-HU" sz="1550" b="1" dirty="0" err="1">
                <a:solidFill>
                  <a:srgbClr val="FF0000"/>
                </a:solidFill>
              </a:rPr>
              <a:t>real</a:t>
            </a:r>
            <a:r>
              <a:rPr lang="hu-HU" sz="1550" b="1" dirty="0">
                <a:solidFill>
                  <a:srgbClr val="FF0000"/>
                </a:solidFill>
              </a:rPr>
              <a:t>) : </a:t>
            </a:r>
            <a:r>
              <a:rPr lang="hu-HU" sz="1550" b="1" dirty="0" err="1">
                <a:solidFill>
                  <a:srgbClr val="FF0000"/>
                </a:solidFill>
              </a:rPr>
              <a:t>void</a:t>
            </a:r>
            <a:endParaRPr lang="hu-HU" sz="1550" b="1" dirty="0">
              <a:solidFill>
                <a:srgbClr val="FF0000"/>
              </a:solidFill>
            </a:endParaRPr>
          </a:p>
          <a:p>
            <a:r>
              <a:rPr lang="hu-HU" sz="1550" b="1" dirty="0">
                <a:solidFill>
                  <a:srgbClr val="FF0000"/>
                </a:solidFill>
              </a:rPr>
              <a:t>+ </a:t>
            </a:r>
            <a:r>
              <a:rPr lang="hu-HU" sz="1550" b="1" dirty="0" err="1">
                <a:solidFill>
                  <a:srgbClr val="FF0000"/>
                </a:solidFill>
              </a:rPr>
              <a:t>getFuel</a:t>
            </a:r>
            <a:r>
              <a:rPr lang="hu-HU" sz="1550" b="1" dirty="0">
                <a:solidFill>
                  <a:srgbClr val="FF0000"/>
                </a:solidFill>
              </a:rPr>
              <a:t>() : </a:t>
            </a:r>
            <a:r>
              <a:rPr lang="hu-HU" sz="1550" b="1" dirty="0" err="1">
                <a:solidFill>
                  <a:srgbClr val="FF0000"/>
                </a:solidFill>
              </a:rPr>
              <a:t>real</a:t>
            </a:r>
            <a:endParaRPr lang="hu-HU" sz="1550" b="1" dirty="0">
              <a:solidFill>
                <a:srgbClr val="FF0000"/>
              </a:solidFill>
            </a:endParaRPr>
          </a:p>
          <a:p>
            <a:r>
              <a:rPr lang="hu-HU" sz="1550" b="1" dirty="0">
                <a:solidFill>
                  <a:srgbClr val="FF0000"/>
                </a:solidFill>
              </a:rPr>
              <a:t>+ </a:t>
            </a:r>
            <a:r>
              <a:rPr lang="hu-HU" sz="1550" b="1" dirty="0" err="1">
                <a:solidFill>
                  <a:srgbClr val="FF0000"/>
                </a:solidFill>
              </a:rPr>
              <a:t>getCapacity</a:t>
            </a:r>
            <a:r>
              <a:rPr lang="hu-HU" sz="1550" b="1" dirty="0">
                <a:solidFill>
                  <a:srgbClr val="FF0000"/>
                </a:solidFill>
              </a:rPr>
              <a:t>() : </a:t>
            </a:r>
            <a:r>
              <a:rPr lang="hu-HU" sz="1550" b="1" dirty="0" err="1">
                <a:solidFill>
                  <a:srgbClr val="FF0000"/>
                </a:solidFill>
              </a:rPr>
              <a:t>real</a:t>
            </a:r>
            <a:endParaRPr lang="hu-HU" sz="1550" b="1" dirty="0">
              <a:solidFill>
                <a:srgbClr val="FF0000"/>
              </a:solidFill>
            </a:endParaRPr>
          </a:p>
        </p:txBody>
      </p:sp>
      <p:cxnSp>
        <p:nvCxnSpPr>
          <p:cNvPr id="8" name="Összekötő: szögletes 7">
            <a:extLst>
              <a:ext uri="{FF2B5EF4-FFF2-40B4-BE49-F238E27FC236}">
                <a16:creationId xmlns:a16="http://schemas.microsoft.com/office/drawing/2014/main" id="{0EC45657-F00E-4515-93AB-43B5CBDEE788}"/>
              </a:ext>
            </a:extLst>
          </p:cNvPr>
          <p:cNvCxnSpPr>
            <a:cxnSpLocks/>
            <a:stCxn id="5" idx="0"/>
            <a:endCxn id="3" idx="2"/>
          </p:cNvCxnSpPr>
          <p:nvPr/>
        </p:nvCxnSpPr>
        <p:spPr>
          <a:xfrm rot="5400000" flipH="1" flipV="1">
            <a:off x="4026980" y="3669618"/>
            <a:ext cx="2168951" cy="377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Összekötő: szögletes 23">
            <a:extLst>
              <a:ext uri="{FF2B5EF4-FFF2-40B4-BE49-F238E27FC236}">
                <a16:creationId xmlns:a16="http://schemas.microsoft.com/office/drawing/2014/main" id="{AE74F086-1FCB-4588-9910-561EE50A7ABB}"/>
              </a:ext>
            </a:extLst>
          </p:cNvPr>
          <p:cNvCxnSpPr>
            <a:cxnSpLocks/>
            <a:stCxn id="27" idx="0"/>
            <a:endCxn id="3" idx="2"/>
          </p:cNvCxnSpPr>
          <p:nvPr/>
        </p:nvCxnSpPr>
        <p:spPr>
          <a:xfrm rot="5400000" flipH="1" flipV="1">
            <a:off x="2258349" y="2421624"/>
            <a:ext cx="2689587" cy="3020401"/>
          </a:xfrm>
          <a:prstGeom prst="bentConnector3">
            <a:avLst>
              <a:gd name="adj1" fmla="val 325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églalap 26">
            <a:extLst>
              <a:ext uri="{FF2B5EF4-FFF2-40B4-BE49-F238E27FC236}">
                <a16:creationId xmlns:a16="http://schemas.microsoft.com/office/drawing/2014/main" id="{4BF7948E-271D-4A92-AD43-DE60EB201345}"/>
              </a:ext>
            </a:extLst>
          </p:cNvPr>
          <p:cNvSpPr/>
          <p:nvPr/>
        </p:nvSpPr>
        <p:spPr>
          <a:xfrm>
            <a:off x="848366" y="5276617"/>
            <a:ext cx="2489151" cy="13294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Engine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550" b="1" dirty="0">
                <a:solidFill>
                  <a:srgbClr val="FF0000"/>
                </a:solidFill>
              </a:rPr>
              <a:t>- </a:t>
            </a:r>
            <a:r>
              <a:rPr lang="hu-HU" sz="1550" b="1" dirty="0" err="1">
                <a:solidFill>
                  <a:srgbClr val="FF0000"/>
                </a:solidFill>
              </a:rPr>
              <a:t>isRunning</a:t>
            </a:r>
            <a:r>
              <a:rPr lang="hu-HU" sz="1550" b="1" dirty="0">
                <a:solidFill>
                  <a:srgbClr val="FF0000"/>
                </a:solidFill>
              </a:rPr>
              <a:t> : </a:t>
            </a:r>
            <a:r>
              <a:rPr lang="hu-HU" sz="1550" b="1" dirty="0" err="1">
                <a:solidFill>
                  <a:srgbClr val="FF0000"/>
                </a:solidFill>
              </a:rPr>
              <a:t>bool</a:t>
            </a:r>
            <a:r>
              <a:rPr lang="hu-HU" sz="1550" b="1" dirty="0">
                <a:solidFill>
                  <a:srgbClr val="FF0000"/>
                </a:solidFill>
              </a:rPr>
              <a:t> { = </a:t>
            </a:r>
            <a:r>
              <a:rPr lang="hu-HU" sz="1550" b="1" dirty="0" err="1">
                <a:solidFill>
                  <a:srgbClr val="FF0000"/>
                </a:solidFill>
              </a:rPr>
              <a:t>false</a:t>
            </a:r>
            <a:r>
              <a:rPr lang="hu-HU" sz="1550" b="1" dirty="0">
                <a:solidFill>
                  <a:srgbClr val="FF0000"/>
                </a:solidFill>
              </a:rPr>
              <a:t> }</a:t>
            </a:r>
          </a:p>
          <a:p>
            <a:r>
              <a:rPr lang="hu-HU" sz="1550" b="1" dirty="0">
                <a:solidFill>
                  <a:srgbClr val="FF0000"/>
                </a:solidFill>
              </a:rPr>
              <a:t>+ start() : </a:t>
            </a:r>
            <a:r>
              <a:rPr lang="hu-HU" sz="1550" b="1" dirty="0" err="1">
                <a:solidFill>
                  <a:srgbClr val="FF0000"/>
                </a:solidFill>
              </a:rPr>
              <a:t>void</a:t>
            </a:r>
            <a:endParaRPr lang="hu-HU" sz="1550" b="1" dirty="0">
              <a:solidFill>
                <a:srgbClr val="FF0000"/>
              </a:solidFill>
            </a:endParaRPr>
          </a:p>
          <a:p>
            <a:r>
              <a:rPr lang="hu-HU" sz="1550" b="1" dirty="0">
                <a:solidFill>
                  <a:srgbClr val="FF0000"/>
                </a:solidFill>
              </a:rPr>
              <a:t>+ stop() : </a:t>
            </a:r>
            <a:r>
              <a:rPr lang="hu-HU" sz="1550" b="1" dirty="0" err="1">
                <a:solidFill>
                  <a:srgbClr val="FF0000"/>
                </a:solidFill>
              </a:rPr>
              <a:t>void</a:t>
            </a:r>
            <a:endParaRPr lang="hu-HU" sz="1550" b="1" dirty="0">
              <a:solidFill>
                <a:srgbClr val="FF0000"/>
              </a:solidFill>
            </a:endParaRPr>
          </a:p>
          <a:p>
            <a:r>
              <a:rPr lang="hu-HU" sz="1550" b="1" dirty="0">
                <a:solidFill>
                  <a:srgbClr val="FF0000"/>
                </a:solidFill>
              </a:rPr>
              <a:t>+ </a:t>
            </a:r>
            <a:r>
              <a:rPr lang="hu-HU" sz="1550" b="1" dirty="0" err="1">
                <a:solidFill>
                  <a:srgbClr val="FF0000"/>
                </a:solidFill>
              </a:rPr>
              <a:t>isRunning</a:t>
            </a:r>
            <a:r>
              <a:rPr lang="hu-HU" sz="1550" b="1" dirty="0">
                <a:solidFill>
                  <a:srgbClr val="FF0000"/>
                </a:solidFill>
              </a:rPr>
              <a:t>() : </a:t>
            </a:r>
            <a:r>
              <a:rPr lang="hu-HU" sz="1550" b="1" dirty="0" err="1">
                <a:solidFill>
                  <a:srgbClr val="FF0000"/>
                </a:solidFill>
              </a:rPr>
              <a:t>bool</a:t>
            </a:r>
            <a:endParaRPr lang="hu-HU" sz="1550" b="1" dirty="0">
              <a:solidFill>
                <a:srgbClr val="FF0000"/>
              </a:solidFill>
            </a:endParaRPr>
          </a:p>
        </p:txBody>
      </p:sp>
      <p:sp>
        <p:nvSpPr>
          <p:cNvPr id="43" name="Háromszög 42">
            <a:extLst>
              <a:ext uri="{FF2B5EF4-FFF2-40B4-BE49-F238E27FC236}">
                <a16:creationId xmlns:a16="http://schemas.microsoft.com/office/drawing/2014/main" id="{FF3B9B01-1A74-47BA-85FE-4BEEBC9483A0}"/>
              </a:ext>
            </a:extLst>
          </p:cNvPr>
          <p:cNvSpPr/>
          <p:nvPr/>
        </p:nvSpPr>
        <p:spPr>
          <a:xfrm rot="16200000">
            <a:off x="7081989" y="464280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539C9F4E-F3DC-4381-A76F-7E1A984BC780}"/>
              </a:ext>
            </a:extLst>
          </p:cNvPr>
          <p:cNvSpPr txBox="1"/>
          <p:nvPr/>
        </p:nvSpPr>
        <p:spPr>
          <a:xfrm>
            <a:off x="7177339" y="350865"/>
            <a:ext cx="829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delivers</a:t>
            </a:r>
          </a:p>
        </p:txBody>
      </p:sp>
      <p:cxnSp>
        <p:nvCxnSpPr>
          <p:cNvPr id="46" name="Egyenes összekötő 45">
            <a:extLst>
              <a:ext uri="{FF2B5EF4-FFF2-40B4-BE49-F238E27FC236}">
                <a16:creationId xmlns:a16="http://schemas.microsoft.com/office/drawing/2014/main" id="{2DA2F1BE-11BA-41C5-809E-882A971D185C}"/>
              </a:ext>
            </a:extLst>
          </p:cNvPr>
          <p:cNvCxnSpPr>
            <a:cxnSpLocks/>
            <a:endCxn id="132" idx="1"/>
          </p:cNvCxnSpPr>
          <p:nvPr/>
        </p:nvCxnSpPr>
        <p:spPr>
          <a:xfrm flipV="1">
            <a:off x="6680072" y="685720"/>
            <a:ext cx="1444749" cy="391"/>
          </a:xfrm>
          <a:prstGeom prst="line">
            <a:avLst/>
          </a:prstGeom>
          <a:ln w="19050">
            <a:solidFill>
              <a:schemeClr val="tx1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églalap 57">
            <a:extLst>
              <a:ext uri="{FF2B5EF4-FFF2-40B4-BE49-F238E27FC236}">
                <a16:creationId xmlns:a16="http://schemas.microsoft.com/office/drawing/2014/main" id="{FAC99FA6-4315-48DE-8830-47B657EF27A8}"/>
              </a:ext>
            </a:extLst>
          </p:cNvPr>
          <p:cNvSpPr/>
          <p:nvPr/>
        </p:nvSpPr>
        <p:spPr>
          <a:xfrm>
            <a:off x="6877293" y="5947075"/>
            <a:ext cx="2253853" cy="280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1" name="Téglalap 70">
            <a:extLst>
              <a:ext uri="{FF2B5EF4-FFF2-40B4-BE49-F238E27FC236}">
                <a16:creationId xmlns:a16="http://schemas.microsoft.com/office/drawing/2014/main" id="{7CB7E615-F9BC-4373-A3FF-81942B1D57BA}"/>
              </a:ext>
            </a:extLst>
          </p:cNvPr>
          <p:cNvSpPr/>
          <p:nvPr/>
        </p:nvSpPr>
        <p:spPr>
          <a:xfrm>
            <a:off x="3550035" y="605082"/>
            <a:ext cx="3124839" cy="7195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1" name="Téglalap 80">
            <a:extLst>
              <a:ext uri="{FF2B5EF4-FFF2-40B4-BE49-F238E27FC236}">
                <a16:creationId xmlns:a16="http://schemas.microsoft.com/office/drawing/2014/main" id="{13B635AD-0BC3-4A7F-9E12-B9F45CC6D125}"/>
              </a:ext>
            </a:extLst>
          </p:cNvPr>
          <p:cNvSpPr/>
          <p:nvPr/>
        </p:nvSpPr>
        <p:spPr>
          <a:xfrm>
            <a:off x="3517625" y="5057553"/>
            <a:ext cx="3183883" cy="48140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8" name="Téglalap 87">
            <a:extLst>
              <a:ext uri="{FF2B5EF4-FFF2-40B4-BE49-F238E27FC236}">
                <a16:creationId xmlns:a16="http://schemas.microsoft.com/office/drawing/2014/main" id="{49330EAD-F18A-4F45-A006-2D0DF7FEC106}"/>
              </a:ext>
            </a:extLst>
          </p:cNvPr>
          <p:cNvSpPr/>
          <p:nvPr/>
        </p:nvSpPr>
        <p:spPr>
          <a:xfrm>
            <a:off x="848366" y="5632506"/>
            <a:ext cx="2489150" cy="2521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4" name="Szövegdoboz 113">
            <a:extLst>
              <a:ext uri="{FF2B5EF4-FFF2-40B4-BE49-F238E27FC236}">
                <a16:creationId xmlns:a16="http://schemas.microsoft.com/office/drawing/2014/main" id="{890BAFBE-934E-433B-8461-A0DA257CF105}"/>
              </a:ext>
            </a:extLst>
          </p:cNvPr>
          <p:cNvSpPr txBox="1"/>
          <p:nvPr/>
        </p:nvSpPr>
        <p:spPr>
          <a:xfrm>
            <a:off x="1196138" y="4972006"/>
            <a:ext cx="89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+ </a:t>
            </a:r>
            <a:r>
              <a:rPr lang="hu-HU" sz="1600" dirty="0" err="1"/>
              <a:t>engine</a:t>
            </a:r>
            <a:endParaRPr lang="hu-HU" sz="1600" dirty="0"/>
          </a:p>
        </p:txBody>
      </p:sp>
      <p:sp>
        <p:nvSpPr>
          <p:cNvPr id="68" name="Ellipszis 67">
            <a:extLst>
              <a:ext uri="{FF2B5EF4-FFF2-40B4-BE49-F238E27FC236}">
                <a16:creationId xmlns:a16="http://schemas.microsoft.com/office/drawing/2014/main" id="{865AF68D-8B45-414D-94DE-436DF43C962D}"/>
              </a:ext>
            </a:extLst>
          </p:cNvPr>
          <p:cNvSpPr/>
          <p:nvPr/>
        </p:nvSpPr>
        <p:spPr>
          <a:xfrm>
            <a:off x="10871720" y="89004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9" name="Egyenes összekötő 68">
            <a:extLst>
              <a:ext uri="{FF2B5EF4-FFF2-40B4-BE49-F238E27FC236}">
                <a16:creationId xmlns:a16="http://schemas.microsoft.com/office/drawing/2014/main" id="{21F195FD-CF6C-40CD-B77D-935A97D3AE76}"/>
              </a:ext>
            </a:extLst>
          </p:cNvPr>
          <p:cNvCxnSpPr>
            <a:cxnSpLocks/>
            <a:stCxn id="68" idx="4"/>
          </p:cNvCxnSpPr>
          <p:nvPr/>
        </p:nvCxnSpPr>
        <p:spPr>
          <a:xfrm>
            <a:off x="10915232" y="973043"/>
            <a:ext cx="0" cy="24669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Szövegdoboz 97">
            <a:extLst>
              <a:ext uri="{FF2B5EF4-FFF2-40B4-BE49-F238E27FC236}">
                <a16:creationId xmlns:a16="http://schemas.microsoft.com/office/drawing/2014/main" id="{E470D352-4807-435D-A5AF-045A39E27220}"/>
              </a:ext>
            </a:extLst>
          </p:cNvPr>
          <p:cNvSpPr txBox="1"/>
          <p:nvPr/>
        </p:nvSpPr>
        <p:spPr>
          <a:xfrm>
            <a:off x="7214773" y="5323997"/>
            <a:ext cx="789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+ </a:t>
            </a:r>
            <a:r>
              <a:rPr lang="hu-HU" sz="1600" dirty="0" err="1"/>
              <a:t>cargo</a:t>
            </a:r>
            <a:endParaRPr lang="hu-HU" sz="1600" dirty="0"/>
          </a:p>
        </p:txBody>
      </p:sp>
      <p:sp>
        <p:nvSpPr>
          <p:cNvPr id="100" name="Szövegdoboz 99">
            <a:extLst>
              <a:ext uri="{FF2B5EF4-FFF2-40B4-BE49-F238E27FC236}">
                <a16:creationId xmlns:a16="http://schemas.microsoft.com/office/drawing/2014/main" id="{0C3D8EF2-5F0B-4802-9003-85AEF90FD446}"/>
              </a:ext>
            </a:extLst>
          </p:cNvPr>
          <p:cNvSpPr txBox="1"/>
          <p:nvPr/>
        </p:nvSpPr>
        <p:spPr>
          <a:xfrm>
            <a:off x="8046550" y="536739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*</a:t>
            </a:r>
          </a:p>
        </p:txBody>
      </p:sp>
      <p:sp>
        <p:nvSpPr>
          <p:cNvPr id="113" name="Rombusz 112">
            <a:extLst>
              <a:ext uri="{FF2B5EF4-FFF2-40B4-BE49-F238E27FC236}">
                <a16:creationId xmlns:a16="http://schemas.microsoft.com/office/drawing/2014/main" id="{ECA2D14F-8914-49B1-B0C5-E461960AD8EA}"/>
              </a:ext>
            </a:extLst>
          </p:cNvPr>
          <p:cNvSpPr/>
          <p:nvPr/>
        </p:nvSpPr>
        <p:spPr>
          <a:xfrm rot="5400000">
            <a:off x="5012352" y="2606583"/>
            <a:ext cx="182765" cy="147748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116" name="Összekötő: szögletes 115">
            <a:extLst>
              <a:ext uri="{FF2B5EF4-FFF2-40B4-BE49-F238E27FC236}">
                <a16:creationId xmlns:a16="http://schemas.microsoft.com/office/drawing/2014/main" id="{9E2C7D67-1C67-4774-ABA2-5536183AF6AA}"/>
              </a:ext>
            </a:extLst>
          </p:cNvPr>
          <p:cNvCxnSpPr>
            <a:cxnSpLocks/>
            <a:endCxn id="3" idx="2"/>
          </p:cNvCxnSpPr>
          <p:nvPr/>
        </p:nvCxnSpPr>
        <p:spPr>
          <a:xfrm rot="16200000" flipV="1">
            <a:off x="5048734" y="2651639"/>
            <a:ext cx="3032250" cy="2903032"/>
          </a:xfrm>
          <a:prstGeom prst="bentConnector3">
            <a:avLst>
              <a:gd name="adj1" fmla="val 4004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Szövegdoboz 119">
            <a:extLst>
              <a:ext uri="{FF2B5EF4-FFF2-40B4-BE49-F238E27FC236}">
                <a16:creationId xmlns:a16="http://schemas.microsoft.com/office/drawing/2014/main" id="{F5147342-816C-4E9A-8570-7E5FCF73E876}"/>
              </a:ext>
            </a:extLst>
          </p:cNvPr>
          <p:cNvSpPr txBox="1"/>
          <p:nvPr/>
        </p:nvSpPr>
        <p:spPr>
          <a:xfrm>
            <a:off x="4257101" y="4402590"/>
            <a:ext cx="698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+ tank</a:t>
            </a:r>
          </a:p>
        </p:txBody>
      </p:sp>
      <p:sp>
        <p:nvSpPr>
          <p:cNvPr id="131" name="Téglalap 130">
            <a:extLst>
              <a:ext uri="{FF2B5EF4-FFF2-40B4-BE49-F238E27FC236}">
                <a16:creationId xmlns:a16="http://schemas.microsoft.com/office/drawing/2014/main" id="{474CDD18-EDAF-4057-87BC-0748544F7419}"/>
              </a:ext>
            </a:extLst>
          </p:cNvPr>
          <p:cNvSpPr/>
          <p:nvPr/>
        </p:nvSpPr>
        <p:spPr>
          <a:xfrm>
            <a:off x="8124842" y="241323"/>
            <a:ext cx="3189115" cy="13670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Driver</a:t>
            </a:r>
          </a:p>
          <a:p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do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void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take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Product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deliver</a:t>
            </a:r>
            <a:r>
              <a:rPr lang="hu-HU" sz="1600" dirty="0">
                <a:solidFill>
                  <a:schemeClr val="tx1"/>
                </a:solidFill>
              </a:rPr>
              <a:t>(p : </a:t>
            </a:r>
            <a:r>
              <a:rPr lang="hu-HU" sz="1600" dirty="0" err="1">
                <a:solidFill>
                  <a:schemeClr val="tx1"/>
                </a:solidFill>
              </a:rPr>
              <a:t>Product</a:t>
            </a:r>
            <a:r>
              <a:rPr lang="hu-HU" sz="1600" dirty="0">
                <a:solidFill>
                  <a:schemeClr val="tx1"/>
                </a:solidFill>
              </a:rPr>
              <a:t>) : </a:t>
            </a:r>
            <a:r>
              <a:rPr lang="hu-HU" sz="1600" dirty="0" err="1">
                <a:solidFill>
                  <a:schemeClr val="tx1"/>
                </a:solidFill>
              </a:rPr>
              <a:t>void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32" name="Téglalap 131">
            <a:extLst>
              <a:ext uri="{FF2B5EF4-FFF2-40B4-BE49-F238E27FC236}">
                <a16:creationId xmlns:a16="http://schemas.microsoft.com/office/drawing/2014/main" id="{71CD8427-094A-489B-A57F-4BBC2A6FF5C8}"/>
              </a:ext>
            </a:extLst>
          </p:cNvPr>
          <p:cNvSpPr/>
          <p:nvPr/>
        </p:nvSpPr>
        <p:spPr>
          <a:xfrm>
            <a:off x="8124821" y="566311"/>
            <a:ext cx="3189186" cy="2388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4" name="Téglalap 133">
            <a:extLst>
              <a:ext uri="{FF2B5EF4-FFF2-40B4-BE49-F238E27FC236}">
                <a16:creationId xmlns:a16="http://schemas.microsoft.com/office/drawing/2014/main" id="{7750CEED-3674-42DB-BEB4-A1804D5792F2}"/>
              </a:ext>
            </a:extLst>
          </p:cNvPr>
          <p:cNvSpPr/>
          <p:nvPr/>
        </p:nvSpPr>
        <p:spPr>
          <a:xfrm>
            <a:off x="1135699" y="251970"/>
            <a:ext cx="1695800" cy="108797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sz="1600" i="1" dirty="0">
                <a:solidFill>
                  <a:schemeClr val="tx1"/>
                </a:solidFill>
              </a:rPr>
              <a:t>&lt;&lt;</a:t>
            </a:r>
            <a:r>
              <a:rPr lang="hu-HU" sz="1600" i="1" dirty="0" err="1">
                <a:solidFill>
                  <a:schemeClr val="tx1"/>
                </a:solidFill>
              </a:rPr>
              <a:t>enumeration</a:t>
            </a:r>
            <a:r>
              <a:rPr lang="hu-HU" sz="1600" i="1" dirty="0">
                <a:solidFill>
                  <a:schemeClr val="tx1"/>
                </a:solidFill>
              </a:rPr>
              <a:t>&gt;&gt;</a:t>
            </a:r>
          </a:p>
          <a:p>
            <a:pPr algn="ctr"/>
            <a:r>
              <a:rPr lang="hu-HU" dirty="0" err="1">
                <a:solidFill>
                  <a:schemeClr val="tx1"/>
                </a:solidFill>
              </a:rPr>
              <a:t>Color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BLUE</a:t>
            </a:r>
          </a:p>
          <a:p>
            <a:r>
              <a:rPr lang="hu-HU" sz="1600" dirty="0">
                <a:solidFill>
                  <a:schemeClr val="tx1"/>
                </a:solidFill>
              </a:rPr>
              <a:t>YELLOW</a:t>
            </a:r>
          </a:p>
        </p:txBody>
      </p:sp>
      <p:sp>
        <p:nvSpPr>
          <p:cNvPr id="135" name="Téglalap 134">
            <a:extLst>
              <a:ext uri="{FF2B5EF4-FFF2-40B4-BE49-F238E27FC236}">
                <a16:creationId xmlns:a16="http://schemas.microsoft.com/office/drawing/2014/main" id="{BBF3D217-CCB1-42C7-8158-365B22EAA6DA}"/>
              </a:ext>
            </a:extLst>
          </p:cNvPr>
          <p:cNvSpPr/>
          <p:nvPr/>
        </p:nvSpPr>
        <p:spPr>
          <a:xfrm>
            <a:off x="1134322" y="795958"/>
            <a:ext cx="1695838" cy="5439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6" name="Egyenes összekötő 135">
            <a:extLst>
              <a:ext uri="{FF2B5EF4-FFF2-40B4-BE49-F238E27FC236}">
                <a16:creationId xmlns:a16="http://schemas.microsoft.com/office/drawing/2014/main" id="{43F28A58-5AEB-4B45-BA97-F2F288E31F3E}"/>
              </a:ext>
            </a:extLst>
          </p:cNvPr>
          <p:cNvCxnSpPr>
            <a:cxnSpLocks/>
            <a:endCxn id="71" idx="1"/>
          </p:cNvCxnSpPr>
          <p:nvPr/>
        </p:nvCxnSpPr>
        <p:spPr>
          <a:xfrm>
            <a:off x="2853159" y="964847"/>
            <a:ext cx="69687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Szövegdoboz 201">
            <a:extLst>
              <a:ext uri="{FF2B5EF4-FFF2-40B4-BE49-F238E27FC236}">
                <a16:creationId xmlns:a16="http://schemas.microsoft.com/office/drawing/2014/main" id="{38687ADA-C045-409A-A607-2BC601BB611C}"/>
              </a:ext>
            </a:extLst>
          </p:cNvPr>
          <p:cNvSpPr txBox="1"/>
          <p:nvPr/>
        </p:nvSpPr>
        <p:spPr>
          <a:xfrm>
            <a:off x="6674874" y="719879"/>
            <a:ext cx="628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+ van</a:t>
            </a:r>
          </a:p>
        </p:txBody>
      </p:sp>
      <p:sp>
        <p:nvSpPr>
          <p:cNvPr id="205" name="Ellipszis 204">
            <a:extLst>
              <a:ext uri="{FF2B5EF4-FFF2-40B4-BE49-F238E27FC236}">
                <a16:creationId xmlns:a16="http://schemas.microsoft.com/office/drawing/2014/main" id="{A3FBBDBC-B22B-4F16-B0A1-7DCF4AF764F3}"/>
              </a:ext>
            </a:extLst>
          </p:cNvPr>
          <p:cNvSpPr/>
          <p:nvPr/>
        </p:nvSpPr>
        <p:spPr>
          <a:xfrm>
            <a:off x="10648949" y="1384861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7" name="Téglalap: szamárfül 206">
            <a:extLst>
              <a:ext uri="{FF2B5EF4-FFF2-40B4-BE49-F238E27FC236}">
                <a16:creationId xmlns:a16="http://schemas.microsoft.com/office/drawing/2014/main" id="{6476939E-C524-45EE-9765-0BAF747CCA10}"/>
              </a:ext>
            </a:extLst>
          </p:cNvPr>
          <p:cNvSpPr/>
          <p:nvPr/>
        </p:nvSpPr>
        <p:spPr>
          <a:xfrm rot="16200000">
            <a:off x="7726635" y="1665307"/>
            <a:ext cx="1593490" cy="3206977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08" name="Szövegdoboz 207">
            <a:extLst>
              <a:ext uri="{FF2B5EF4-FFF2-40B4-BE49-F238E27FC236}">
                <a16:creationId xmlns:a16="http://schemas.microsoft.com/office/drawing/2014/main" id="{59F60DA4-8138-40FF-92CD-06E862431512}"/>
              </a:ext>
            </a:extLst>
          </p:cNvPr>
          <p:cNvSpPr txBox="1"/>
          <p:nvPr/>
        </p:nvSpPr>
        <p:spPr>
          <a:xfrm>
            <a:off x="6919888" y="2447880"/>
            <a:ext cx="3054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int </a:t>
            </a:r>
            <a:r>
              <a:rPr lang="hu-HU" sz="1600" dirty="0" err="1"/>
              <a:t>dist</a:t>
            </a:r>
            <a:r>
              <a:rPr lang="hu-HU" sz="1600" dirty="0"/>
              <a:t> := </a:t>
            </a:r>
            <a:r>
              <a:rPr lang="hu-HU" sz="1600" dirty="0" err="1"/>
              <a:t>distance</a:t>
            </a:r>
            <a:r>
              <a:rPr lang="hu-HU" sz="1600" dirty="0"/>
              <a:t>(van, </a:t>
            </a:r>
            <a:r>
              <a:rPr lang="hu-HU" sz="1600" dirty="0" err="1"/>
              <a:t>p.address</a:t>
            </a:r>
            <a:r>
              <a:rPr lang="hu-HU" sz="1600" dirty="0"/>
              <a:t>)</a:t>
            </a:r>
          </a:p>
          <a:p>
            <a:r>
              <a:rPr lang="hu-HU" sz="1600" b="1" dirty="0" err="1"/>
              <a:t>if</a:t>
            </a:r>
            <a:r>
              <a:rPr lang="hu-HU" sz="1600" dirty="0"/>
              <a:t> </a:t>
            </a:r>
            <a:r>
              <a:rPr lang="hu-HU" sz="1600" dirty="0">
                <a:sym typeface="Symbol" panose="05050102010706020507" pitchFamily="18" charset="2"/>
              </a:rPr>
              <a:t> </a:t>
            </a:r>
            <a:r>
              <a:rPr lang="hu-HU" sz="1600" dirty="0" err="1">
                <a:sym typeface="Symbol" panose="05050102010706020507" pitchFamily="18" charset="2"/>
              </a:rPr>
              <a:t>van.</a:t>
            </a:r>
            <a:r>
              <a:rPr lang="hu-HU" sz="1600" dirty="0" err="1"/>
              <a:t>chekFuel</a:t>
            </a:r>
            <a:r>
              <a:rPr lang="hu-HU" sz="1600" dirty="0"/>
              <a:t>(</a:t>
            </a:r>
            <a:r>
              <a:rPr lang="hu-HU" sz="1600" dirty="0" err="1"/>
              <a:t>dist</a:t>
            </a:r>
            <a:r>
              <a:rPr lang="hu-HU" sz="1600" dirty="0"/>
              <a:t>) </a:t>
            </a:r>
            <a:r>
              <a:rPr lang="hu-HU" sz="1600" b="1" dirty="0" err="1"/>
              <a:t>then</a:t>
            </a:r>
            <a:r>
              <a:rPr lang="hu-HU" sz="1600" b="1" dirty="0"/>
              <a:t> </a:t>
            </a:r>
          </a:p>
          <a:p>
            <a:r>
              <a:rPr lang="hu-HU" sz="1600" dirty="0"/>
              <a:t>     </a:t>
            </a:r>
            <a:r>
              <a:rPr lang="hu-HU" sz="1600" dirty="0" err="1"/>
              <a:t>van.refuel</a:t>
            </a:r>
            <a:r>
              <a:rPr lang="hu-HU" sz="1600" dirty="0"/>
              <a:t>(</a:t>
            </a:r>
            <a:r>
              <a:rPr lang="hu-HU" sz="1600" dirty="0" err="1"/>
              <a:t>dist</a:t>
            </a:r>
            <a:r>
              <a:rPr lang="hu-HU" sz="1600" dirty="0"/>
              <a:t>) </a:t>
            </a:r>
          </a:p>
          <a:p>
            <a:r>
              <a:rPr lang="hu-HU" sz="1600" b="1" dirty="0" err="1"/>
              <a:t>endif</a:t>
            </a:r>
            <a:endParaRPr lang="hu-HU" sz="1600" dirty="0"/>
          </a:p>
          <a:p>
            <a:r>
              <a:rPr lang="hu-HU" sz="1600" dirty="0" err="1"/>
              <a:t>van.drive</a:t>
            </a:r>
            <a:r>
              <a:rPr lang="hu-HU" sz="1600" dirty="0"/>
              <a:t>(</a:t>
            </a:r>
            <a:r>
              <a:rPr lang="hu-HU" sz="1600" dirty="0" err="1"/>
              <a:t>dist</a:t>
            </a:r>
            <a:r>
              <a:rPr lang="hu-HU" sz="1600" dirty="0"/>
              <a:t>)</a:t>
            </a:r>
          </a:p>
          <a:p>
            <a:r>
              <a:rPr lang="hu-HU" sz="1600" dirty="0" err="1"/>
              <a:t>van.cargo.remove</a:t>
            </a:r>
            <a:r>
              <a:rPr lang="hu-HU" sz="1600" dirty="0"/>
              <a:t>(p)</a:t>
            </a:r>
          </a:p>
        </p:txBody>
      </p:sp>
      <p:sp>
        <p:nvSpPr>
          <p:cNvPr id="57" name="Téglalap: szamárfül 56">
            <a:extLst>
              <a:ext uri="{FF2B5EF4-FFF2-40B4-BE49-F238E27FC236}">
                <a16:creationId xmlns:a16="http://schemas.microsoft.com/office/drawing/2014/main" id="{5A7829C6-9ABA-455A-BA25-FCFD5CB60B9A}"/>
              </a:ext>
            </a:extLst>
          </p:cNvPr>
          <p:cNvSpPr/>
          <p:nvPr/>
        </p:nvSpPr>
        <p:spPr>
          <a:xfrm rot="16200000">
            <a:off x="9328110" y="3131637"/>
            <a:ext cx="1988959" cy="2605621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9" name="Szövegdoboz 58">
            <a:extLst>
              <a:ext uri="{FF2B5EF4-FFF2-40B4-BE49-F238E27FC236}">
                <a16:creationId xmlns:a16="http://schemas.microsoft.com/office/drawing/2014/main" id="{B3E6BDF3-E7B3-4088-8045-FE921663C9BF}"/>
              </a:ext>
            </a:extLst>
          </p:cNvPr>
          <p:cNvSpPr txBox="1"/>
          <p:nvPr/>
        </p:nvSpPr>
        <p:spPr>
          <a:xfrm>
            <a:off x="9019779" y="3366824"/>
            <a:ext cx="25224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/>
              <a:t>int</a:t>
            </a:r>
            <a:r>
              <a:rPr lang="hu-HU" sz="1600" dirty="0"/>
              <a:t> c := 0</a:t>
            </a:r>
            <a:endParaRPr lang="hu-HU" sz="1600" b="1" dirty="0"/>
          </a:p>
          <a:p>
            <a:r>
              <a:rPr lang="hu-HU" sz="1600" b="1" dirty="0" err="1"/>
              <a:t>while</a:t>
            </a:r>
            <a:r>
              <a:rPr lang="hu-HU" sz="1600" b="1" dirty="0"/>
              <a:t> </a:t>
            </a:r>
            <a:r>
              <a:rPr lang="hu-HU" sz="1600" dirty="0"/>
              <a:t>c&lt;</a:t>
            </a:r>
            <a:r>
              <a:rPr lang="hu-HU" sz="1600" dirty="0" err="1"/>
              <a:t>van.Capacity</a:t>
            </a:r>
            <a:r>
              <a:rPr lang="hu-HU" sz="1600" dirty="0"/>
              <a:t> </a:t>
            </a:r>
            <a:r>
              <a:rPr lang="hu-HU" sz="1600" b="1" dirty="0" err="1"/>
              <a:t>loop</a:t>
            </a:r>
            <a:endParaRPr lang="hu-HU" sz="1600" dirty="0"/>
          </a:p>
          <a:p>
            <a:r>
              <a:rPr lang="hu-HU" sz="1600" b="1" dirty="0"/>
              <a:t>      </a:t>
            </a:r>
            <a:r>
              <a:rPr lang="hu-HU" sz="1600" dirty="0" err="1"/>
              <a:t>van.cargo.insert</a:t>
            </a:r>
            <a:r>
              <a:rPr lang="hu-HU" sz="1600" dirty="0"/>
              <a:t>(</a:t>
            </a:r>
            <a:r>
              <a:rPr lang="hu-HU" sz="1600" dirty="0" err="1"/>
              <a:t>take</a:t>
            </a:r>
            <a:r>
              <a:rPr lang="hu-HU" sz="1600" dirty="0"/>
              <a:t>())</a:t>
            </a:r>
          </a:p>
          <a:p>
            <a:r>
              <a:rPr lang="hu-HU" sz="1600" dirty="0"/>
              <a:t>      c := c+1</a:t>
            </a:r>
          </a:p>
          <a:p>
            <a:r>
              <a:rPr lang="hu-HU" sz="1600" b="1" dirty="0" err="1"/>
              <a:t>endloop</a:t>
            </a:r>
            <a:endParaRPr lang="hu-HU" sz="1600" b="1" dirty="0"/>
          </a:p>
          <a:p>
            <a:r>
              <a:rPr lang="hu-HU" sz="1600" b="1" dirty="0" err="1"/>
              <a:t>forall</a:t>
            </a:r>
            <a:r>
              <a:rPr lang="hu-HU" sz="1600" dirty="0"/>
              <a:t> p: </a:t>
            </a:r>
            <a:r>
              <a:rPr lang="hu-HU" sz="1600" dirty="0" err="1"/>
              <a:t>van.cargo</a:t>
            </a:r>
            <a:r>
              <a:rPr lang="hu-HU" sz="1600" dirty="0"/>
              <a:t> </a:t>
            </a:r>
            <a:r>
              <a:rPr lang="hu-HU" sz="1600" b="1" dirty="0" err="1"/>
              <a:t>loop</a:t>
            </a:r>
            <a:endParaRPr lang="hu-HU" sz="1600" b="1" dirty="0"/>
          </a:p>
          <a:p>
            <a:r>
              <a:rPr lang="hu-HU" sz="1600" dirty="0"/>
              <a:t>      </a:t>
            </a:r>
            <a:r>
              <a:rPr lang="hu-HU" sz="1600" dirty="0" err="1"/>
              <a:t>deliver</a:t>
            </a:r>
            <a:r>
              <a:rPr lang="hu-HU" sz="1600" dirty="0"/>
              <a:t>(p)</a:t>
            </a:r>
          </a:p>
          <a:p>
            <a:r>
              <a:rPr lang="hu-HU" sz="1600" b="1" dirty="0" err="1"/>
              <a:t>endloop</a:t>
            </a:r>
            <a:endParaRPr lang="hu-HU" sz="1600" b="1" dirty="0"/>
          </a:p>
        </p:txBody>
      </p:sp>
      <p:sp>
        <p:nvSpPr>
          <p:cNvPr id="258" name="Ellipszis 257">
            <a:extLst>
              <a:ext uri="{FF2B5EF4-FFF2-40B4-BE49-F238E27FC236}">
                <a16:creationId xmlns:a16="http://schemas.microsoft.com/office/drawing/2014/main" id="{4F6533D5-6EA8-492C-AD73-B9D83CB7F1C8}"/>
              </a:ext>
            </a:extLst>
          </p:cNvPr>
          <p:cNvSpPr/>
          <p:nvPr/>
        </p:nvSpPr>
        <p:spPr>
          <a:xfrm>
            <a:off x="5204149" y="1883496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61" name="Összekötő: szögletes 260">
            <a:extLst>
              <a:ext uri="{FF2B5EF4-FFF2-40B4-BE49-F238E27FC236}">
                <a16:creationId xmlns:a16="http://schemas.microsoft.com/office/drawing/2014/main" id="{83C40EE3-3AC6-458A-A2CD-39434D201CF4}"/>
              </a:ext>
            </a:extLst>
          </p:cNvPr>
          <p:cNvCxnSpPr>
            <a:cxnSpLocks/>
            <a:stCxn id="207" idx="2"/>
            <a:endCxn id="205" idx="4"/>
          </p:cNvCxnSpPr>
          <p:nvPr/>
        </p:nvCxnSpPr>
        <p:spPr>
          <a:xfrm flipV="1">
            <a:off x="10126869" y="1467857"/>
            <a:ext cx="565592" cy="1800939"/>
          </a:xfrm>
          <a:prstGeom prst="bentConnector2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Összekötő: szögletes 282">
            <a:extLst>
              <a:ext uri="{FF2B5EF4-FFF2-40B4-BE49-F238E27FC236}">
                <a16:creationId xmlns:a16="http://schemas.microsoft.com/office/drawing/2014/main" id="{554B6CB1-C10A-49CD-B10C-F76D474385FD}"/>
              </a:ext>
            </a:extLst>
          </p:cNvPr>
          <p:cNvCxnSpPr>
            <a:cxnSpLocks/>
            <a:stCxn id="256" idx="2"/>
            <a:endCxn id="258" idx="4"/>
          </p:cNvCxnSpPr>
          <p:nvPr/>
        </p:nvCxnSpPr>
        <p:spPr>
          <a:xfrm flipV="1">
            <a:off x="4532488" y="1966492"/>
            <a:ext cx="715173" cy="1192135"/>
          </a:xfrm>
          <a:prstGeom prst="bentConnector2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Ellipszis 290">
            <a:extLst>
              <a:ext uri="{FF2B5EF4-FFF2-40B4-BE49-F238E27FC236}">
                <a16:creationId xmlns:a16="http://schemas.microsoft.com/office/drawing/2014/main" id="{7CCA5832-017C-409B-A013-187AD4DF0A01}"/>
              </a:ext>
            </a:extLst>
          </p:cNvPr>
          <p:cNvSpPr/>
          <p:nvPr/>
        </p:nvSpPr>
        <p:spPr>
          <a:xfrm>
            <a:off x="5714953" y="1672416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8" name="Ellipszis 297">
            <a:extLst>
              <a:ext uri="{FF2B5EF4-FFF2-40B4-BE49-F238E27FC236}">
                <a16:creationId xmlns:a16="http://schemas.microsoft.com/office/drawing/2014/main" id="{5425FE03-5FE5-4566-A2CD-F9C25C471171}"/>
              </a:ext>
            </a:extLst>
          </p:cNvPr>
          <p:cNvSpPr/>
          <p:nvPr/>
        </p:nvSpPr>
        <p:spPr>
          <a:xfrm>
            <a:off x="6295664" y="1438772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1" name="Téglalap: szamárfül 300">
            <a:extLst>
              <a:ext uri="{FF2B5EF4-FFF2-40B4-BE49-F238E27FC236}">
                <a16:creationId xmlns:a16="http://schemas.microsoft.com/office/drawing/2014/main" id="{69ABEC15-70EB-44A7-8EAA-02200289E1D7}"/>
              </a:ext>
            </a:extLst>
          </p:cNvPr>
          <p:cNvSpPr/>
          <p:nvPr/>
        </p:nvSpPr>
        <p:spPr>
          <a:xfrm rot="16200000">
            <a:off x="8014431" y="672028"/>
            <a:ext cx="543126" cy="2732213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02" name="Szövegdoboz 301">
            <a:extLst>
              <a:ext uri="{FF2B5EF4-FFF2-40B4-BE49-F238E27FC236}">
                <a16:creationId xmlns:a16="http://schemas.microsoft.com/office/drawing/2014/main" id="{87CDECCA-38ED-4FA5-BB23-DD44CFA3D435}"/>
              </a:ext>
            </a:extLst>
          </p:cNvPr>
          <p:cNvSpPr txBox="1"/>
          <p:nvPr/>
        </p:nvSpPr>
        <p:spPr>
          <a:xfrm>
            <a:off x="6890340" y="1742180"/>
            <a:ext cx="2731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real</a:t>
            </a:r>
            <a:r>
              <a:rPr lang="hu-HU" sz="1600" dirty="0"/>
              <a:t> </a:t>
            </a:r>
            <a:r>
              <a:rPr lang="hu-HU" sz="1600" dirty="0" err="1"/>
              <a:t>need</a:t>
            </a:r>
            <a:r>
              <a:rPr lang="hu-HU" sz="1600" dirty="0"/>
              <a:t> := </a:t>
            </a:r>
            <a:r>
              <a:rPr lang="hu-HU" sz="1600" dirty="0" err="1"/>
              <a:t>dist</a:t>
            </a:r>
            <a:r>
              <a:rPr lang="hu-HU" sz="1600" dirty="0"/>
              <a:t>*</a:t>
            </a:r>
            <a:r>
              <a:rPr lang="hu-HU" sz="1600" dirty="0" err="1"/>
              <a:t>consumption</a:t>
            </a:r>
            <a:endParaRPr lang="hu-HU" sz="1600" dirty="0"/>
          </a:p>
          <a:p>
            <a:r>
              <a:rPr lang="hu-HU" sz="1600" b="1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need</a:t>
            </a:r>
            <a:r>
              <a:rPr lang="hu-HU" sz="1600" dirty="0"/>
              <a:t> ≤ </a:t>
            </a:r>
            <a:r>
              <a:rPr lang="hu-HU" sz="1600" dirty="0" err="1"/>
              <a:t>tank.getFuel</a:t>
            </a:r>
            <a:r>
              <a:rPr lang="hu-HU" sz="1600" dirty="0"/>
              <a:t>()</a:t>
            </a:r>
          </a:p>
        </p:txBody>
      </p:sp>
      <p:cxnSp>
        <p:nvCxnSpPr>
          <p:cNvPr id="320" name="Összekötő: szögletes 319">
            <a:extLst>
              <a:ext uri="{FF2B5EF4-FFF2-40B4-BE49-F238E27FC236}">
                <a16:creationId xmlns:a16="http://schemas.microsoft.com/office/drawing/2014/main" id="{19C08D64-BCAE-42EE-94CF-8C5FC2919F0C}"/>
              </a:ext>
            </a:extLst>
          </p:cNvPr>
          <p:cNvCxnSpPr>
            <a:cxnSpLocks/>
            <a:stCxn id="302" idx="1"/>
            <a:endCxn id="298" idx="4"/>
          </p:cNvCxnSpPr>
          <p:nvPr/>
        </p:nvCxnSpPr>
        <p:spPr>
          <a:xfrm rot="10800000">
            <a:off x="6339176" y="1521768"/>
            <a:ext cx="551164" cy="512800"/>
          </a:xfrm>
          <a:prstGeom prst="bentConnector2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Egyenes összekötő 320">
            <a:extLst>
              <a:ext uri="{FF2B5EF4-FFF2-40B4-BE49-F238E27FC236}">
                <a16:creationId xmlns:a16="http://schemas.microsoft.com/office/drawing/2014/main" id="{8B0DC404-A6C3-47BF-817F-1DE338ABA612}"/>
              </a:ext>
            </a:extLst>
          </p:cNvPr>
          <p:cNvCxnSpPr>
            <a:cxnSpLocks/>
            <a:stCxn id="291" idx="4"/>
          </p:cNvCxnSpPr>
          <p:nvPr/>
        </p:nvCxnSpPr>
        <p:spPr>
          <a:xfrm flipH="1">
            <a:off x="5755831" y="1755412"/>
            <a:ext cx="2634" cy="154301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églalap: szamárfül 321">
            <a:extLst>
              <a:ext uri="{FF2B5EF4-FFF2-40B4-BE49-F238E27FC236}">
                <a16:creationId xmlns:a16="http://schemas.microsoft.com/office/drawing/2014/main" id="{E500AD69-1351-402B-9431-1AD41A41374F}"/>
              </a:ext>
            </a:extLst>
          </p:cNvPr>
          <p:cNvSpPr/>
          <p:nvPr/>
        </p:nvSpPr>
        <p:spPr>
          <a:xfrm rot="16200000">
            <a:off x="1267704" y="568946"/>
            <a:ext cx="717297" cy="251511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23" name="Szövegdoboz 322">
            <a:extLst>
              <a:ext uri="{FF2B5EF4-FFF2-40B4-BE49-F238E27FC236}">
                <a16:creationId xmlns:a16="http://schemas.microsoft.com/office/drawing/2014/main" id="{73EB34FE-BCD5-4A2A-B6D1-F6094D5C7249}"/>
              </a:ext>
            </a:extLst>
          </p:cNvPr>
          <p:cNvSpPr txBox="1"/>
          <p:nvPr/>
        </p:nvSpPr>
        <p:spPr>
          <a:xfrm>
            <a:off x="326078" y="1431137"/>
            <a:ext cx="2509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/>
              <a:t>if</a:t>
            </a:r>
            <a:r>
              <a:rPr lang="hu-HU" sz="1600" dirty="0"/>
              <a:t> </a:t>
            </a:r>
            <a:r>
              <a:rPr lang="hu-HU" sz="1600" dirty="0">
                <a:sym typeface="Symbol" panose="05050102010706020507" pitchFamily="18" charset="2"/>
              </a:rPr>
              <a:t> </a:t>
            </a:r>
            <a:r>
              <a:rPr lang="hu-HU" sz="1600" dirty="0" err="1"/>
              <a:t>engine.isRunning</a:t>
            </a:r>
            <a:r>
              <a:rPr lang="hu-HU" sz="1600" dirty="0"/>
              <a:t>() </a:t>
            </a:r>
            <a:r>
              <a:rPr lang="hu-HU" sz="1600" b="1" dirty="0" err="1"/>
              <a:t>then</a:t>
            </a:r>
            <a:endParaRPr lang="hu-HU" sz="1600" b="1" dirty="0"/>
          </a:p>
          <a:p>
            <a:r>
              <a:rPr lang="hu-HU" sz="1600" dirty="0"/>
              <a:t>     </a:t>
            </a:r>
            <a:r>
              <a:rPr lang="hu-HU" sz="1600" dirty="0" err="1"/>
              <a:t>engine.start</a:t>
            </a:r>
            <a:r>
              <a:rPr lang="hu-HU" sz="1600" dirty="0"/>
              <a:t>()</a:t>
            </a:r>
          </a:p>
          <a:p>
            <a:r>
              <a:rPr lang="hu-HU" sz="1600" b="1" dirty="0" err="1"/>
              <a:t>endif</a:t>
            </a:r>
            <a:endParaRPr lang="hu-HU" sz="1600" b="1" dirty="0"/>
          </a:p>
        </p:txBody>
      </p:sp>
      <p:sp>
        <p:nvSpPr>
          <p:cNvPr id="324" name="Ellipszis 323">
            <a:extLst>
              <a:ext uri="{FF2B5EF4-FFF2-40B4-BE49-F238E27FC236}">
                <a16:creationId xmlns:a16="http://schemas.microsoft.com/office/drawing/2014/main" id="{A8858005-14A0-4C8D-9721-D2D627A2E8D4}"/>
              </a:ext>
            </a:extLst>
          </p:cNvPr>
          <p:cNvSpPr/>
          <p:nvPr/>
        </p:nvSpPr>
        <p:spPr>
          <a:xfrm>
            <a:off x="3592499" y="243487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0" name="Ellipszis 329">
            <a:extLst>
              <a:ext uri="{FF2B5EF4-FFF2-40B4-BE49-F238E27FC236}">
                <a16:creationId xmlns:a16="http://schemas.microsoft.com/office/drawing/2014/main" id="{980E131D-2655-46C2-9E63-31FA3813DE7A}"/>
              </a:ext>
            </a:extLst>
          </p:cNvPr>
          <p:cNvSpPr/>
          <p:nvPr/>
        </p:nvSpPr>
        <p:spPr>
          <a:xfrm>
            <a:off x="3578076" y="2052949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32" name="Összekötő: szögletes 331">
            <a:extLst>
              <a:ext uri="{FF2B5EF4-FFF2-40B4-BE49-F238E27FC236}">
                <a16:creationId xmlns:a16="http://schemas.microsoft.com/office/drawing/2014/main" id="{829FF870-D333-4C4E-99F5-29D6B3279C16}"/>
              </a:ext>
            </a:extLst>
          </p:cNvPr>
          <p:cNvCxnSpPr>
            <a:cxnSpLocks/>
            <a:stCxn id="322" idx="2"/>
            <a:endCxn id="330" idx="2"/>
          </p:cNvCxnSpPr>
          <p:nvPr/>
        </p:nvCxnSpPr>
        <p:spPr>
          <a:xfrm>
            <a:off x="2883912" y="1826505"/>
            <a:ext cx="694164" cy="267942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Összekötő: szögletes 335">
            <a:extLst>
              <a:ext uri="{FF2B5EF4-FFF2-40B4-BE49-F238E27FC236}">
                <a16:creationId xmlns:a16="http://schemas.microsoft.com/office/drawing/2014/main" id="{30728734-845C-4FF0-93AD-033595D1EB71}"/>
              </a:ext>
            </a:extLst>
          </p:cNvPr>
          <p:cNvCxnSpPr>
            <a:cxnSpLocks/>
            <a:stCxn id="328" idx="2"/>
            <a:endCxn id="324" idx="2"/>
          </p:cNvCxnSpPr>
          <p:nvPr/>
        </p:nvCxnSpPr>
        <p:spPr>
          <a:xfrm flipV="1">
            <a:off x="2839857" y="2476375"/>
            <a:ext cx="752642" cy="203461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815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églalap: szamárfül 327">
            <a:extLst>
              <a:ext uri="{FF2B5EF4-FFF2-40B4-BE49-F238E27FC236}">
                <a16:creationId xmlns:a16="http://schemas.microsoft.com/office/drawing/2014/main" id="{3DEA8A3D-D3C1-48F1-854D-35FC3F2FDC7F}"/>
              </a:ext>
            </a:extLst>
          </p:cNvPr>
          <p:cNvSpPr/>
          <p:nvPr/>
        </p:nvSpPr>
        <p:spPr>
          <a:xfrm rot="16200000">
            <a:off x="1198334" y="1425102"/>
            <a:ext cx="773577" cy="250946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29" name="Szövegdoboz 328">
            <a:extLst>
              <a:ext uri="{FF2B5EF4-FFF2-40B4-BE49-F238E27FC236}">
                <a16:creationId xmlns:a16="http://schemas.microsoft.com/office/drawing/2014/main" id="{2447FA56-9517-40B4-B39B-CC0F8E545B41}"/>
              </a:ext>
            </a:extLst>
          </p:cNvPr>
          <p:cNvSpPr txBox="1"/>
          <p:nvPr/>
        </p:nvSpPr>
        <p:spPr>
          <a:xfrm>
            <a:off x="322441" y="2233622"/>
            <a:ext cx="2463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/>
              <a:t>if</a:t>
            </a:r>
            <a:r>
              <a:rPr lang="hu-HU" sz="1600" dirty="0"/>
              <a:t> </a:t>
            </a:r>
            <a:r>
              <a:rPr lang="hu-HU" sz="1600" dirty="0">
                <a:sym typeface="Symbol" panose="05050102010706020507" pitchFamily="18" charset="2"/>
              </a:rPr>
              <a:t> </a:t>
            </a:r>
            <a:r>
              <a:rPr lang="hu-HU" sz="1600" dirty="0" err="1"/>
              <a:t>engine.isRunning</a:t>
            </a:r>
            <a:r>
              <a:rPr lang="hu-HU" sz="1600" dirty="0"/>
              <a:t>() </a:t>
            </a:r>
            <a:r>
              <a:rPr lang="hu-HU" sz="1600" b="1" dirty="0" err="1"/>
              <a:t>then</a:t>
            </a:r>
            <a:endParaRPr lang="hu-HU" sz="1600" b="1" dirty="0"/>
          </a:p>
          <a:p>
            <a:r>
              <a:rPr lang="hu-HU" sz="1600" dirty="0"/>
              <a:t>     </a:t>
            </a:r>
            <a:r>
              <a:rPr lang="hu-HU" sz="1600" dirty="0" err="1"/>
              <a:t>engine.stop</a:t>
            </a:r>
            <a:r>
              <a:rPr lang="hu-HU" sz="1600" dirty="0"/>
              <a:t>()</a:t>
            </a:r>
          </a:p>
          <a:p>
            <a:r>
              <a:rPr lang="hu-HU" sz="1600" b="1" dirty="0" err="1"/>
              <a:t>endif</a:t>
            </a:r>
            <a:endParaRPr lang="hu-HU" sz="1600" b="1" dirty="0"/>
          </a:p>
        </p:txBody>
      </p:sp>
      <p:sp>
        <p:nvSpPr>
          <p:cNvPr id="256" name="Téglalap: szamárfül 255">
            <a:extLst>
              <a:ext uri="{FF2B5EF4-FFF2-40B4-BE49-F238E27FC236}">
                <a16:creationId xmlns:a16="http://schemas.microsoft.com/office/drawing/2014/main" id="{1D1FD3EC-C30C-440F-9855-7CCB93E880E3}"/>
              </a:ext>
            </a:extLst>
          </p:cNvPr>
          <p:cNvSpPr/>
          <p:nvPr/>
        </p:nvSpPr>
        <p:spPr>
          <a:xfrm rot="16200000">
            <a:off x="2517840" y="1530768"/>
            <a:ext cx="773577" cy="325571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57" name="Szövegdoboz 256">
            <a:extLst>
              <a:ext uri="{FF2B5EF4-FFF2-40B4-BE49-F238E27FC236}">
                <a16:creationId xmlns:a16="http://schemas.microsoft.com/office/drawing/2014/main" id="{418F36B3-ACCD-426A-934E-59D8D1A4C273}"/>
              </a:ext>
            </a:extLst>
          </p:cNvPr>
          <p:cNvSpPr txBox="1"/>
          <p:nvPr/>
        </p:nvSpPr>
        <p:spPr>
          <a:xfrm>
            <a:off x="1320288" y="2713682"/>
            <a:ext cx="3341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van.starCar</a:t>
            </a:r>
            <a:r>
              <a:rPr lang="hu-HU" sz="1600" dirty="0"/>
              <a:t>() </a:t>
            </a:r>
          </a:p>
          <a:p>
            <a:r>
              <a:rPr lang="hu-HU" sz="1600" dirty="0" err="1"/>
              <a:t>tank.consumeFuel</a:t>
            </a:r>
            <a:r>
              <a:rPr lang="hu-HU" sz="1600" dirty="0"/>
              <a:t>(</a:t>
            </a:r>
            <a:r>
              <a:rPr lang="hu-HU" sz="1600" dirty="0" err="1"/>
              <a:t>dist</a:t>
            </a:r>
            <a:r>
              <a:rPr lang="hu-HU" sz="1600" dirty="0"/>
              <a:t>*</a:t>
            </a:r>
            <a:r>
              <a:rPr lang="hu-HU" sz="1600" dirty="0" err="1"/>
              <a:t>consumption</a:t>
            </a:r>
            <a:r>
              <a:rPr lang="hu-HU" sz="1600" dirty="0"/>
              <a:t>) </a:t>
            </a:r>
            <a:r>
              <a:rPr lang="hu-HU" sz="1600" dirty="0" err="1"/>
              <a:t>van.stopCar</a:t>
            </a:r>
            <a:r>
              <a:rPr lang="hu-HU" sz="1600" dirty="0"/>
              <a:t>()</a:t>
            </a:r>
          </a:p>
        </p:txBody>
      </p:sp>
      <p:sp>
        <p:nvSpPr>
          <p:cNvPr id="288" name="Téglalap: szamárfül 287">
            <a:extLst>
              <a:ext uri="{FF2B5EF4-FFF2-40B4-BE49-F238E27FC236}">
                <a16:creationId xmlns:a16="http://schemas.microsoft.com/office/drawing/2014/main" id="{3BF7692E-4FBD-4480-9C23-F77459BE35D5}"/>
              </a:ext>
            </a:extLst>
          </p:cNvPr>
          <p:cNvSpPr/>
          <p:nvPr/>
        </p:nvSpPr>
        <p:spPr>
          <a:xfrm rot="16200000">
            <a:off x="4304663" y="1699722"/>
            <a:ext cx="819911" cy="4059205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89" name="Szövegdoboz 288">
            <a:extLst>
              <a:ext uri="{FF2B5EF4-FFF2-40B4-BE49-F238E27FC236}">
                <a16:creationId xmlns:a16="http://schemas.microsoft.com/office/drawing/2014/main" id="{3D97047E-E277-4825-9926-FBCD5464C71F}"/>
              </a:ext>
            </a:extLst>
          </p:cNvPr>
          <p:cNvSpPr txBox="1"/>
          <p:nvPr/>
        </p:nvSpPr>
        <p:spPr>
          <a:xfrm>
            <a:off x="2700792" y="3338591"/>
            <a:ext cx="4067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real</a:t>
            </a:r>
            <a:r>
              <a:rPr lang="hu-HU" sz="1600" dirty="0"/>
              <a:t> </a:t>
            </a:r>
            <a:r>
              <a:rPr lang="hu-HU" sz="1600" dirty="0" err="1"/>
              <a:t>need</a:t>
            </a:r>
            <a:r>
              <a:rPr lang="hu-HU" sz="1600" dirty="0"/>
              <a:t> := </a:t>
            </a:r>
            <a:r>
              <a:rPr lang="hu-HU" sz="1600" dirty="0" err="1"/>
              <a:t>dist</a:t>
            </a:r>
            <a:r>
              <a:rPr lang="hu-HU" sz="1600" dirty="0"/>
              <a:t>*</a:t>
            </a:r>
            <a:r>
              <a:rPr lang="hu-HU" sz="1600" dirty="0" err="1"/>
              <a:t>consumption</a:t>
            </a:r>
            <a:endParaRPr lang="hu-HU" sz="1600" dirty="0"/>
          </a:p>
          <a:p>
            <a:r>
              <a:rPr lang="hu-HU" sz="1600" dirty="0" err="1"/>
              <a:t>real</a:t>
            </a:r>
            <a:r>
              <a:rPr lang="hu-HU" sz="1600" dirty="0"/>
              <a:t> deficit := </a:t>
            </a:r>
            <a:r>
              <a:rPr lang="hu-HU" sz="1600" dirty="0" err="1"/>
              <a:t>tank.getCapacity</a:t>
            </a:r>
            <a:r>
              <a:rPr lang="hu-HU" sz="1600" dirty="0"/>
              <a:t>()-</a:t>
            </a:r>
            <a:r>
              <a:rPr lang="hu-HU" sz="1600" dirty="0" err="1"/>
              <a:t>tank.getFuel</a:t>
            </a:r>
            <a:r>
              <a:rPr lang="hu-HU" sz="1600" dirty="0"/>
              <a:t>()</a:t>
            </a:r>
          </a:p>
          <a:p>
            <a:r>
              <a:rPr lang="hu-HU" sz="1600" dirty="0" err="1"/>
              <a:t>tank.addFuel</a:t>
            </a:r>
            <a:r>
              <a:rPr lang="hu-HU" sz="1600" dirty="0"/>
              <a:t>(min(</a:t>
            </a:r>
            <a:r>
              <a:rPr lang="hu-HU" sz="1600" dirty="0" err="1"/>
              <a:t>need</a:t>
            </a:r>
            <a:r>
              <a:rPr lang="hu-HU" sz="1600" dirty="0"/>
              <a:t>, deficit))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FAC8E03F-2077-44DA-8CC3-12FFD211C0B7}"/>
              </a:ext>
            </a:extLst>
          </p:cNvPr>
          <p:cNvSpPr/>
          <p:nvPr/>
        </p:nvSpPr>
        <p:spPr>
          <a:xfrm>
            <a:off x="3550923" y="261734"/>
            <a:ext cx="3124839" cy="23252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Vehicle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consumption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real</a:t>
            </a:r>
            <a:r>
              <a:rPr lang="hu-HU" sz="1600" dirty="0">
                <a:solidFill>
                  <a:schemeClr val="tx1"/>
                </a:solidFill>
              </a:rPr>
              <a:t> { &gt;0 }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Capacity</a:t>
            </a:r>
            <a:r>
              <a:rPr lang="hu-HU" sz="1600" dirty="0">
                <a:solidFill>
                  <a:schemeClr val="tx1"/>
                </a:solidFill>
              </a:rPr>
              <a:t> : int { &gt; 0 }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color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Color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checkFuel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distance:int</a:t>
            </a:r>
            <a:r>
              <a:rPr lang="hu-HU" sz="1600" dirty="0">
                <a:solidFill>
                  <a:schemeClr val="tx1"/>
                </a:solidFill>
              </a:rPr>
              <a:t>) : </a:t>
            </a:r>
            <a:r>
              <a:rPr lang="hu-HU" sz="1600" dirty="0" err="1">
                <a:solidFill>
                  <a:schemeClr val="tx1"/>
                </a:solidFill>
              </a:rPr>
              <a:t>bool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refuel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dist</a:t>
            </a:r>
            <a:r>
              <a:rPr lang="hu-HU" sz="1600" dirty="0">
                <a:solidFill>
                  <a:schemeClr val="tx1"/>
                </a:solidFill>
              </a:rPr>
              <a:t> : int) : </a:t>
            </a:r>
            <a:r>
              <a:rPr lang="hu-HU" sz="1600" dirty="0" err="1">
                <a:solidFill>
                  <a:schemeClr val="tx1"/>
                </a:solidFill>
              </a:rPr>
              <a:t>void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drive(</a:t>
            </a:r>
            <a:r>
              <a:rPr lang="hu-HU" sz="1600" dirty="0" err="1">
                <a:solidFill>
                  <a:schemeClr val="tx1"/>
                </a:solidFill>
              </a:rPr>
              <a:t>dist</a:t>
            </a:r>
            <a:r>
              <a:rPr lang="hu-HU" sz="1600" dirty="0">
                <a:solidFill>
                  <a:schemeClr val="tx1"/>
                </a:solidFill>
              </a:rPr>
              <a:t> : int)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startCar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void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stopCar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void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FDEEAE8A-805C-4968-9239-FFC6C159662F}"/>
              </a:ext>
            </a:extLst>
          </p:cNvPr>
          <p:cNvSpPr/>
          <p:nvPr/>
        </p:nvSpPr>
        <p:spPr>
          <a:xfrm>
            <a:off x="6880408" y="5619279"/>
            <a:ext cx="2253803" cy="9793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Product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550" dirty="0">
                <a:solidFill>
                  <a:schemeClr val="tx1"/>
                </a:solidFill>
              </a:rPr>
              <a:t>+ </a:t>
            </a:r>
            <a:r>
              <a:rPr lang="hu-HU" sz="1550" dirty="0" err="1">
                <a:solidFill>
                  <a:schemeClr val="tx1"/>
                </a:solidFill>
              </a:rPr>
              <a:t>address</a:t>
            </a:r>
            <a:r>
              <a:rPr lang="hu-HU" sz="1550" dirty="0">
                <a:solidFill>
                  <a:schemeClr val="tx1"/>
                </a:solidFill>
              </a:rPr>
              <a:t> : </a:t>
            </a:r>
            <a:r>
              <a:rPr lang="hu-HU" sz="1550" dirty="0" err="1">
                <a:solidFill>
                  <a:schemeClr val="tx1"/>
                </a:solidFill>
              </a:rPr>
              <a:t>string</a:t>
            </a:r>
            <a:endParaRPr lang="hu-HU" sz="1550" dirty="0">
              <a:solidFill>
                <a:schemeClr val="tx1"/>
              </a:solidFill>
            </a:endParaRP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67803FB8-2CD0-4B56-BCD7-B36C6F0912B0}"/>
              </a:ext>
            </a:extLst>
          </p:cNvPr>
          <p:cNvSpPr/>
          <p:nvPr/>
        </p:nvSpPr>
        <p:spPr>
          <a:xfrm>
            <a:off x="3517625" y="4755981"/>
            <a:ext cx="3183883" cy="18402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FuelTank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550" dirty="0">
                <a:solidFill>
                  <a:schemeClr val="tx1"/>
                </a:solidFill>
              </a:rPr>
              <a:t>- </a:t>
            </a:r>
            <a:r>
              <a:rPr lang="hu-HU" sz="1550" dirty="0" err="1">
                <a:solidFill>
                  <a:schemeClr val="tx1"/>
                </a:solidFill>
              </a:rPr>
              <a:t>fuel</a:t>
            </a:r>
            <a:r>
              <a:rPr lang="hu-HU" sz="1550" dirty="0">
                <a:solidFill>
                  <a:schemeClr val="tx1"/>
                </a:solidFill>
              </a:rPr>
              <a:t> : </a:t>
            </a:r>
            <a:r>
              <a:rPr lang="hu-HU" sz="1550" dirty="0" err="1">
                <a:solidFill>
                  <a:schemeClr val="tx1"/>
                </a:solidFill>
              </a:rPr>
              <a:t>real</a:t>
            </a:r>
            <a:endParaRPr lang="hu-HU" sz="1550" dirty="0">
              <a:solidFill>
                <a:schemeClr val="tx1"/>
              </a:solidFill>
            </a:endParaRPr>
          </a:p>
          <a:p>
            <a:r>
              <a:rPr lang="hu-HU" sz="1550" dirty="0">
                <a:solidFill>
                  <a:schemeClr val="tx1"/>
                </a:solidFill>
              </a:rPr>
              <a:t>- </a:t>
            </a:r>
            <a:r>
              <a:rPr lang="hu-HU" sz="1550" dirty="0" err="1">
                <a:solidFill>
                  <a:schemeClr val="tx1"/>
                </a:solidFill>
              </a:rPr>
              <a:t>capacity</a:t>
            </a:r>
            <a:r>
              <a:rPr lang="hu-HU" sz="1550" dirty="0">
                <a:solidFill>
                  <a:schemeClr val="tx1"/>
                </a:solidFill>
              </a:rPr>
              <a:t> : </a:t>
            </a:r>
            <a:r>
              <a:rPr lang="hu-HU" sz="1550" dirty="0" err="1">
                <a:solidFill>
                  <a:schemeClr val="tx1"/>
                </a:solidFill>
              </a:rPr>
              <a:t>real</a:t>
            </a:r>
            <a:endParaRPr lang="hu-HU" sz="1550" dirty="0">
              <a:solidFill>
                <a:schemeClr val="tx1"/>
              </a:solidFill>
            </a:endParaRPr>
          </a:p>
          <a:p>
            <a:r>
              <a:rPr lang="hu-HU" sz="1550" dirty="0">
                <a:solidFill>
                  <a:schemeClr val="tx1"/>
                </a:solidFill>
              </a:rPr>
              <a:t>+ </a:t>
            </a:r>
            <a:r>
              <a:rPr lang="hu-HU" sz="1550" dirty="0" err="1">
                <a:solidFill>
                  <a:schemeClr val="tx1"/>
                </a:solidFill>
              </a:rPr>
              <a:t>addFuel</a:t>
            </a:r>
            <a:r>
              <a:rPr lang="hu-HU" sz="1550" dirty="0">
                <a:solidFill>
                  <a:schemeClr val="tx1"/>
                </a:solidFill>
              </a:rPr>
              <a:t>(</a:t>
            </a:r>
            <a:r>
              <a:rPr lang="hu-HU" sz="1550" dirty="0" err="1">
                <a:solidFill>
                  <a:schemeClr val="tx1"/>
                </a:solidFill>
              </a:rPr>
              <a:t>amount</a:t>
            </a:r>
            <a:r>
              <a:rPr lang="hu-HU" sz="1550" dirty="0">
                <a:solidFill>
                  <a:schemeClr val="tx1"/>
                </a:solidFill>
              </a:rPr>
              <a:t> : </a:t>
            </a:r>
            <a:r>
              <a:rPr lang="hu-HU" sz="1550" dirty="0" err="1">
                <a:solidFill>
                  <a:schemeClr val="tx1"/>
                </a:solidFill>
              </a:rPr>
              <a:t>real</a:t>
            </a:r>
            <a:r>
              <a:rPr lang="hu-HU" sz="1550" dirty="0">
                <a:solidFill>
                  <a:schemeClr val="tx1"/>
                </a:solidFill>
              </a:rPr>
              <a:t>) : </a:t>
            </a:r>
            <a:r>
              <a:rPr lang="hu-HU" sz="1550" dirty="0" err="1">
                <a:solidFill>
                  <a:schemeClr val="tx1"/>
                </a:solidFill>
              </a:rPr>
              <a:t>void</a:t>
            </a:r>
            <a:endParaRPr lang="hu-HU" sz="1550" dirty="0">
              <a:solidFill>
                <a:schemeClr val="tx1"/>
              </a:solidFill>
            </a:endParaRPr>
          </a:p>
          <a:p>
            <a:r>
              <a:rPr lang="hu-HU" sz="1550" dirty="0">
                <a:solidFill>
                  <a:schemeClr val="tx1"/>
                </a:solidFill>
              </a:rPr>
              <a:t>+ </a:t>
            </a:r>
            <a:r>
              <a:rPr lang="hu-HU" sz="1550" dirty="0" err="1">
                <a:solidFill>
                  <a:schemeClr val="tx1"/>
                </a:solidFill>
              </a:rPr>
              <a:t>consumeFuel</a:t>
            </a:r>
            <a:r>
              <a:rPr lang="hu-HU" sz="1550" dirty="0">
                <a:solidFill>
                  <a:schemeClr val="tx1"/>
                </a:solidFill>
              </a:rPr>
              <a:t>(</a:t>
            </a:r>
            <a:r>
              <a:rPr lang="hu-HU" sz="1550" dirty="0" err="1">
                <a:solidFill>
                  <a:schemeClr val="tx1"/>
                </a:solidFill>
              </a:rPr>
              <a:t>amount</a:t>
            </a:r>
            <a:r>
              <a:rPr lang="hu-HU" sz="1550" dirty="0">
                <a:solidFill>
                  <a:schemeClr val="tx1"/>
                </a:solidFill>
              </a:rPr>
              <a:t> : </a:t>
            </a:r>
            <a:r>
              <a:rPr lang="hu-HU" sz="1550" dirty="0" err="1">
                <a:solidFill>
                  <a:schemeClr val="tx1"/>
                </a:solidFill>
              </a:rPr>
              <a:t>real</a:t>
            </a:r>
            <a:r>
              <a:rPr lang="hu-HU" sz="1550" dirty="0">
                <a:solidFill>
                  <a:schemeClr val="tx1"/>
                </a:solidFill>
              </a:rPr>
              <a:t>) : </a:t>
            </a:r>
            <a:r>
              <a:rPr lang="hu-HU" sz="1550" dirty="0" err="1">
                <a:solidFill>
                  <a:schemeClr val="tx1"/>
                </a:solidFill>
              </a:rPr>
              <a:t>void</a:t>
            </a:r>
            <a:endParaRPr lang="hu-HU" sz="1550" dirty="0">
              <a:solidFill>
                <a:schemeClr val="tx1"/>
              </a:solidFill>
            </a:endParaRPr>
          </a:p>
          <a:p>
            <a:r>
              <a:rPr lang="hu-HU" sz="1550" dirty="0">
                <a:solidFill>
                  <a:schemeClr val="tx1"/>
                </a:solidFill>
              </a:rPr>
              <a:t>+ </a:t>
            </a:r>
            <a:r>
              <a:rPr lang="hu-HU" sz="1550" dirty="0" err="1">
                <a:solidFill>
                  <a:schemeClr val="tx1"/>
                </a:solidFill>
              </a:rPr>
              <a:t>getFuel</a:t>
            </a:r>
            <a:r>
              <a:rPr lang="hu-HU" sz="1550" dirty="0">
                <a:solidFill>
                  <a:schemeClr val="tx1"/>
                </a:solidFill>
              </a:rPr>
              <a:t>() : </a:t>
            </a:r>
            <a:r>
              <a:rPr lang="hu-HU" sz="1550" dirty="0" err="1">
                <a:solidFill>
                  <a:schemeClr val="tx1"/>
                </a:solidFill>
              </a:rPr>
              <a:t>real</a:t>
            </a:r>
            <a:endParaRPr lang="hu-HU" sz="1550" dirty="0">
              <a:solidFill>
                <a:schemeClr val="tx1"/>
              </a:solidFill>
            </a:endParaRPr>
          </a:p>
          <a:p>
            <a:r>
              <a:rPr lang="hu-HU" sz="1550" dirty="0">
                <a:solidFill>
                  <a:schemeClr val="tx1"/>
                </a:solidFill>
              </a:rPr>
              <a:t>+ </a:t>
            </a:r>
            <a:r>
              <a:rPr lang="hu-HU" sz="1550" dirty="0" err="1">
                <a:solidFill>
                  <a:schemeClr val="tx1"/>
                </a:solidFill>
              </a:rPr>
              <a:t>getCapacity</a:t>
            </a:r>
            <a:r>
              <a:rPr lang="hu-HU" sz="1550" dirty="0">
                <a:solidFill>
                  <a:schemeClr val="tx1"/>
                </a:solidFill>
              </a:rPr>
              <a:t>() : </a:t>
            </a:r>
            <a:r>
              <a:rPr lang="hu-HU" sz="1550" dirty="0" err="1">
                <a:solidFill>
                  <a:schemeClr val="tx1"/>
                </a:solidFill>
              </a:rPr>
              <a:t>real</a:t>
            </a:r>
            <a:endParaRPr lang="hu-HU" sz="1550" dirty="0">
              <a:solidFill>
                <a:schemeClr val="tx1"/>
              </a:solidFill>
            </a:endParaRPr>
          </a:p>
        </p:txBody>
      </p:sp>
      <p:cxnSp>
        <p:nvCxnSpPr>
          <p:cNvPr id="8" name="Összekötő: szögletes 7">
            <a:extLst>
              <a:ext uri="{FF2B5EF4-FFF2-40B4-BE49-F238E27FC236}">
                <a16:creationId xmlns:a16="http://schemas.microsoft.com/office/drawing/2014/main" id="{0EC45657-F00E-4515-93AB-43B5CBDEE788}"/>
              </a:ext>
            </a:extLst>
          </p:cNvPr>
          <p:cNvCxnSpPr>
            <a:cxnSpLocks/>
            <a:stCxn id="5" idx="0"/>
            <a:endCxn id="3" idx="2"/>
          </p:cNvCxnSpPr>
          <p:nvPr/>
        </p:nvCxnSpPr>
        <p:spPr>
          <a:xfrm rot="5400000" flipH="1" flipV="1">
            <a:off x="4026980" y="3669618"/>
            <a:ext cx="2168951" cy="377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Összekötő: szögletes 23">
            <a:extLst>
              <a:ext uri="{FF2B5EF4-FFF2-40B4-BE49-F238E27FC236}">
                <a16:creationId xmlns:a16="http://schemas.microsoft.com/office/drawing/2014/main" id="{AE74F086-1FCB-4588-9910-561EE50A7ABB}"/>
              </a:ext>
            </a:extLst>
          </p:cNvPr>
          <p:cNvCxnSpPr>
            <a:cxnSpLocks/>
            <a:stCxn id="27" idx="0"/>
            <a:endCxn id="3" idx="2"/>
          </p:cNvCxnSpPr>
          <p:nvPr/>
        </p:nvCxnSpPr>
        <p:spPr>
          <a:xfrm rot="5400000" flipH="1" flipV="1">
            <a:off x="2258349" y="2421624"/>
            <a:ext cx="2689587" cy="3020401"/>
          </a:xfrm>
          <a:prstGeom prst="bentConnector3">
            <a:avLst>
              <a:gd name="adj1" fmla="val 325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églalap 26">
            <a:extLst>
              <a:ext uri="{FF2B5EF4-FFF2-40B4-BE49-F238E27FC236}">
                <a16:creationId xmlns:a16="http://schemas.microsoft.com/office/drawing/2014/main" id="{4BF7948E-271D-4A92-AD43-DE60EB201345}"/>
              </a:ext>
            </a:extLst>
          </p:cNvPr>
          <p:cNvSpPr/>
          <p:nvPr/>
        </p:nvSpPr>
        <p:spPr>
          <a:xfrm>
            <a:off x="848366" y="5276617"/>
            <a:ext cx="2489151" cy="13294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Engine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550" dirty="0">
                <a:solidFill>
                  <a:schemeClr val="tx1"/>
                </a:solidFill>
              </a:rPr>
              <a:t>- </a:t>
            </a:r>
            <a:r>
              <a:rPr lang="hu-HU" sz="1550" dirty="0" err="1">
                <a:solidFill>
                  <a:schemeClr val="tx1"/>
                </a:solidFill>
              </a:rPr>
              <a:t>isRunning</a:t>
            </a:r>
            <a:r>
              <a:rPr lang="hu-HU" sz="1550" dirty="0">
                <a:solidFill>
                  <a:schemeClr val="tx1"/>
                </a:solidFill>
              </a:rPr>
              <a:t> : </a:t>
            </a:r>
            <a:r>
              <a:rPr lang="hu-HU" sz="1550" dirty="0" err="1">
                <a:solidFill>
                  <a:schemeClr val="tx1"/>
                </a:solidFill>
              </a:rPr>
              <a:t>bool</a:t>
            </a:r>
            <a:r>
              <a:rPr lang="hu-HU" sz="1550" dirty="0">
                <a:solidFill>
                  <a:schemeClr val="tx1"/>
                </a:solidFill>
              </a:rPr>
              <a:t> { = </a:t>
            </a:r>
            <a:r>
              <a:rPr lang="hu-HU" sz="1550" dirty="0" err="1">
                <a:solidFill>
                  <a:schemeClr val="tx1"/>
                </a:solidFill>
              </a:rPr>
              <a:t>false</a:t>
            </a:r>
            <a:r>
              <a:rPr lang="hu-HU" sz="1550" dirty="0">
                <a:solidFill>
                  <a:schemeClr val="tx1"/>
                </a:solidFill>
              </a:rPr>
              <a:t> }</a:t>
            </a:r>
          </a:p>
          <a:p>
            <a:r>
              <a:rPr lang="hu-HU" sz="1550" dirty="0">
                <a:solidFill>
                  <a:schemeClr val="tx1"/>
                </a:solidFill>
              </a:rPr>
              <a:t>+ start() : </a:t>
            </a:r>
            <a:r>
              <a:rPr lang="hu-HU" sz="1550" dirty="0" err="1">
                <a:solidFill>
                  <a:schemeClr val="tx1"/>
                </a:solidFill>
              </a:rPr>
              <a:t>void</a:t>
            </a:r>
            <a:endParaRPr lang="hu-HU" sz="1550" dirty="0">
              <a:solidFill>
                <a:schemeClr val="tx1"/>
              </a:solidFill>
            </a:endParaRPr>
          </a:p>
          <a:p>
            <a:r>
              <a:rPr lang="hu-HU" sz="1550" dirty="0">
                <a:solidFill>
                  <a:schemeClr val="tx1"/>
                </a:solidFill>
              </a:rPr>
              <a:t>+ stop() : </a:t>
            </a:r>
            <a:r>
              <a:rPr lang="hu-HU" sz="1550" dirty="0" err="1">
                <a:solidFill>
                  <a:schemeClr val="tx1"/>
                </a:solidFill>
              </a:rPr>
              <a:t>void</a:t>
            </a:r>
            <a:endParaRPr lang="hu-HU" sz="1550" dirty="0">
              <a:solidFill>
                <a:schemeClr val="tx1"/>
              </a:solidFill>
            </a:endParaRPr>
          </a:p>
          <a:p>
            <a:r>
              <a:rPr lang="hu-HU" sz="1550" dirty="0">
                <a:solidFill>
                  <a:schemeClr val="tx1"/>
                </a:solidFill>
              </a:rPr>
              <a:t>+ </a:t>
            </a:r>
            <a:r>
              <a:rPr lang="hu-HU" sz="1550" dirty="0" err="1">
                <a:solidFill>
                  <a:schemeClr val="tx1"/>
                </a:solidFill>
              </a:rPr>
              <a:t>isRunning</a:t>
            </a:r>
            <a:r>
              <a:rPr lang="hu-HU" sz="1550" dirty="0">
                <a:solidFill>
                  <a:schemeClr val="tx1"/>
                </a:solidFill>
              </a:rPr>
              <a:t>() : </a:t>
            </a:r>
            <a:r>
              <a:rPr lang="hu-HU" sz="1550" dirty="0" err="1">
                <a:solidFill>
                  <a:schemeClr val="tx1"/>
                </a:solidFill>
              </a:rPr>
              <a:t>bool</a:t>
            </a:r>
            <a:endParaRPr lang="hu-HU" sz="1550" dirty="0">
              <a:solidFill>
                <a:schemeClr val="tx1"/>
              </a:solidFill>
            </a:endParaRPr>
          </a:p>
        </p:txBody>
      </p:sp>
      <p:sp>
        <p:nvSpPr>
          <p:cNvPr id="43" name="Háromszög 42">
            <a:extLst>
              <a:ext uri="{FF2B5EF4-FFF2-40B4-BE49-F238E27FC236}">
                <a16:creationId xmlns:a16="http://schemas.microsoft.com/office/drawing/2014/main" id="{FF3B9B01-1A74-47BA-85FE-4BEEBC9483A0}"/>
              </a:ext>
            </a:extLst>
          </p:cNvPr>
          <p:cNvSpPr/>
          <p:nvPr/>
        </p:nvSpPr>
        <p:spPr>
          <a:xfrm rot="16200000">
            <a:off x="7081989" y="464280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539C9F4E-F3DC-4381-A76F-7E1A984BC780}"/>
              </a:ext>
            </a:extLst>
          </p:cNvPr>
          <p:cNvSpPr txBox="1"/>
          <p:nvPr/>
        </p:nvSpPr>
        <p:spPr>
          <a:xfrm>
            <a:off x="7177339" y="350865"/>
            <a:ext cx="829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delivers</a:t>
            </a:r>
          </a:p>
        </p:txBody>
      </p:sp>
      <p:cxnSp>
        <p:nvCxnSpPr>
          <p:cNvPr id="46" name="Egyenes összekötő 45">
            <a:extLst>
              <a:ext uri="{FF2B5EF4-FFF2-40B4-BE49-F238E27FC236}">
                <a16:creationId xmlns:a16="http://schemas.microsoft.com/office/drawing/2014/main" id="{2DA2F1BE-11BA-41C5-809E-882A971D185C}"/>
              </a:ext>
            </a:extLst>
          </p:cNvPr>
          <p:cNvCxnSpPr>
            <a:cxnSpLocks/>
            <a:endCxn id="132" idx="1"/>
          </p:cNvCxnSpPr>
          <p:nvPr/>
        </p:nvCxnSpPr>
        <p:spPr>
          <a:xfrm flipV="1">
            <a:off x="6680072" y="685720"/>
            <a:ext cx="1444749" cy="391"/>
          </a:xfrm>
          <a:prstGeom prst="line">
            <a:avLst/>
          </a:prstGeom>
          <a:ln w="19050">
            <a:solidFill>
              <a:schemeClr val="tx1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églalap 57">
            <a:extLst>
              <a:ext uri="{FF2B5EF4-FFF2-40B4-BE49-F238E27FC236}">
                <a16:creationId xmlns:a16="http://schemas.microsoft.com/office/drawing/2014/main" id="{FAC99FA6-4315-48DE-8830-47B657EF27A8}"/>
              </a:ext>
            </a:extLst>
          </p:cNvPr>
          <p:cNvSpPr/>
          <p:nvPr/>
        </p:nvSpPr>
        <p:spPr>
          <a:xfrm>
            <a:off x="6877293" y="5947075"/>
            <a:ext cx="2253853" cy="280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1" name="Téglalap 70">
            <a:extLst>
              <a:ext uri="{FF2B5EF4-FFF2-40B4-BE49-F238E27FC236}">
                <a16:creationId xmlns:a16="http://schemas.microsoft.com/office/drawing/2014/main" id="{7CB7E615-F9BC-4373-A3FF-81942B1D57BA}"/>
              </a:ext>
            </a:extLst>
          </p:cNvPr>
          <p:cNvSpPr/>
          <p:nvPr/>
        </p:nvSpPr>
        <p:spPr>
          <a:xfrm>
            <a:off x="3550035" y="605082"/>
            <a:ext cx="3124839" cy="7195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81" name="Téglalap 80">
            <a:extLst>
              <a:ext uri="{FF2B5EF4-FFF2-40B4-BE49-F238E27FC236}">
                <a16:creationId xmlns:a16="http://schemas.microsoft.com/office/drawing/2014/main" id="{13B635AD-0BC3-4A7F-9E12-B9F45CC6D125}"/>
              </a:ext>
            </a:extLst>
          </p:cNvPr>
          <p:cNvSpPr/>
          <p:nvPr/>
        </p:nvSpPr>
        <p:spPr>
          <a:xfrm>
            <a:off x="3517625" y="5057553"/>
            <a:ext cx="3183883" cy="48140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8" name="Téglalap 87">
            <a:extLst>
              <a:ext uri="{FF2B5EF4-FFF2-40B4-BE49-F238E27FC236}">
                <a16:creationId xmlns:a16="http://schemas.microsoft.com/office/drawing/2014/main" id="{49330EAD-F18A-4F45-A006-2D0DF7FEC106}"/>
              </a:ext>
            </a:extLst>
          </p:cNvPr>
          <p:cNvSpPr/>
          <p:nvPr/>
        </p:nvSpPr>
        <p:spPr>
          <a:xfrm>
            <a:off x="848366" y="5632506"/>
            <a:ext cx="2489150" cy="2521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4" name="Szövegdoboz 113">
            <a:extLst>
              <a:ext uri="{FF2B5EF4-FFF2-40B4-BE49-F238E27FC236}">
                <a16:creationId xmlns:a16="http://schemas.microsoft.com/office/drawing/2014/main" id="{890BAFBE-934E-433B-8461-A0DA257CF105}"/>
              </a:ext>
            </a:extLst>
          </p:cNvPr>
          <p:cNvSpPr txBox="1"/>
          <p:nvPr/>
        </p:nvSpPr>
        <p:spPr>
          <a:xfrm>
            <a:off x="1196138" y="4972006"/>
            <a:ext cx="89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+ </a:t>
            </a:r>
            <a:r>
              <a:rPr lang="hu-HU" sz="1600" dirty="0" err="1"/>
              <a:t>engine</a:t>
            </a:r>
            <a:endParaRPr lang="hu-HU" sz="1600" dirty="0"/>
          </a:p>
        </p:txBody>
      </p:sp>
      <p:sp>
        <p:nvSpPr>
          <p:cNvPr id="68" name="Ellipszis 67">
            <a:extLst>
              <a:ext uri="{FF2B5EF4-FFF2-40B4-BE49-F238E27FC236}">
                <a16:creationId xmlns:a16="http://schemas.microsoft.com/office/drawing/2014/main" id="{865AF68D-8B45-414D-94DE-436DF43C962D}"/>
              </a:ext>
            </a:extLst>
          </p:cNvPr>
          <p:cNvSpPr/>
          <p:nvPr/>
        </p:nvSpPr>
        <p:spPr>
          <a:xfrm>
            <a:off x="10871720" y="89004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9" name="Egyenes összekötő 68">
            <a:extLst>
              <a:ext uri="{FF2B5EF4-FFF2-40B4-BE49-F238E27FC236}">
                <a16:creationId xmlns:a16="http://schemas.microsoft.com/office/drawing/2014/main" id="{21F195FD-CF6C-40CD-B77D-935A97D3AE76}"/>
              </a:ext>
            </a:extLst>
          </p:cNvPr>
          <p:cNvCxnSpPr>
            <a:cxnSpLocks/>
            <a:stCxn id="68" idx="4"/>
          </p:cNvCxnSpPr>
          <p:nvPr/>
        </p:nvCxnSpPr>
        <p:spPr>
          <a:xfrm>
            <a:off x="10915232" y="973043"/>
            <a:ext cx="0" cy="24669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Szövegdoboz 97">
            <a:extLst>
              <a:ext uri="{FF2B5EF4-FFF2-40B4-BE49-F238E27FC236}">
                <a16:creationId xmlns:a16="http://schemas.microsoft.com/office/drawing/2014/main" id="{E470D352-4807-435D-A5AF-045A39E27220}"/>
              </a:ext>
            </a:extLst>
          </p:cNvPr>
          <p:cNvSpPr txBox="1"/>
          <p:nvPr/>
        </p:nvSpPr>
        <p:spPr>
          <a:xfrm>
            <a:off x="7214773" y="5323997"/>
            <a:ext cx="789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+ </a:t>
            </a:r>
            <a:r>
              <a:rPr lang="hu-HU" sz="1600" dirty="0" err="1"/>
              <a:t>cargo</a:t>
            </a:r>
            <a:endParaRPr lang="hu-HU" sz="1600" dirty="0"/>
          </a:p>
        </p:txBody>
      </p:sp>
      <p:sp>
        <p:nvSpPr>
          <p:cNvPr id="100" name="Szövegdoboz 99">
            <a:extLst>
              <a:ext uri="{FF2B5EF4-FFF2-40B4-BE49-F238E27FC236}">
                <a16:creationId xmlns:a16="http://schemas.microsoft.com/office/drawing/2014/main" id="{0C3D8EF2-5F0B-4802-9003-85AEF90FD446}"/>
              </a:ext>
            </a:extLst>
          </p:cNvPr>
          <p:cNvSpPr txBox="1"/>
          <p:nvPr/>
        </p:nvSpPr>
        <p:spPr>
          <a:xfrm>
            <a:off x="8046550" y="536739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*</a:t>
            </a:r>
          </a:p>
        </p:txBody>
      </p:sp>
      <p:sp>
        <p:nvSpPr>
          <p:cNvPr id="113" name="Rombusz 112">
            <a:extLst>
              <a:ext uri="{FF2B5EF4-FFF2-40B4-BE49-F238E27FC236}">
                <a16:creationId xmlns:a16="http://schemas.microsoft.com/office/drawing/2014/main" id="{ECA2D14F-8914-49B1-B0C5-E461960AD8EA}"/>
              </a:ext>
            </a:extLst>
          </p:cNvPr>
          <p:cNvSpPr/>
          <p:nvPr/>
        </p:nvSpPr>
        <p:spPr>
          <a:xfrm rot="5400000">
            <a:off x="5012352" y="2606583"/>
            <a:ext cx="182765" cy="147748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116" name="Összekötő: szögletes 115">
            <a:extLst>
              <a:ext uri="{FF2B5EF4-FFF2-40B4-BE49-F238E27FC236}">
                <a16:creationId xmlns:a16="http://schemas.microsoft.com/office/drawing/2014/main" id="{9E2C7D67-1C67-4774-ABA2-5536183AF6AA}"/>
              </a:ext>
            </a:extLst>
          </p:cNvPr>
          <p:cNvCxnSpPr>
            <a:cxnSpLocks/>
            <a:endCxn id="3" idx="2"/>
          </p:cNvCxnSpPr>
          <p:nvPr/>
        </p:nvCxnSpPr>
        <p:spPr>
          <a:xfrm rot="16200000" flipV="1">
            <a:off x="5048734" y="2651639"/>
            <a:ext cx="3032250" cy="2903032"/>
          </a:xfrm>
          <a:prstGeom prst="bentConnector3">
            <a:avLst>
              <a:gd name="adj1" fmla="val 4004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Szövegdoboz 119">
            <a:extLst>
              <a:ext uri="{FF2B5EF4-FFF2-40B4-BE49-F238E27FC236}">
                <a16:creationId xmlns:a16="http://schemas.microsoft.com/office/drawing/2014/main" id="{F5147342-816C-4E9A-8570-7E5FCF73E876}"/>
              </a:ext>
            </a:extLst>
          </p:cNvPr>
          <p:cNvSpPr txBox="1"/>
          <p:nvPr/>
        </p:nvSpPr>
        <p:spPr>
          <a:xfrm>
            <a:off x="4257101" y="4402590"/>
            <a:ext cx="698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+ tank</a:t>
            </a:r>
          </a:p>
        </p:txBody>
      </p:sp>
      <p:sp>
        <p:nvSpPr>
          <p:cNvPr id="131" name="Téglalap 130">
            <a:extLst>
              <a:ext uri="{FF2B5EF4-FFF2-40B4-BE49-F238E27FC236}">
                <a16:creationId xmlns:a16="http://schemas.microsoft.com/office/drawing/2014/main" id="{474CDD18-EDAF-4057-87BC-0748544F7419}"/>
              </a:ext>
            </a:extLst>
          </p:cNvPr>
          <p:cNvSpPr/>
          <p:nvPr/>
        </p:nvSpPr>
        <p:spPr>
          <a:xfrm>
            <a:off x="8124842" y="241323"/>
            <a:ext cx="3189115" cy="13670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Driver</a:t>
            </a:r>
          </a:p>
          <a:p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do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void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take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Product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deliver</a:t>
            </a:r>
            <a:r>
              <a:rPr lang="hu-HU" sz="1600" dirty="0">
                <a:solidFill>
                  <a:schemeClr val="tx1"/>
                </a:solidFill>
              </a:rPr>
              <a:t>(p : </a:t>
            </a:r>
            <a:r>
              <a:rPr lang="hu-HU" sz="1600" dirty="0" err="1">
                <a:solidFill>
                  <a:schemeClr val="tx1"/>
                </a:solidFill>
              </a:rPr>
              <a:t>Product</a:t>
            </a:r>
            <a:r>
              <a:rPr lang="hu-HU" sz="1600" dirty="0">
                <a:solidFill>
                  <a:schemeClr val="tx1"/>
                </a:solidFill>
              </a:rPr>
              <a:t>) : </a:t>
            </a:r>
            <a:r>
              <a:rPr lang="hu-HU" sz="1600" dirty="0" err="1">
                <a:solidFill>
                  <a:schemeClr val="tx1"/>
                </a:solidFill>
              </a:rPr>
              <a:t>void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32" name="Téglalap 131">
            <a:extLst>
              <a:ext uri="{FF2B5EF4-FFF2-40B4-BE49-F238E27FC236}">
                <a16:creationId xmlns:a16="http://schemas.microsoft.com/office/drawing/2014/main" id="{71CD8427-094A-489B-A57F-4BBC2A6FF5C8}"/>
              </a:ext>
            </a:extLst>
          </p:cNvPr>
          <p:cNvSpPr/>
          <p:nvPr/>
        </p:nvSpPr>
        <p:spPr>
          <a:xfrm>
            <a:off x="8124821" y="566311"/>
            <a:ext cx="3189186" cy="2388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4" name="Téglalap 133">
            <a:extLst>
              <a:ext uri="{FF2B5EF4-FFF2-40B4-BE49-F238E27FC236}">
                <a16:creationId xmlns:a16="http://schemas.microsoft.com/office/drawing/2014/main" id="{7750CEED-3674-42DB-BEB4-A1804D5792F2}"/>
              </a:ext>
            </a:extLst>
          </p:cNvPr>
          <p:cNvSpPr/>
          <p:nvPr/>
        </p:nvSpPr>
        <p:spPr>
          <a:xfrm>
            <a:off x="1135699" y="251970"/>
            <a:ext cx="1695800" cy="108797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sz="1600" i="1" dirty="0">
                <a:solidFill>
                  <a:schemeClr val="tx1"/>
                </a:solidFill>
              </a:rPr>
              <a:t>&lt;&lt;</a:t>
            </a:r>
            <a:r>
              <a:rPr lang="hu-HU" sz="1600" i="1" dirty="0" err="1">
                <a:solidFill>
                  <a:schemeClr val="tx1"/>
                </a:solidFill>
              </a:rPr>
              <a:t>enumeration</a:t>
            </a:r>
            <a:r>
              <a:rPr lang="hu-HU" sz="1600" i="1" dirty="0">
                <a:solidFill>
                  <a:schemeClr val="tx1"/>
                </a:solidFill>
              </a:rPr>
              <a:t>&gt;&gt;</a:t>
            </a:r>
          </a:p>
          <a:p>
            <a:pPr algn="ctr"/>
            <a:r>
              <a:rPr lang="hu-HU" dirty="0" err="1">
                <a:solidFill>
                  <a:schemeClr val="tx1"/>
                </a:solidFill>
              </a:rPr>
              <a:t>Color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BLUE</a:t>
            </a:r>
          </a:p>
          <a:p>
            <a:r>
              <a:rPr lang="hu-HU" sz="1600" dirty="0">
                <a:solidFill>
                  <a:schemeClr val="tx1"/>
                </a:solidFill>
              </a:rPr>
              <a:t>YELLOW</a:t>
            </a:r>
          </a:p>
        </p:txBody>
      </p:sp>
      <p:sp>
        <p:nvSpPr>
          <p:cNvPr id="135" name="Téglalap 134">
            <a:extLst>
              <a:ext uri="{FF2B5EF4-FFF2-40B4-BE49-F238E27FC236}">
                <a16:creationId xmlns:a16="http://schemas.microsoft.com/office/drawing/2014/main" id="{BBF3D217-CCB1-42C7-8158-365B22EAA6DA}"/>
              </a:ext>
            </a:extLst>
          </p:cNvPr>
          <p:cNvSpPr/>
          <p:nvPr/>
        </p:nvSpPr>
        <p:spPr>
          <a:xfrm>
            <a:off x="1134322" y="795958"/>
            <a:ext cx="1695838" cy="5439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6" name="Egyenes összekötő 135">
            <a:extLst>
              <a:ext uri="{FF2B5EF4-FFF2-40B4-BE49-F238E27FC236}">
                <a16:creationId xmlns:a16="http://schemas.microsoft.com/office/drawing/2014/main" id="{43F28A58-5AEB-4B45-BA97-F2F288E31F3E}"/>
              </a:ext>
            </a:extLst>
          </p:cNvPr>
          <p:cNvCxnSpPr>
            <a:cxnSpLocks/>
            <a:endCxn id="71" idx="1"/>
          </p:cNvCxnSpPr>
          <p:nvPr/>
        </p:nvCxnSpPr>
        <p:spPr>
          <a:xfrm>
            <a:off x="2853159" y="964847"/>
            <a:ext cx="69687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Szövegdoboz 201">
            <a:extLst>
              <a:ext uri="{FF2B5EF4-FFF2-40B4-BE49-F238E27FC236}">
                <a16:creationId xmlns:a16="http://schemas.microsoft.com/office/drawing/2014/main" id="{38687ADA-C045-409A-A607-2BC601BB611C}"/>
              </a:ext>
            </a:extLst>
          </p:cNvPr>
          <p:cNvSpPr txBox="1"/>
          <p:nvPr/>
        </p:nvSpPr>
        <p:spPr>
          <a:xfrm>
            <a:off x="6674874" y="719879"/>
            <a:ext cx="628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+ van</a:t>
            </a:r>
          </a:p>
        </p:txBody>
      </p:sp>
      <p:sp>
        <p:nvSpPr>
          <p:cNvPr id="205" name="Ellipszis 204">
            <a:extLst>
              <a:ext uri="{FF2B5EF4-FFF2-40B4-BE49-F238E27FC236}">
                <a16:creationId xmlns:a16="http://schemas.microsoft.com/office/drawing/2014/main" id="{A3FBBDBC-B22B-4F16-B0A1-7DCF4AF764F3}"/>
              </a:ext>
            </a:extLst>
          </p:cNvPr>
          <p:cNvSpPr/>
          <p:nvPr/>
        </p:nvSpPr>
        <p:spPr>
          <a:xfrm>
            <a:off x="10648949" y="1384861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7" name="Téglalap: szamárfül 206">
            <a:extLst>
              <a:ext uri="{FF2B5EF4-FFF2-40B4-BE49-F238E27FC236}">
                <a16:creationId xmlns:a16="http://schemas.microsoft.com/office/drawing/2014/main" id="{6476939E-C524-45EE-9765-0BAF747CCA10}"/>
              </a:ext>
            </a:extLst>
          </p:cNvPr>
          <p:cNvSpPr/>
          <p:nvPr/>
        </p:nvSpPr>
        <p:spPr>
          <a:xfrm rot="16200000">
            <a:off x="7726635" y="1665307"/>
            <a:ext cx="1593490" cy="3206977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08" name="Szövegdoboz 207">
            <a:extLst>
              <a:ext uri="{FF2B5EF4-FFF2-40B4-BE49-F238E27FC236}">
                <a16:creationId xmlns:a16="http://schemas.microsoft.com/office/drawing/2014/main" id="{59F60DA4-8138-40FF-92CD-06E862431512}"/>
              </a:ext>
            </a:extLst>
          </p:cNvPr>
          <p:cNvSpPr txBox="1"/>
          <p:nvPr/>
        </p:nvSpPr>
        <p:spPr>
          <a:xfrm>
            <a:off x="6919888" y="2447880"/>
            <a:ext cx="3054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int </a:t>
            </a:r>
            <a:r>
              <a:rPr lang="hu-HU" sz="1600" dirty="0" err="1"/>
              <a:t>dist</a:t>
            </a:r>
            <a:r>
              <a:rPr lang="hu-HU" sz="1600" dirty="0"/>
              <a:t> := </a:t>
            </a:r>
            <a:r>
              <a:rPr lang="hu-HU" sz="1600" dirty="0" err="1"/>
              <a:t>distance</a:t>
            </a:r>
            <a:r>
              <a:rPr lang="hu-HU" sz="1600" dirty="0"/>
              <a:t>(van, </a:t>
            </a:r>
            <a:r>
              <a:rPr lang="hu-HU" sz="1600" dirty="0" err="1"/>
              <a:t>p.address</a:t>
            </a:r>
            <a:r>
              <a:rPr lang="hu-HU" sz="1600" dirty="0"/>
              <a:t>)</a:t>
            </a:r>
          </a:p>
          <a:p>
            <a:r>
              <a:rPr lang="hu-HU" sz="1600" b="1" dirty="0" err="1"/>
              <a:t>if</a:t>
            </a:r>
            <a:r>
              <a:rPr lang="hu-HU" sz="1600" dirty="0"/>
              <a:t> </a:t>
            </a:r>
            <a:r>
              <a:rPr lang="hu-HU" sz="1600" dirty="0">
                <a:sym typeface="Symbol" panose="05050102010706020507" pitchFamily="18" charset="2"/>
              </a:rPr>
              <a:t> </a:t>
            </a:r>
            <a:r>
              <a:rPr lang="hu-HU" sz="1600" dirty="0" err="1">
                <a:sym typeface="Symbol" panose="05050102010706020507" pitchFamily="18" charset="2"/>
              </a:rPr>
              <a:t>van.</a:t>
            </a:r>
            <a:r>
              <a:rPr lang="hu-HU" sz="1600" dirty="0" err="1"/>
              <a:t>chekFuel</a:t>
            </a:r>
            <a:r>
              <a:rPr lang="hu-HU" sz="1600" dirty="0"/>
              <a:t>(</a:t>
            </a:r>
            <a:r>
              <a:rPr lang="hu-HU" sz="1600" dirty="0" err="1"/>
              <a:t>dist</a:t>
            </a:r>
            <a:r>
              <a:rPr lang="hu-HU" sz="1600" dirty="0"/>
              <a:t>) </a:t>
            </a:r>
            <a:r>
              <a:rPr lang="hu-HU" sz="1600" b="1" dirty="0" err="1"/>
              <a:t>then</a:t>
            </a:r>
            <a:r>
              <a:rPr lang="hu-HU" sz="1600" b="1" dirty="0"/>
              <a:t> </a:t>
            </a:r>
          </a:p>
          <a:p>
            <a:r>
              <a:rPr lang="hu-HU" sz="1600" dirty="0"/>
              <a:t>     </a:t>
            </a:r>
            <a:r>
              <a:rPr lang="hu-HU" sz="1600" dirty="0" err="1"/>
              <a:t>van.refuel</a:t>
            </a:r>
            <a:r>
              <a:rPr lang="hu-HU" sz="1600" dirty="0"/>
              <a:t>(</a:t>
            </a:r>
            <a:r>
              <a:rPr lang="hu-HU" sz="1600" dirty="0" err="1"/>
              <a:t>dist</a:t>
            </a:r>
            <a:r>
              <a:rPr lang="hu-HU" sz="1600" dirty="0"/>
              <a:t>) </a:t>
            </a:r>
          </a:p>
          <a:p>
            <a:r>
              <a:rPr lang="hu-HU" sz="1600" b="1" dirty="0" err="1"/>
              <a:t>endif</a:t>
            </a:r>
            <a:endParaRPr lang="hu-HU" sz="1600" dirty="0"/>
          </a:p>
          <a:p>
            <a:r>
              <a:rPr lang="hu-HU" sz="1600" dirty="0" err="1"/>
              <a:t>van.drive</a:t>
            </a:r>
            <a:r>
              <a:rPr lang="hu-HU" sz="1600" dirty="0"/>
              <a:t>(</a:t>
            </a:r>
            <a:r>
              <a:rPr lang="hu-HU" sz="1600" dirty="0" err="1"/>
              <a:t>dist</a:t>
            </a:r>
            <a:r>
              <a:rPr lang="hu-HU" sz="1600" dirty="0"/>
              <a:t>)</a:t>
            </a:r>
          </a:p>
          <a:p>
            <a:r>
              <a:rPr lang="hu-HU" sz="1600" dirty="0" err="1"/>
              <a:t>van.cargo.remove</a:t>
            </a:r>
            <a:r>
              <a:rPr lang="hu-HU" sz="1600" dirty="0"/>
              <a:t>(p)</a:t>
            </a:r>
          </a:p>
        </p:txBody>
      </p:sp>
      <p:sp>
        <p:nvSpPr>
          <p:cNvPr id="57" name="Téglalap: szamárfül 56">
            <a:extLst>
              <a:ext uri="{FF2B5EF4-FFF2-40B4-BE49-F238E27FC236}">
                <a16:creationId xmlns:a16="http://schemas.microsoft.com/office/drawing/2014/main" id="{5A7829C6-9ABA-455A-BA25-FCFD5CB60B9A}"/>
              </a:ext>
            </a:extLst>
          </p:cNvPr>
          <p:cNvSpPr/>
          <p:nvPr/>
        </p:nvSpPr>
        <p:spPr>
          <a:xfrm rot="16200000">
            <a:off x="9328110" y="3131637"/>
            <a:ext cx="1988959" cy="2605621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9" name="Szövegdoboz 58">
            <a:extLst>
              <a:ext uri="{FF2B5EF4-FFF2-40B4-BE49-F238E27FC236}">
                <a16:creationId xmlns:a16="http://schemas.microsoft.com/office/drawing/2014/main" id="{B3E6BDF3-E7B3-4088-8045-FE921663C9BF}"/>
              </a:ext>
            </a:extLst>
          </p:cNvPr>
          <p:cNvSpPr txBox="1"/>
          <p:nvPr/>
        </p:nvSpPr>
        <p:spPr>
          <a:xfrm>
            <a:off x="9019779" y="3366824"/>
            <a:ext cx="25224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/>
              <a:t>int</a:t>
            </a:r>
            <a:r>
              <a:rPr lang="hu-HU" sz="1600" dirty="0"/>
              <a:t> c := 0</a:t>
            </a:r>
            <a:endParaRPr lang="hu-HU" sz="1600" b="1" dirty="0"/>
          </a:p>
          <a:p>
            <a:r>
              <a:rPr lang="hu-HU" sz="1600" b="1" dirty="0" err="1"/>
              <a:t>while</a:t>
            </a:r>
            <a:r>
              <a:rPr lang="hu-HU" sz="1600" b="1" dirty="0"/>
              <a:t> </a:t>
            </a:r>
            <a:r>
              <a:rPr lang="hu-HU" sz="1600" dirty="0"/>
              <a:t>c&lt;</a:t>
            </a:r>
            <a:r>
              <a:rPr lang="hu-HU" sz="1600" dirty="0" err="1"/>
              <a:t>van.Capacity</a:t>
            </a:r>
            <a:r>
              <a:rPr lang="hu-HU" sz="1600" dirty="0"/>
              <a:t> </a:t>
            </a:r>
            <a:r>
              <a:rPr lang="hu-HU" sz="1600" b="1" dirty="0" err="1"/>
              <a:t>loop</a:t>
            </a:r>
            <a:endParaRPr lang="hu-HU" sz="1600" dirty="0"/>
          </a:p>
          <a:p>
            <a:r>
              <a:rPr lang="hu-HU" sz="1600" b="1" dirty="0"/>
              <a:t>      </a:t>
            </a:r>
            <a:r>
              <a:rPr lang="hu-HU" sz="1600" dirty="0" err="1"/>
              <a:t>van.cargo.insert</a:t>
            </a:r>
            <a:r>
              <a:rPr lang="hu-HU" sz="1600" dirty="0"/>
              <a:t>(</a:t>
            </a:r>
            <a:r>
              <a:rPr lang="hu-HU" sz="1600" dirty="0" err="1"/>
              <a:t>take</a:t>
            </a:r>
            <a:r>
              <a:rPr lang="hu-HU" sz="1600" dirty="0"/>
              <a:t>())</a:t>
            </a:r>
          </a:p>
          <a:p>
            <a:r>
              <a:rPr lang="hu-HU" sz="1600" dirty="0"/>
              <a:t>      c := c+1</a:t>
            </a:r>
          </a:p>
          <a:p>
            <a:r>
              <a:rPr lang="hu-HU" sz="1600" b="1" dirty="0" err="1"/>
              <a:t>endloop</a:t>
            </a:r>
            <a:endParaRPr lang="hu-HU" sz="1600" b="1" dirty="0"/>
          </a:p>
          <a:p>
            <a:r>
              <a:rPr lang="hu-HU" sz="1600" b="1" dirty="0" err="1"/>
              <a:t>forall</a:t>
            </a:r>
            <a:r>
              <a:rPr lang="hu-HU" sz="1600" dirty="0"/>
              <a:t> p: </a:t>
            </a:r>
            <a:r>
              <a:rPr lang="hu-HU" sz="1600" dirty="0" err="1"/>
              <a:t>van.cargo</a:t>
            </a:r>
            <a:r>
              <a:rPr lang="hu-HU" sz="1600" dirty="0"/>
              <a:t> </a:t>
            </a:r>
            <a:r>
              <a:rPr lang="hu-HU" sz="1600" b="1" dirty="0" err="1"/>
              <a:t>loop</a:t>
            </a:r>
            <a:endParaRPr lang="hu-HU" sz="1600" b="1" dirty="0"/>
          </a:p>
          <a:p>
            <a:r>
              <a:rPr lang="hu-HU" sz="1600" dirty="0"/>
              <a:t>      </a:t>
            </a:r>
            <a:r>
              <a:rPr lang="hu-HU" sz="1600" dirty="0" err="1"/>
              <a:t>deliver</a:t>
            </a:r>
            <a:r>
              <a:rPr lang="hu-HU" sz="1600" dirty="0"/>
              <a:t>(p)</a:t>
            </a:r>
          </a:p>
          <a:p>
            <a:r>
              <a:rPr lang="hu-HU" sz="1600" b="1" dirty="0" err="1"/>
              <a:t>endloop</a:t>
            </a:r>
            <a:endParaRPr lang="hu-HU" sz="1600" b="1" dirty="0"/>
          </a:p>
        </p:txBody>
      </p:sp>
      <p:sp>
        <p:nvSpPr>
          <p:cNvPr id="258" name="Ellipszis 257">
            <a:extLst>
              <a:ext uri="{FF2B5EF4-FFF2-40B4-BE49-F238E27FC236}">
                <a16:creationId xmlns:a16="http://schemas.microsoft.com/office/drawing/2014/main" id="{4F6533D5-6EA8-492C-AD73-B9D83CB7F1C8}"/>
              </a:ext>
            </a:extLst>
          </p:cNvPr>
          <p:cNvSpPr/>
          <p:nvPr/>
        </p:nvSpPr>
        <p:spPr>
          <a:xfrm>
            <a:off x="5204149" y="1883496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61" name="Összekötő: szögletes 260">
            <a:extLst>
              <a:ext uri="{FF2B5EF4-FFF2-40B4-BE49-F238E27FC236}">
                <a16:creationId xmlns:a16="http://schemas.microsoft.com/office/drawing/2014/main" id="{83C40EE3-3AC6-458A-A2CD-39434D201CF4}"/>
              </a:ext>
            </a:extLst>
          </p:cNvPr>
          <p:cNvCxnSpPr>
            <a:cxnSpLocks/>
            <a:stCxn id="207" idx="2"/>
            <a:endCxn id="205" idx="4"/>
          </p:cNvCxnSpPr>
          <p:nvPr/>
        </p:nvCxnSpPr>
        <p:spPr>
          <a:xfrm flipV="1">
            <a:off x="10126869" y="1467857"/>
            <a:ext cx="565592" cy="1800939"/>
          </a:xfrm>
          <a:prstGeom prst="bentConnector2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Összekötő: szögletes 282">
            <a:extLst>
              <a:ext uri="{FF2B5EF4-FFF2-40B4-BE49-F238E27FC236}">
                <a16:creationId xmlns:a16="http://schemas.microsoft.com/office/drawing/2014/main" id="{554B6CB1-C10A-49CD-B10C-F76D474385FD}"/>
              </a:ext>
            </a:extLst>
          </p:cNvPr>
          <p:cNvCxnSpPr>
            <a:cxnSpLocks/>
            <a:stCxn id="256" idx="2"/>
            <a:endCxn id="258" idx="4"/>
          </p:cNvCxnSpPr>
          <p:nvPr/>
        </p:nvCxnSpPr>
        <p:spPr>
          <a:xfrm flipV="1">
            <a:off x="4532488" y="1966492"/>
            <a:ext cx="715173" cy="1192135"/>
          </a:xfrm>
          <a:prstGeom prst="bentConnector2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Ellipszis 290">
            <a:extLst>
              <a:ext uri="{FF2B5EF4-FFF2-40B4-BE49-F238E27FC236}">
                <a16:creationId xmlns:a16="http://schemas.microsoft.com/office/drawing/2014/main" id="{7CCA5832-017C-409B-A013-187AD4DF0A01}"/>
              </a:ext>
            </a:extLst>
          </p:cNvPr>
          <p:cNvSpPr/>
          <p:nvPr/>
        </p:nvSpPr>
        <p:spPr>
          <a:xfrm>
            <a:off x="5714953" y="1672416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8" name="Ellipszis 297">
            <a:extLst>
              <a:ext uri="{FF2B5EF4-FFF2-40B4-BE49-F238E27FC236}">
                <a16:creationId xmlns:a16="http://schemas.microsoft.com/office/drawing/2014/main" id="{5425FE03-5FE5-4566-A2CD-F9C25C471171}"/>
              </a:ext>
            </a:extLst>
          </p:cNvPr>
          <p:cNvSpPr/>
          <p:nvPr/>
        </p:nvSpPr>
        <p:spPr>
          <a:xfrm>
            <a:off x="6295664" y="1438772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1" name="Téglalap: szamárfül 300">
            <a:extLst>
              <a:ext uri="{FF2B5EF4-FFF2-40B4-BE49-F238E27FC236}">
                <a16:creationId xmlns:a16="http://schemas.microsoft.com/office/drawing/2014/main" id="{69ABEC15-70EB-44A7-8EAA-02200289E1D7}"/>
              </a:ext>
            </a:extLst>
          </p:cNvPr>
          <p:cNvSpPr/>
          <p:nvPr/>
        </p:nvSpPr>
        <p:spPr>
          <a:xfrm rot="16200000">
            <a:off x="8014431" y="672028"/>
            <a:ext cx="543126" cy="2732213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02" name="Szövegdoboz 301">
            <a:extLst>
              <a:ext uri="{FF2B5EF4-FFF2-40B4-BE49-F238E27FC236}">
                <a16:creationId xmlns:a16="http://schemas.microsoft.com/office/drawing/2014/main" id="{87CDECCA-38ED-4FA5-BB23-DD44CFA3D435}"/>
              </a:ext>
            </a:extLst>
          </p:cNvPr>
          <p:cNvSpPr txBox="1"/>
          <p:nvPr/>
        </p:nvSpPr>
        <p:spPr>
          <a:xfrm>
            <a:off x="6890340" y="1742180"/>
            <a:ext cx="2731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real</a:t>
            </a:r>
            <a:r>
              <a:rPr lang="hu-HU" sz="1600" dirty="0"/>
              <a:t> </a:t>
            </a:r>
            <a:r>
              <a:rPr lang="hu-HU" sz="1600" dirty="0" err="1"/>
              <a:t>need</a:t>
            </a:r>
            <a:r>
              <a:rPr lang="hu-HU" sz="1600" dirty="0"/>
              <a:t> := </a:t>
            </a:r>
            <a:r>
              <a:rPr lang="hu-HU" sz="1600" dirty="0" err="1"/>
              <a:t>dist</a:t>
            </a:r>
            <a:r>
              <a:rPr lang="hu-HU" sz="1600" dirty="0"/>
              <a:t>*</a:t>
            </a:r>
            <a:r>
              <a:rPr lang="hu-HU" sz="1600" dirty="0" err="1"/>
              <a:t>consumption</a:t>
            </a:r>
            <a:endParaRPr lang="hu-HU" sz="1600" dirty="0"/>
          </a:p>
          <a:p>
            <a:r>
              <a:rPr lang="hu-HU" sz="1600" b="1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need</a:t>
            </a:r>
            <a:r>
              <a:rPr lang="hu-HU" sz="1600" dirty="0"/>
              <a:t> ≤ </a:t>
            </a:r>
            <a:r>
              <a:rPr lang="hu-HU" sz="1600" dirty="0" err="1"/>
              <a:t>tank.getFuel</a:t>
            </a:r>
            <a:r>
              <a:rPr lang="hu-HU" sz="1600" dirty="0"/>
              <a:t>()</a:t>
            </a:r>
          </a:p>
        </p:txBody>
      </p:sp>
      <p:cxnSp>
        <p:nvCxnSpPr>
          <p:cNvPr id="320" name="Összekötő: szögletes 319">
            <a:extLst>
              <a:ext uri="{FF2B5EF4-FFF2-40B4-BE49-F238E27FC236}">
                <a16:creationId xmlns:a16="http://schemas.microsoft.com/office/drawing/2014/main" id="{19C08D64-BCAE-42EE-94CF-8C5FC2919F0C}"/>
              </a:ext>
            </a:extLst>
          </p:cNvPr>
          <p:cNvCxnSpPr>
            <a:cxnSpLocks/>
            <a:stCxn id="302" idx="1"/>
            <a:endCxn id="298" idx="4"/>
          </p:cNvCxnSpPr>
          <p:nvPr/>
        </p:nvCxnSpPr>
        <p:spPr>
          <a:xfrm rot="10800000">
            <a:off x="6339176" y="1521768"/>
            <a:ext cx="551164" cy="512800"/>
          </a:xfrm>
          <a:prstGeom prst="bentConnector2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Egyenes összekötő 320">
            <a:extLst>
              <a:ext uri="{FF2B5EF4-FFF2-40B4-BE49-F238E27FC236}">
                <a16:creationId xmlns:a16="http://schemas.microsoft.com/office/drawing/2014/main" id="{8B0DC404-A6C3-47BF-817F-1DE338ABA612}"/>
              </a:ext>
            </a:extLst>
          </p:cNvPr>
          <p:cNvCxnSpPr>
            <a:cxnSpLocks/>
            <a:stCxn id="291" idx="4"/>
          </p:cNvCxnSpPr>
          <p:nvPr/>
        </p:nvCxnSpPr>
        <p:spPr>
          <a:xfrm flipH="1">
            <a:off x="5755831" y="1755412"/>
            <a:ext cx="2634" cy="154301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églalap: szamárfül 321">
            <a:extLst>
              <a:ext uri="{FF2B5EF4-FFF2-40B4-BE49-F238E27FC236}">
                <a16:creationId xmlns:a16="http://schemas.microsoft.com/office/drawing/2014/main" id="{E500AD69-1351-402B-9431-1AD41A41374F}"/>
              </a:ext>
            </a:extLst>
          </p:cNvPr>
          <p:cNvSpPr/>
          <p:nvPr/>
        </p:nvSpPr>
        <p:spPr>
          <a:xfrm rot="16200000">
            <a:off x="1267704" y="568946"/>
            <a:ext cx="717297" cy="251511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23" name="Szövegdoboz 322">
            <a:extLst>
              <a:ext uri="{FF2B5EF4-FFF2-40B4-BE49-F238E27FC236}">
                <a16:creationId xmlns:a16="http://schemas.microsoft.com/office/drawing/2014/main" id="{73EB34FE-BCD5-4A2A-B6D1-F6094D5C7249}"/>
              </a:ext>
            </a:extLst>
          </p:cNvPr>
          <p:cNvSpPr txBox="1"/>
          <p:nvPr/>
        </p:nvSpPr>
        <p:spPr>
          <a:xfrm>
            <a:off x="326078" y="1431137"/>
            <a:ext cx="2509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err="1"/>
              <a:t>if</a:t>
            </a:r>
            <a:r>
              <a:rPr lang="hu-HU" sz="1600" dirty="0"/>
              <a:t> </a:t>
            </a:r>
            <a:r>
              <a:rPr lang="hu-HU" sz="1600" dirty="0">
                <a:sym typeface="Symbol" panose="05050102010706020507" pitchFamily="18" charset="2"/>
              </a:rPr>
              <a:t> </a:t>
            </a:r>
            <a:r>
              <a:rPr lang="hu-HU" sz="1600" dirty="0" err="1"/>
              <a:t>engine.isRunning</a:t>
            </a:r>
            <a:r>
              <a:rPr lang="hu-HU" sz="1600" dirty="0"/>
              <a:t>() </a:t>
            </a:r>
            <a:r>
              <a:rPr lang="hu-HU" sz="1600" b="1" dirty="0" err="1"/>
              <a:t>then</a:t>
            </a:r>
            <a:endParaRPr lang="hu-HU" sz="1600" b="1" dirty="0"/>
          </a:p>
          <a:p>
            <a:r>
              <a:rPr lang="hu-HU" sz="1600" dirty="0"/>
              <a:t>     </a:t>
            </a:r>
            <a:r>
              <a:rPr lang="hu-HU" sz="1600" dirty="0" err="1"/>
              <a:t>engine.start</a:t>
            </a:r>
            <a:r>
              <a:rPr lang="hu-HU" sz="1600" dirty="0"/>
              <a:t>()</a:t>
            </a:r>
          </a:p>
          <a:p>
            <a:r>
              <a:rPr lang="hu-HU" sz="1600" b="1" dirty="0" err="1"/>
              <a:t>endif</a:t>
            </a:r>
            <a:endParaRPr lang="hu-HU" sz="1600" b="1" dirty="0"/>
          </a:p>
        </p:txBody>
      </p:sp>
      <p:sp>
        <p:nvSpPr>
          <p:cNvPr id="324" name="Ellipszis 323">
            <a:extLst>
              <a:ext uri="{FF2B5EF4-FFF2-40B4-BE49-F238E27FC236}">
                <a16:creationId xmlns:a16="http://schemas.microsoft.com/office/drawing/2014/main" id="{A8858005-14A0-4C8D-9721-D2D627A2E8D4}"/>
              </a:ext>
            </a:extLst>
          </p:cNvPr>
          <p:cNvSpPr/>
          <p:nvPr/>
        </p:nvSpPr>
        <p:spPr>
          <a:xfrm>
            <a:off x="3592499" y="243487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0" name="Ellipszis 329">
            <a:extLst>
              <a:ext uri="{FF2B5EF4-FFF2-40B4-BE49-F238E27FC236}">
                <a16:creationId xmlns:a16="http://schemas.microsoft.com/office/drawing/2014/main" id="{980E131D-2655-46C2-9E63-31FA3813DE7A}"/>
              </a:ext>
            </a:extLst>
          </p:cNvPr>
          <p:cNvSpPr/>
          <p:nvPr/>
        </p:nvSpPr>
        <p:spPr>
          <a:xfrm>
            <a:off x="3578076" y="2052949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32" name="Összekötő: szögletes 331">
            <a:extLst>
              <a:ext uri="{FF2B5EF4-FFF2-40B4-BE49-F238E27FC236}">
                <a16:creationId xmlns:a16="http://schemas.microsoft.com/office/drawing/2014/main" id="{829FF870-D333-4C4E-99F5-29D6B3279C16}"/>
              </a:ext>
            </a:extLst>
          </p:cNvPr>
          <p:cNvCxnSpPr>
            <a:cxnSpLocks/>
            <a:stCxn id="322" idx="2"/>
            <a:endCxn id="330" idx="2"/>
          </p:cNvCxnSpPr>
          <p:nvPr/>
        </p:nvCxnSpPr>
        <p:spPr>
          <a:xfrm>
            <a:off x="2883912" y="1826505"/>
            <a:ext cx="694164" cy="267942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Összekötő: szögletes 335">
            <a:extLst>
              <a:ext uri="{FF2B5EF4-FFF2-40B4-BE49-F238E27FC236}">
                <a16:creationId xmlns:a16="http://schemas.microsoft.com/office/drawing/2014/main" id="{30728734-845C-4FF0-93AD-033595D1EB71}"/>
              </a:ext>
            </a:extLst>
          </p:cNvPr>
          <p:cNvCxnSpPr>
            <a:cxnSpLocks/>
            <a:stCxn id="328" idx="2"/>
            <a:endCxn id="324" idx="2"/>
          </p:cNvCxnSpPr>
          <p:nvPr/>
        </p:nvCxnSpPr>
        <p:spPr>
          <a:xfrm flipV="1">
            <a:off x="2839857" y="2476375"/>
            <a:ext cx="752642" cy="203461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924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Egyenes összekötő 83">
            <a:extLst>
              <a:ext uri="{FF2B5EF4-FFF2-40B4-BE49-F238E27FC236}">
                <a16:creationId xmlns:a16="http://schemas.microsoft.com/office/drawing/2014/main" id="{F7EAA70A-7B63-4587-A76C-525785C4C695}"/>
              </a:ext>
            </a:extLst>
          </p:cNvPr>
          <p:cNvCxnSpPr>
            <a:cxnSpLocks/>
            <a:stCxn id="5" idx="2"/>
            <a:endCxn id="91" idx="0"/>
          </p:cNvCxnSpPr>
          <p:nvPr/>
        </p:nvCxnSpPr>
        <p:spPr>
          <a:xfrm>
            <a:off x="5883994" y="4078997"/>
            <a:ext cx="0" cy="1472569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églalap 2">
            <a:extLst>
              <a:ext uri="{FF2B5EF4-FFF2-40B4-BE49-F238E27FC236}">
                <a16:creationId xmlns:a16="http://schemas.microsoft.com/office/drawing/2014/main" id="{9A506CBA-5C62-4AA3-BD3D-802B3BE77F60}"/>
              </a:ext>
            </a:extLst>
          </p:cNvPr>
          <p:cNvSpPr/>
          <p:nvPr/>
        </p:nvSpPr>
        <p:spPr>
          <a:xfrm>
            <a:off x="1265820" y="3154935"/>
            <a:ext cx="2480888" cy="13922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Customer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list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[]</a:t>
            </a:r>
          </a:p>
          <a:p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purchase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s:Store</a:t>
            </a:r>
            <a:r>
              <a:rPr lang="hu-HU" sz="1600" dirty="0">
                <a:solidFill>
                  <a:schemeClr val="tx1"/>
                </a:solidFill>
              </a:rPr>
              <a:t>) : </a:t>
            </a:r>
            <a:r>
              <a:rPr lang="hu-HU" sz="1600" dirty="0" err="1">
                <a:solidFill>
                  <a:schemeClr val="tx1"/>
                </a:solidFill>
              </a:rPr>
              <a:t>void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86393A0A-B8CE-4253-9456-FFC216B154A5}"/>
              </a:ext>
            </a:extLst>
          </p:cNvPr>
          <p:cNvSpPr/>
          <p:nvPr/>
        </p:nvSpPr>
        <p:spPr>
          <a:xfrm>
            <a:off x="1553593" y="5462011"/>
            <a:ext cx="1920399" cy="11414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Product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price</a:t>
            </a:r>
            <a:r>
              <a:rPr lang="hu-HU" sz="1600" dirty="0">
                <a:solidFill>
                  <a:schemeClr val="tx1"/>
                </a:solidFill>
              </a:rPr>
              <a:t>  : int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A74B1E86-3B2B-4BF0-85D6-5D4888217E75}"/>
              </a:ext>
            </a:extLst>
          </p:cNvPr>
          <p:cNvSpPr/>
          <p:nvPr/>
        </p:nvSpPr>
        <p:spPr>
          <a:xfrm>
            <a:off x="5169964" y="3624340"/>
            <a:ext cx="1428060" cy="4546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Store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3" name="Háromszög 12">
            <a:extLst>
              <a:ext uri="{FF2B5EF4-FFF2-40B4-BE49-F238E27FC236}">
                <a16:creationId xmlns:a16="http://schemas.microsoft.com/office/drawing/2014/main" id="{B4258C97-DE3B-450E-96C8-765C69C2ACFC}"/>
              </a:ext>
            </a:extLst>
          </p:cNvPr>
          <p:cNvSpPr/>
          <p:nvPr/>
        </p:nvSpPr>
        <p:spPr>
          <a:xfrm rot="10800000">
            <a:off x="2235155" y="494145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D5DCCB98-FE17-49FA-A7D6-B7E29EA8B907}"/>
              </a:ext>
            </a:extLst>
          </p:cNvPr>
          <p:cNvSpPr txBox="1"/>
          <p:nvPr/>
        </p:nvSpPr>
        <p:spPr>
          <a:xfrm>
            <a:off x="2057161" y="4620196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buy</a:t>
            </a:r>
            <a:endParaRPr lang="hu-HU" sz="1600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B09EAC13-38B8-4587-A086-1C6082939603}"/>
              </a:ext>
            </a:extLst>
          </p:cNvPr>
          <p:cNvSpPr txBox="1"/>
          <p:nvPr/>
        </p:nvSpPr>
        <p:spPr>
          <a:xfrm>
            <a:off x="2202491" y="5171975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22" name="Háromszög 21">
            <a:extLst>
              <a:ext uri="{FF2B5EF4-FFF2-40B4-BE49-F238E27FC236}">
                <a16:creationId xmlns:a16="http://schemas.microsoft.com/office/drawing/2014/main" id="{A9E50093-ED40-4051-832B-6B8941C503C0}"/>
              </a:ext>
            </a:extLst>
          </p:cNvPr>
          <p:cNvSpPr/>
          <p:nvPr/>
        </p:nvSpPr>
        <p:spPr>
          <a:xfrm rot="16200000">
            <a:off x="4328973" y="587337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A34E1AB2-959F-4330-8368-3C3C83594B25}"/>
              </a:ext>
            </a:extLst>
          </p:cNvPr>
          <p:cNvSpPr txBox="1"/>
          <p:nvPr/>
        </p:nvSpPr>
        <p:spPr>
          <a:xfrm>
            <a:off x="4391869" y="5741538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sells</a:t>
            </a:r>
            <a:endParaRPr lang="hu-HU" sz="1600" dirty="0"/>
          </a:p>
        </p:txBody>
      </p:sp>
      <p:cxnSp>
        <p:nvCxnSpPr>
          <p:cNvPr id="24" name="Egyenes összekötő 23">
            <a:extLst>
              <a:ext uri="{FF2B5EF4-FFF2-40B4-BE49-F238E27FC236}">
                <a16:creationId xmlns:a16="http://schemas.microsoft.com/office/drawing/2014/main" id="{20978D3A-749D-429A-8558-8BE78BC51C3B}"/>
              </a:ext>
            </a:extLst>
          </p:cNvPr>
          <p:cNvCxnSpPr>
            <a:cxnSpLocks/>
          </p:cNvCxnSpPr>
          <p:nvPr/>
        </p:nvCxnSpPr>
        <p:spPr>
          <a:xfrm>
            <a:off x="2513793" y="4547221"/>
            <a:ext cx="0" cy="80303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églalap 25">
            <a:extLst>
              <a:ext uri="{FF2B5EF4-FFF2-40B4-BE49-F238E27FC236}">
                <a16:creationId xmlns:a16="http://schemas.microsoft.com/office/drawing/2014/main" id="{1EF0AC62-583F-4D26-88B7-B2744A96FB6F}"/>
              </a:ext>
            </a:extLst>
          </p:cNvPr>
          <p:cNvSpPr/>
          <p:nvPr/>
        </p:nvSpPr>
        <p:spPr>
          <a:xfrm>
            <a:off x="1553593" y="5802936"/>
            <a:ext cx="1920399" cy="4863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1864B450-7B1D-4739-8896-4899509556FF}"/>
              </a:ext>
            </a:extLst>
          </p:cNvPr>
          <p:cNvSpPr/>
          <p:nvPr/>
        </p:nvSpPr>
        <p:spPr>
          <a:xfrm>
            <a:off x="1265190" y="3454870"/>
            <a:ext cx="2481178" cy="5607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Szövegdoboz 31">
            <a:extLst>
              <a:ext uri="{FF2B5EF4-FFF2-40B4-BE49-F238E27FC236}">
                <a16:creationId xmlns:a16="http://schemas.microsoft.com/office/drawing/2014/main" id="{5DFEA918-23E0-4474-A1ED-C1FF6382A7D2}"/>
              </a:ext>
            </a:extLst>
          </p:cNvPr>
          <p:cNvSpPr txBox="1"/>
          <p:nvPr/>
        </p:nvSpPr>
        <p:spPr>
          <a:xfrm>
            <a:off x="3361415" y="6028420"/>
            <a:ext cx="881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/>
              <a:t>+</a:t>
            </a:r>
            <a:r>
              <a:rPr lang="hu-HU" sz="1600" dirty="0" err="1"/>
              <a:t>stock</a:t>
            </a:r>
            <a:endParaRPr lang="hu-HU" sz="1600" dirty="0"/>
          </a:p>
        </p:txBody>
      </p:sp>
      <p:cxnSp>
        <p:nvCxnSpPr>
          <p:cNvPr id="51" name="Egyenes összekötő 50">
            <a:extLst>
              <a:ext uri="{FF2B5EF4-FFF2-40B4-BE49-F238E27FC236}">
                <a16:creationId xmlns:a16="http://schemas.microsoft.com/office/drawing/2014/main" id="{E68C3128-ECF3-4BAD-8604-B2A5351BDF5F}"/>
              </a:ext>
            </a:extLst>
          </p:cNvPr>
          <p:cNvCxnSpPr>
            <a:cxnSpLocks/>
            <a:stCxn id="62" idx="6"/>
            <a:endCxn id="48" idx="0"/>
          </p:cNvCxnSpPr>
          <p:nvPr/>
        </p:nvCxnSpPr>
        <p:spPr>
          <a:xfrm>
            <a:off x="3561015" y="4377970"/>
            <a:ext cx="2734619" cy="58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llipszis 61">
            <a:extLst>
              <a:ext uri="{FF2B5EF4-FFF2-40B4-BE49-F238E27FC236}">
                <a16:creationId xmlns:a16="http://schemas.microsoft.com/office/drawing/2014/main" id="{5FF60E34-891C-46EE-806F-80B16E7BABDA}"/>
              </a:ext>
            </a:extLst>
          </p:cNvPr>
          <p:cNvSpPr/>
          <p:nvPr/>
        </p:nvSpPr>
        <p:spPr>
          <a:xfrm>
            <a:off x="3473992" y="4336472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7" name="Szövegdoboz 86">
            <a:extLst>
              <a:ext uri="{FF2B5EF4-FFF2-40B4-BE49-F238E27FC236}">
                <a16:creationId xmlns:a16="http://schemas.microsoft.com/office/drawing/2014/main" id="{45ADE559-220F-4630-A57C-BE1C1C10B0B7}"/>
              </a:ext>
            </a:extLst>
          </p:cNvPr>
          <p:cNvSpPr txBox="1"/>
          <p:nvPr/>
        </p:nvSpPr>
        <p:spPr>
          <a:xfrm>
            <a:off x="2497893" y="5147716"/>
            <a:ext cx="606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/>
              <a:t>+</a:t>
            </a:r>
            <a:r>
              <a:rPr lang="hu-HU" sz="1600" dirty="0" err="1"/>
              <a:t>cart</a:t>
            </a:r>
            <a:endParaRPr lang="hu-HU" sz="1600" dirty="0"/>
          </a:p>
        </p:txBody>
      </p:sp>
      <p:sp>
        <p:nvSpPr>
          <p:cNvPr id="91" name="Téglalap 90">
            <a:extLst>
              <a:ext uri="{FF2B5EF4-FFF2-40B4-BE49-F238E27FC236}">
                <a16:creationId xmlns:a16="http://schemas.microsoft.com/office/drawing/2014/main" id="{6286944A-2E1A-45A2-A7A4-6B932E61EEF2}"/>
              </a:ext>
            </a:extLst>
          </p:cNvPr>
          <p:cNvSpPr/>
          <p:nvPr/>
        </p:nvSpPr>
        <p:spPr>
          <a:xfrm>
            <a:off x="5169964" y="5551566"/>
            <a:ext cx="1428060" cy="10532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Department</a:t>
            </a:r>
            <a:endParaRPr lang="hu-HU" dirty="0">
              <a:solidFill>
                <a:schemeClr val="tx1"/>
              </a:solidFill>
            </a:endParaRP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cxnSp>
        <p:nvCxnSpPr>
          <p:cNvPr id="108" name="Egyenes összekötő 107">
            <a:extLst>
              <a:ext uri="{FF2B5EF4-FFF2-40B4-BE49-F238E27FC236}">
                <a16:creationId xmlns:a16="http://schemas.microsoft.com/office/drawing/2014/main" id="{8555D7D0-162C-4D65-AC34-3596A0C34F37}"/>
              </a:ext>
            </a:extLst>
          </p:cNvPr>
          <p:cNvCxnSpPr>
            <a:cxnSpLocks/>
            <a:stCxn id="129" idx="2"/>
            <a:endCxn id="91" idx="1"/>
          </p:cNvCxnSpPr>
          <p:nvPr/>
        </p:nvCxnSpPr>
        <p:spPr>
          <a:xfrm flipV="1">
            <a:off x="3586303" y="6078212"/>
            <a:ext cx="1583661" cy="188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Szövegdoboz 128">
            <a:extLst>
              <a:ext uri="{FF2B5EF4-FFF2-40B4-BE49-F238E27FC236}">
                <a16:creationId xmlns:a16="http://schemas.microsoft.com/office/drawing/2014/main" id="{02EC5A80-F6CD-4E7A-8F1E-608EC7A8C8A8}"/>
              </a:ext>
            </a:extLst>
          </p:cNvPr>
          <p:cNvSpPr txBox="1"/>
          <p:nvPr/>
        </p:nvSpPr>
        <p:spPr>
          <a:xfrm>
            <a:off x="3434659" y="5700501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59" name="Szövegdoboz 158">
            <a:extLst>
              <a:ext uri="{FF2B5EF4-FFF2-40B4-BE49-F238E27FC236}">
                <a16:creationId xmlns:a16="http://schemas.microsoft.com/office/drawing/2014/main" id="{FA10F2D7-E9AF-4285-9576-67E9B4919B1A}"/>
              </a:ext>
            </a:extLst>
          </p:cNvPr>
          <p:cNvSpPr txBox="1"/>
          <p:nvPr/>
        </p:nvSpPr>
        <p:spPr>
          <a:xfrm>
            <a:off x="4758977" y="4870374"/>
            <a:ext cx="937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/>
              <a:t>+</a:t>
            </a:r>
            <a:r>
              <a:rPr lang="hu-HU" sz="1600" dirty="0" err="1"/>
              <a:t>foods</a:t>
            </a:r>
            <a:endParaRPr lang="hu-HU" sz="1600" dirty="0"/>
          </a:p>
        </p:txBody>
      </p:sp>
      <p:sp>
        <p:nvSpPr>
          <p:cNvPr id="160" name="Szövegdoboz 159">
            <a:extLst>
              <a:ext uri="{FF2B5EF4-FFF2-40B4-BE49-F238E27FC236}">
                <a16:creationId xmlns:a16="http://schemas.microsoft.com/office/drawing/2014/main" id="{39A74796-F26B-4680-B19D-CAFB627EA9B0}"/>
              </a:ext>
            </a:extLst>
          </p:cNvPr>
          <p:cNvSpPr txBox="1"/>
          <p:nvPr/>
        </p:nvSpPr>
        <p:spPr>
          <a:xfrm>
            <a:off x="4836987" y="5098099"/>
            <a:ext cx="1054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/>
              <a:t>+</a:t>
            </a:r>
            <a:r>
              <a:rPr lang="hu-HU" sz="1600" dirty="0" err="1"/>
              <a:t>technical</a:t>
            </a:r>
            <a:endParaRPr lang="hu-HU" sz="1600" dirty="0"/>
          </a:p>
        </p:txBody>
      </p:sp>
      <p:sp>
        <p:nvSpPr>
          <p:cNvPr id="161" name="Szövegdoboz 160">
            <a:extLst>
              <a:ext uri="{FF2B5EF4-FFF2-40B4-BE49-F238E27FC236}">
                <a16:creationId xmlns:a16="http://schemas.microsoft.com/office/drawing/2014/main" id="{47FC5089-BEEA-43E6-A3AE-5A4E150D477F}"/>
              </a:ext>
            </a:extLst>
          </p:cNvPr>
          <p:cNvSpPr txBox="1"/>
          <p:nvPr/>
        </p:nvSpPr>
        <p:spPr>
          <a:xfrm>
            <a:off x="4004860" y="3565975"/>
            <a:ext cx="937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/>
              <a:t>shopping</a:t>
            </a:r>
          </a:p>
        </p:txBody>
      </p:sp>
      <p:sp>
        <p:nvSpPr>
          <p:cNvPr id="164" name="Rombusz 163">
            <a:extLst>
              <a:ext uri="{FF2B5EF4-FFF2-40B4-BE49-F238E27FC236}">
                <a16:creationId xmlns:a16="http://schemas.microsoft.com/office/drawing/2014/main" id="{13E5167C-A95B-42AE-9712-5A401BAC511D}"/>
              </a:ext>
            </a:extLst>
          </p:cNvPr>
          <p:cNvSpPr/>
          <p:nvPr/>
        </p:nvSpPr>
        <p:spPr>
          <a:xfrm>
            <a:off x="5805983" y="4078997"/>
            <a:ext cx="168573" cy="256295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68" name="Egyenes összekötő 167">
            <a:extLst>
              <a:ext uri="{FF2B5EF4-FFF2-40B4-BE49-F238E27FC236}">
                <a16:creationId xmlns:a16="http://schemas.microsoft.com/office/drawing/2014/main" id="{DD21A883-AAA6-4309-BB0D-36F209D1E99B}"/>
              </a:ext>
            </a:extLst>
          </p:cNvPr>
          <p:cNvCxnSpPr>
            <a:cxnSpLocks/>
            <a:stCxn id="3" idx="3"/>
            <a:endCxn id="5" idx="1"/>
          </p:cNvCxnSpPr>
          <p:nvPr/>
        </p:nvCxnSpPr>
        <p:spPr>
          <a:xfrm>
            <a:off x="3746708" y="3851078"/>
            <a:ext cx="1423256" cy="591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Szövegdoboz 52">
            <a:extLst>
              <a:ext uri="{FF2B5EF4-FFF2-40B4-BE49-F238E27FC236}">
                <a16:creationId xmlns:a16="http://schemas.microsoft.com/office/drawing/2014/main" id="{7703B4C0-5455-44A7-85B0-17D3B696D188}"/>
              </a:ext>
            </a:extLst>
          </p:cNvPr>
          <p:cNvSpPr txBox="1"/>
          <p:nvPr/>
        </p:nvSpPr>
        <p:spPr>
          <a:xfrm>
            <a:off x="5962005" y="5038740"/>
            <a:ext cx="306494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2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73B01E24-8600-4B59-8526-A0F74C82D892}"/>
              </a:ext>
            </a:extLst>
          </p:cNvPr>
          <p:cNvSpPr txBox="1"/>
          <p:nvPr/>
        </p:nvSpPr>
        <p:spPr>
          <a:xfrm>
            <a:off x="161430" y="173442"/>
            <a:ext cx="119871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2.   Egy kisvárosi üzlet élelmiszer részlegből és műszaki részlegből áll. A vásárlók egy bevásárlólistával jönnek, amely azon</a:t>
            </a:r>
          </a:p>
          <a:p>
            <a:r>
              <a:rPr lang="hu-HU" dirty="0"/>
              <a:t>      termékek neveit tartalmazza, amit megvennének.  Az üzletben a listájukon szereplő termékeket keresik: először az </a:t>
            </a:r>
          </a:p>
          <a:p>
            <a:r>
              <a:rPr lang="hu-HU" dirty="0"/>
              <a:t>      élelmiszer részlegen nézik végig a teljes bevásárlólistát, és a megtalált termékeket magukhoz veszik (beteszik a kosarukba), </a:t>
            </a:r>
          </a:p>
          <a:p>
            <a:r>
              <a:rPr lang="hu-HU" dirty="0"/>
              <a:t>      majd a műszaki részlegen ezt megismétlik, de megfontoltabban: ha egy (a bevásárlólistán szereplő) áruból több is van a </a:t>
            </a:r>
          </a:p>
          <a:p>
            <a:r>
              <a:rPr lang="hu-HU" dirty="0"/>
              <a:t>      részlegen, akkor a legolcsóbbat választják.</a:t>
            </a:r>
          </a:p>
        </p:txBody>
      </p:sp>
      <p:sp>
        <p:nvSpPr>
          <p:cNvPr id="31" name="Téglalap: szamárfül 30">
            <a:extLst>
              <a:ext uri="{FF2B5EF4-FFF2-40B4-BE49-F238E27FC236}">
                <a16:creationId xmlns:a16="http://schemas.microsoft.com/office/drawing/2014/main" id="{360169FC-F260-4546-8DDB-CEC6301EF5A9}"/>
              </a:ext>
            </a:extLst>
          </p:cNvPr>
          <p:cNvSpPr/>
          <p:nvPr/>
        </p:nvSpPr>
        <p:spPr>
          <a:xfrm rot="16200000">
            <a:off x="5986941" y="-1414739"/>
            <a:ext cx="3409927" cy="6556326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915174EB-56F0-4321-B6DE-5BFB24C0A363}"/>
              </a:ext>
            </a:extLst>
          </p:cNvPr>
          <p:cNvSpPr txBox="1"/>
          <p:nvPr/>
        </p:nvSpPr>
        <p:spPr>
          <a:xfrm>
            <a:off x="4446673" y="1840989"/>
            <a:ext cx="64560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/>
              <a:t>forall</a:t>
            </a:r>
            <a:r>
              <a:rPr lang="hu-HU" dirty="0"/>
              <a:t> </a:t>
            </a:r>
            <a:r>
              <a:rPr lang="hu-HU" dirty="0" err="1"/>
              <a:t>name</a:t>
            </a:r>
            <a:r>
              <a:rPr lang="hu-HU" dirty="0"/>
              <a:t> </a:t>
            </a:r>
            <a:r>
              <a:rPr lang="hu-HU" b="1" dirty="0"/>
              <a:t>in</a:t>
            </a:r>
            <a:r>
              <a:rPr lang="hu-HU" dirty="0"/>
              <a:t> </a:t>
            </a:r>
            <a:r>
              <a:rPr lang="hu-HU" dirty="0" err="1"/>
              <a:t>list</a:t>
            </a:r>
            <a:r>
              <a:rPr lang="hu-HU" dirty="0"/>
              <a:t> </a:t>
            </a:r>
            <a:r>
              <a:rPr lang="hu-HU" b="1" dirty="0" err="1"/>
              <a:t>loop</a:t>
            </a:r>
            <a:endParaRPr lang="hu-HU" b="1" dirty="0"/>
          </a:p>
          <a:p>
            <a:r>
              <a:rPr lang="hu-HU" dirty="0"/>
              <a:t>      l, min, </a:t>
            </a:r>
            <a:r>
              <a:rPr lang="hu-HU" dirty="0" err="1"/>
              <a:t>product</a:t>
            </a:r>
            <a:r>
              <a:rPr lang="hu-HU" dirty="0"/>
              <a:t> := MIN </a:t>
            </a:r>
            <a:r>
              <a:rPr lang="hu-HU" sz="2400" baseline="-25000" dirty="0"/>
              <a:t>p </a:t>
            </a:r>
            <a:r>
              <a:rPr lang="hu-HU" sz="24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∊</a:t>
            </a:r>
            <a:r>
              <a:rPr lang="hu-HU" sz="2400" baseline="-25000" dirty="0"/>
              <a:t> </a:t>
            </a:r>
            <a:r>
              <a:rPr lang="hu-HU" sz="2400" baseline="-25000" dirty="0" err="1"/>
              <a:t>s.technical.stock</a:t>
            </a:r>
            <a:r>
              <a:rPr lang="hu-HU" sz="2400" baseline="-25000" dirty="0"/>
              <a:t> {</a:t>
            </a:r>
            <a:r>
              <a:rPr lang="hu-HU" sz="2400" baseline="-25000" dirty="0" err="1"/>
              <a:t>name</a:t>
            </a:r>
            <a:r>
              <a:rPr lang="hu-HU" sz="2400" baseline="-25000" dirty="0"/>
              <a:t> = p.name}  </a:t>
            </a:r>
            <a:r>
              <a:rPr lang="hu-HU" dirty="0" err="1"/>
              <a:t>p.price</a:t>
            </a:r>
            <a:endParaRPr lang="hu-HU" dirty="0"/>
          </a:p>
          <a:p>
            <a:r>
              <a:rPr lang="hu-HU" dirty="0"/>
              <a:t>      </a:t>
            </a:r>
            <a:r>
              <a:rPr lang="hu-HU" b="1" dirty="0" err="1"/>
              <a:t>if</a:t>
            </a:r>
            <a:r>
              <a:rPr lang="hu-HU" b="1" dirty="0"/>
              <a:t> </a:t>
            </a:r>
            <a:r>
              <a:rPr lang="hu-HU" dirty="0"/>
              <a:t> l  </a:t>
            </a:r>
            <a:r>
              <a:rPr lang="hu-HU" b="1" dirty="0" err="1"/>
              <a:t>then</a:t>
            </a:r>
            <a:r>
              <a:rPr lang="hu-HU" b="1" dirty="0"/>
              <a:t>   </a:t>
            </a:r>
            <a:r>
              <a:rPr lang="hu-HU" dirty="0" err="1"/>
              <a:t>cart.insert</a:t>
            </a:r>
            <a:r>
              <a:rPr lang="hu-HU" dirty="0"/>
              <a:t>(</a:t>
            </a:r>
            <a:r>
              <a:rPr lang="hu-HU" dirty="0" err="1"/>
              <a:t>product</a:t>
            </a:r>
            <a:r>
              <a:rPr lang="hu-HU" dirty="0"/>
              <a:t>)</a:t>
            </a:r>
          </a:p>
          <a:p>
            <a:r>
              <a:rPr lang="hu-HU" dirty="0"/>
              <a:t>                         </a:t>
            </a:r>
            <a:r>
              <a:rPr lang="hu-HU" dirty="0" err="1"/>
              <a:t>s.technical.remove</a:t>
            </a:r>
            <a:r>
              <a:rPr lang="hu-HU" dirty="0"/>
              <a:t>(</a:t>
            </a:r>
            <a:r>
              <a:rPr lang="hu-HU" dirty="0" err="1"/>
              <a:t>product</a:t>
            </a:r>
            <a:r>
              <a:rPr lang="hu-HU" dirty="0"/>
              <a:t>)</a:t>
            </a:r>
          </a:p>
          <a:p>
            <a:r>
              <a:rPr lang="hu-HU" b="1" dirty="0"/>
              <a:t>      </a:t>
            </a:r>
            <a:r>
              <a:rPr lang="hu-HU" b="1" dirty="0" err="1"/>
              <a:t>endif</a:t>
            </a:r>
            <a:endParaRPr lang="hu-HU" b="1" dirty="0"/>
          </a:p>
          <a:p>
            <a:r>
              <a:rPr lang="hu-HU" b="1" dirty="0" err="1"/>
              <a:t>endloop</a:t>
            </a:r>
            <a:endParaRPr lang="hu-HU" b="1" dirty="0"/>
          </a:p>
        </p:txBody>
      </p: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4CC3BAFD-F409-4CEE-9D40-429F065FA5BD}"/>
              </a:ext>
            </a:extLst>
          </p:cNvPr>
          <p:cNvSpPr txBox="1"/>
          <p:nvPr/>
        </p:nvSpPr>
        <p:spPr>
          <a:xfrm>
            <a:off x="4463893" y="135119"/>
            <a:ext cx="64560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/>
              <a:t>forall</a:t>
            </a:r>
            <a:r>
              <a:rPr lang="hu-HU" dirty="0"/>
              <a:t> </a:t>
            </a:r>
            <a:r>
              <a:rPr lang="hu-HU" dirty="0" err="1"/>
              <a:t>name</a:t>
            </a:r>
            <a:r>
              <a:rPr lang="hu-HU" dirty="0"/>
              <a:t> </a:t>
            </a:r>
            <a:r>
              <a:rPr lang="hu-HU" b="1" dirty="0"/>
              <a:t>in</a:t>
            </a:r>
            <a:r>
              <a:rPr lang="hu-HU" dirty="0"/>
              <a:t> </a:t>
            </a:r>
            <a:r>
              <a:rPr lang="hu-HU" dirty="0" err="1"/>
              <a:t>list</a:t>
            </a:r>
            <a:r>
              <a:rPr lang="hu-HU" dirty="0"/>
              <a:t> </a:t>
            </a:r>
            <a:r>
              <a:rPr lang="hu-HU" b="1" dirty="0" err="1"/>
              <a:t>loop</a:t>
            </a:r>
            <a:endParaRPr lang="hu-HU" b="1" dirty="0"/>
          </a:p>
          <a:p>
            <a:r>
              <a:rPr lang="hu-HU" dirty="0"/>
              <a:t> </a:t>
            </a:r>
          </a:p>
          <a:p>
            <a:endParaRPr lang="hu-HU" b="1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 err="1"/>
              <a:t>endloop</a:t>
            </a:r>
            <a:endParaRPr lang="hu-HU" b="1" dirty="0"/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F0E6F19B-E0B6-4132-965F-E60C39C50C86}"/>
              </a:ext>
            </a:extLst>
          </p:cNvPr>
          <p:cNvSpPr txBox="1"/>
          <p:nvPr/>
        </p:nvSpPr>
        <p:spPr>
          <a:xfrm>
            <a:off x="4782752" y="671054"/>
            <a:ext cx="5160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/>
              <a:t>if</a:t>
            </a:r>
            <a:r>
              <a:rPr lang="hu-HU" dirty="0"/>
              <a:t>  l  </a:t>
            </a:r>
            <a:r>
              <a:rPr lang="hu-HU" b="1" dirty="0" err="1"/>
              <a:t>then</a:t>
            </a:r>
            <a:r>
              <a:rPr lang="hu-HU" dirty="0"/>
              <a:t>   </a:t>
            </a:r>
            <a:r>
              <a:rPr lang="hu-HU" dirty="0" err="1"/>
              <a:t>cart.insert</a:t>
            </a:r>
            <a:r>
              <a:rPr lang="hu-HU" dirty="0"/>
              <a:t>(</a:t>
            </a:r>
            <a:r>
              <a:rPr lang="hu-HU" dirty="0" err="1"/>
              <a:t>product</a:t>
            </a:r>
            <a:r>
              <a:rPr lang="hu-HU" dirty="0"/>
              <a:t>)</a:t>
            </a:r>
          </a:p>
          <a:p>
            <a:r>
              <a:rPr lang="hu-HU" dirty="0"/>
              <a:t>	  </a:t>
            </a:r>
            <a:r>
              <a:rPr lang="hu-HU" dirty="0" err="1"/>
              <a:t>s.foods.remove</a:t>
            </a:r>
            <a:r>
              <a:rPr lang="hu-HU" dirty="0"/>
              <a:t>(</a:t>
            </a:r>
            <a:r>
              <a:rPr lang="hu-HU" dirty="0" err="1"/>
              <a:t>product</a:t>
            </a:r>
            <a:r>
              <a:rPr lang="hu-HU" dirty="0"/>
              <a:t>)</a:t>
            </a:r>
          </a:p>
          <a:p>
            <a:r>
              <a:rPr lang="hu-HU" b="1" dirty="0" err="1"/>
              <a:t>endif</a:t>
            </a:r>
            <a:r>
              <a:rPr lang="hu-HU" dirty="0"/>
              <a:t> </a:t>
            </a: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56621DB0-EFB0-4C54-8163-FBB4352A001E}"/>
              </a:ext>
            </a:extLst>
          </p:cNvPr>
          <p:cNvSpPr txBox="1"/>
          <p:nvPr/>
        </p:nvSpPr>
        <p:spPr>
          <a:xfrm>
            <a:off x="7134875" y="326411"/>
            <a:ext cx="1364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aseline="-25000" dirty="0"/>
              <a:t>.</a:t>
            </a:r>
            <a:r>
              <a:rPr lang="hu-HU" sz="2400" baseline="-25000" dirty="0" err="1"/>
              <a:t>foods.stock</a:t>
            </a:r>
            <a:endParaRPr lang="hu-HU" dirty="0"/>
          </a:p>
        </p:txBody>
      </p: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55E602E8-D5B3-4C15-AB1F-FBFB55DC58EC}"/>
              </a:ext>
            </a:extLst>
          </p:cNvPr>
          <p:cNvSpPr txBox="1"/>
          <p:nvPr/>
        </p:nvSpPr>
        <p:spPr>
          <a:xfrm>
            <a:off x="4782752" y="331599"/>
            <a:ext cx="5160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l, </a:t>
            </a:r>
            <a:r>
              <a:rPr lang="hu-HU" dirty="0" err="1"/>
              <a:t>product</a:t>
            </a:r>
            <a:r>
              <a:rPr lang="hu-HU" dirty="0"/>
              <a:t> := SEARCH </a:t>
            </a:r>
            <a:r>
              <a:rPr lang="hu-HU" sz="2400" baseline="-25000" dirty="0"/>
              <a:t>p </a:t>
            </a:r>
            <a:r>
              <a:rPr lang="hu-HU" sz="24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∊ </a:t>
            </a:r>
            <a:r>
              <a:rPr lang="hu-HU" sz="2400" baseline="-25000" dirty="0"/>
              <a:t>s </a:t>
            </a:r>
            <a:r>
              <a:rPr lang="hu-HU" sz="2400" dirty="0"/>
              <a:t> </a:t>
            </a:r>
            <a:r>
              <a:rPr lang="hu-HU" sz="2400" baseline="-25000" dirty="0"/>
              <a:t>                      </a:t>
            </a:r>
            <a:r>
              <a:rPr lang="hu-HU" dirty="0" err="1"/>
              <a:t>name</a:t>
            </a:r>
            <a:r>
              <a:rPr lang="hu-HU" dirty="0"/>
              <a:t> = p.name</a:t>
            </a:r>
          </a:p>
        </p:txBody>
      </p:sp>
      <p:sp>
        <p:nvSpPr>
          <p:cNvPr id="48" name="Téglalap: szamárfül 47">
            <a:extLst>
              <a:ext uri="{FF2B5EF4-FFF2-40B4-BE49-F238E27FC236}">
                <a16:creationId xmlns:a16="http://schemas.microsoft.com/office/drawing/2014/main" id="{CC11656E-DB2A-4B33-B0D7-09C49354FC23}"/>
              </a:ext>
            </a:extLst>
          </p:cNvPr>
          <p:cNvSpPr/>
          <p:nvPr/>
        </p:nvSpPr>
        <p:spPr>
          <a:xfrm rot="16200000">
            <a:off x="8092652" y="1574847"/>
            <a:ext cx="2013386" cy="5607423"/>
          </a:xfrm>
          <a:prstGeom prst="foldedCorner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9" name="Szövegdoboz 48">
            <a:extLst>
              <a:ext uri="{FF2B5EF4-FFF2-40B4-BE49-F238E27FC236}">
                <a16:creationId xmlns:a16="http://schemas.microsoft.com/office/drawing/2014/main" id="{C901C5A5-CAC1-4434-A57C-11BE45144BFE}"/>
              </a:ext>
            </a:extLst>
          </p:cNvPr>
          <p:cNvSpPr txBox="1"/>
          <p:nvPr/>
        </p:nvSpPr>
        <p:spPr>
          <a:xfrm>
            <a:off x="6311075" y="3406375"/>
            <a:ext cx="55291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Először az élelmiszer részlegen nézi végig a listáját, és megpróbál annak minden tételével azonos nevű terméket találni. Ha sikerül, beteszi a terméket a kosarába.</a:t>
            </a:r>
          </a:p>
          <a:p>
            <a:r>
              <a:rPr lang="hu-HU" dirty="0"/>
              <a:t>Utána a műszaki részlegen nézi végig újra a listáját, és annak minden tételére megkeresi a tétel nevével azonos nevű legolcsóbb terméket, és beteszi a kosarába.</a:t>
            </a:r>
          </a:p>
        </p:txBody>
      </p:sp>
      <p:sp>
        <p:nvSpPr>
          <p:cNvPr id="7" name="Ellipszis 6">
            <a:extLst>
              <a:ext uri="{FF2B5EF4-FFF2-40B4-BE49-F238E27FC236}">
                <a16:creationId xmlns:a16="http://schemas.microsoft.com/office/drawing/2014/main" id="{627F957F-674E-4803-A655-290FD64BE75D}"/>
              </a:ext>
            </a:extLst>
          </p:cNvPr>
          <p:cNvSpPr/>
          <p:nvPr/>
        </p:nvSpPr>
        <p:spPr>
          <a:xfrm>
            <a:off x="2447093" y="5350250"/>
            <a:ext cx="116376" cy="1106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Ellipszis 38">
            <a:extLst>
              <a:ext uri="{FF2B5EF4-FFF2-40B4-BE49-F238E27FC236}">
                <a16:creationId xmlns:a16="http://schemas.microsoft.com/office/drawing/2014/main" id="{83FFDFE4-7B61-406D-B809-A9B6591F6506}"/>
              </a:ext>
            </a:extLst>
          </p:cNvPr>
          <p:cNvSpPr/>
          <p:nvPr/>
        </p:nvSpPr>
        <p:spPr>
          <a:xfrm>
            <a:off x="3459315" y="6018682"/>
            <a:ext cx="116376" cy="1106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687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/>
      <p:bldP spid="15" grpId="0"/>
      <p:bldP spid="22" grpId="0" animBg="1"/>
      <p:bldP spid="23" grpId="0"/>
      <p:bldP spid="26" grpId="0" animBg="1"/>
      <p:bldP spid="32" grpId="0"/>
      <p:bldP spid="62" grpId="0" animBg="1"/>
      <p:bldP spid="87" grpId="0"/>
      <p:bldP spid="91" grpId="0" animBg="1"/>
      <p:bldP spid="129" grpId="0"/>
      <p:bldP spid="159" grpId="0"/>
      <p:bldP spid="160" grpId="0"/>
      <p:bldP spid="164" grpId="0" animBg="1"/>
      <p:bldP spid="53" grpId="0"/>
      <p:bldP spid="31" grpId="0" animBg="1"/>
      <p:bldP spid="34" grpId="0"/>
      <p:bldP spid="35" grpId="0"/>
      <p:bldP spid="33" grpId="0"/>
      <p:bldP spid="36" grpId="0"/>
      <p:bldP spid="37" grpId="0"/>
      <p:bldP spid="48" grpId="0" animBg="1"/>
      <p:bldP spid="49" grpId="0"/>
      <p:bldP spid="7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Egyenes összekötő 42">
            <a:extLst>
              <a:ext uri="{FF2B5EF4-FFF2-40B4-BE49-F238E27FC236}">
                <a16:creationId xmlns:a16="http://schemas.microsoft.com/office/drawing/2014/main" id="{E68C3128-ECF3-4BAD-8604-B2A5351BDF5F}"/>
              </a:ext>
            </a:extLst>
          </p:cNvPr>
          <p:cNvCxnSpPr>
            <a:cxnSpLocks/>
          </p:cNvCxnSpPr>
          <p:nvPr/>
        </p:nvCxnSpPr>
        <p:spPr>
          <a:xfrm flipH="1" flipV="1">
            <a:off x="11966255" y="2538851"/>
            <a:ext cx="12819" cy="390715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églalap: szamárfül 30">
            <a:extLst>
              <a:ext uri="{FF2B5EF4-FFF2-40B4-BE49-F238E27FC236}">
                <a16:creationId xmlns:a16="http://schemas.microsoft.com/office/drawing/2014/main" id="{360169FC-F260-4546-8DDB-CEC6301EF5A9}"/>
              </a:ext>
            </a:extLst>
          </p:cNvPr>
          <p:cNvSpPr/>
          <p:nvPr/>
        </p:nvSpPr>
        <p:spPr>
          <a:xfrm rot="16200000">
            <a:off x="9782279" y="241357"/>
            <a:ext cx="1125278" cy="3452244"/>
          </a:xfrm>
          <a:prstGeom prst="foldedCorner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cxnSp>
        <p:nvCxnSpPr>
          <p:cNvPr id="84" name="Egyenes összekötő 83">
            <a:extLst>
              <a:ext uri="{FF2B5EF4-FFF2-40B4-BE49-F238E27FC236}">
                <a16:creationId xmlns:a16="http://schemas.microsoft.com/office/drawing/2014/main" id="{F7EAA70A-7B63-4587-A76C-525785C4C695}"/>
              </a:ext>
            </a:extLst>
          </p:cNvPr>
          <p:cNvCxnSpPr>
            <a:cxnSpLocks/>
            <a:stCxn id="164" idx="0"/>
            <a:endCxn id="91" idx="0"/>
          </p:cNvCxnSpPr>
          <p:nvPr/>
        </p:nvCxnSpPr>
        <p:spPr>
          <a:xfrm>
            <a:off x="9312691" y="3974020"/>
            <a:ext cx="1" cy="1450871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églalap 2">
            <a:extLst>
              <a:ext uri="{FF2B5EF4-FFF2-40B4-BE49-F238E27FC236}">
                <a16:creationId xmlns:a16="http://schemas.microsoft.com/office/drawing/2014/main" id="{9A506CBA-5C62-4AA3-BD3D-802B3BE77F60}"/>
              </a:ext>
            </a:extLst>
          </p:cNvPr>
          <p:cNvSpPr/>
          <p:nvPr/>
        </p:nvSpPr>
        <p:spPr>
          <a:xfrm>
            <a:off x="612095" y="2096134"/>
            <a:ext cx="3787368" cy="24150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Customer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list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[]</a:t>
            </a:r>
          </a:p>
          <a:p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purchase</a:t>
            </a:r>
            <a:r>
              <a:rPr lang="hu-HU" sz="1600" dirty="0">
                <a:solidFill>
                  <a:schemeClr val="tx1"/>
                </a:solidFill>
              </a:rPr>
              <a:t>(s:</a:t>
            </a:r>
            <a:r>
              <a:rPr lang="hu-HU" sz="1600" dirty="0" err="1">
                <a:solidFill>
                  <a:schemeClr val="tx1"/>
                </a:solidFill>
              </a:rPr>
              <a:t>Store</a:t>
            </a:r>
            <a:r>
              <a:rPr lang="hu-HU" sz="1600" dirty="0">
                <a:solidFill>
                  <a:schemeClr val="tx1"/>
                </a:solidFill>
              </a:rPr>
              <a:t>) : </a:t>
            </a:r>
            <a:r>
              <a:rPr lang="hu-HU" sz="1600" dirty="0" err="1">
                <a:solidFill>
                  <a:schemeClr val="tx1"/>
                </a:solidFill>
              </a:rPr>
              <a:t>void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linsearch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: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 err="1">
                <a:solidFill>
                  <a:schemeClr val="tx1"/>
                </a:solidFill>
              </a:rPr>
              <a:t>dep</a:t>
            </a:r>
            <a:r>
              <a:rPr lang="hu-HU" sz="1600" dirty="0">
                <a:solidFill>
                  <a:schemeClr val="tx1"/>
                </a:solidFill>
              </a:rPr>
              <a:t>:</a:t>
            </a:r>
            <a:r>
              <a:rPr lang="hu-HU" sz="1600" dirty="0" err="1">
                <a:solidFill>
                  <a:schemeClr val="tx1"/>
                </a:solidFill>
              </a:rPr>
              <a:t>Department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i="1" dirty="0">
                <a:solidFill>
                  <a:schemeClr val="tx1"/>
                </a:solidFill>
              </a:rPr>
              <a:t>out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prod</a:t>
            </a:r>
            <a:r>
              <a:rPr lang="hu-HU" sz="1600" dirty="0">
                <a:solidFill>
                  <a:schemeClr val="tx1"/>
                </a:solidFill>
              </a:rPr>
              <a:t>:</a:t>
            </a:r>
            <a:r>
              <a:rPr lang="hu-HU" sz="1600" dirty="0" err="1">
                <a:solidFill>
                  <a:schemeClr val="tx1"/>
                </a:solidFill>
              </a:rPr>
              <a:t>Product</a:t>
            </a:r>
            <a:r>
              <a:rPr lang="hu-HU" sz="1600" dirty="0">
                <a:solidFill>
                  <a:schemeClr val="tx1"/>
                </a:solidFill>
              </a:rPr>
              <a:t>) : </a:t>
            </a:r>
            <a:r>
              <a:rPr lang="hu-HU" sz="1600" dirty="0" err="1">
                <a:solidFill>
                  <a:schemeClr val="tx1"/>
                </a:solidFill>
              </a:rPr>
              <a:t>bool</a:t>
            </a:r>
            <a:r>
              <a:rPr lang="hu-HU" sz="1600" dirty="0">
                <a:solidFill>
                  <a:schemeClr val="tx1"/>
                </a:solidFill>
              </a:rPr>
              <a:t> {</a:t>
            </a:r>
            <a:r>
              <a:rPr lang="hu-HU" sz="1600" dirty="0" err="1">
                <a:solidFill>
                  <a:schemeClr val="tx1"/>
                </a:solidFill>
              </a:rPr>
              <a:t>query</a:t>
            </a:r>
            <a:r>
              <a:rPr lang="hu-HU" sz="1600" dirty="0">
                <a:solidFill>
                  <a:schemeClr val="tx1"/>
                </a:solidFill>
              </a:rPr>
              <a:t>}</a:t>
            </a: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minsearch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: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dirty="0" err="1">
                <a:solidFill>
                  <a:schemeClr val="tx1"/>
                </a:solidFill>
              </a:rPr>
              <a:t>dep</a:t>
            </a:r>
            <a:r>
              <a:rPr lang="hu-HU" sz="1600" dirty="0">
                <a:solidFill>
                  <a:schemeClr val="tx1"/>
                </a:solidFill>
              </a:rPr>
              <a:t>:</a:t>
            </a:r>
            <a:r>
              <a:rPr lang="hu-HU" sz="1600" dirty="0" err="1">
                <a:solidFill>
                  <a:schemeClr val="tx1"/>
                </a:solidFill>
              </a:rPr>
              <a:t>Department</a:t>
            </a:r>
            <a:r>
              <a:rPr lang="hu-HU" sz="1600" dirty="0">
                <a:solidFill>
                  <a:schemeClr val="tx1"/>
                </a:solidFill>
              </a:rPr>
              <a:t>, </a:t>
            </a:r>
            <a:r>
              <a:rPr lang="hu-HU" sz="1600" i="1" dirty="0">
                <a:solidFill>
                  <a:schemeClr val="tx1"/>
                </a:solidFill>
              </a:rPr>
              <a:t>out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prod</a:t>
            </a:r>
            <a:r>
              <a:rPr lang="hu-HU" sz="1600" dirty="0">
                <a:solidFill>
                  <a:schemeClr val="tx1"/>
                </a:solidFill>
              </a:rPr>
              <a:t>:</a:t>
            </a:r>
            <a:r>
              <a:rPr lang="hu-HU" sz="1600" dirty="0" err="1">
                <a:solidFill>
                  <a:schemeClr val="tx1"/>
                </a:solidFill>
              </a:rPr>
              <a:t>Product</a:t>
            </a:r>
            <a:r>
              <a:rPr lang="hu-HU" sz="1600" dirty="0">
                <a:solidFill>
                  <a:schemeClr val="tx1"/>
                </a:solidFill>
              </a:rPr>
              <a:t>) : </a:t>
            </a:r>
            <a:r>
              <a:rPr lang="hu-HU" sz="1600" dirty="0" err="1">
                <a:solidFill>
                  <a:schemeClr val="tx1"/>
                </a:solidFill>
              </a:rPr>
              <a:t>bool</a:t>
            </a:r>
            <a:r>
              <a:rPr lang="hu-HU" sz="1600" dirty="0">
                <a:solidFill>
                  <a:schemeClr val="tx1"/>
                </a:solidFill>
              </a:rPr>
              <a:t> {</a:t>
            </a:r>
            <a:r>
              <a:rPr lang="hu-HU" sz="1600" dirty="0" err="1">
                <a:solidFill>
                  <a:schemeClr val="tx1"/>
                </a:solidFill>
              </a:rPr>
              <a:t>query</a:t>
            </a:r>
            <a:r>
              <a:rPr lang="hu-HU" sz="16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86393A0A-B8CE-4253-9456-FFC216B154A5}"/>
              </a:ext>
            </a:extLst>
          </p:cNvPr>
          <p:cNvSpPr/>
          <p:nvPr/>
        </p:nvSpPr>
        <p:spPr>
          <a:xfrm>
            <a:off x="866275" y="5462010"/>
            <a:ext cx="2607718" cy="139598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Product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price</a:t>
            </a:r>
            <a:r>
              <a:rPr lang="hu-HU" sz="1600" dirty="0">
                <a:solidFill>
                  <a:schemeClr val="tx1"/>
                </a:solidFill>
              </a:rPr>
              <a:t>  : int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getName</a:t>
            </a:r>
            <a:r>
              <a:rPr lang="hu-HU" sz="1600" dirty="0">
                <a:solidFill>
                  <a:schemeClr val="tx1"/>
                </a:solidFill>
              </a:rPr>
              <a:t>()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r>
              <a:rPr lang="hu-HU" sz="1600" dirty="0">
                <a:solidFill>
                  <a:schemeClr val="tx1"/>
                </a:solidFill>
              </a:rPr>
              <a:t> {</a:t>
            </a:r>
            <a:r>
              <a:rPr lang="hu-HU" sz="1600" dirty="0" err="1">
                <a:solidFill>
                  <a:schemeClr val="tx1"/>
                </a:solidFill>
              </a:rPr>
              <a:t>query</a:t>
            </a:r>
            <a:r>
              <a:rPr lang="hu-HU" sz="1600" dirty="0">
                <a:solidFill>
                  <a:schemeClr val="tx1"/>
                </a:solidFill>
              </a:rPr>
              <a:t>}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getPrice</a:t>
            </a:r>
            <a:r>
              <a:rPr lang="hu-HU" sz="1600" dirty="0">
                <a:solidFill>
                  <a:schemeClr val="tx1"/>
                </a:solidFill>
              </a:rPr>
              <a:t>() : int {</a:t>
            </a:r>
            <a:r>
              <a:rPr lang="hu-HU" sz="1600" dirty="0" err="1">
                <a:solidFill>
                  <a:schemeClr val="tx1"/>
                </a:solidFill>
              </a:rPr>
              <a:t>query</a:t>
            </a:r>
            <a:r>
              <a:rPr lang="hu-HU" sz="16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A74B1E86-3B2B-4BF0-85D6-5D4888217E75}"/>
              </a:ext>
            </a:extLst>
          </p:cNvPr>
          <p:cNvSpPr/>
          <p:nvPr/>
        </p:nvSpPr>
        <p:spPr>
          <a:xfrm>
            <a:off x="7589700" y="2873498"/>
            <a:ext cx="3813615" cy="11216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Store</a:t>
            </a:r>
            <a:endParaRPr lang="hu-HU" dirty="0">
              <a:solidFill>
                <a:schemeClr val="tx1"/>
              </a:solidFill>
            </a:endParaRPr>
          </a:p>
          <a:p>
            <a:pPr algn="ctr"/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+ </a:t>
            </a:r>
            <a:r>
              <a:rPr lang="hu-HU" dirty="0" err="1">
                <a:solidFill>
                  <a:schemeClr val="tx1"/>
                </a:solidFill>
              </a:rPr>
              <a:t>getFoods</a:t>
            </a:r>
            <a:r>
              <a:rPr lang="hu-HU" dirty="0">
                <a:solidFill>
                  <a:schemeClr val="tx1"/>
                </a:solidFill>
              </a:rPr>
              <a:t>() : </a:t>
            </a:r>
            <a:r>
              <a:rPr lang="hu-HU" dirty="0" err="1">
                <a:solidFill>
                  <a:schemeClr val="tx1"/>
                </a:solidFill>
              </a:rPr>
              <a:t>Department</a:t>
            </a:r>
            <a:r>
              <a:rPr lang="hu-HU" dirty="0">
                <a:solidFill>
                  <a:schemeClr val="tx1"/>
                </a:solidFill>
              </a:rPr>
              <a:t> {</a:t>
            </a:r>
            <a:r>
              <a:rPr lang="hu-HU" dirty="0" err="1">
                <a:solidFill>
                  <a:schemeClr val="tx1"/>
                </a:solidFill>
              </a:rPr>
              <a:t>query</a:t>
            </a:r>
            <a:r>
              <a:rPr lang="hu-HU" dirty="0">
                <a:solidFill>
                  <a:schemeClr val="tx1"/>
                </a:solidFill>
              </a:rPr>
              <a:t>}</a:t>
            </a:r>
          </a:p>
          <a:p>
            <a:r>
              <a:rPr lang="hu-HU" dirty="0">
                <a:solidFill>
                  <a:schemeClr val="tx1"/>
                </a:solidFill>
              </a:rPr>
              <a:t>+ </a:t>
            </a:r>
            <a:r>
              <a:rPr lang="hu-HU" dirty="0" err="1">
                <a:solidFill>
                  <a:schemeClr val="tx1"/>
                </a:solidFill>
              </a:rPr>
              <a:t>getTechnical</a:t>
            </a:r>
            <a:r>
              <a:rPr lang="hu-HU" dirty="0">
                <a:solidFill>
                  <a:schemeClr val="tx1"/>
                </a:solidFill>
              </a:rPr>
              <a:t>() : </a:t>
            </a:r>
            <a:r>
              <a:rPr lang="hu-HU" dirty="0" err="1">
                <a:solidFill>
                  <a:schemeClr val="tx1"/>
                </a:solidFill>
              </a:rPr>
              <a:t>Department</a:t>
            </a:r>
            <a:r>
              <a:rPr lang="hu-HU" dirty="0">
                <a:solidFill>
                  <a:schemeClr val="tx1"/>
                </a:solidFill>
              </a:rPr>
              <a:t> {</a:t>
            </a:r>
            <a:r>
              <a:rPr lang="hu-HU" dirty="0" err="1">
                <a:solidFill>
                  <a:schemeClr val="tx1"/>
                </a:solidFill>
              </a:rPr>
              <a:t>query</a:t>
            </a:r>
            <a:r>
              <a:rPr lang="hu-HU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3" name="Háromszög 12">
            <a:extLst>
              <a:ext uri="{FF2B5EF4-FFF2-40B4-BE49-F238E27FC236}">
                <a16:creationId xmlns:a16="http://schemas.microsoft.com/office/drawing/2014/main" id="{B4258C97-DE3B-450E-96C8-765C69C2ACFC}"/>
              </a:ext>
            </a:extLst>
          </p:cNvPr>
          <p:cNvSpPr/>
          <p:nvPr/>
        </p:nvSpPr>
        <p:spPr>
          <a:xfrm rot="10800000">
            <a:off x="2235155" y="494145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D5DCCB98-FE17-49FA-A7D6-B7E29EA8B907}"/>
              </a:ext>
            </a:extLst>
          </p:cNvPr>
          <p:cNvSpPr txBox="1"/>
          <p:nvPr/>
        </p:nvSpPr>
        <p:spPr>
          <a:xfrm>
            <a:off x="2018048" y="4620196"/>
            <a:ext cx="5706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buys</a:t>
            </a:r>
            <a:endParaRPr lang="hu-HU" sz="1600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B09EAC13-38B8-4587-A086-1C6082939603}"/>
              </a:ext>
            </a:extLst>
          </p:cNvPr>
          <p:cNvSpPr txBox="1"/>
          <p:nvPr/>
        </p:nvSpPr>
        <p:spPr>
          <a:xfrm>
            <a:off x="2202491" y="5171975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22" name="Háromszög 21">
            <a:extLst>
              <a:ext uri="{FF2B5EF4-FFF2-40B4-BE49-F238E27FC236}">
                <a16:creationId xmlns:a16="http://schemas.microsoft.com/office/drawing/2014/main" id="{A9E50093-ED40-4051-832B-6B8941C503C0}"/>
              </a:ext>
            </a:extLst>
          </p:cNvPr>
          <p:cNvSpPr/>
          <p:nvPr/>
        </p:nvSpPr>
        <p:spPr>
          <a:xfrm rot="16200000">
            <a:off x="5454301" y="5770359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A34E1AB2-959F-4330-8368-3C3C83594B25}"/>
              </a:ext>
            </a:extLst>
          </p:cNvPr>
          <p:cNvSpPr txBox="1"/>
          <p:nvPr/>
        </p:nvSpPr>
        <p:spPr>
          <a:xfrm>
            <a:off x="5514176" y="5700501"/>
            <a:ext cx="792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err="1"/>
              <a:t>sells</a:t>
            </a:r>
            <a:endParaRPr lang="hu-HU" sz="1600" dirty="0"/>
          </a:p>
        </p:txBody>
      </p:sp>
      <p:cxnSp>
        <p:nvCxnSpPr>
          <p:cNvPr id="24" name="Egyenes összekötő 23">
            <a:extLst>
              <a:ext uri="{FF2B5EF4-FFF2-40B4-BE49-F238E27FC236}">
                <a16:creationId xmlns:a16="http://schemas.microsoft.com/office/drawing/2014/main" id="{20978D3A-749D-429A-8558-8BE78BC51C3B}"/>
              </a:ext>
            </a:extLst>
          </p:cNvPr>
          <p:cNvCxnSpPr>
            <a:cxnSpLocks/>
          </p:cNvCxnSpPr>
          <p:nvPr/>
        </p:nvCxnSpPr>
        <p:spPr>
          <a:xfrm>
            <a:off x="2505779" y="4551805"/>
            <a:ext cx="568" cy="83848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églalap 25">
            <a:extLst>
              <a:ext uri="{FF2B5EF4-FFF2-40B4-BE49-F238E27FC236}">
                <a16:creationId xmlns:a16="http://schemas.microsoft.com/office/drawing/2014/main" id="{1EF0AC62-583F-4D26-88B7-B2744A96FB6F}"/>
              </a:ext>
            </a:extLst>
          </p:cNvPr>
          <p:cNvSpPr/>
          <p:nvPr/>
        </p:nvSpPr>
        <p:spPr>
          <a:xfrm>
            <a:off x="866275" y="5802936"/>
            <a:ext cx="2607717" cy="4863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1864B450-7B1D-4739-8896-4899509556FF}"/>
              </a:ext>
            </a:extLst>
          </p:cNvPr>
          <p:cNvSpPr/>
          <p:nvPr/>
        </p:nvSpPr>
        <p:spPr>
          <a:xfrm>
            <a:off x="612491" y="2444156"/>
            <a:ext cx="3786972" cy="5607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Szövegdoboz 31">
            <a:extLst>
              <a:ext uri="{FF2B5EF4-FFF2-40B4-BE49-F238E27FC236}">
                <a16:creationId xmlns:a16="http://schemas.microsoft.com/office/drawing/2014/main" id="{5DFEA918-23E0-4474-A1ED-C1FF6382A7D2}"/>
              </a:ext>
            </a:extLst>
          </p:cNvPr>
          <p:cNvSpPr txBox="1"/>
          <p:nvPr/>
        </p:nvSpPr>
        <p:spPr>
          <a:xfrm>
            <a:off x="3361415" y="6028420"/>
            <a:ext cx="881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/>
              <a:t>- </a:t>
            </a:r>
            <a:r>
              <a:rPr lang="hu-HU" sz="1600" dirty="0" err="1"/>
              <a:t>stock</a:t>
            </a:r>
            <a:endParaRPr lang="hu-HU" sz="1600" dirty="0"/>
          </a:p>
        </p:txBody>
      </p:sp>
      <p:cxnSp>
        <p:nvCxnSpPr>
          <p:cNvPr id="51" name="Egyenes összekötő 50">
            <a:extLst>
              <a:ext uri="{FF2B5EF4-FFF2-40B4-BE49-F238E27FC236}">
                <a16:creationId xmlns:a16="http://schemas.microsoft.com/office/drawing/2014/main" id="{E68C3128-ECF3-4BAD-8604-B2A5351BDF5F}"/>
              </a:ext>
            </a:extLst>
          </p:cNvPr>
          <p:cNvCxnSpPr>
            <a:cxnSpLocks/>
            <a:stCxn id="62" idx="0"/>
          </p:cNvCxnSpPr>
          <p:nvPr/>
        </p:nvCxnSpPr>
        <p:spPr>
          <a:xfrm flipH="1" flipV="1">
            <a:off x="3049439" y="2387952"/>
            <a:ext cx="2841" cy="87370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llipszis 61">
            <a:extLst>
              <a:ext uri="{FF2B5EF4-FFF2-40B4-BE49-F238E27FC236}">
                <a16:creationId xmlns:a16="http://schemas.microsoft.com/office/drawing/2014/main" id="{5FF60E34-891C-46EE-806F-80B16E7BABDA}"/>
              </a:ext>
            </a:extLst>
          </p:cNvPr>
          <p:cNvSpPr/>
          <p:nvPr/>
        </p:nvSpPr>
        <p:spPr>
          <a:xfrm>
            <a:off x="3008768" y="3261654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7" name="Szövegdoboz 86">
            <a:extLst>
              <a:ext uri="{FF2B5EF4-FFF2-40B4-BE49-F238E27FC236}">
                <a16:creationId xmlns:a16="http://schemas.microsoft.com/office/drawing/2014/main" id="{45ADE559-220F-4630-A57C-BE1C1C10B0B7}"/>
              </a:ext>
            </a:extLst>
          </p:cNvPr>
          <p:cNvSpPr txBox="1"/>
          <p:nvPr/>
        </p:nvSpPr>
        <p:spPr>
          <a:xfrm>
            <a:off x="2487733" y="5147716"/>
            <a:ext cx="863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/>
              <a:t>- </a:t>
            </a:r>
            <a:r>
              <a:rPr lang="hu-HU" sz="1600" dirty="0" err="1"/>
              <a:t>cart</a:t>
            </a:r>
            <a:endParaRPr lang="hu-HU" sz="1600" dirty="0"/>
          </a:p>
        </p:txBody>
      </p:sp>
      <p:sp>
        <p:nvSpPr>
          <p:cNvPr id="91" name="Téglalap 90">
            <a:extLst>
              <a:ext uri="{FF2B5EF4-FFF2-40B4-BE49-F238E27FC236}">
                <a16:creationId xmlns:a16="http://schemas.microsoft.com/office/drawing/2014/main" id="{6286944A-2E1A-45A2-A7A4-6B932E61EEF2}"/>
              </a:ext>
            </a:extLst>
          </p:cNvPr>
          <p:cNvSpPr/>
          <p:nvPr/>
        </p:nvSpPr>
        <p:spPr>
          <a:xfrm>
            <a:off x="7750789" y="5424891"/>
            <a:ext cx="3123805" cy="1207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  <a:p>
            <a:pPr algn="ctr"/>
            <a:r>
              <a:rPr lang="hu-HU" dirty="0" err="1">
                <a:solidFill>
                  <a:schemeClr val="tx1"/>
                </a:solidFill>
              </a:rPr>
              <a:t>Department</a:t>
            </a:r>
            <a:endParaRPr lang="hu-HU" dirty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+ </a:t>
            </a:r>
            <a:r>
              <a:rPr lang="hu-HU" dirty="0" err="1">
                <a:solidFill>
                  <a:schemeClr val="tx1"/>
                </a:solidFill>
              </a:rPr>
              <a:t>getStock</a:t>
            </a:r>
            <a:r>
              <a:rPr lang="hu-HU" dirty="0">
                <a:solidFill>
                  <a:schemeClr val="tx1"/>
                </a:solidFill>
              </a:rPr>
              <a:t>() : </a:t>
            </a:r>
            <a:r>
              <a:rPr lang="hu-HU" dirty="0" err="1">
                <a:solidFill>
                  <a:schemeClr val="tx1"/>
                </a:solidFill>
              </a:rPr>
              <a:t>Product</a:t>
            </a:r>
            <a:r>
              <a:rPr lang="hu-HU" dirty="0">
                <a:solidFill>
                  <a:schemeClr val="tx1"/>
                </a:solidFill>
              </a:rPr>
              <a:t>[] {</a:t>
            </a:r>
            <a:r>
              <a:rPr lang="hu-HU" dirty="0" err="1">
                <a:solidFill>
                  <a:schemeClr val="tx1"/>
                </a:solidFill>
              </a:rPr>
              <a:t>query</a:t>
            </a:r>
            <a:r>
              <a:rPr lang="hu-HU" dirty="0">
                <a:solidFill>
                  <a:schemeClr val="tx1"/>
                </a:solidFill>
              </a:rPr>
              <a:t>}</a:t>
            </a:r>
          </a:p>
          <a:p>
            <a:r>
              <a:rPr lang="hu-HU" dirty="0">
                <a:solidFill>
                  <a:schemeClr val="tx1"/>
                </a:solidFill>
              </a:rPr>
              <a:t>+ </a:t>
            </a:r>
            <a:r>
              <a:rPr lang="hu-HU" dirty="0" err="1">
                <a:solidFill>
                  <a:schemeClr val="tx1"/>
                </a:solidFill>
              </a:rPr>
              <a:t>take</a:t>
            </a:r>
            <a:r>
              <a:rPr lang="hu-HU" dirty="0">
                <a:solidFill>
                  <a:schemeClr val="tx1"/>
                </a:solidFill>
              </a:rPr>
              <a:t>(p:</a:t>
            </a:r>
            <a:r>
              <a:rPr lang="hu-HU" dirty="0" err="1">
                <a:solidFill>
                  <a:schemeClr val="tx1"/>
                </a:solidFill>
              </a:rPr>
              <a:t>Product</a:t>
            </a:r>
            <a:r>
              <a:rPr lang="hu-HU" dirty="0">
                <a:solidFill>
                  <a:schemeClr val="tx1"/>
                </a:solidFill>
              </a:rPr>
              <a:t>) : </a:t>
            </a:r>
            <a:r>
              <a:rPr lang="hu-HU" dirty="0" err="1">
                <a:solidFill>
                  <a:schemeClr val="tx1"/>
                </a:solidFill>
              </a:rPr>
              <a:t>void</a:t>
            </a:r>
            <a:endParaRPr lang="hu-HU" dirty="0">
              <a:solidFill>
                <a:schemeClr val="tx1"/>
              </a:solidFill>
            </a:endParaRP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cxnSp>
        <p:nvCxnSpPr>
          <p:cNvPr id="108" name="Egyenes összekötő 107">
            <a:extLst>
              <a:ext uri="{FF2B5EF4-FFF2-40B4-BE49-F238E27FC236}">
                <a16:creationId xmlns:a16="http://schemas.microsoft.com/office/drawing/2014/main" id="{8555D7D0-162C-4D65-AC34-3596A0C34F37}"/>
              </a:ext>
            </a:extLst>
          </p:cNvPr>
          <p:cNvCxnSpPr>
            <a:cxnSpLocks/>
            <a:stCxn id="29" idx="6"/>
            <a:endCxn id="91" idx="1"/>
          </p:cNvCxnSpPr>
          <p:nvPr/>
        </p:nvCxnSpPr>
        <p:spPr>
          <a:xfrm flipV="1">
            <a:off x="3578771" y="6028420"/>
            <a:ext cx="4172018" cy="16595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Szövegdoboz 128">
            <a:extLst>
              <a:ext uri="{FF2B5EF4-FFF2-40B4-BE49-F238E27FC236}">
                <a16:creationId xmlns:a16="http://schemas.microsoft.com/office/drawing/2014/main" id="{02EC5A80-F6CD-4E7A-8F1E-608EC7A8C8A8}"/>
              </a:ext>
            </a:extLst>
          </p:cNvPr>
          <p:cNvSpPr txBox="1"/>
          <p:nvPr/>
        </p:nvSpPr>
        <p:spPr>
          <a:xfrm>
            <a:off x="3434659" y="5700501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59" name="Szövegdoboz 158">
            <a:extLst>
              <a:ext uri="{FF2B5EF4-FFF2-40B4-BE49-F238E27FC236}">
                <a16:creationId xmlns:a16="http://schemas.microsoft.com/office/drawing/2014/main" id="{FA10F2D7-E9AF-4285-9576-67E9B4919B1A}"/>
              </a:ext>
            </a:extLst>
          </p:cNvPr>
          <p:cNvSpPr txBox="1"/>
          <p:nvPr/>
        </p:nvSpPr>
        <p:spPr>
          <a:xfrm>
            <a:off x="8417785" y="4805593"/>
            <a:ext cx="937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/>
              <a:t>- </a:t>
            </a:r>
            <a:r>
              <a:rPr lang="hu-HU" sz="1600" dirty="0" err="1"/>
              <a:t>foods</a:t>
            </a:r>
            <a:endParaRPr lang="hu-HU" sz="1600" dirty="0"/>
          </a:p>
        </p:txBody>
      </p:sp>
      <p:sp>
        <p:nvSpPr>
          <p:cNvPr id="160" name="Szövegdoboz 159">
            <a:extLst>
              <a:ext uri="{FF2B5EF4-FFF2-40B4-BE49-F238E27FC236}">
                <a16:creationId xmlns:a16="http://schemas.microsoft.com/office/drawing/2014/main" id="{39A74796-F26B-4680-B19D-CAFB627EA9B0}"/>
              </a:ext>
            </a:extLst>
          </p:cNvPr>
          <p:cNvSpPr txBox="1"/>
          <p:nvPr/>
        </p:nvSpPr>
        <p:spPr>
          <a:xfrm>
            <a:off x="8216546" y="5043128"/>
            <a:ext cx="1054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/>
              <a:t>- </a:t>
            </a:r>
            <a:r>
              <a:rPr lang="hu-HU" sz="1600" dirty="0" err="1"/>
              <a:t>technical</a:t>
            </a:r>
            <a:endParaRPr lang="hu-HU" sz="1600" dirty="0"/>
          </a:p>
        </p:txBody>
      </p:sp>
      <p:sp>
        <p:nvSpPr>
          <p:cNvPr id="161" name="Szövegdoboz 160">
            <a:extLst>
              <a:ext uri="{FF2B5EF4-FFF2-40B4-BE49-F238E27FC236}">
                <a16:creationId xmlns:a16="http://schemas.microsoft.com/office/drawing/2014/main" id="{47FC5089-BEEA-43E6-A3AE-5A4E150D477F}"/>
              </a:ext>
            </a:extLst>
          </p:cNvPr>
          <p:cNvSpPr txBox="1"/>
          <p:nvPr/>
        </p:nvSpPr>
        <p:spPr>
          <a:xfrm>
            <a:off x="5462891" y="3133875"/>
            <a:ext cx="937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err="1"/>
              <a:t>shops</a:t>
            </a:r>
            <a:endParaRPr lang="hu-HU" sz="1600" dirty="0"/>
          </a:p>
        </p:txBody>
      </p:sp>
      <p:sp>
        <p:nvSpPr>
          <p:cNvPr id="164" name="Rombusz 163">
            <a:extLst>
              <a:ext uri="{FF2B5EF4-FFF2-40B4-BE49-F238E27FC236}">
                <a16:creationId xmlns:a16="http://schemas.microsoft.com/office/drawing/2014/main" id="{13E5167C-A95B-42AE-9712-5A401BAC511D}"/>
              </a:ext>
            </a:extLst>
          </p:cNvPr>
          <p:cNvSpPr/>
          <p:nvPr/>
        </p:nvSpPr>
        <p:spPr>
          <a:xfrm>
            <a:off x="9228404" y="3974020"/>
            <a:ext cx="168573" cy="256295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68" name="Egyenes összekötő 167">
            <a:extLst>
              <a:ext uri="{FF2B5EF4-FFF2-40B4-BE49-F238E27FC236}">
                <a16:creationId xmlns:a16="http://schemas.microsoft.com/office/drawing/2014/main" id="{DD21A883-AAA6-4309-BB0D-36F209D1E99B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4399463" y="3434313"/>
            <a:ext cx="3190237" cy="14041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Szövegdoboz 52">
            <a:extLst>
              <a:ext uri="{FF2B5EF4-FFF2-40B4-BE49-F238E27FC236}">
                <a16:creationId xmlns:a16="http://schemas.microsoft.com/office/drawing/2014/main" id="{7703B4C0-5455-44A7-85B0-17D3B696D188}"/>
              </a:ext>
            </a:extLst>
          </p:cNvPr>
          <p:cNvSpPr txBox="1"/>
          <p:nvPr/>
        </p:nvSpPr>
        <p:spPr>
          <a:xfrm>
            <a:off x="9402827" y="5053052"/>
            <a:ext cx="306494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2</a:t>
            </a:r>
          </a:p>
        </p:txBody>
      </p:sp>
      <p:sp>
        <p:nvSpPr>
          <p:cNvPr id="31" name="Téglalap: szamárfül 30">
            <a:extLst>
              <a:ext uri="{FF2B5EF4-FFF2-40B4-BE49-F238E27FC236}">
                <a16:creationId xmlns:a16="http://schemas.microsoft.com/office/drawing/2014/main" id="{360169FC-F260-4546-8DDB-CEC6301EF5A9}"/>
              </a:ext>
            </a:extLst>
          </p:cNvPr>
          <p:cNvSpPr/>
          <p:nvPr/>
        </p:nvSpPr>
        <p:spPr>
          <a:xfrm rot="16200000">
            <a:off x="4032464" y="-865726"/>
            <a:ext cx="2892481" cy="4976738"/>
          </a:xfrm>
          <a:prstGeom prst="foldedCorner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915174EB-56F0-4321-B6DE-5BFB24C0A363}"/>
              </a:ext>
            </a:extLst>
          </p:cNvPr>
          <p:cNvSpPr txBox="1"/>
          <p:nvPr/>
        </p:nvSpPr>
        <p:spPr>
          <a:xfrm>
            <a:off x="3054285" y="176093"/>
            <a:ext cx="491978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err="1"/>
              <a:t>forall</a:t>
            </a:r>
            <a:r>
              <a:rPr lang="hu-HU" sz="1400" dirty="0"/>
              <a:t> </a:t>
            </a:r>
            <a:r>
              <a:rPr lang="hu-HU" sz="1400" dirty="0" err="1"/>
              <a:t>name</a:t>
            </a:r>
            <a:r>
              <a:rPr lang="hu-HU" sz="1400" dirty="0"/>
              <a:t> </a:t>
            </a:r>
            <a:r>
              <a:rPr lang="hu-HU" sz="1400" b="1" dirty="0"/>
              <a:t>in</a:t>
            </a:r>
            <a:r>
              <a:rPr lang="hu-HU" sz="1400" dirty="0"/>
              <a:t> </a:t>
            </a:r>
            <a:r>
              <a:rPr lang="hu-HU" sz="1400" dirty="0" err="1"/>
              <a:t>list</a:t>
            </a:r>
            <a:r>
              <a:rPr lang="hu-HU" sz="1400" dirty="0"/>
              <a:t> </a:t>
            </a:r>
            <a:r>
              <a:rPr lang="hu-HU" sz="1400" b="1" dirty="0" err="1"/>
              <a:t>loop</a:t>
            </a:r>
            <a:endParaRPr lang="hu-HU" sz="1400" b="1" dirty="0"/>
          </a:p>
          <a:p>
            <a:r>
              <a:rPr lang="hu-HU" sz="1400" dirty="0"/>
              <a:t>     l, </a:t>
            </a:r>
            <a:r>
              <a:rPr lang="hu-HU" sz="1400" dirty="0" err="1"/>
              <a:t>product</a:t>
            </a:r>
            <a:r>
              <a:rPr lang="hu-HU" sz="1400" dirty="0"/>
              <a:t> := SEARCH </a:t>
            </a:r>
            <a:r>
              <a:rPr lang="hu-HU" sz="1400" baseline="-25000" dirty="0"/>
              <a:t>p </a:t>
            </a:r>
            <a:r>
              <a:rPr lang="hu-HU" sz="14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∊ </a:t>
            </a:r>
            <a:r>
              <a:rPr lang="hu-HU" sz="1400" baseline="-25000" dirty="0" err="1"/>
              <a:t>s.getFoods</a:t>
            </a:r>
            <a:r>
              <a:rPr lang="hu-HU" sz="1400" baseline="-25000" dirty="0"/>
              <a:t>().</a:t>
            </a:r>
            <a:r>
              <a:rPr lang="hu-HU" sz="1400" baseline="-25000" dirty="0" err="1"/>
              <a:t>getStock</a:t>
            </a:r>
            <a:r>
              <a:rPr lang="hu-HU" sz="1400" baseline="-25000" dirty="0"/>
              <a:t>()  </a:t>
            </a:r>
            <a:r>
              <a:rPr lang="hu-HU" sz="1400" dirty="0" err="1"/>
              <a:t>name</a:t>
            </a:r>
            <a:r>
              <a:rPr lang="hu-HU" sz="1400" dirty="0"/>
              <a:t> = </a:t>
            </a:r>
            <a:r>
              <a:rPr lang="hu-HU" sz="1400" dirty="0" err="1"/>
              <a:t>p.getName</a:t>
            </a:r>
            <a:r>
              <a:rPr lang="hu-HU" sz="1400" dirty="0"/>
              <a:t>()</a:t>
            </a:r>
          </a:p>
          <a:p>
            <a:r>
              <a:rPr lang="hu-HU" sz="1400" b="1" dirty="0"/>
              <a:t>     </a:t>
            </a:r>
            <a:r>
              <a:rPr lang="hu-HU" sz="1400" b="1" dirty="0" err="1"/>
              <a:t>if</a:t>
            </a:r>
            <a:r>
              <a:rPr lang="hu-HU" sz="1400" dirty="0"/>
              <a:t>  l  </a:t>
            </a:r>
            <a:r>
              <a:rPr lang="hu-HU" sz="1400" b="1" dirty="0" err="1"/>
              <a:t>then</a:t>
            </a:r>
            <a:r>
              <a:rPr lang="hu-HU" sz="1400" dirty="0"/>
              <a:t>   </a:t>
            </a:r>
            <a:r>
              <a:rPr lang="hu-HU" sz="1400" dirty="0" err="1"/>
              <a:t>cart.insert</a:t>
            </a:r>
            <a:r>
              <a:rPr lang="hu-HU" sz="1400" dirty="0"/>
              <a:t>(</a:t>
            </a:r>
            <a:r>
              <a:rPr lang="hu-HU" sz="1400" dirty="0" err="1"/>
              <a:t>product</a:t>
            </a:r>
            <a:r>
              <a:rPr lang="hu-HU" sz="1400" dirty="0"/>
              <a:t>)</a:t>
            </a:r>
          </a:p>
          <a:p>
            <a:r>
              <a:rPr lang="hu-HU" sz="1400" dirty="0"/>
              <a:t>          </a:t>
            </a:r>
            <a:r>
              <a:rPr lang="hu-HU" sz="1400" dirty="0" err="1"/>
              <a:t>s.getFoods</a:t>
            </a:r>
            <a:r>
              <a:rPr lang="hu-HU" sz="1400" dirty="0"/>
              <a:t>().</a:t>
            </a:r>
            <a:r>
              <a:rPr lang="hu-HU" sz="1400" dirty="0" err="1"/>
              <a:t>take</a:t>
            </a:r>
            <a:r>
              <a:rPr lang="hu-HU" sz="1400" dirty="0"/>
              <a:t>(</a:t>
            </a:r>
            <a:r>
              <a:rPr lang="hu-HU" sz="1400" dirty="0" err="1"/>
              <a:t>product</a:t>
            </a:r>
            <a:r>
              <a:rPr lang="hu-HU" sz="1400" dirty="0"/>
              <a:t>)</a:t>
            </a:r>
          </a:p>
          <a:p>
            <a:r>
              <a:rPr lang="hu-HU" sz="1400" b="1" dirty="0"/>
              <a:t>     </a:t>
            </a:r>
            <a:r>
              <a:rPr lang="hu-HU" sz="1400" b="1" dirty="0" err="1"/>
              <a:t>endif</a:t>
            </a:r>
            <a:r>
              <a:rPr lang="hu-HU" sz="1400" dirty="0"/>
              <a:t> </a:t>
            </a:r>
          </a:p>
          <a:p>
            <a:r>
              <a:rPr lang="hu-HU" sz="1400" b="1" dirty="0" err="1"/>
              <a:t>endloop</a:t>
            </a:r>
            <a:endParaRPr lang="hu-HU" sz="1400" b="1" dirty="0"/>
          </a:p>
          <a:p>
            <a:r>
              <a:rPr lang="hu-HU" sz="1400" b="1" dirty="0" err="1"/>
              <a:t>forall</a:t>
            </a:r>
            <a:r>
              <a:rPr lang="hu-HU" sz="1400" dirty="0"/>
              <a:t> </a:t>
            </a:r>
            <a:r>
              <a:rPr lang="hu-HU" sz="1400" dirty="0" err="1"/>
              <a:t>name</a:t>
            </a:r>
            <a:r>
              <a:rPr lang="hu-HU" sz="1400" dirty="0"/>
              <a:t> </a:t>
            </a:r>
            <a:r>
              <a:rPr lang="hu-HU" sz="1400" b="1" dirty="0"/>
              <a:t>in</a:t>
            </a:r>
            <a:r>
              <a:rPr lang="hu-HU" sz="1400" dirty="0"/>
              <a:t> </a:t>
            </a:r>
            <a:r>
              <a:rPr lang="hu-HU" sz="1400" dirty="0" err="1"/>
              <a:t>list</a:t>
            </a:r>
            <a:r>
              <a:rPr lang="hu-HU" sz="1400" dirty="0"/>
              <a:t> </a:t>
            </a:r>
            <a:r>
              <a:rPr lang="hu-HU" sz="1400" b="1" dirty="0" err="1"/>
              <a:t>loop</a:t>
            </a:r>
            <a:endParaRPr lang="hu-HU" sz="1400" b="1" dirty="0"/>
          </a:p>
          <a:p>
            <a:r>
              <a:rPr lang="hu-HU" sz="1400" dirty="0"/>
              <a:t>      l, min, </a:t>
            </a:r>
            <a:r>
              <a:rPr lang="hu-HU" sz="1400" dirty="0" err="1"/>
              <a:t>product</a:t>
            </a:r>
            <a:r>
              <a:rPr lang="hu-HU" sz="1400" dirty="0"/>
              <a:t> := MIN </a:t>
            </a:r>
            <a:r>
              <a:rPr lang="hu-HU" sz="1400" baseline="-25000" dirty="0"/>
              <a:t>p </a:t>
            </a:r>
            <a:r>
              <a:rPr lang="hu-HU" sz="14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∊</a:t>
            </a:r>
            <a:r>
              <a:rPr lang="hu-HU" sz="1400" baseline="-25000" dirty="0"/>
              <a:t> </a:t>
            </a:r>
            <a:r>
              <a:rPr lang="hu-HU" sz="1400" baseline="-25000" dirty="0" err="1"/>
              <a:t>s.getTechnical</a:t>
            </a:r>
            <a:r>
              <a:rPr lang="hu-HU" sz="1400" baseline="-25000" dirty="0"/>
              <a:t>().</a:t>
            </a:r>
            <a:r>
              <a:rPr lang="hu-HU" sz="1400" baseline="-25000" dirty="0" err="1"/>
              <a:t>getStock</a:t>
            </a:r>
            <a:r>
              <a:rPr lang="hu-HU" sz="1400" baseline="-25000" dirty="0"/>
              <a:t>(), {</a:t>
            </a:r>
            <a:r>
              <a:rPr lang="hu-HU" sz="1400" baseline="-25000" dirty="0" err="1"/>
              <a:t>name</a:t>
            </a:r>
            <a:r>
              <a:rPr lang="hu-HU" sz="1400" baseline="-25000" dirty="0"/>
              <a:t> = </a:t>
            </a:r>
            <a:r>
              <a:rPr lang="hu-HU" sz="1400" baseline="-25000" dirty="0" err="1"/>
              <a:t>p.getName</a:t>
            </a:r>
            <a:r>
              <a:rPr lang="hu-HU" sz="1400" baseline="-25000" dirty="0"/>
              <a:t>()} </a:t>
            </a:r>
            <a:br>
              <a:rPr lang="hu-HU" sz="1400" baseline="-25000" dirty="0"/>
            </a:br>
            <a:r>
              <a:rPr lang="hu-HU" sz="1400" baseline="-25000" dirty="0"/>
              <a:t>                                                                                                                                               </a:t>
            </a:r>
            <a:r>
              <a:rPr lang="hu-HU" sz="1400" dirty="0" err="1"/>
              <a:t>p.getPrice</a:t>
            </a:r>
            <a:r>
              <a:rPr lang="hu-HU" sz="1400" dirty="0"/>
              <a:t>()</a:t>
            </a:r>
          </a:p>
          <a:p>
            <a:r>
              <a:rPr lang="hu-HU" sz="1400" dirty="0"/>
              <a:t>      </a:t>
            </a:r>
            <a:r>
              <a:rPr lang="hu-HU" sz="1400" b="1" dirty="0" err="1"/>
              <a:t>if</a:t>
            </a:r>
            <a:r>
              <a:rPr lang="hu-HU" sz="1400" b="1" dirty="0"/>
              <a:t> </a:t>
            </a:r>
            <a:r>
              <a:rPr lang="hu-HU" sz="1400" dirty="0"/>
              <a:t> l  </a:t>
            </a:r>
            <a:r>
              <a:rPr lang="hu-HU" sz="1400" b="1" dirty="0" err="1"/>
              <a:t>then</a:t>
            </a:r>
            <a:r>
              <a:rPr lang="hu-HU" sz="1400" b="1" dirty="0"/>
              <a:t>   </a:t>
            </a:r>
            <a:r>
              <a:rPr lang="hu-HU" sz="1400" dirty="0" err="1"/>
              <a:t>cart.insert</a:t>
            </a:r>
            <a:r>
              <a:rPr lang="hu-HU" sz="1400" dirty="0"/>
              <a:t>(</a:t>
            </a:r>
            <a:r>
              <a:rPr lang="hu-HU" sz="1400" dirty="0" err="1"/>
              <a:t>product</a:t>
            </a:r>
            <a:r>
              <a:rPr lang="hu-HU" sz="1400" dirty="0"/>
              <a:t>)</a:t>
            </a:r>
          </a:p>
          <a:p>
            <a:r>
              <a:rPr lang="hu-HU" sz="1400" dirty="0"/>
              <a:t>          </a:t>
            </a:r>
            <a:r>
              <a:rPr lang="hu-HU" sz="1400" dirty="0" err="1"/>
              <a:t>s.getTechnical</a:t>
            </a:r>
            <a:r>
              <a:rPr lang="hu-HU" sz="1400" dirty="0"/>
              <a:t>().</a:t>
            </a:r>
            <a:r>
              <a:rPr lang="hu-HU" sz="1400" dirty="0" err="1"/>
              <a:t>take</a:t>
            </a:r>
            <a:r>
              <a:rPr lang="hu-HU" sz="1400" dirty="0"/>
              <a:t>(</a:t>
            </a:r>
            <a:r>
              <a:rPr lang="hu-HU" sz="1400" dirty="0" err="1"/>
              <a:t>product</a:t>
            </a:r>
            <a:r>
              <a:rPr lang="hu-HU" sz="1400" dirty="0"/>
              <a:t>)</a:t>
            </a:r>
          </a:p>
          <a:p>
            <a:r>
              <a:rPr lang="hu-HU" sz="1400" b="1" dirty="0"/>
              <a:t>      </a:t>
            </a:r>
            <a:r>
              <a:rPr lang="hu-HU" sz="1400" b="1" dirty="0" err="1"/>
              <a:t>endif</a:t>
            </a:r>
            <a:endParaRPr lang="hu-HU" sz="1400" b="1" dirty="0"/>
          </a:p>
          <a:p>
            <a:r>
              <a:rPr lang="hu-HU" sz="1400" b="1" dirty="0" err="1"/>
              <a:t>endloop</a:t>
            </a:r>
            <a:endParaRPr lang="hu-HU" sz="1400" b="1" dirty="0"/>
          </a:p>
        </p:txBody>
      </p:sp>
      <p:sp>
        <p:nvSpPr>
          <p:cNvPr id="29" name="Ellipszis 28">
            <a:extLst>
              <a:ext uri="{FF2B5EF4-FFF2-40B4-BE49-F238E27FC236}">
                <a16:creationId xmlns:a16="http://schemas.microsoft.com/office/drawing/2014/main" id="{2B468150-3C1C-4224-976D-2A022DB4E36B}"/>
              </a:ext>
            </a:extLst>
          </p:cNvPr>
          <p:cNvSpPr/>
          <p:nvPr/>
        </p:nvSpPr>
        <p:spPr>
          <a:xfrm>
            <a:off x="3491748" y="6003517"/>
            <a:ext cx="87023" cy="82996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Ellipszis 29">
            <a:extLst>
              <a:ext uri="{FF2B5EF4-FFF2-40B4-BE49-F238E27FC236}">
                <a16:creationId xmlns:a16="http://schemas.microsoft.com/office/drawing/2014/main" id="{512F4D37-9E7F-40B9-A63E-7510F7EE16B2}"/>
              </a:ext>
            </a:extLst>
          </p:cNvPr>
          <p:cNvSpPr/>
          <p:nvPr/>
        </p:nvSpPr>
        <p:spPr>
          <a:xfrm>
            <a:off x="2462835" y="5349647"/>
            <a:ext cx="87023" cy="82996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>
            <a:extLst>
              <a:ext uri="{FF2B5EF4-FFF2-40B4-BE49-F238E27FC236}">
                <a16:creationId xmlns:a16="http://schemas.microsoft.com/office/drawing/2014/main" id="{1EF0AC62-583F-4D26-88B7-B2744A96FB6F}"/>
              </a:ext>
            </a:extLst>
          </p:cNvPr>
          <p:cNvSpPr/>
          <p:nvPr/>
        </p:nvSpPr>
        <p:spPr>
          <a:xfrm>
            <a:off x="7752775" y="5859560"/>
            <a:ext cx="3121819" cy="1073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id="{1EF0AC62-583F-4D26-88B7-B2744A96FB6F}"/>
              </a:ext>
            </a:extLst>
          </p:cNvPr>
          <p:cNvSpPr/>
          <p:nvPr/>
        </p:nvSpPr>
        <p:spPr>
          <a:xfrm>
            <a:off x="7589361" y="3278677"/>
            <a:ext cx="3813954" cy="1084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6" name="Egyenes összekötő 35">
            <a:extLst>
              <a:ext uri="{FF2B5EF4-FFF2-40B4-BE49-F238E27FC236}">
                <a16:creationId xmlns:a16="http://schemas.microsoft.com/office/drawing/2014/main" id="{E68C3128-ECF3-4BAD-8604-B2A5351BDF5F}"/>
              </a:ext>
            </a:extLst>
          </p:cNvPr>
          <p:cNvCxnSpPr>
            <a:cxnSpLocks/>
          </p:cNvCxnSpPr>
          <p:nvPr/>
        </p:nvCxnSpPr>
        <p:spPr>
          <a:xfrm>
            <a:off x="10698547" y="6481867"/>
            <a:ext cx="1267708" cy="564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zis 37">
            <a:extLst>
              <a:ext uri="{FF2B5EF4-FFF2-40B4-BE49-F238E27FC236}">
                <a16:creationId xmlns:a16="http://schemas.microsoft.com/office/drawing/2014/main" id="{5FF60E34-891C-46EE-806F-80B16E7BABDA}"/>
              </a:ext>
            </a:extLst>
          </p:cNvPr>
          <p:cNvSpPr/>
          <p:nvPr/>
        </p:nvSpPr>
        <p:spPr>
          <a:xfrm>
            <a:off x="10636789" y="6446010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Szövegdoboz 40">
            <a:extLst>
              <a:ext uri="{FF2B5EF4-FFF2-40B4-BE49-F238E27FC236}">
                <a16:creationId xmlns:a16="http://schemas.microsoft.com/office/drawing/2014/main" id="{915174EB-56F0-4321-B6DE-5BFB24C0A363}"/>
              </a:ext>
            </a:extLst>
          </p:cNvPr>
          <p:cNvSpPr txBox="1"/>
          <p:nvPr/>
        </p:nvSpPr>
        <p:spPr>
          <a:xfrm>
            <a:off x="8743547" y="1394244"/>
            <a:ext cx="34272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l,ind := SEARCH </a:t>
            </a:r>
            <a:r>
              <a:rPr lang="hu-HU" sz="1400" baseline="-25000" dirty="0"/>
              <a:t>p </a:t>
            </a:r>
            <a:r>
              <a:rPr lang="hu-HU" sz="14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∊ </a:t>
            </a:r>
            <a:r>
              <a:rPr lang="hu-HU" sz="1400" baseline="-25000" dirty="0" err="1"/>
              <a:t>stock</a:t>
            </a:r>
            <a:br>
              <a:rPr lang="hu-HU" sz="1400" baseline="-25000" dirty="0"/>
            </a:br>
            <a:r>
              <a:rPr lang="hu-HU" sz="1400" baseline="-25000" dirty="0"/>
              <a:t>      </a:t>
            </a:r>
            <a:r>
              <a:rPr lang="hu-HU" sz="1400" dirty="0"/>
              <a:t>        </a:t>
            </a:r>
            <a:r>
              <a:rPr lang="hu-HU" sz="1400" dirty="0" err="1"/>
              <a:t>p.getName</a:t>
            </a:r>
            <a:r>
              <a:rPr lang="hu-HU" sz="1400" dirty="0"/>
              <a:t>()==</a:t>
            </a:r>
            <a:r>
              <a:rPr lang="hu-HU" sz="1400" dirty="0" err="1"/>
              <a:t>stock</a:t>
            </a:r>
            <a:r>
              <a:rPr lang="hu-HU" sz="1400" dirty="0"/>
              <a:t>[i].</a:t>
            </a:r>
            <a:r>
              <a:rPr lang="hu-HU" sz="1400" dirty="0" err="1"/>
              <a:t>getName</a:t>
            </a:r>
            <a:r>
              <a:rPr lang="hu-HU" sz="1400" dirty="0"/>
              <a:t>()</a:t>
            </a:r>
          </a:p>
          <a:p>
            <a:r>
              <a:rPr lang="hu-HU" sz="1400" b="1" dirty="0" err="1"/>
              <a:t>If</a:t>
            </a:r>
            <a:r>
              <a:rPr lang="hu-HU" sz="1400" dirty="0"/>
              <a:t> l </a:t>
            </a:r>
            <a:r>
              <a:rPr lang="hu-HU" sz="1400" b="1" dirty="0" err="1"/>
              <a:t>then</a:t>
            </a:r>
            <a:endParaRPr lang="hu-HU" sz="1400" b="1" dirty="0"/>
          </a:p>
          <a:p>
            <a:r>
              <a:rPr lang="hu-HU" sz="1400" dirty="0"/>
              <a:t>    </a:t>
            </a:r>
            <a:r>
              <a:rPr lang="hu-HU" sz="1400" dirty="0" err="1"/>
              <a:t>stock.erase</a:t>
            </a:r>
            <a:r>
              <a:rPr lang="hu-HU" sz="1400" dirty="0"/>
              <a:t>(ind)</a:t>
            </a:r>
          </a:p>
          <a:p>
            <a:r>
              <a:rPr lang="hu-HU" sz="1400" b="1" dirty="0" err="1"/>
              <a:t>endif</a:t>
            </a:r>
            <a:endParaRPr lang="hu-HU" sz="1400" b="1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BBE223AF-05AF-4549-B700-7F110F4DD802}"/>
              </a:ext>
            </a:extLst>
          </p:cNvPr>
          <p:cNvSpPr txBox="1"/>
          <p:nvPr/>
        </p:nvSpPr>
        <p:spPr>
          <a:xfrm>
            <a:off x="484284" y="585919"/>
            <a:ext cx="2319875" cy="646331"/>
          </a:xfrm>
          <a:prstGeom prst="rect">
            <a:avLst/>
          </a:prstGeom>
          <a:solidFill>
            <a:srgbClr val="0033CC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/>
              <a:t>Átdolgozott terv</a:t>
            </a:r>
          </a:p>
          <a:p>
            <a:pPr algn="ctr"/>
            <a:r>
              <a:rPr lang="hu-HU" dirty="0"/>
              <a:t>(</a:t>
            </a:r>
            <a:r>
              <a:rPr lang="hu-HU" dirty="0" err="1"/>
              <a:t>géptermi</a:t>
            </a:r>
            <a:r>
              <a:rPr lang="hu-HU" dirty="0"/>
              <a:t> gyakorlat)</a:t>
            </a:r>
          </a:p>
        </p:txBody>
      </p:sp>
    </p:spTree>
    <p:extLst>
      <p:ext uri="{BB962C8B-B14F-4D97-AF65-F5344CB8AC3E}">
        <p14:creationId xmlns:p14="http://schemas.microsoft.com/office/powerpoint/2010/main" val="237304779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E645C452-296F-40E2-A3B0-BF78A88F9F0C}"/>
              </a:ext>
            </a:extLst>
          </p:cNvPr>
          <p:cNvSpPr/>
          <p:nvPr/>
        </p:nvSpPr>
        <p:spPr>
          <a:xfrm>
            <a:off x="5156424" y="3487295"/>
            <a:ext cx="1870729" cy="61894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Account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B8B2CC0D-4A03-4C5C-B181-2508CB73F4E7}"/>
              </a:ext>
            </a:extLst>
          </p:cNvPr>
          <p:cNvSpPr/>
          <p:nvPr/>
        </p:nvSpPr>
        <p:spPr>
          <a:xfrm>
            <a:off x="5158923" y="5822788"/>
            <a:ext cx="1868229" cy="6525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Card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12D1453-FE11-427B-8E0C-34042D6615D3}"/>
              </a:ext>
            </a:extLst>
          </p:cNvPr>
          <p:cNvSpPr/>
          <p:nvPr/>
        </p:nvSpPr>
        <p:spPr>
          <a:xfrm>
            <a:off x="7571540" y="4640099"/>
            <a:ext cx="1865734" cy="6488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Customer</a:t>
            </a:r>
            <a:endParaRPr lang="hu-HU" dirty="0">
              <a:solidFill>
                <a:schemeClr val="tx1"/>
              </a:solidFill>
            </a:endParaRP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cxnSp>
        <p:nvCxnSpPr>
          <p:cNvPr id="5" name="Összekötő: szögletes 4">
            <a:extLst>
              <a:ext uri="{FF2B5EF4-FFF2-40B4-BE49-F238E27FC236}">
                <a16:creationId xmlns:a16="http://schemas.microsoft.com/office/drawing/2014/main" id="{F3B64317-5CC4-4AA2-8D9C-87CC5D5B7C6B}"/>
              </a:ext>
            </a:extLst>
          </p:cNvPr>
          <p:cNvCxnSpPr>
            <a:cxnSpLocks/>
            <a:stCxn id="127" idx="0"/>
            <a:endCxn id="2" idx="3"/>
          </p:cNvCxnSpPr>
          <p:nvPr/>
        </p:nvCxnSpPr>
        <p:spPr>
          <a:xfrm rot="16200000" flipV="1">
            <a:off x="7021435" y="3802485"/>
            <a:ext cx="843333" cy="831895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Összekötő: szögletes 9">
            <a:extLst>
              <a:ext uri="{FF2B5EF4-FFF2-40B4-BE49-F238E27FC236}">
                <a16:creationId xmlns:a16="http://schemas.microsoft.com/office/drawing/2014/main" id="{FE2A5B35-CDE1-483D-BE0F-3E6C155C16D6}"/>
              </a:ext>
            </a:extLst>
          </p:cNvPr>
          <p:cNvCxnSpPr>
            <a:cxnSpLocks/>
            <a:stCxn id="3" idx="3"/>
            <a:endCxn id="126" idx="2"/>
          </p:cNvCxnSpPr>
          <p:nvPr/>
        </p:nvCxnSpPr>
        <p:spPr>
          <a:xfrm flipV="1">
            <a:off x="7027152" y="5273383"/>
            <a:ext cx="860095" cy="87567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Összekötő: szögletes 15">
            <a:extLst>
              <a:ext uri="{FF2B5EF4-FFF2-40B4-BE49-F238E27FC236}">
                <a16:creationId xmlns:a16="http://schemas.microsoft.com/office/drawing/2014/main" id="{F52AD91B-0559-47ED-95A3-EC95172E7930}"/>
              </a:ext>
            </a:extLst>
          </p:cNvPr>
          <p:cNvCxnSpPr>
            <a:cxnSpLocks/>
            <a:stCxn id="17" idx="0"/>
            <a:endCxn id="2" idx="1"/>
          </p:cNvCxnSpPr>
          <p:nvPr/>
        </p:nvCxnSpPr>
        <p:spPr>
          <a:xfrm rot="5400000" flipH="1" flipV="1">
            <a:off x="4082539" y="3566214"/>
            <a:ext cx="843333" cy="1304438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églalap 16">
            <a:extLst>
              <a:ext uri="{FF2B5EF4-FFF2-40B4-BE49-F238E27FC236}">
                <a16:creationId xmlns:a16="http://schemas.microsoft.com/office/drawing/2014/main" id="{BED806FF-7B66-4E4C-8518-C5CA780EEB6D}"/>
              </a:ext>
            </a:extLst>
          </p:cNvPr>
          <p:cNvSpPr/>
          <p:nvPr/>
        </p:nvSpPr>
        <p:spPr>
          <a:xfrm>
            <a:off x="2924279" y="4640099"/>
            <a:ext cx="1855414" cy="6488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Bank</a:t>
            </a:r>
          </a:p>
          <a:p>
            <a:r>
              <a:rPr lang="hu-HU" sz="16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8" name="Összekötő: szögletes 17">
            <a:extLst>
              <a:ext uri="{FF2B5EF4-FFF2-40B4-BE49-F238E27FC236}">
                <a16:creationId xmlns:a16="http://schemas.microsoft.com/office/drawing/2014/main" id="{51992CDF-1163-4030-AE53-4E1810ABD2F3}"/>
              </a:ext>
            </a:extLst>
          </p:cNvPr>
          <p:cNvCxnSpPr>
            <a:cxnSpLocks/>
            <a:stCxn id="17" idx="2"/>
            <a:endCxn id="3" idx="1"/>
          </p:cNvCxnSpPr>
          <p:nvPr/>
        </p:nvCxnSpPr>
        <p:spPr>
          <a:xfrm rot="16200000" flipH="1">
            <a:off x="4075390" y="5065519"/>
            <a:ext cx="860129" cy="1306937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églalap 59">
            <a:extLst>
              <a:ext uri="{FF2B5EF4-FFF2-40B4-BE49-F238E27FC236}">
                <a16:creationId xmlns:a16="http://schemas.microsoft.com/office/drawing/2014/main" id="{9EDAFAE1-64E3-49B1-A0FB-D47580BF5402}"/>
              </a:ext>
            </a:extLst>
          </p:cNvPr>
          <p:cNvSpPr/>
          <p:nvPr/>
        </p:nvSpPr>
        <p:spPr>
          <a:xfrm>
            <a:off x="2924279" y="2332865"/>
            <a:ext cx="1855413" cy="5864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Center</a:t>
            </a: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67" name="Téglalap 66">
            <a:extLst>
              <a:ext uri="{FF2B5EF4-FFF2-40B4-BE49-F238E27FC236}">
                <a16:creationId xmlns:a16="http://schemas.microsoft.com/office/drawing/2014/main" id="{29A9AF1A-1444-48A8-B4B6-5E5306E6899C}"/>
              </a:ext>
            </a:extLst>
          </p:cNvPr>
          <p:cNvSpPr/>
          <p:nvPr/>
        </p:nvSpPr>
        <p:spPr>
          <a:xfrm>
            <a:off x="7573807" y="2332532"/>
            <a:ext cx="1863468" cy="5846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ATM</a:t>
            </a:r>
          </a:p>
        </p:txBody>
      </p:sp>
      <p:sp>
        <p:nvSpPr>
          <p:cNvPr id="112" name="Szövegdoboz 111">
            <a:extLst>
              <a:ext uri="{FF2B5EF4-FFF2-40B4-BE49-F238E27FC236}">
                <a16:creationId xmlns:a16="http://schemas.microsoft.com/office/drawing/2014/main" id="{12148142-F4C2-4D0B-AABB-5C5817ABFA9C}"/>
              </a:ext>
            </a:extLst>
          </p:cNvPr>
          <p:cNvSpPr txBox="1"/>
          <p:nvPr/>
        </p:nvSpPr>
        <p:spPr>
          <a:xfrm>
            <a:off x="8260062" y="4356152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cxnSp>
        <p:nvCxnSpPr>
          <p:cNvPr id="113" name="Egyenes összekötő 112">
            <a:extLst>
              <a:ext uri="{FF2B5EF4-FFF2-40B4-BE49-F238E27FC236}">
                <a16:creationId xmlns:a16="http://schemas.microsoft.com/office/drawing/2014/main" id="{2965BC25-768A-4BB8-A4FB-57E9D49013C0}"/>
              </a:ext>
            </a:extLst>
          </p:cNvPr>
          <p:cNvCxnSpPr>
            <a:cxnSpLocks/>
          </p:cNvCxnSpPr>
          <p:nvPr/>
        </p:nvCxnSpPr>
        <p:spPr>
          <a:xfrm flipH="1" flipV="1">
            <a:off x="9325777" y="2917170"/>
            <a:ext cx="15528" cy="171139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>
            <a:extLst>
              <a:ext uri="{FF2B5EF4-FFF2-40B4-BE49-F238E27FC236}">
                <a16:creationId xmlns:a16="http://schemas.microsoft.com/office/drawing/2014/main" id="{FA734E71-67DC-4DC5-A3BA-AF77BD09D9CA}"/>
              </a:ext>
            </a:extLst>
          </p:cNvPr>
          <p:cNvCxnSpPr>
            <a:cxnSpLocks/>
            <a:endCxn id="119" idx="1"/>
          </p:cNvCxnSpPr>
          <p:nvPr/>
        </p:nvCxnSpPr>
        <p:spPr>
          <a:xfrm flipV="1">
            <a:off x="8508067" y="3416734"/>
            <a:ext cx="818788" cy="911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Szövegdoboz 114">
            <a:extLst>
              <a:ext uri="{FF2B5EF4-FFF2-40B4-BE49-F238E27FC236}">
                <a16:creationId xmlns:a16="http://schemas.microsoft.com/office/drawing/2014/main" id="{8465E592-350C-4E38-8B35-300EBA0471D6}"/>
              </a:ext>
            </a:extLst>
          </p:cNvPr>
          <p:cNvSpPr txBox="1"/>
          <p:nvPr/>
        </p:nvSpPr>
        <p:spPr>
          <a:xfrm>
            <a:off x="8476126" y="3423433"/>
            <a:ext cx="857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subset</a:t>
            </a:r>
            <a:r>
              <a:rPr lang="hu-HU" sz="1600" dirty="0"/>
              <a:t>}</a:t>
            </a:r>
          </a:p>
        </p:txBody>
      </p:sp>
      <p:sp>
        <p:nvSpPr>
          <p:cNvPr id="117" name="Szövegdoboz 116">
            <a:extLst>
              <a:ext uri="{FF2B5EF4-FFF2-40B4-BE49-F238E27FC236}">
                <a16:creationId xmlns:a16="http://schemas.microsoft.com/office/drawing/2014/main" id="{D0D4E6A2-AE18-463A-BEB8-8C7444B3F4EE}"/>
              </a:ext>
            </a:extLst>
          </p:cNvPr>
          <p:cNvSpPr txBox="1"/>
          <p:nvPr/>
        </p:nvSpPr>
        <p:spPr>
          <a:xfrm>
            <a:off x="7721278" y="3218574"/>
            <a:ext cx="792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queues</a:t>
            </a:r>
            <a:endParaRPr lang="hu-HU" sz="1600" dirty="0"/>
          </a:p>
        </p:txBody>
      </p:sp>
      <p:sp>
        <p:nvSpPr>
          <p:cNvPr id="119" name="Szövegdoboz 118">
            <a:extLst>
              <a:ext uri="{FF2B5EF4-FFF2-40B4-BE49-F238E27FC236}">
                <a16:creationId xmlns:a16="http://schemas.microsoft.com/office/drawing/2014/main" id="{B833D130-6E3C-42B4-B370-8E0278D2DA9F}"/>
              </a:ext>
            </a:extLst>
          </p:cNvPr>
          <p:cNvSpPr txBox="1"/>
          <p:nvPr/>
        </p:nvSpPr>
        <p:spPr>
          <a:xfrm>
            <a:off x="9326855" y="3247457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handles</a:t>
            </a:r>
            <a:endParaRPr lang="hu-HU" sz="1600" dirty="0"/>
          </a:p>
        </p:txBody>
      </p:sp>
      <p:cxnSp>
        <p:nvCxnSpPr>
          <p:cNvPr id="120" name="Egyenes összekötő 119">
            <a:extLst>
              <a:ext uri="{FF2B5EF4-FFF2-40B4-BE49-F238E27FC236}">
                <a16:creationId xmlns:a16="http://schemas.microsoft.com/office/drawing/2014/main" id="{DB219A27-F57D-47C2-8FFD-8BC8AD653A94}"/>
              </a:ext>
            </a:extLst>
          </p:cNvPr>
          <p:cNvCxnSpPr>
            <a:cxnSpLocks/>
            <a:stCxn id="4" idx="0"/>
            <a:endCxn id="67" idx="2"/>
          </p:cNvCxnSpPr>
          <p:nvPr/>
        </p:nvCxnSpPr>
        <p:spPr>
          <a:xfrm flipV="1">
            <a:off x="8504407" y="2917170"/>
            <a:ext cx="1134" cy="172292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Háromszög 138">
            <a:extLst>
              <a:ext uri="{FF2B5EF4-FFF2-40B4-BE49-F238E27FC236}">
                <a16:creationId xmlns:a16="http://schemas.microsoft.com/office/drawing/2014/main" id="{51D1365C-442E-4D29-BCC1-742E23C4F657}"/>
              </a:ext>
            </a:extLst>
          </p:cNvPr>
          <p:cNvSpPr/>
          <p:nvPr/>
        </p:nvSpPr>
        <p:spPr>
          <a:xfrm>
            <a:off x="8074646" y="314668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0" name="Háromszög 139">
            <a:extLst>
              <a:ext uri="{FF2B5EF4-FFF2-40B4-BE49-F238E27FC236}">
                <a16:creationId xmlns:a16="http://schemas.microsoft.com/office/drawing/2014/main" id="{168FFA39-F543-495B-A247-C7D2269AD1CA}"/>
              </a:ext>
            </a:extLst>
          </p:cNvPr>
          <p:cNvSpPr/>
          <p:nvPr/>
        </p:nvSpPr>
        <p:spPr>
          <a:xfrm>
            <a:off x="9597831" y="314668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1" name="Szövegdoboz 140">
            <a:extLst>
              <a:ext uri="{FF2B5EF4-FFF2-40B4-BE49-F238E27FC236}">
                <a16:creationId xmlns:a16="http://schemas.microsoft.com/office/drawing/2014/main" id="{C579A419-A58C-4276-A7CA-CD3BD5C0067D}"/>
              </a:ext>
            </a:extLst>
          </p:cNvPr>
          <p:cNvSpPr txBox="1"/>
          <p:nvPr/>
        </p:nvSpPr>
        <p:spPr>
          <a:xfrm>
            <a:off x="8425579" y="4309812"/>
            <a:ext cx="980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ordered</a:t>
            </a:r>
            <a:r>
              <a:rPr lang="hu-HU" sz="1600" dirty="0"/>
              <a:t>}</a:t>
            </a:r>
          </a:p>
        </p:txBody>
      </p:sp>
      <p:cxnSp>
        <p:nvCxnSpPr>
          <p:cNvPr id="147" name="Egyenes összekötő 146">
            <a:extLst>
              <a:ext uri="{FF2B5EF4-FFF2-40B4-BE49-F238E27FC236}">
                <a16:creationId xmlns:a16="http://schemas.microsoft.com/office/drawing/2014/main" id="{5CC7034E-052F-492D-A0A8-E86F44B0C3C3}"/>
              </a:ext>
            </a:extLst>
          </p:cNvPr>
          <p:cNvCxnSpPr>
            <a:cxnSpLocks/>
            <a:stCxn id="60" idx="3"/>
            <a:endCxn id="67" idx="1"/>
          </p:cNvCxnSpPr>
          <p:nvPr/>
        </p:nvCxnSpPr>
        <p:spPr>
          <a:xfrm flipV="1">
            <a:off x="4779692" y="2624851"/>
            <a:ext cx="2794115" cy="1236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Háromszög 157">
            <a:extLst>
              <a:ext uri="{FF2B5EF4-FFF2-40B4-BE49-F238E27FC236}">
                <a16:creationId xmlns:a16="http://schemas.microsoft.com/office/drawing/2014/main" id="{DF908CEC-C2B2-484B-818F-C4137FE74126}"/>
              </a:ext>
            </a:extLst>
          </p:cNvPr>
          <p:cNvSpPr/>
          <p:nvPr/>
        </p:nvSpPr>
        <p:spPr>
          <a:xfrm rot="16200000">
            <a:off x="5878714" y="2341123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9" name="Szövegdoboz 158">
            <a:extLst>
              <a:ext uri="{FF2B5EF4-FFF2-40B4-BE49-F238E27FC236}">
                <a16:creationId xmlns:a16="http://schemas.microsoft.com/office/drawing/2014/main" id="{08902BA4-EE3D-4A04-B022-A74D41BA7C16}"/>
              </a:ext>
            </a:extLst>
          </p:cNvPr>
          <p:cNvSpPr txBox="1"/>
          <p:nvPr/>
        </p:nvSpPr>
        <p:spPr>
          <a:xfrm>
            <a:off x="5965890" y="2237387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sends</a:t>
            </a:r>
            <a:endParaRPr lang="hu-HU" sz="1600" dirty="0"/>
          </a:p>
        </p:txBody>
      </p:sp>
      <p:sp>
        <p:nvSpPr>
          <p:cNvPr id="177" name="Szövegdoboz 176">
            <a:extLst>
              <a:ext uri="{FF2B5EF4-FFF2-40B4-BE49-F238E27FC236}">
                <a16:creationId xmlns:a16="http://schemas.microsoft.com/office/drawing/2014/main" id="{CC4853EC-3D94-449F-893C-FCAEE9DA63D6}"/>
              </a:ext>
            </a:extLst>
          </p:cNvPr>
          <p:cNvSpPr txBox="1"/>
          <p:nvPr/>
        </p:nvSpPr>
        <p:spPr>
          <a:xfrm>
            <a:off x="4028117" y="5788428"/>
            <a:ext cx="627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owns</a:t>
            </a:r>
            <a:endParaRPr lang="hu-HU" sz="1600" dirty="0"/>
          </a:p>
        </p:txBody>
      </p:sp>
      <p:sp>
        <p:nvSpPr>
          <p:cNvPr id="178" name="Szövegdoboz 177">
            <a:extLst>
              <a:ext uri="{FF2B5EF4-FFF2-40B4-BE49-F238E27FC236}">
                <a16:creationId xmlns:a16="http://schemas.microsoft.com/office/drawing/2014/main" id="{77DBE73A-A21A-457A-ABCD-2ED789EF8DA4}"/>
              </a:ext>
            </a:extLst>
          </p:cNvPr>
          <p:cNvSpPr txBox="1"/>
          <p:nvPr/>
        </p:nvSpPr>
        <p:spPr>
          <a:xfrm>
            <a:off x="4883862" y="5820141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83" name="Háromszög 182">
            <a:extLst>
              <a:ext uri="{FF2B5EF4-FFF2-40B4-BE49-F238E27FC236}">
                <a16:creationId xmlns:a16="http://schemas.microsoft.com/office/drawing/2014/main" id="{57BB9D36-5962-45AD-801C-3AC2CB62E934}"/>
              </a:ext>
            </a:extLst>
          </p:cNvPr>
          <p:cNvSpPr/>
          <p:nvPr/>
        </p:nvSpPr>
        <p:spPr>
          <a:xfrm rot="5400000">
            <a:off x="4608654" y="5916398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1" name="Szövegdoboz 190">
            <a:extLst>
              <a:ext uri="{FF2B5EF4-FFF2-40B4-BE49-F238E27FC236}">
                <a16:creationId xmlns:a16="http://schemas.microsoft.com/office/drawing/2014/main" id="{4C761A5F-FA09-4493-ADF7-F4DF18C62F0E}"/>
              </a:ext>
            </a:extLst>
          </p:cNvPr>
          <p:cNvSpPr txBox="1"/>
          <p:nvPr/>
        </p:nvSpPr>
        <p:spPr>
          <a:xfrm>
            <a:off x="7417247" y="347446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has</a:t>
            </a:r>
          </a:p>
        </p:txBody>
      </p:sp>
      <p:sp>
        <p:nvSpPr>
          <p:cNvPr id="192" name="Háromszög 191">
            <a:extLst>
              <a:ext uri="{FF2B5EF4-FFF2-40B4-BE49-F238E27FC236}">
                <a16:creationId xmlns:a16="http://schemas.microsoft.com/office/drawing/2014/main" id="{0137770C-7FCF-437D-869E-FBB98B772240}"/>
              </a:ext>
            </a:extLst>
          </p:cNvPr>
          <p:cNvSpPr/>
          <p:nvPr/>
        </p:nvSpPr>
        <p:spPr>
          <a:xfrm rot="5400000">
            <a:off x="4574236" y="3570728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93" name="Egyenes összekötő 192">
            <a:extLst>
              <a:ext uri="{FF2B5EF4-FFF2-40B4-BE49-F238E27FC236}">
                <a16:creationId xmlns:a16="http://schemas.microsoft.com/office/drawing/2014/main" id="{37E4AD62-F2D5-47E5-B9BA-924560EF70FA}"/>
              </a:ext>
            </a:extLst>
          </p:cNvPr>
          <p:cNvCxnSpPr>
            <a:cxnSpLocks/>
            <a:stCxn id="3" idx="0"/>
            <a:endCxn id="2" idx="2"/>
          </p:cNvCxnSpPr>
          <p:nvPr/>
        </p:nvCxnSpPr>
        <p:spPr>
          <a:xfrm flipH="1" flipV="1">
            <a:off x="6091789" y="4106237"/>
            <a:ext cx="1249" cy="171655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Háromszög 193">
            <a:extLst>
              <a:ext uri="{FF2B5EF4-FFF2-40B4-BE49-F238E27FC236}">
                <a16:creationId xmlns:a16="http://schemas.microsoft.com/office/drawing/2014/main" id="{3362A2B0-6A91-470D-A8F1-A44E14E789D8}"/>
              </a:ext>
            </a:extLst>
          </p:cNvPr>
          <p:cNvSpPr/>
          <p:nvPr/>
        </p:nvSpPr>
        <p:spPr>
          <a:xfrm rot="10800000">
            <a:off x="2680195" y="3750033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02" name="Egyenes összekötő 201">
            <a:extLst>
              <a:ext uri="{FF2B5EF4-FFF2-40B4-BE49-F238E27FC236}">
                <a16:creationId xmlns:a16="http://schemas.microsoft.com/office/drawing/2014/main" id="{7E7D363C-9B0C-49D0-8E24-8A31B181B0FE}"/>
              </a:ext>
            </a:extLst>
          </p:cNvPr>
          <p:cNvCxnSpPr>
            <a:cxnSpLocks/>
          </p:cNvCxnSpPr>
          <p:nvPr/>
        </p:nvCxnSpPr>
        <p:spPr>
          <a:xfrm>
            <a:off x="3150409" y="2901472"/>
            <a:ext cx="0" cy="175699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Szövegdoboz 209">
            <a:extLst>
              <a:ext uri="{FF2B5EF4-FFF2-40B4-BE49-F238E27FC236}">
                <a16:creationId xmlns:a16="http://schemas.microsoft.com/office/drawing/2014/main" id="{DC72771B-B61E-48A1-B15F-E3C5C4BDDDD5}"/>
              </a:ext>
            </a:extLst>
          </p:cNvPr>
          <p:cNvSpPr txBox="1"/>
          <p:nvPr/>
        </p:nvSpPr>
        <p:spPr>
          <a:xfrm>
            <a:off x="2292904" y="3412598"/>
            <a:ext cx="901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requests</a:t>
            </a:r>
            <a:endParaRPr lang="hu-HU" sz="1600" dirty="0"/>
          </a:p>
        </p:txBody>
      </p:sp>
      <p:sp>
        <p:nvSpPr>
          <p:cNvPr id="214" name="Szövegdoboz 213">
            <a:extLst>
              <a:ext uri="{FF2B5EF4-FFF2-40B4-BE49-F238E27FC236}">
                <a16:creationId xmlns:a16="http://schemas.microsoft.com/office/drawing/2014/main" id="{CFD5A80E-A3FF-4C70-AD62-904D92B13E21}"/>
              </a:ext>
            </a:extLst>
          </p:cNvPr>
          <p:cNvSpPr txBox="1"/>
          <p:nvPr/>
        </p:nvSpPr>
        <p:spPr>
          <a:xfrm>
            <a:off x="3927311" y="3441149"/>
            <a:ext cx="6705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treats</a:t>
            </a:r>
            <a:endParaRPr lang="hu-HU" sz="1600" dirty="0"/>
          </a:p>
        </p:txBody>
      </p:sp>
      <p:sp>
        <p:nvSpPr>
          <p:cNvPr id="216" name="Háromszög 215">
            <a:extLst>
              <a:ext uri="{FF2B5EF4-FFF2-40B4-BE49-F238E27FC236}">
                <a16:creationId xmlns:a16="http://schemas.microsoft.com/office/drawing/2014/main" id="{E5F91305-5DAB-43D1-97B8-3D0B47699049}"/>
              </a:ext>
            </a:extLst>
          </p:cNvPr>
          <p:cNvSpPr/>
          <p:nvPr/>
        </p:nvSpPr>
        <p:spPr>
          <a:xfrm rot="16200000">
            <a:off x="7304313" y="3582390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7" name="Szövegdoboz 216">
            <a:extLst>
              <a:ext uri="{FF2B5EF4-FFF2-40B4-BE49-F238E27FC236}">
                <a16:creationId xmlns:a16="http://schemas.microsoft.com/office/drawing/2014/main" id="{5D658B1B-C515-4CB6-AA55-476C7E849692}"/>
              </a:ext>
            </a:extLst>
          </p:cNvPr>
          <p:cNvSpPr txBox="1"/>
          <p:nvPr/>
        </p:nvSpPr>
        <p:spPr>
          <a:xfrm>
            <a:off x="7349264" y="5789011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uses</a:t>
            </a:r>
            <a:endParaRPr lang="hu-HU" sz="1600" dirty="0"/>
          </a:p>
        </p:txBody>
      </p:sp>
      <p:sp>
        <p:nvSpPr>
          <p:cNvPr id="218" name="Háromszög 217">
            <a:extLst>
              <a:ext uri="{FF2B5EF4-FFF2-40B4-BE49-F238E27FC236}">
                <a16:creationId xmlns:a16="http://schemas.microsoft.com/office/drawing/2014/main" id="{2EBC720E-96BB-439B-A06B-82C4A9F574E3}"/>
              </a:ext>
            </a:extLst>
          </p:cNvPr>
          <p:cNvSpPr/>
          <p:nvPr/>
        </p:nvSpPr>
        <p:spPr>
          <a:xfrm rot="16200000">
            <a:off x="7227491" y="591650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9" name="Szövegdoboz 218">
            <a:extLst>
              <a:ext uri="{FF2B5EF4-FFF2-40B4-BE49-F238E27FC236}">
                <a16:creationId xmlns:a16="http://schemas.microsoft.com/office/drawing/2014/main" id="{76BBBAF3-5F78-480B-86C5-391F9DC7D91A}"/>
              </a:ext>
            </a:extLst>
          </p:cNvPr>
          <p:cNvSpPr txBox="1"/>
          <p:nvPr/>
        </p:nvSpPr>
        <p:spPr>
          <a:xfrm>
            <a:off x="2831993" y="43124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34" name="Szövegdoboz 233">
            <a:extLst>
              <a:ext uri="{FF2B5EF4-FFF2-40B4-BE49-F238E27FC236}">
                <a16:creationId xmlns:a16="http://schemas.microsoft.com/office/drawing/2014/main" id="{97D93283-E111-44C1-9313-D2B5256BCAAD}"/>
              </a:ext>
            </a:extLst>
          </p:cNvPr>
          <p:cNvSpPr txBox="1"/>
          <p:nvPr/>
        </p:nvSpPr>
        <p:spPr>
          <a:xfrm>
            <a:off x="5760580" y="553847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304" name="Szövegdoboz 303">
            <a:extLst>
              <a:ext uri="{FF2B5EF4-FFF2-40B4-BE49-F238E27FC236}">
                <a16:creationId xmlns:a16="http://schemas.microsoft.com/office/drawing/2014/main" id="{18F46CBE-1C10-4FA3-8A38-94CB359422B9}"/>
              </a:ext>
            </a:extLst>
          </p:cNvPr>
          <p:cNvSpPr txBox="1"/>
          <p:nvPr/>
        </p:nvSpPr>
        <p:spPr>
          <a:xfrm>
            <a:off x="6990271" y="5820141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5" name="Szövegdoboz 304">
            <a:extLst>
              <a:ext uri="{FF2B5EF4-FFF2-40B4-BE49-F238E27FC236}">
                <a16:creationId xmlns:a16="http://schemas.microsoft.com/office/drawing/2014/main" id="{B07D724E-39FD-404C-A871-54BD56E51F41}"/>
              </a:ext>
            </a:extLst>
          </p:cNvPr>
          <p:cNvSpPr txBox="1"/>
          <p:nvPr/>
        </p:nvSpPr>
        <p:spPr>
          <a:xfrm>
            <a:off x="7016169" y="3493015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6" name="Szövegdoboz 305">
            <a:extLst>
              <a:ext uri="{FF2B5EF4-FFF2-40B4-BE49-F238E27FC236}">
                <a16:creationId xmlns:a16="http://schemas.microsoft.com/office/drawing/2014/main" id="{1A0F1A81-FF1A-47A3-88B3-08C1A2B814C7}"/>
              </a:ext>
            </a:extLst>
          </p:cNvPr>
          <p:cNvSpPr txBox="1"/>
          <p:nvPr/>
        </p:nvSpPr>
        <p:spPr>
          <a:xfrm>
            <a:off x="7569634" y="4382008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7" name="Szövegdoboz 306">
            <a:extLst>
              <a:ext uri="{FF2B5EF4-FFF2-40B4-BE49-F238E27FC236}">
                <a16:creationId xmlns:a16="http://schemas.microsoft.com/office/drawing/2014/main" id="{9A44F9CC-E256-4610-A675-0FC5BD0E4A32}"/>
              </a:ext>
            </a:extLst>
          </p:cNvPr>
          <p:cNvSpPr txBox="1"/>
          <p:nvPr/>
        </p:nvSpPr>
        <p:spPr>
          <a:xfrm>
            <a:off x="7224424" y="2326161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26" name="Szövegdoboz 125">
            <a:extLst>
              <a:ext uri="{FF2B5EF4-FFF2-40B4-BE49-F238E27FC236}">
                <a16:creationId xmlns:a16="http://schemas.microsoft.com/office/drawing/2014/main" id="{16EE4A56-80C0-4D6A-BFE2-2AE9DCD4136D}"/>
              </a:ext>
            </a:extLst>
          </p:cNvPr>
          <p:cNvSpPr txBox="1"/>
          <p:nvPr/>
        </p:nvSpPr>
        <p:spPr>
          <a:xfrm>
            <a:off x="7768464" y="4904051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27" name="Szövegdoboz 126">
            <a:extLst>
              <a:ext uri="{FF2B5EF4-FFF2-40B4-BE49-F238E27FC236}">
                <a16:creationId xmlns:a16="http://schemas.microsoft.com/office/drawing/2014/main" id="{B4D22F50-6171-4AAB-BFB4-74AFD444EF85}"/>
              </a:ext>
            </a:extLst>
          </p:cNvPr>
          <p:cNvSpPr txBox="1"/>
          <p:nvPr/>
        </p:nvSpPr>
        <p:spPr>
          <a:xfrm>
            <a:off x="7740265" y="464009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95" name="Szövegdoboz 94">
            <a:extLst>
              <a:ext uri="{FF2B5EF4-FFF2-40B4-BE49-F238E27FC236}">
                <a16:creationId xmlns:a16="http://schemas.microsoft.com/office/drawing/2014/main" id="{C966C286-E30C-4E75-AAF7-1E79238A0D46}"/>
              </a:ext>
            </a:extLst>
          </p:cNvPr>
          <p:cNvSpPr txBox="1"/>
          <p:nvPr/>
        </p:nvSpPr>
        <p:spPr>
          <a:xfrm>
            <a:off x="4829479" y="3500043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65" name="Szövegdoboz 64">
            <a:extLst>
              <a:ext uri="{FF2B5EF4-FFF2-40B4-BE49-F238E27FC236}">
                <a16:creationId xmlns:a16="http://schemas.microsoft.com/office/drawing/2014/main" id="{E758CE36-8FEB-47F9-9FC1-C889BBB0C6AD}"/>
              </a:ext>
            </a:extLst>
          </p:cNvPr>
          <p:cNvSpPr txBox="1"/>
          <p:nvPr/>
        </p:nvSpPr>
        <p:spPr>
          <a:xfrm>
            <a:off x="525825" y="173442"/>
            <a:ext cx="111838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3.   Egy ATM automatánál sorban állnak az ügyfelek, hogy pénzt vehessenek fel. Az ügyfelek rendelkeznek   </a:t>
            </a:r>
          </a:p>
          <a:p>
            <a:r>
              <a:rPr lang="hu-HU" dirty="0"/>
              <a:t>      bankkártyákkal, amikhez tartozik egy PIN kód, valamint egy bankszámla. Az ügyfelek sorban vehetnek fel egy adott </a:t>
            </a:r>
          </a:p>
          <a:p>
            <a:r>
              <a:rPr lang="hu-HU" dirty="0"/>
              <a:t>      összeget az automatából a bankkártyájuk, valamint a kódjuk megadásával. Ha a kód megegyezik a kártya kódjával, </a:t>
            </a:r>
          </a:p>
          <a:p>
            <a:r>
              <a:rPr lang="hu-HU" dirty="0"/>
              <a:t>      akkor az automata kiadja az összeget, feltéve, hogy az összeget levonva az egyenlegből az továbbra is pozitív </a:t>
            </a:r>
          </a:p>
          <a:p>
            <a:r>
              <a:rPr lang="hu-HU" dirty="0"/>
              <a:t>      marad. Ennek megállapításához az automata egy központon keresztül a kártya adatainak megadásával lekérheti az </a:t>
            </a:r>
          </a:p>
          <a:p>
            <a:r>
              <a:rPr lang="hu-HU" dirty="0"/>
              <a:t>      ügyfél egyenlegét, illetve elküldhet egy jelentést a lebonyolított tranzakcióról, amely alapján a bank leveszi az </a:t>
            </a:r>
          </a:p>
          <a:p>
            <a:r>
              <a:rPr lang="hu-HU" dirty="0"/>
              <a:t>      összeget az ügyfél számlájáról.</a:t>
            </a:r>
          </a:p>
        </p:txBody>
      </p:sp>
    </p:spTree>
    <p:extLst>
      <p:ext uri="{BB962C8B-B14F-4D97-AF65-F5344CB8AC3E}">
        <p14:creationId xmlns:p14="http://schemas.microsoft.com/office/powerpoint/2010/main" val="108831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5" grpId="0"/>
      <p:bldP spid="117" grpId="0"/>
      <p:bldP spid="119" grpId="0"/>
      <p:bldP spid="139" grpId="0" animBg="1"/>
      <p:bldP spid="140" grpId="0" animBg="1"/>
      <p:bldP spid="141" grpId="0"/>
      <p:bldP spid="158" grpId="0" animBg="1"/>
      <p:bldP spid="159" grpId="0"/>
      <p:bldP spid="177" grpId="0"/>
      <p:bldP spid="178" grpId="0"/>
      <p:bldP spid="183" grpId="0" animBg="1"/>
      <p:bldP spid="191" grpId="0"/>
      <p:bldP spid="192" grpId="0" animBg="1"/>
      <p:bldP spid="194" grpId="0" animBg="1"/>
      <p:bldP spid="210" grpId="0"/>
      <p:bldP spid="214" grpId="0"/>
      <p:bldP spid="216" grpId="0" animBg="1"/>
      <p:bldP spid="217" grpId="0"/>
      <p:bldP spid="218" grpId="0" animBg="1"/>
      <p:bldP spid="219" grpId="0"/>
      <p:bldP spid="234" grpId="0"/>
      <p:bldP spid="304" grpId="0"/>
      <p:bldP spid="305" grpId="0"/>
      <p:bldP spid="306" grpId="0"/>
      <p:bldP spid="307" grpId="0"/>
      <p:bldP spid="126" grpId="0"/>
      <p:bldP spid="127" grpId="0"/>
      <p:bldP spid="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B8B2CC0D-4A03-4C5C-B181-2508CB73F4E7}"/>
              </a:ext>
            </a:extLst>
          </p:cNvPr>
          <p:cNvSpPr/>
          <p:nvPr/>
        </p:nvSpPr>
        <p:spPr>
          <a:xfrm>
            <a:off x="3815094" y="4498590"/>
            <a:ext cx="2277814" cy="13848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Card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pinCode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12D1453-FE11-427B-8E0C-34042D6615D3}"/>
              </a:ext>
            </a:extLst>
          </p:cNvPr>
          <p:cNvSpPr/>
          <p:nvPr/>
        </p:nvSpPr>
        <p:spPr>
          <a:xfrm>
            <a:off x="6790208" y="2750003"/>
            <a:ext cx="2392681" cy="1544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Customer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withdraw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atm:ATM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cxnSp>
        <p:nvCxnSpPr>
          <p:cNvPr id="5" name="Összekötő: szögletes 4">
            <a:extLst>
              <a:ext uri="{FF2B5EF4-FFF2-40B4-BE49-F238E27FC236}">
                <a16:creationId xmlns:a16="http://schemas.microsoft.com/office/drawing/2014/main" id="{F3B64317-5CC4-4AA2-8D9C-87CC5D5B7C6B}"/>
              </a:ext>
            </a:extLst>
          </p:cNvPr>
          <p:cNvCxnSpPr>
            <a:cxnSpLocks/>
            <a:stCxn id="127" idx="0"/>
            <a:endCxn id="74" idx="3"/>
          </p:cNvCxnSpPr>
          <p:nvPr/>
        </p:nvCxnSpPr>
        <p:spPr>
          <a:xfrm rot="16200000" flipV="1">
            <a:off x="6558225" y="2052634"/>
            <a:ext cx="240198" cy="1170831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Összekötő: szögletes 9">
            <a:extLst>
              <a:ext uri="{FF2B5EF4-FFF2-40B4-BE49-F238E27FC236}">
                <a16:creationId xmlns:a16="http://schemas.microsoft.com/office/drawing/2014/main" id="{FE2A5B35-CDE1-483D-BE0F-3E6C155C16D6}"/>
              </a:ext>
            </a:extLst>
          </p:cNvPr>
          <p:cNvCxnSpPr>
            <a:cxnSpLocks/>
            <a:stCxn id="25" idx="3"/>
            <a:endCxn id="126" idx="2"/>
          </p:cNvCxnSpPr>
          <p:nvPr/>
        </p:nvCxnSpPr>
        <p:spPr>
          <a:xfrm flipV="1">
            <a:off x="6092908" y="4292276"/>
            <a:ext cx="848705" cy="88724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Összekötő: szögletes 15">
            <a:extLst>
              <a:ext uri="{FF2B5EF4-FFF2-40B4-BE49-F238E27FC236}">
                <a16:creationId xmlns:a16="http://schemas.microsoft.com/office/drawing/2014/main" id="{F52AD91B-0559-47ED-95A3-EC95172E7930}"/>
              </a:ext>
            </a:extLst>
          </p:cNvPr>
          <p:cNvCxnSpPr>
            <a:cxnSpLocks/>
            <a:stCxn id="17" idx="0"/>
            <a:endCxn id="74" idx="1"/>
          </p:cNvCxnSpPr>
          <p:nvPr/>
        </p:nvCxnSpPr>
        <p:spPr>
          <a:xfrm rot="5400000" flipH="1" flipV="1">
            <a:off x="2510081" y="2063373"/>
            <a:ext cx="854866" cy="1764022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églalap 16">
            <a:extLst>
              <a:ext uri="{FF2B5EF4-FFF2-40B4-BE49-F238E27FC236}">
                <a16:creationId xmlns:a16="http://schemas.microsoft.com/office/drawing/2014/main" id="{BED806FF-7B66-4E4C-8518-C5CA780EEB6D}"/>
              </a:ext>
            </a:extLst>
          </p:cNvPr>
          <p:cNvSpPr/>
          <p:nvPr/>
        </p:nvSpPr>
        <p:spPr>
          <a:xfrm>
            <a:off x="494780" y="3372817"/>
            <a:ext cx="3121445" cy="13402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Bank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8" name="Összekötő: szögletes 17">
            <a:extLst>
              <a:ext uri="{FF2B5EF4-FFF2-40B4-BE49-F238E27FC236}">
                <a16:creationId xmlns:a16="http://schemas.microsoft.com/office/drawing/2014/main" id="{51992CDF-1163-4030-AE53-4E1810ABD2F3}"/>
              </a:ext>
            </a:extLst>
          </p:cNvPr>
          <p:cNvCxnSpPr>
            <a:cxnSpLocks/>
            <a:stCxn id="17" idx="2"/>
            <a:endCxn id="25" idx="1"/>
          </p:cNvCxnSpPr>
          <p:nvPr/>
        </p:nvCxnSpPr>
        <p:spPr>
          <a:xfrm rot="16200000" flipH="1">
            <a:off x="2702086" y="4066514"/>
            <a:ext cx="466424" cy="1759591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églalap 24">
            <a:extLst>
              <a:ext uri="{FF2B5EF4-FFF2-40B4-BE49-F238E27FC236}">
                <a16:creationId xmlns:a16="http://schemas.microsoft.com/office/drawing/2014/main" id="{29637C9A-159B-4E76-9818-A1CECC8B8755}"/>
              </a:ext>
            </a:extLst>
          </p:cNvPr>
          <p:cNvSpPr/>
          <p:nvPr/>
        </p:nvSpPr>
        <p:spPr>
          <a:xfrm>
            <a:off x="3815094" y="4798626"/>
            <a:ext cx="2277814" cy="7617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D77F3D2D-DD6D-4074-AADB-121E10D12609}"/>
              </a:ext>
            </a:extLst>
          </p:cNvPr>
          <p:cNvSpPr/>
          <p:nvPr/>
        </p:nvSpPr>
        <p:spPr>
          <a:xfrm>
            <a:off x="6787708" y="3091668"/>
            <a:ext cx="2394722" cy="2204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3DCB3680-AB71-43CA-AE7F-B1BCA111ADCE}"/>
              </a:ext>
            </a:extLst>
          </p:cNvPr>
          <p:cNvSpPr/>
          <p:nvPr/>
        </p:nvSpPr>
        <p:spPr>
          <a:xfrm>
            <a:off x="494783" y="3730979"/>
            <a:ext cx="3121441" cy="2371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0" name="Téglalap 59">
            <a:extLst>
              <a:ext uri="{FF2B5EF4-FFF2-40B4-BE49-F238E27FC236}">
                <a16:creationId xmlns:a16="http://schemas.microsoft.com/office/drawing/2014/main" id="{9EDAFAE1-64E3-49B1-A0FB-D47580BF5402}"/>
              </a:ext>
            </a:extLst>
          </p:cNvPr>
          <p:cNvSpPr/>
          <p:nvPr/>
        </p:nvSpPr>
        <p:spPr>
          <a:xfrm>
            <a:off x="551284" y="315988"/>
            <a:ext cx="3670895" cy="13402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Center</a:t>
            </a: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61" name="Téglalap 60">
            <a:extLst>
              <a:ext uri="{FF2B5EF4-FFF2-40B4-BE49-F238E27FC236}">
                <a16:creationId xmlns:a16="http://schemas.microsoft.com/office/drawing/2014/main" id="{22D83302-232B-48A7-A89B-C22B7080E289}"/>
              </a:ext>
            </a:extLst>
          </p:cNvPr>
          <p:cNvSpPr/>
          <p:nvPr/>
        </p:nvSpPr>
        <p:spPr>
          <a:xfrm>
            <a:off x="551285" y="607931"/>
            <a:ext cx="3670896" cy="2803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Téglalap 66">
            <a:extLst>
              <a:ext uri="{FF2B5EF4-FFF2-40B4-BE49-F238E27FC236}">
                <a16:creationId xmlns:a16="http://schemas.microsoft.com/office/drawing/2014/main" id="{29A9AF1A-1444-48A8-B4B6-5E5306E6899C}"/>
              </a:ext>
            </a:extLst>
          </p:cNvPr>
          <p:cNvSpPr/>
          <p:nvPr/>
        </p:nvSpPr>
        <p:spPr>
          <a:xfrm>
            <a:off x="6769078" y="666739"/>
            <a:ext cx="2793470" cy="8957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ATM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location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68" name="Téglalap 67">
            <a:extLst>
              <a:ext uri="{FF2B5EF4-FFF2-40B4-BE49-F238E27FC236}">
                <a16:creationId xmlns:a16="http://schemas.microsoft.com/office/drawing/2014/main" id="{D0F4F8D3-3745-4471-BC1E-39D5EB843582}"/>
              </a:ext>
            </a:extLst>
          </p:cNvPr>
          <p:cNvSpPr/>
          <p:nvPr/>
        </p:nvSpPr>
        <p:spPr>
          <a:xfrm>
            <a:off x="6769078" y="972026"/>
            <a:ext cx="2793470" cy="2690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2" name="Szövegdoboz 111">
            <a:extLst>
              <a:ext uri="{FF2B5EF4-FFF2-40B4-BE49-F238E27FC236}">
                <a16:creationId xmlns:a16="http://schemas.microsoft.com/office/drawing/2014/main" id="{12148142-F4C2-4D0B-AABB-5C5817ABFA9C}"/>
              </a:ext>
            </a:extLst>
          </p:cNvPr>
          <p:cNvSpPr txBox="1"/>
          <p:nvPr/>
        </p:nvSpPr>
        <p:spPr>
          <a:xfrm>
            <a:off x="7629644" y="2446242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cxnSp>
        <p:nvCxnSpPr>
          <p:cNvPr id="113" name="Egyenes összekötő 112">
            <a:extLst>
              <a:ext uri="{FF2B5EF4-FFF2-40B4-BE49-F238E27FC236}">
                <a16:creationId xmlns:a16="http://schemas.microsoft.com/office/drawing/2014/main" id="{2965BC25-768A-4BB8-A4FB-57E9D49013C0}"/>
              </a:ext>
            </a:extLst>
          </p:cNvPr>
          <p:cNvCxnSpPr>
            <a:cxnSpLocks/>
          </p:cNvCxnSpPr>
          <p:nvPr/>
        </p:nvCxnSpPr>
        <p:spPr>
          <a:xfrm flipH="1" flipV="1">
            <a:off x="8771444" y="1574122"/>
            <a:ext cx="11574" cy="1166044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>
            <a:extLst>
              <a:ext uri="{FF2B5EF4-FFF2-40B4-BE49-F238E27FC236}">
                <a16:creationId xmlns:a16="http://schemas.microsoft.com/office/drawing/2014/main" id="{FA734E71-67DC-4DC5-A3BA-AF77BD09D9CA}"/>
              </a:ext>
            </a:extLst>
          </p:cNvPr>
          <p:cNvCxnSpPr>
            <a:cxnSpLocks/>
            <a:stCxn id="117" idx="3"/>
            <a:endCxn id="119" idx="1"/>
          </p:cNvCxnSpPr>
          <p:nvPr/>
        </p:nvCxnSpPr>
        <p:spPr>
          <a:xfrm flipV="1">
            <a:off x="7930419" y="1924552"/>
            <a:ext cx="818788" cy="911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Szövegdoboz 114">
            <a:extLst>
              <a:ext uri="{FF2B5EF4-FFF2-40B4-BE49-F238E27FC236}">
                <a16:creationId xmlns:a16="http://schemas.microsoft.com/office/drawing/2014/main" id="{8465E592-350C-4E38-8B35-300EBA0471D6}"/>
              </a:ext>
            </a:extLst>
          </p:cNvPr>
          <p:cNvSpPr txBox="1"/>
          <p:nvPr/>
        </p:nvSpPr>
        <p:spPr>
          <a:xfrm>
            <a:off x="7890372" y="1950963"/>
            <a:ext cx="857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subset</a:t>
            </a:r>
            <a:r>
              <a:rPr lang="hu-HU" sz="1600" dirty="0"/>
              <a:t>}</a:t>
            </a:r>
          </a:p>
        </p:txBody>
      </p:sp>
      <p:sp>
        <p:nvSpPr>
          <p:cNvPr id="117" name="Szövegdoboz 116">
            <a:extLst>
              <a:ext uri="{FF2B5EF4-FFF2-40B4-BE49-F238E27FC236}">
                <a16:creationId xmlns:a16="http://schemas.microsoft.com/office/drawing/2014/main" id="{D0D4E6A2-AE18-463A-BEB8-8C7444B3F4EE}"/>
              </a:ext>
            </a:extLst>
          </p:cNvPr>
          <p:cNvSpPr txBox="1"/>
          <p:nvPr/>
        </p:nvSpPr>
        <p:spPr>
          <a:xfrm>
            <a:off x="7138214" y="1756186"/>
            <a:ext cx="792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queues</a:t>
            </a:r>
            <a:endParaRPr lang="hu-HU" sz="1600" dirty="0"/>
          </a:p>
        </p:txBody>
      </p:sp>
      <p:sp>
        <p:nvSpPr>
          <p:cNvPr id="119" name="Szövegdoboz 118">
            <a:extLst>
              <a:ext uri="{FF2B5EF4-FFF2-40B4-BE49-F238E27FC236}">
                <a16:creationId xmlns:a16="http://schemas.microsoft.com/office/drawing/2014/main" id="{B833D130-6E3C-42B4-B370-8E0278D2DA9F}"/>
              </a:ext>
            </a:extLst>
          </p:cNvPr>
          <p:cNvSpPr txBox="1"/>
          <p:nvPr/>
        </p:nvSpPr>
        <p:spPr>
          <a:xfrm>
            <a:off x="8749207" y="1755275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handles</a:t>
            </a:r>
            <a:endParaRPr lang="hu-HU" sz="1600" dirty="0"/>
          </a:p>
        </p:txBody>
      </p:sp>
      <p:cxnSp>
        <p:nvCxnSpPr>
          <p:cNvPr id="120" name="Egyenes összekötő 119">
            <a:extLst>
              <a:ext uri="{FF2B5EF4-FFF2-40B4-BE49-F238E27FC236}">
                <a16:creationId xmlns:a16="http://schemas.microsoft.com/office/drawing/2014/main" id="{DB219A27-F57D-47C2-8FFD-8BC8AD653A94}"/>
              </a:ext>
            </a:extLst>
          </p:cNvPr>
          <p:cNvCxnSpPr>
            <a:cxnSpLocks/>
          </p:cNvCxnSpPr>
          <p:nvPr/>
        </p:nvCxnSpPr>
        <p:spPr>
          <a:xfrm flipV="1">
            <a:off x="7919185" y="1574123"/>
            <a:ext cx="1" cy="1166043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Szövegdoboz 130">
            <a:extLst>
              <a:ext uri="{FF2B5EF4-FFF2-40B4-BE49-F238E27FC236}">
                <a16:creationId xmlns:a16="http://schemas.microsoft.com/office/drawing/2014/main" id="{6BF7FF3D-7D3E-4DCE-B09E-FE4BC3600C67}"/>
              </a:ext>
            </a:extLst>
          </p:cNvPr>
          <p:cNvSpPr txBox="1"/>
          <p:nvPr/>
        </p:nvSpPr>
        <p:spPr>
          <a:xfrm>
            <a:off x="7337708" y="2967335"/>
            <a:ext cx="201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139" name="Háromszög 138">
            <a:extLst>
              <a:ext uri="{FF2B5EF4-FFF2-40B4-BE49-F238E27FC236}">
                <a16:creationId xmlns:a16="http://schemas.microsoft.com/office/drawing/2014/main" id="{51D1365C-442E-4D29-BCC1-742E23C4F657}"/>
              </a:ext>
            </a:extLst>
          </p:cNvPr>
          <p:cNvSpPr/>
          <p:nvPr/>
        </p:nvSpPr>
        <p:spPr>
          <a:xfrm>
            <a:off x="7495907" y="169261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0" name="Háromszög 139">
            <a:extLst>
              <a:ext uri="{FF2B5EF4-FFF2-40B4-BE49-F238E27FC236}">
                <a16:creationId xmlns:a16="http://schemas.microsoft.com/office/drawing/2014/main" id="{168FFA39-F543-495B-A247-C7D2269AD1CA}"/>
              </a:ext>
            </a:extLst>
          </p:cNvPr>
          <p:cNvSpPr/>
          <p:nvPr/>
        </p:nvSpPr>
        <p:spPr>
          <a:xfrm>
            <a:off x="9103224" y="1683139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1" name="Szövegdoboz 140">
            <a:extLst>
              <a:ext uri="{FF2B5EF4-FFF2-40B4-BE49-F238E27FC236}">
                <a16:creationId xmlns:a16="http://schemas.microsoft.com/office/drawing/2014/main" id="{C579A419-A58C-4276-A7CA-CD3BD5C0067D}"/>
              </a:ext>
            </a:extLst>
          </p:cNvPr>
          <p:cNvSpPr txBox="1"/>
          <p:nvPr/>
        </p:nvSpPr>
        <p:spPr>
          <a:xfrm>
            <a:off x="7843243" y="2411449"/>
            <a:ext cx="980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ordered</a:t>
            </a:r>
            <a:r>
              <a:rPr lang="hu-HU" sz="1600" dirty="0"/>
              <a:t>}</a:t>
            </a:r>
          </a:p>
        </p:txBody>
      </p:sp>
      <p:cxnSp>
        <p:nvCxnSpPr>
          <p:cNvPr id="147" name="Egyenes összekötő 146">
            <a:extLst>
              <a:ext uri="{FF2B5EF4-FFF2-40B4-BE49-F238E27FC236}">
                <a16:creationId xmlns:a16="http://schemas.microsoft.com/office/drawing/2014/main" id="{5CC7034E-052F-492D-A0A8-E86F44B0C3C3}"/>
              </a:ext>
            </a:extLst>
          </p:cNvPr>
          <p:cNvCxnSpPr>
            <a:cxnSpLocks/>
            <a:endCxn id="67" idx="1"/>
          </p:cNvCxnSpPr>
          <p:nvPr/>
        </p:nvCxnSpPr>
        <p:spPr>
          <a:xfrm>
            <a:off x="4222179" y="1114605"/>
            <a:ext cx="2546899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Háromszög 157">
            <a:extLst>
              <a:ext uri="{FF2B5EF4-FFF2-40B4-BE49-F238E27FC236}">
                <a16:creationId xmlns:a16="http://schemas.microsoft.com/office/drawing/2014/main" id="{DF908CEC-C2B2-484B-818F-C4137FE74126}"/>
              </a:ext>
            </a:extLst>
          </p:cNvPr>
          <p:cNvSpPr/>
          <p:nvPr/>
        </p:nvSpPr>
        <p:spPr>
          <a:xfrm rot="16200000">
            <a:off x="5328055" y="87714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9" name="Szövegdoboz 158">
            <a:extLst>
              <a:ext uri="{FF2B5EF4-FFF2-40B4-BE49-F238E27FC236}">
                <a16:creationId xmlns:a16="http://schemas.microsoft.com/office/drawing/2014/main" id="{08902BA4-EE3D-4A04-B022-A74D41BA7C16}"/>
              </a:ext>
            </a:extLst>
          </p:cNvPr>
          <p:cNvSpPr txBox="1"/>
          <p:nvPr/>
        </p:nvSpPr>
        <p:spPr>
          <a:xfrm>
            <a:off x="5415231" y="773405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sends</a:t>
            </a:r>
            <a:endParaRPr lang="hu-HU" sz="1600" dirty="0"/>
          </a:p>
        </p:txBody>
      </p:sp>
      <p:sp>
        <p:nvSpPr>
          <p:cNvPr id="177" name="Szövegdoboz 176">
            <a:extLst>
              <a:ext uri="{FF2B5EF4-FFF2-40B4-BE49-F238E27FC236}">
                <a16:creationId xmlns:a16="http://schemas.microsoft.com/office/drawing/2014/main" id="{CC4853EC-3D94-449F-893C-FCAEE9DA63D6}"/>
              </a:ext>
            </a:extLst>
          </p:cNvPr>
          <p:cNvSpPr txBox="1"/>
          <p:nvPr/>
        </p:nvSpPr>
        <p:spPr>
          <a:xfrm>
            <a:off x="2265778" y="4854988"/>
            <a:ext cx="627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owns</a:t>
            </a:r>
            <a:endParaRPr lang="hu-HU" sz="1600" dirty="0"/>
          </a:p>
        </p:txBody>
      </p:sp>
      <p:sp>
        <p:nvSpPr>
          <p:cNvPr id="178" name="Szövegdoboz 177">
            <a:extLst>
              <a:ext uri="{FF2B5EF4-FFF2-40B4-BE49-F238E27FC236}">
                <a16:creationId xmlns:a16="http://schemas.microsoft.com/office/drawing/2014/main" id="{77DBE73A-A21A-457A-ABCD-2ED789EF8DA4}"/>
              </a:ext>
            </a:extLst>
          </p:cNvPr>
          <p:cNvSpPr txBox="1"/>
          <p:nvPr/>
        </p:nvSpPr>
        <p:spPr>
          <a:xfrm>
            <a:off x="3540856" y="4869331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83" name="Háromszög 182">
            <a:extLst>
              <a:ext uri="{FF2B5EF4-FFF2-40B4-BE49-F238E27FC236}">
                <a16:creationId xmlns:a16="http://schemas.microsoft.com/office/drawing/2014/main" id="{57BB9D36-5962-45AD-801C-3AC2CB62E934}"/>
              </a:ext>
            </a:extLst>
          </p:cNvPr>
          <p:cNvSpPr/>
          <p:nvPr/>
        </p:nvSpPr>
        <p:spPr>
          <a:xfrm rot="5400000">
            <a:off x="2846315" y="4982958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1" name="Szövegdoboz 190">
            <a:extLst>
              <a:ext uri="{FF2B5EF4-FFF2-40B4-BE49-F238E27FC236}">
                <a16:creationId xmlns:a16="http://schemas.microsoft.com/office/drawing/2014/main" id="{4C761A5F-FA09-4493-ADF7-F4DF18C62F0E}"/>
              </a:ext>
            </a:extLst>
          </p:cNvPr>
          <p:cNvSpPr txBox="1"/>
          <p:nvPr/>
        </p:nvSpPr>
        <p:spPr>
          <a:xfrm>
            <a:off x="2363475" y="2149347"/>
            <a:ext cx="670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treats</a:t>
            </a:r>
            <a:endParaRPr lang="hu-HU" sz="1600" dirty="0"/>
          </a:p>
        </p:txBody>
      </p:sp>
      <p:sp>
        <p:nvSpPr>
          <p:cNvPr id="192" name="Háromszög 191">
            <a:extLst>
              <a:ext uri="{FF2B5EF4-FFF2-40B4-BE49-F238E27FC236}">
                <a16:creationId xmlns:a16="http://schemas.microsoft.com/office/drawing/2014/main" id="{0137770C-7FCF-437D-869E-FBB98B772240}"/>
              </a:ext>
            </a:extLst>
          </p:cNvPr>
          <p:cNvSpPr/>
          <p:nvPr/>
        </p:nvSpPr>
        <p:spPr>
          <a:xfrm rot="5400000">
            <a:off x="2997378" y="227777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93" name="Egyenes összekötő 192">
            <a:extLst>
              <a:ext uri="{FF2B5EF4-FFF2-40B4-BE49-F238E27FC236}">
                <a16:creationId xmlns:a16="http://schemas.microsoft.com/office/drawing/2014/main" id="{37E4AD62-F2D5-47E5-B9BA-924560EF70FA}"/>
              </a:ext>
            </a:extLst>
          </p:cNvPr>
          <p:cNvCxnSpPr>
            <a:cxnSpLocks/>
            <a:stCxn id="3" idx="0"/>
            <a:endCxn id="73" idx="2"/>
          </p:cNvCxnSpPr>
          <p:nvPr/>
        </p:nvCxnSpPr>
        <p:spPr>
          <a:xfrm flipV="1">
            <a:off x="4954001" y="3334544"/>
            <a:ext cx="2559" cy="116404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Háromszög 193">
            <a:extLst>
              <a:ext uri="{FF2B5EF4-FFF2-40B4-BE49-F238E27FC236}">
                <a16:creationId xmlns:a16="http://schemas.microsoft.com/office/drawing/2014/main" id="{3362A2B0-6A91-470D-A8F1-A44E14E789D8}"/>
              </a:ext>
            </a:extLst>
          </p:cNvPr>
          <p:cNvSpPr/>
          <p:nvPr/>
        </p:nvSpPr>
        <p:spPr>
          <a:xfrm rot="10800000">
            <a:off x="595132" y="2500533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02" name="Egyenes összekötő 201">
            <a:extLst>
              <a:ext uri="{FF2B5EF4-FFF2-40B4-BE49-F238E27FC236}">
                <a16:creationId xmlns:a16="http://schemas.microsoft.com/office/drawing/2014/main" id="{7E7D363C-9B0C-49D0-8E24-8A31B181B0FE}"/>
              </a:ext>
            </a:extLst>
          </p:cNvPr>
          <p:cNvCxnSpPr>
            <a:cxnSpLocks/>
            <a:stCxn id="203" idx="2"/>
          </p:cNvCxnSpPr>
          <p:nvPr/>
        </p:nvCxnSpPr>
        <p:spPr>
          <a:xfrm>
            <a:off x="1065346" y="1651972"/>
            <a:ext cx="0" cy="175699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Szövegdoboz 202">
            <a:extLst>
              <a:ext uri="{FF2B5EF4-FFF2-40B4-BE49-F238E27FC236}">
                <a16:creationId xmlns:a16="http://schemas.microsoft.com/office/drawing/2014/main" id="{66F67CC7-78D4-4149-96E5-5F943BDCC70E}"/>
              </a:ext>
            </a:extLst>
          </p:cNvPr>
          <p:cNvSpPr txBox="1"/>
          <p:nvPr/>
        </p:nvSpPr>
        <p:spPr>
          <a:xfrm>
            <a:off x="946563" y="12826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210" name="Szövegdoboz 209">
            <a:extLst>
              <a:ext uri="{FF2B5EF4-FFF2-40B4-BE49-F238E27FC236}">
                <a16:creationId xmlns:a16="http://schemas.microsoft.com/office/drawing/2014/main" id="{DC72771B-B61E-48A1-B15F-E3C5C4BDDDD5}"/>
              </a:ext>
            </a:extLst>
          </p:cNvPr>
          <p:cNvSpPr txBox="1"/>
          <p:nvPr/>
        </p:nvSpPr>
        <p:spPr>
          <a:xfrm>
            <a:off x="207841" y="2163098"/>
            <a:ext cx="901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requests</a:t>
            </a:r>
            <a:endParaRPr lang="hu-HU" sz="1600" dirty="0"/>
          </a:p>
        </p:txBody>
      </p:sp>
      <p:sp>
        <p:nvSpPr>
          <p:cNvPr id="214" name="Szövegdoboz 213">
            <a:extLst>
              <a:ext uri="{FF2B5EF4-FFF2-40B4-BE49-F238E27FC236}">
                <a16:creationId xmlns:a16="http://schemas.microsoft.com/office/drawing/2014/main" id="{CFD5A80E-A3FF-4C70-AD62-904D92B13E21}"/>
              </a:ext>
            </a:extLst>
          </p:cNvPr>
          <p:cNvSpPr txBox="1"/>
          <p:nvPr/>
        </p:nvSpPr>
        <p:spPr>
          <a:xfrm>
            <a:off x="6402199" y="2174595"/>
            <a:ext cx="47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has</a:t>
            </a:r>
          </a:p>
        </p:txBody>
      </p:sp>
      <p:sp>
        <p:nvSpPr>
          <p:cNvPr id="216" name="Háromszög 215">
            <a:extLst>
              <a:ext uri="{FF2B5EF4-FFF2-40B4-BE49-F238E27FC236}">
                <a16:creationId xmlns:a16="http://schemas.microsoft.com/office/drawing/2014/main" id="{E5F91305-5DAB-43D1-97B8-3D0B47699049}"/>
              </a:ext>
            </a:extLst>
          </p:cNvPr>
          <p:cNvSpPr/>
          <p:nvPr/>
        </p:nvSpPr>
        <p:spPr>
          <a:xfrm rot="16200000">
            <a:off x="6305747" y="228899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7" name="Szövegdoboz 216">
            <a:extLst>
              <a:ext uri="{FF2B5EF4-FFF2-40B4-BE49-F238E27FC236}">
                <a16:creationId xmlns:a16="http://schemas.microsoft.com/office/drawing/2014/main" id="{5D658B1B-C515-4CB6-AA55-476C7E849692}"/>
              </a:ext>
            </a:extLst>
          </p:cNvPr>
          <p:cNvSpPr txBox="1"/>
          <p:nvPr/>
        </p:nvSpPr>
        <p:spPr>
          <a:xfrm>
            <a:off x="6404960" y="4815079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uses</a:t>
            </a:r>
            <a:endParaRPr lang="hu-HU" sz="1600" dirty="0"/>
          </a:p>
        </p:txBody>
      </p:sp>
      <p:sp>
        <p:nvSpPr>
          <p:cNvPr id="218" name="Háromszög 217">
            <a:extLst>
              <a:ext uri="{FF2B5EF4-FFF2-40B4-BE49-F238E27FC236}">
                <a16:creationId xmlns:a16="http://schemas.microsoft.com/office/drawing/2014/main" id="{2EBC720E-96BB-439B-A06B-82C4A9F574E3}"/>
              </a:ext>
            </a:extLst>
          </p:cNvPr>
          <p:cNvSpPr/>
          <p:nvPr/>
        </p:nvSpPr>
        <p:spPr>
          <a:xfrm rot="16200000">
            <a:off x="6283187" y="4942575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9" name="Szövegdoboz 218">
            <a:extLst>
              <a:ext uri="{FF2B5EF4-FFF2-40B4-BE49-F238E27FC236}">
                <a16:creationId xmlns:a16="http://schemas.microsoft.com/office/drawing/2014/main" id="{76BBBAF3-5F78-480B-86C5-391F9DC7D91A}"/>
              </a:ext>
            </a:extLst>
          </p:cNvPr>
          <p:cNvSpPr txBox="1"/>
          <p:nvPr/>
        </p:nvSpPr>
        <p:spPr>
          <a:xfrm>
            <a:off x="746930" y="30629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34" name="Szövegdoboz 233">
            <a:extLst>
              <a:ext uri="{FF2B5EF4-FFF2-40B4-BE49-F238E27FC236}">
                <a16:creationId xmlns:a16="http://schemas.microsoft.com/office/drawing/2014/main" id="{97D93283-E111-44C1-9313-D2B5256BCAAD}"/>
              </a:ext>
            </a:extLst>
          </p:cNvPr>
          <p:cNvSpPr txBox="1"/>
          <p:nvPr/>
        </p:nvSpPr>
        <p:spPr>
          <a:xfrm>
            <a:off x="4621409" y="41951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304" name="Szövegdoboz 303">
            <a:extLst>
              <a:ext uri="{FF2B5EF4-FFF2-40B4-BE49-F238E27FC236}">
                <a16:creationId xmlns:a16="http://schemas.microsoft.com/office/drawing/2014/main" id="{18F46CBE-1C10-4FA3-8A38-94CB359422B9}"/>
              </a:ext>
            </a:extLst>
          </p:cNvPr>
          <p:cNvSpPr txBox="1"/>
          <p:nvPr/>
        </p:nvSpPr>
        <p:spPr>
          <a:xfrm>
            <a:off x="6045967" y="4846209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5" name="Szövegdoboz 304">
            <a:extLst>
              <a:ext uri="{FF2B5EF4-FFF2-40B4-BE49-F238E27FC236}">
                <a16:creationId xmlns:a16="http://schemas.microsoft.com/office/drawing/2014/main" id="{B07D724E-39FD-404C-A871-54BD56E51F41}"/>
              </a:ext>
            </a:extLst>
          </p:cNvPr>
          <p:cNvSpPr txBox="1"/>
          <p:nvPr/>
        </p:nvSpPr>
        <p:spPr>
          <a:xfrm>
            <a:off x="6017603" y="2199616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6" name="Szövegdoboz 305">
            <a:extLst>
              <a:ext uri="{FF2B5EF4-FFF2-40B4-BE49-F238E27FC236}">
                <a16:creationId xmlns:a16="http://schemas.microsoft.com/office/drawing/2014/main" id="{1A0F1A81-FF1A-47A3-88B3-08C1A2B814C7}"/>
              </a:ext>
            </a:extLst>
          </p:cNvPr>
          <p:cNvSpPr txBox="1"/>
          <p:nvPr/>
        </p:nvSpPr>
        <p:spPr>
          <a:xfrm>
            <a:off x="6967799" y="2481224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7" name="Szövegdoboz 306">
            <a:extLst>
              <a:ext uri="{FF2B5EF4-FFF2-40B4-BE49-F238E27FC236}">
                <a16:creationId xmlns:a16="http://schemas.microsoft.com/office/drawing/2014/main" id="{9A44F9CC-E256-4610-A675-0FC5BD0E4A32}"/>
              </a:ext>
            </a:extLst>
          </p:cNvPr>
          <p:cNvSpPr txBox="1"/>
          <p:nvPr/>
        </p:nvSpPr>
        <p:spPr>
          <a:xfrm>
            <a:off x="6500232" y="1170740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26" name="Szövegdoboz 125">
            <a:extLst>
              <a:ext uri="{FF2B5EF4-FFF2-40B4-BE49-F238E27FC236}">
                <a16:creationId xmlns:a16="http://schemas.microsoft.com/office/drawing/2014/main" id="{16EE4A56-80C0-4D6A-BFE2-2AE9DCD4136D}"/>
              </a:ext>
            </a:extLst>
          </p:cNvPr>
          <p:cNvSpPr txBox="1"/>
          <p:nvPr/>
        </p:nvSpPr>
        <p:spPr>
          <a:xfrm>
            <a:off x="6822830" y="392294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27" name="Szövegdoboz 126">
            <a:extLst>
              <a:ext uri="{FF2B5EF4-FFF2-40B4-BE49-F238E27FC236}">
                <a16:creationId xmlns:a16="http://schemas.microsoft.com/office/drawing/2014/main" id="{B4D22F50-6171-4AAB-BFB4-74AFD444EF85}"/>
              </a:ext>
            </a:extLst>
          </p:cNvPr>
          <p:cNvSpPr txBox="1"/>
          <p:nvPr/>
        </p:nvSpPr>
        <p:spPr>
          <a:xfrm>
            <a:off x="7144956" y="275814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95" name="Szövegdoboz 94">
            <a:extLst>
              <a:ext uri="{FF2B5EF4-FFF2-40B4-BE49-F238E27FC236}">
                <a16:creationId xmlns:a16="http://schemas.microsoft.com/office/drawing/2014/main" id="{C966C286-E30C-4E75-AAF7-1E79238A0D46}"/>
              </a:ext>
            </a:extLst>
          </p:cNvPr>
          <p:cNvSpPr txBox="1"/>
          <p:nvPr/>
        </p:nvSpPr>
        <p:spPr>
          <a:xfrm>
            <a:off x="3543130" y="2168935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73" name="Téglalap 72">
            <a:extLst>
              <a:ext uri="{FF2B5EF4-FFF2-40B4-BE49-F238E27FC236}">
                <a16:creationId xmlns:a16="http://schemas.microsoft.com/office/drawing/2014/main" id="{27C132E7-EC26-43B0-9165-25E5897959F2}"/>
              </a:ext>
            </a:extLst>
          </p:cNvPr>
          <p:cNvSpPr/>
          <p:nvPr/>
        </p:nvSpPr>
        <p:spPr>
          <a:xfrm>
            <a:off x="3820155" y="1961004"/>
            <a:ext cx="2272810" cy="13735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Account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accountNo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balance</a:t>
            </a:r>
            <a:r>
              <a:rPr lang="hu-HU" sz="1600" dirty="0">
                <a:solidFill>
                  <a:schemeClr val="tx1"/>
                </a:solidFill>
              </a:rPr>
              <a:t> : int</a:t>
            </a:r>
          </a:p>
        </p:txBody>
      </p:sp>
      <p:sp>
        <p:nvSpPr>
          <p:cNvPr id="74" name="Téglalap 73">
            <a:extLst>
              <a:ext uri="{FF2B5EF4-FFF2-40B4-BE49-F238E27FC236}">
                <a16:creationId xmlns:a16="http://schemas.microsoft.com/office/drawing/2014/main" id="{2510D3B2-0070-4237-8A9B-09D10B648A65}"/>
              </a:ext>
            </a:extLst>
          </p:cNvPr>
          <p:cNvSpPr/>
          <p:nvPr/>
        </p:nvSpPr>
        <p:spPr>
          <a:xfrm>
            <a:off x="3819525" y="2260939"/>
            <a:ext cx="2273383" cy="514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06744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B8B2CC0D-4A03-4C5C-B181-2508CB73F4E7}"/>
              </a:ext>
            </a:extLst>
          </p:cNvPr>
          <p:cNvSpPr/>
          <p:nvPr/>
        </p:nvSpPr>
        <p:spPr>
          <a:xfrm>
            <a:off x="3815094" y="4498590"/>
            <a:ext cx="2277814" cy="13848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Card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pinCode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12D1453-FE11-427B-8E0C-34042D6615D3}"/>
              </a:ext>
            </a:extLst>
          </p:cNvPr>
          <p:cNvSpPr/>
          <p:nvPr/>
        </p:nvSpPr>
        <p:spPr>
          <a:xfrm>
            <a:off x="6790208" y="2750003"/>
            <a:ext cx="2392681" cy="1544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Customer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withdraw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atm:ATM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cxnSp>
        <p:nvCxnSpPr>
          <p:cNvPr id="5" name="Összekötő: szögletes 4">
            <a:extLst>
              <a:ext uri="{FF2B5EF4-FFF2-40B4-BE49-F238E27FC236}">
                <a16:creationId xmlns:a16="http://schemas.microsoft.com/office/drawing/2014/main" id="{F3B64317-5CC4-4AA2-8D9C-87CC5D5B7C6B}"/>
              </a:ext>
            </a:extLst>
          </p:cNvPr>
          <p:cNvCxnSpPr>
            <a:cxnSpLocks/>
            <a:stCxn id="127" idx="0"/>
            <a:endCxn id="93" idx="3"/>
          </p:cNvCxnSpPr>
          <p:nvPr/>
        </p:nvCxnSpPr>
        <p:spPr>
          <a:xfrm rot="16200000" flipV="1">
            <a:off x="6558225" y="2052634"/>
            <a:ext cx="240198" cy="1170831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Összekötő: szögletes 9">
            <a:extLst>
              <a:ext uri="{FF2B5EF4-FFF2-40B4-BE49-F238E27FC236}">
                <a16:creationId xmlns:a16="http://schemas.microsoft.com/office/drawing/2014/main" id="{FE2A5B35-CDE1-483D-BE0F-3E6C155C16D6}"/>
              </a:ext>
            </a:extLst>
          </p:cNvPr>
          <p:cNvCxnSpPr>
            <a:cxnSpLocks/>
            <a:stCxn id="25" idx="3"/>
            <a:endCxn id="126" idx="2"/>
          </p:cNvCxnSpPr>
          <p:nvPr/>
        </p:nvCxnSpPr>
        <p:spPr>
          <a:xfrm flipV="1">
            <a:off x="6092908" y="4292276"/>
            <a:ext cx="848705" cy="88724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Összekötő: szögletes 15">
            <a:extLst>
              <a:ext uri="{FF2B5EF4-FFF2-40B4-BE49-F238E27FC236}">
                <a16:creationId xmlns:a16="http://schemas.microsoft.com/office/drawing/2014/main" id="{F52AD91B-0559-47ED-95A3-EC95172E7930}"/>
              </a:ext>
            </a:extLst>
          </p:cNvPr>
          <p:cNvCxnSpPr>
            <a:cxnSpLocks/>
            <a:stCxn id="17" idx="0"/>
            <a:endCxn id="93" idx="1"/>
          </p:cNvCxnSpPr>
          <p:nvPr/>
        </p:nvCxnSpPr>
        <p:spPr>
          <a:xfrm rot="5400000" flipH="1" flipV="1">
            <a:off x="2510081" y="2063373"/>
            <a:ext cx="854866" cy="1764022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églalap 16">
            <a:extLst>
              <a:ext uri="{FF2B5EF4-FFF2-40B4-BE49-F238E27FC236}">
                <a16:creationId xmlns:a16="http://schemas.microsoft.com/office/drawing/2014/main" id="{BED806FF-7B66-4E4C-8518-C5CA780EEB6D}"/>
              </a:ext>
            </a:extLst>
          </p:cNvPr>
          <p:cNvSpPr/>
          <p:nvPr/>
        </p:nvSpPr>
        <p:spPr>
          <a:xfrm>
            <a:off x="494780" y="3372817"/>
            <a:ext cx="3121445" cy="13402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Bank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8" name="Összekötő: szögletes 17">
            <a:extLst>
              <a:ext uri="{FF2B5EF4-FFF2-40B4-BE49-F238E27FC236}">
                <a16:creationId xmlns:a16="http://schemas.microsoft.com/office/drawing/2014/main" id="{51992CDF-1163-4030-AE53-4E1810ABD2F3}"/>
              </a:ext>
            </a:extLst>
          </p:cNvPr>
          <p:cNvCxnSpPr>
            <a:cxnSpLocks/>
            <a:stCxn id="17" idx="2"/>
            <a:endCxn id="25" idx="1"/>
          </p:cNvCxnSpPr>
          <p:nvPr/>
        </p:nvCxnSpPr>
        <p:spPr>
          <a:xfrm rot="16200000" flipH="1">
            <a:off x="2702086" y="4066514"/>
            <a:ext cx="466424" cy="1759591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églalap 24">
            <a:extLst>
              <a:ext uri="{FF2B5EF4-FFF2-40B4-BE49-F238E27FC236}">
                <a16:creationId xmlns:a16="http://schemas.microsoft.com/office/drawing/2014/main" id="{29637C9A-159B-4E76-9818-A1CECC8B8755}"/>
              </a:ext>
            </a:extLst>
          </p:cNvPr>
          <p:cNvSpPr/>
          <p:nvPr/>
        </p:nvSpPr>
        <p:spPr>
          <a:xfrm>
            <a:off x="3815094" y="4798626"/>
            <a:ext cx="2277814" cy="7617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D77F3D2D-DD6D-4074-AADB-121E10D12609}"/>
              </a:ext>
            </a:extLst>
          </p:cNvPr>
          <p:cNvSpPr/>
          <p:nvPr/>
        </p:nvSpPr>
        <p:spPr>
          <a:xfrm>
            <a:off x="6787708" y="3091668"/>
            <a:ext cx="2394722" cy="2204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3DCB3680-AB71-43CA-AE7F-B1BCA111ADCE}"/>
              </a:ext>
            </a:extLst>
          </p:cNvPr>
          <p:cNvSpPr/>
          <p:nvPr/>
        </p:nvSpPr>
        <p:spPr>
          <a:xfrm>
            <a:off x="494783" y="3730979"/>
            <a:ext cx="3121441" cy="2371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89A3E5D2-C80F-42A1-A2A5-B07D5B418943}"/>
              </a:ext>
            </a:extLst>
          </p:cNvPr>
          <p:cNvSpPr txBox="1"/>
          <p:nvPr/>
        </p:nvSpPr>
        <p:spPr>
          <a:xfrm>
            <a:off x="8620024" y="379242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60" name="Téglalap 59">
            <a:extLst>
              <a:ext uri="{FF2B5EF4-FFF2-40B4-BE49-F238E27FC236}">
                <a16:creationId xmlns:a16="http://schemas.microsoft.com/office/drawing/2014/main" id="{9EDAFAE1-64E3-49B1-A0FB-D47580BF5402}"/>
              </a:ext>
            </a:extLst>
          </p:cNvPr>
          <p:cNvSpPr/>
          <p:nvPr/>
        </p:nvSpPr>
        <p:spPr>
          <a:xfrm>
            <a:off x="551284" y="315988"/>
            <a:ext cx="3670895" cy="13402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Center</a:t>
            </a: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61" name="Téglalap 60">
            <a:extLst>
              <a:ext uri="{FF2B5EF4-FFF2-40B4-BE49-F238E27FC236}">
                <a16:creationId xmlns:a16="http://schemas.microsoft.com/office/drawing/2014/main" id="{22D83302-232B-48A7-A89B-C22B7080E289}"/>
              </a:ext>
            </a:extLst>
          </p:cNvPr>
          <p:cNvSpPr/>
          <p:nvPr/>
        </p:nvSpPr>
        <p:spPr>
          <a:xfrm>
            <a:off x="551285" y="607931"/>
            <a:ext cx="3670896" cy="2803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Téglalap 66">
            <a:extLst>
              <a:ext uri="{FF2B5EF4-FFF2-40B4-BE49-F238E27FC236}">
                <a16:creationId xmlns:a16="http://schemas.microsoft.com/office/drawing/2014/main" id="{29A9AF1A-1444-48A8-B4B6-5E5306E6899C}"/>
              </a:ext>
            </a:extLst>
          </p:cNvPr>
          <p:cNvSpPr/>
          <p:nvPr/>
        </p:nvSpPr>
        <p:spPr>
          <a:xfrm>
            <a:off x="6769078" y="666739"/>
            <a:ext cx="2793470" cy="8957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ATM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location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68" name="Téglalap 67">
            <a:extLst>
              <a:ext uri="{FF2B5EF4-FFF2-40B4-BE49-F238E27FC236}">
                <a16:creationId xmlns:a16="http://schemas.microsoft.com/office/drawing/2014/main" id="{D0F4F8D3-3745-4471-BC1E-39D5EB843582}"/>
              </a:ext>
            </a:extLst>
          </p:cNvPr>
          <p:cNvSpPr/>
          <p:nvPr/>
        </p:nvSpPr>
        <p:spPr>
          <a:xfrm>
            <a:off x="6769078" y="972026"/>
            <a:ext cx="2793470" cy="2690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2" name="Szövegdoboz 111">
            <a:extLst>
              <a:ext uri="{FF2B5EF4-FFF2-40B4-BE49-F238E27FC236}">
                <a16:creationId xmlns:a16="http://schemas.microsoft.com/office/drawing/2014/main" id="{12148142-F4C2-4D0B-AABB-5C5817ABFA9C}"/>
              </a:ext>
            </a:extLst>
          </p:cNvPr>
          <p:cNvSpPr txBox="1"/>
          <p:nvPr/>
        </p:nvSpPr>
        <p:spPr>
          <a:xfrm>
            <a:off x="7629644" y="2446242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cxnSp>
        <p:nvCxnSpPr>
          <p:cNvPr id="113" name="Egyenes összekötő 112">
            <a:extLst>
              <a:ext uri="{FF2B5EF4-FFF2-40B4-BE49-F238E27FC236}">
                <a16:creationId xmlns:a16="http://schemas.microsoft.com/office/drawing/2014/main" id="{2965BC25-768A-4BB8-A4FB-57E9D49013C0}"/>
              </a:ext>
            </a:extLst>
          </p:cNvPr>
          <p:cNvCxnSpPr>
            <a:cxnSpLocks/>
          </p:cNvCxnSpPr>
          <p:nvPr/>
        </p:nvCxnSpPr>
        <p:spPr>
          <a:xfrm flipH="1" flipV="1">
            <a:off x="8771444" y="1574122"/>
            <a:ext cx="11574" cy="116604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>
            <a:extLst>
              <a:ext uri="{FF2B5EF4-FFF2-40B4-BE49-F238E27FC236}">
                <a16:creationId xmlns:a16="http://schemas.microsoft.com/office/drawing/2014/main" id="{FA734E71-67DC-4DC5-A3BA-AF77BD09D9CA}"/>
              </a:ext>
            </a:extLst>
          </p:cNvPr>
          <p:cNvCxnSpPr>
            <a:cxnSpLocks/>
            <a:stCxn id="117" idx="3"/>
            <a:endCxn id="119" idx="1"/>
          </p:cNvCxnSpPr>
          <p:nvPr/>
        </p:nvCxnSpPr>
        <p:spPr>
          <a:xfrm flipV="1">
            <a:off x="7930419" y="1924552"/>
            <a:ext cx="818788" cy="911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Szövegdoboz 114">
            <a:extLst>
              <a:ext uri="{FF2B5EF4-FFF2-40B4-BE49-F238E27FC236}">
                <a16:creationId xmlns:a16="http://schemas.microsoft.com/office/drawing/2014/main" id="{8465E592-350C-4E38-8B35-300EBA0471D6}"/>
              </a:ext>
            </a:extLst>
          </p:cNvPr>
          <p:cNvSpPr txBox="1"/>
          <p:nvPr/>
        </p:nvSpPr>
        <p:spPr>
          <a:xfrm>
            <a:off x="7890372" y="1950963"/>
            <a:ext cx="857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subset</a:t>
            </a:r>
            <a:r>
              <a:rPr lang="hu-HU" sz="1600" dirty="0"/>
              <a:t>}</a:t>
            </a:r>
          </a:p>
        </p:txBody>
      </p:sp>
      <p:sp>
        <p:nvSpPr>
          <p:cNvPr id="117" name="Szövegdoboz 116">
            <a:extLst>
              <a:ext uri="{FF2B5EF4-FFF2-40B4-BE49-F238E27FC236}">
                <a16:creationId xmlns:a16="http://schemas.microsoft.com/office/drawing/2014/main" id="{D0D4E6A2-AE18-463A-BEB8-8C7444B3F4EE}"/>
              </a:ext>
            </a:extLst>
          </p:cNvPr>
          <p:cNvSpPr txBox="1"/>
          <p:nvPr/>
        </p:nvSpPr>
        <p:spPr>
          <a:xfrm>
            <a:off x="7138214" y="1756186"/>
            <a:ext cx="792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queues</a:t>
            </a:r>
            <a:endParaRPr lang="hu-HU" sz="1600" dirty="0"/>
          </a:p>
        </p:txBody>
      </p:sp>
      <p:sp>
        <p:nvSpPr>
          <p:cNvPr id="119" name="Szövegdoboz 118">
            <a:extLst>
              <a:ext uri="{FF2B5EF4-FFF2-40B4-BE49-F238E27FC236}">
                <a16:creationId xmlns:a16="http://schemas.microsoft.com/office/drawing/2014/main" id="{B833D130-6E3C-42B4-B370-8E0278D2DA9F}"/>
              </a:ext>
            </a:extLst>
          </p:cNvPr>
          <p:cNvSpPr txBox="1"/>
          <p:nvPr/>
        </p:nvSpPr>
        <p:spPr>
          <a:xfrm>
            <a:off x="8749207" y="1755275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handles</a:t>
            </a:r>
            <a:endParaRPr lang="hu-HU" sz="1600" dirty="0"/>
          </a:p>
        </p:txBody>
      </p:sp>
      <p:cxnSp>
        <p:nvCxnSpPr>
          <p:cNvPr id="120" name="Egyenes összekötő 119">
            <a:extLst>
              <a:ext uri="{FF2B5EF4-FFF2-40B4-BE49-F238E27FC236}">
                <a16:creationId xmlns:a16="http://schemas.microsoft.com/office/drawing/2014/main" id="{DB219A27-F57D-47C2-8FFD-8BC8AD653A94}"/>
              </a:ext>
            </a:extLst>
          </p:cNvPr>
          <p:cNvCxnSpPr>
            <a:cxnSpLocks/>
          </p:cNvCxnSpPr>
          <p:nvPr/>
        </p:nvCxnSpPr>
        <p:spPr>
          <a:xfrm flipV="1">
            <a:off x="7919185" y="1574123"/>
            <a:ext cx="1" cy="116604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Szövegdoboz 130">
            <a:extLst>
              <a:ext uri="{FF2B5EF4-FFF2-40B4-BE49-F238E27FC236}">
                <a16:creationId xmlns:a16="http://schemas.microsoft.com/office/drawing/2014/main" id="{6BF7FF3D-7D3E-4DCE-B09E-FE4BC3600C67}"/>
              </a:ext>
            </a:extLst>
          </p:cNvPr>
          <p:cNvSpPr txBox="1"/>
          <p:nvPr/>
        </p:nvSpPr>
        <p:spPr>
          <a:xfrm>
            <a:off x="7337708" y="2967335"/>
            <a:ext cx="201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139" name="Háromszög 138">
            <a:extLst>
              <a:ext uri="{FF2B5EF4-FFF2-40B4-BE49-F238E27FC236}">
                <a16:creationId xmlns:a16="http://schemas.microsoft.com/office/drawing/2014/main" id="{51D1365C-442E-4D29-BCC1-742E23C4F657}"/>
              </a:ext>
            </a:extLst>
          </p:cNvPr>
          <p:cNvSpPr/>
          <p:nvPr/>
        </p:nvSpPr>
        <p:spPr>
          <a:xfrm>
            <a:off x="7495907" y="169261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0" name="Háromszög 139">
            <a:extLst>
              <a:ext uri="{FF2B5EF4-FFF2-40B4-BE49-F238E27FC236}">
                <a16:creationId xmlns:a16="http://schemas.microsoft.com/office/drawing/2014/main" id="{168FFA39-F543-495B-A247-C7D2269AD1CA}"/>
              </a:ext>
            </a:extLst>
          </p:cNvPr>
          <p:cNvSpPr/>
          <p:nvPr/>
        </p:nvSpPr>
        <p:spPr>
          <a:xfrm>
            <a:off x="9103224" y="1683139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1" name="Szövegdoboz 140">
            <a:extLst>
              <a:ext uri="{FF2B5EF4-FFF2-40B4-BE49-F238E27FC236}">
                <a16:creationId xmlns:a16="http://schemas.microsoft.com/office/drawing/2014/main" id="{C579A419-A58C-4276-A7CA-CD3BD5C0067D}"/>
              </a:ext>
            </a:extLst>
          </p:cNvPr>
          <p:cNvSpPr txBox="1"/>
          <p:nvPr/>
        </p:nvSpPr>
        <p:spPr>
          <a:xfrm>
            <a:off x="7843243" y="2411449"/>
            <a:ext cx="980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ordered</a:t>
            </a:r>
            <a:r>
              <a:rPr lang="hu-HU" sz="1600" dirty="0"/>
              <a:t>}</a:t>
            </a:r>
          </a:p>
        </p:txBody>
      </p:sp>
      <p:cxnSp>
        <p:nvCxnSpPr>
          <p:cNvPr id="147" name="Egyenes összekötő 146">
            <a:extLst>
              <a:ext uri="{FF2B5EF4-FFF2-40B4-BE49-F238E27FC236}">
                <a16:creationId xmlns:a16="http://schemas.microsoft.com/office/drawing/2014/main" id="{5CC7034E-052F-492D-A0A8-E86F44B0C3C3}"/>
              </a:ext>
            </a:extLst>
          </p:cNvPr>
          <p:cNvCxnSpPr>
            <a:cxnSpLocks/>
            <a:endCxn id="67" idx="1"/>
          </p:cNvCxnSpPr>
          <p:nvPr/>
        </p:nvCxnSpPr>
        <p:spPr>
          <a:xfrm>
            <a:off x="4222179" y="1114605"/>
            <a:ext cx="2546899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Háromszög 157">
            <a:extLst>
              <a:ext uri="{FF2B5EF4-FFF2-40B4-BE49-F238E27FC236}">
                <a16:creationId xmlns:a16="http://schemas.microsoft.com/office/drawing/2014/main" id="{DF908CEC-C2B2-484B-818F-C4137FE74126}"/>
              </a:ext>
            </a:extLst>
          </p:cNvPr>
          <p:cNvSpPr/>
          <p:nvPr/>
        </p:nvSpPr>
        <p:spPr>
          <a:xfrm rot="16200000">
            <a:off x="5328055" y="87714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9" name="Szövegdoboz 158">
            <a:extLst>
              <a:ext uri="{FF2B5EF4-FFF2-40B4-BE49-F238E27FC236}">
                <a16:creationId xmlns:a16="http://schemas.microsoft.com/office/drawing/2014/main" id="{08902BA4-EE3D-4A04-B022-A74D41BA7C16}"/>
              </a:ext>
            </a:extLst>
          </p:cNvPr>
          <p:cNvSpPr txBox="1"/>
          <p:nvPr/>
        </p:nvSpPr>
        <p:spPr>
          <a:xfrm>
            <a:off x="5415231" y="773405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sends</a:t>
            </a:r>
            <a:endParaRPr lang="hu-HU" sz="1600" dirty="0"/>
          </a:p>
        </p:txBody>
      </p:sp>
      <p:sp>
        <p:nvSpPr>
          <p:cNvPr id="177" name="Szövegdoboz 176">
            <a:extLst>
              <a:ext uri="{FF2B5EF4-FFF2-40B4-BE49-F238E27FC236}">
                <a16:creationId xmlns:a16="http://schemas.microsoft.com/office/drawing/2014/main" id="{CC4853EC-3D94-449F-893C-FCAEE9DA63D6}"/>
              </a:ext>
            </a:extLst>
          </p:cNvPr>
          <p:cNvSpPr txBox="1"/>
          <p:nvPr/>
        </p:nvSpPr>
        <p:spPr>
          <a:xfrm>
            <a:off x="2265778" y="4854988"/>
            <a:ext cx="627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owns</a:t>
            </a:r>
            <a:endParaRPr lang="hu-HU" sz="1600" dirty="0"/>
          </a:p>
        </p:txBody>
      </p:sp>
      <p:sp>
        <p:nvSpPr>
          <p:cNvPr id="178" name="Szövegdoboz 177">
            <a:extLst>
              <a:ext uri="{FF2B5EF4-FFF2-40B4-BE49-F238E27FC236}">
                <a16:creationId xmlns:a16="http://schemas.microsoft.com/office/drawing/2014/main" id="{77DBE73A-A21A-457A-ABCD-2ED789EF8DA4}"/>
              </a:ext>
            </a:extLst>
          </p:cNvPr>
          <p:cNvSpPr txBox="1"/>
          <p:nvPr/>
        </p:nvSpPr>
        <p:spPr>
          <a:xfrm>
            <a:off x="3540856" y="4869331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83" name="Háromszög 182">
            <a:extLst>
              <a:ext uri="{FF2B5EF4-FFF2-40B4-BE49-F238E27FC236}">
                <a16:creationId xmlns:a16="http://schemas.microsoft.com/office/drawing/2014/main" id="{57BB9D36-5962-45AD-801C-3AC2CB62E934}"/>
              </a:ext>
            </a:extLst>
          </p:cNvPr>
          <p:cNvSpPr/>
          <p:nvPr/>
        </p:nvSpPr>
        <p:spPr>
          <a:xfrm rot="5400000">
            <a:off x="2846315" y="4982958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2" name="Háromszög 191">
            <a:extLst>
              <a:ext uri="{FF2B5EF4-FFF2-40B4-BE49-F238E27FC236}">
                <a16:creationId xmlns:a16="http://schemas.microsoft.com/office/drawing/2014/main" id="{0137770C-7FCF-437D-869E-FBB98B772240}"/>
              </a:ext>
            </a:extLst>
          </p:cNvPr>
          <p:cNvSpPr/>
          <p:nvPr/>
        </p:nvSpPr>
        <p:spPr>
          <a:xfrm rot="5400000">
            <a:off x="2997378" y="227777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93" name="Egyenes összekötő 192">
            <a:extLst>
              <a:ext uri="{FF2B5EF4-FFF2-40B4-BE49-F238E27FC236}">
                <a16:creationId xmlns:a16="http://schemas.microsoft.com/office/drawing/2014/main" id="{37E4AD62-F2D5-47E5-B9BA-924560EF70FA}"/>
              </a:ext>
            </a:extLst>
          </p:cNvPr>
          <p:cNvCxnSpPr>
            <a:cxnSpLocks/>
            <a:stCxn id="3" idx="0"/>
            <a:endCxn id="92" idx="2"/>
          </p:cNvCxnSpPr>
          <p:nvPr/>
        </p:nvCxnSpPr>
        <p:spPr>
          <a:xfrm flipV="1">
            <a:off x="4954001" y="3334544"/>
            <a:ext cx="2559" cy="116404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Háromszög 193">
            <a:extLst>
              <a:ext uri="{FF2B5EF4-FFF2-40B4-BE49-F238E27FC236}">
                <a16:creationId xmlns:a16="http://schemas.microsoft.com/office/drawing/2014/main" id="{3362A2B0-6A91-470D-A8F1-A44E14E789D8}"/>
              </a:ext>
            </a:extLst>
          </p:cNvPr>
          <p:cNvSpPr/>
          <p:nvPr/>
        </p:nvSpPr>
        <p:spPr>
          <a:xfrm rot="10800000">
            <a:off x="595132" y="2500533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02" name="Egyenes összekötő 201">
            <a:extLst>
              <a:ext uri="{FF2B5EF4-FFF2-40B4-BE49-F238E27FC236}">
                <a16:creationId xmlns:a16="http://schemas.microsoft.com/office/drawing/2014/main" id="{7E7D363C-9B0C-49D0-8E24-8A31B181B0FE}"/>
              </a:ext>
            </a:extLst>
          </p:cNvPr>
          <p:cNvCxnSpPr>
            <a:cxnSpLocks/>
            <a:stCxn id="203" idx="2"/>
          </p:cNvCxnSpPr>
          <p:nvPr/>
        </p:nvCxnSpPr>
        <p:spPr>
          <a:xfrm>
            <a:off x="1065346" y="1651972"/>
            <a:ext cx="0" cy="175699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Szövegdoboz 202">
            <a:extLst>
              <a:ext uri="{FF2B5EF4-FFF2-40B4-BE49-F238E27FC236}">
                <a16:creationId xmlns:a16="http://schemas.microsoft.com/office/drawing/2014/main" id="{66F67CC7-78D4-4149-96E5-5F943BDCC70E}"/>
              </a:ext>
            </a:extLst>
          </p:cNvPr>
          <p:cNvSpPr txBox="1"/>
          <p:nvPr/>
        </p:nvSpPr>
        <p:spPr>
          <a:xfrm>
            <a:off x="946563" y="12826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210" name="Szövegdoboz 209">
            <a:extLst>
              <a:ext uri="{FF2B5EF4-FFF2-40B4-BE49-F238E27FC236}">
                <a16:creationId xmlns:a16="http://schemas.microsoft.com/office/drawing/2014/main" id="{DC72771B-B61E-48A1-B15F-E3C5C4BDDDD5}"/>
              </a:ext>
            </a:extLst>
          </p:cNvPr>
          <p:cNvSpPr txBox="1"/>
          <p:nvPr/>
        </p:nvSpPr>
        <p:spPr>
          <a:xfrm>
            <a:off x="207841" y="2163098"/>
            <a:ext cx="901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requests</a:t>
            </a:r>
            <a:endParaRPr lang="hu-HU" sz="1600" dirty="0"/>
          </a:p>
        </p:txBody>
      </p:sp>
      <p:sp>
        <p:nvSpPr>
          <p:cNvPr id="216" name="Háromszög 215">
            <a:extLst>
              <a:ext uri="{FF2B5EF4-FFF2-40B4-BE49-F238E27FC236}">
                <a16:creationId xmlns:a16="http://schemas.microsoft.com/office/drawing/2014/main" id="{E5F91305-5DAB-43D1-97B8-3D0B47699049}"/>
              </a:ext>
            </a:extLst>
          </p:cNvPr>
          <p:cNvSpPr/>
          <p:nvPr/>
        </p:nvSpPr>
        <p:spPr>
          <a:xfrm rot="16200000">
            <a:off x="6305747" y="228899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7" name="Szövegdoboz 216">
            <a:extLst>
              <a:ext uri="{FF2B5EF4-FFF2-40B4-BE49-F238E27FC236}">
                <a16:creationId xmlns:a16="http://schemas.microsoft.com/office/drawing/2014/main" id="{5D658B1B-C515-4CB6-AA55-476C7E849692}"/>
              </a:ext>
            </a:extLst>
          </p:cNvPr>
          <p:cNvSpPr txBox="1"/>
          <p:nvPr/>
        </p:nvSpPr>
        <p:spPr>
          <a:xfrm>
            <a:off x="6404960" y="4815079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uses</a:t>
            </a:r>
            <a:endParaRPr lang="hu-HU" sz="1600" dirty="0"/>
          </a:p>
        </p:txBody>
      </p:sp>
      <p:sp>
        <p:nvSpPr>
          <p:cNvPr id="218" name="Háromszög 217">
            <a:extLst>
              <a:ext uri="{FF2B5EF4-FFF2-40B4-BE49-F238E27FC236}">
                <a16:creationId xmlns:a16="http://schemas.microsoft.com/office/drawing/2014/main" id="{2EBC720E-96BB-439B-A06B-82C4A9F574E3}"/>
              </a:ext>
            </a:extLst>
          </p:cNvPr>
          <p:cNvSpPr/>
          <p:nvPr/>
        </p:nvSpPr>
        <p:spPr>
          <a:xfrm rot="16200000">
            <a:off x="6283187" y="4942575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9" name="Szövegdoboz 218">
            <a:extLst>
              <a:ext uri="{FF2B5EF4-FFF2-40B4-BE49-F238E27FC236}">
                <a16:creationId xmlns:a16="http://schemas.microsoft.com/office/drawing/2014/main" id="{76BBBAF3-5F78-480B-86C5-391F9DC7D91A}"/>
              </a:ext>
            </a:extLst>
          </p:cNvPr>
          <p:cNvSpPr txBox="1"/>
          <p:nvPr/>
        </p:nvSpPr>
        <p:spPr>
          <a:xfrm>
            <a:off x="746930" y="30629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34" name="Szövegdoboz 233">
            <a:extLst>
              <a:ext uri="{FF2B5EF4-FFF2-40B4-BE49-F238E27FC236}">
                <a16:creationId xmlns:a16="http://schemas.microsoft.com/office/drawing/2014/main" id="{97D93283-E111-44C1-9313-D2B5256BCAAD}"/>
              </a:ext>
            </a:extLst>
          </p:cNvPr>
          <p:cNvSpPr txBox="1"/>
          <p:nvPr/>
        </p:nvSpPr>
        <p:spPr>
          <a:xfrm>
            <a:off x="4621409" y="41951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304" name="Szövegdoboz 303">
            <a:extLst>
              <a:ext uri="{FF2B5EF4-FFF2-40B4-BE49-F238E27FC236}">
                <a16:creationId xmlns:a16="http://schemas.microsoft.com/office/drawing/2014/main" id="{18F46CBE-1C10-4FA3-8A38-94CB359422B9}"/>
              </a:ext>
            </a:extLst>
          </p:cNvPr>
          <p:cNvSpPr txBox="1"/>
          <p:nvPr/>
        </p:nvSpPr>
        <p:spPr>
          <a:xfrm>
            <a:off x="6045967" y="4846209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5" name="Szövegdoboz 304">
            <a:extLst>
              <a:ext uri="{FF2B5EF4-FFF2-40B4-BE49-F238E27FC236}">
                <a16:creationId xmlns:a16="http://schemas.microsoft.com/office/drawing/2014/main" id="{B07D724E-39FD-404C-A871-54BD56E51F41}"/>
              </a:ext>
            </a:extLst>
          </p:cNvPr>
          <p:cNvSpPr txBox="1"/>
          <p:nvPr/>
        </p:nvSpPr>
        <p:spPr>
          <a:xfrm>
            <a:off x="6017603" y="2199616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6" name="Szövegdoboz 305">
            <a:extLst>
              <a:ext uri="{FF2B5EF4-FFF2-40B4-BE49-F238E27FC236}">
                <a16:creationId xmlns:a16="http://schemas.microsoft.com/office/drawing/2014/main" id="{1A0F1A81-FF1A-47A3-88B3-08C1A2B814C7}"/>
              </a:ext>
            </a:extLst>
          </p:cNvPr>
          <p:cNvSpPr txBox="1"/>
          <p:nvPr/>
        </p:nvSpPr>
        <p:spPr>
          <a:xfrm>
            <a:off x="6967799" y="2481224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7" name="Szövegdoboz 306">
            <a:extLst>
              <a:ext uri="{FF2B5EF4-FFF2-40B4-BE49-F238E27FC236}">
                <a16:creationId xmlns:a16="http://schemas.microsoft.com/office/drawing/2014/main" id="{9A44F9CC-E256-4610-A675-0FC5BD0E4A32}"/>
              </a:ext>
            </a:extLst>
          </p:cNvPr>
          <p:cNvSpPr txBox="1"/>
          <p:nvPr/>
        </p:nvSpPr>
        <p:spPr>
          <a:xfrm>
            <a:off x="6500232" y="1170740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97" name="Ellipszis 96">
            <a:extLst>
              <a:ext uri="{FF2B5EF4-FFF2-40B4-BE49-F238E27FC236}">
                <a16:creationId xmlns:a16="http://schemas.microsoft.com/office/drawing/2014/main" id="{ED144AB8-826D-4A60-8D8F-EE6F8BD475C9}"/>
              </a:ext>
            </a:extLst>
          </p:cNvPr>
          <p:cNvSpPr/>
          <p:nvPr/>
        </p:nvSpPr>
        <p:spPr>
          <a:xfrm>
            <a:off x="8856677" y="3408969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8" name="Egyenes összekötő 97">
            <a:extLst>
              <a:ext uri="{FF2B5EF4-FFF2-40B4-BE49-F238E27FC236}">
                <a16:creationId xmlns:a16="http://schemas.microsoft.com/office/drawing/2014/main" id="{41070D86-3770-4F6D-AF60-E44449E6EE9B}"/>
              </a:ext>
            </a:extLst>
          </p:cNvPr>
          <p:cNvCxnSpPr>
            <a:cxnSpLocks/>
            <a:stCxn id="97" idx="4"/>
          </p:cNvCxnSpPr>
          <p:nvPr/>
        </p:nvCxnSpPr>
        <p:spPr>
          <a:xfrm>
            <a:off x="8900189" y="3491965"/>
            <a:ext cx="603" cy="9211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églalap: szamárfül 98">
            <a:extLst>
              <a:ext uri="{FF2B5EF4-FFF2-40B4-BE49-F238E27FC236}">
                <a16:creationId xmlns:a16="http://schemas.microsoft.com/office/drawing/2014/main" id="{1112AAE9-86EB-4244-9CDB-A4C31AD97825}"/>
              </a:ext>
            </a:extLst>
          </p:cNvPr>
          <p:cNvSpPr/>
          <p:nvPr/>
        </p:nvSpPr>
        <p:spPr>
          <a:xfrm rot="16200000">
            <a:off x="8267858" y="3668439"/>
            <a:ext cx="299284" cy="165930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0" name="Szövegdoboz 99">
            <a:extLst>
              <a:ext uri="{FF2B5EF4-FFF2-40B4-BE49-F238E27FC236}">
                <a16:creationId xmlns:a16="http://schemas.microsoft.com/office/drawing/2014/main" id="{482E0176-E732-48B6-9D20-A72C6254CC2A}"/>
              </a:ext>
            </a:extLst>
          </p:cNvPr>
          <p:cNvSpPr txBox="1"/>
          <p:nvPr/>
        </p:nvSpPr>
        <p:spPr>
          <a:xfrm>
            <a:off x="7627986" y="4309184"/>
            <a:ext cx="1761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atm.process</a:t>
            </a:r>
            <a:r>
              <a:rPr lang="hu-HU" sz="1600" dirty="0"/>
              <a:t>(</a:t>
            </a:r>
            <a:r>
              <a:rPr lang="hu-HU" sz="1600" dirty="0" err="1"/>
              <a:t>this</a:t>
            </a:r>
            <a:r>
              <a:rPr lang="hu-HU" sz="1600" dirty="0"/>
              <a:t>)</a:t>
            </a:r>
          </a:p>
        </p:txBody>
      </p:sp>
      <p:sp>
        <p:nvSpPr>
          <p:cNvPr id="101" name="Ellipszis 100">
            <a:extLst>
              <a:ext uri="{FF2B5EF4-FFF2-40B4-BE49-F238E27FC236}">
                <a16:creationId xmlns:a16="http://schemas.microsoft.com/office/drawing/2014/main" id="{2BCC03CB-9480-4B70-BA7F-708ED4803BB3}"/>
              </a:ext>
            </a:extLst>
          </p:cNvPr>
          <p:cNvSpPr/>
          <p:nvPr/>
        </p:nvSpPr>
        <p:spPr>
          <a:xfrm>
            <a:off x="9457923" y="131132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2" name="Egyenes összekötő 101">
            <a:extLst>
              <a:ext uri="{FF2B5EF4-FFF2-40B4-BE49-F238E27FC236}">
                <a16:creationId xmlns:a16="http://schemas.microsoft.com/office/drawing/2014/main" id="{60C2B8A7-1182-4B15-94F1-DECDB08FA3BC}"/>
              </a:ext>
            </a:extLst>
          </p:cNvPr>
          <p:cNvCxnSpPr>
            <a:cxnSpLocks/>
            <a:stCxn id="101" idx="4"/>
          </p:cNvCxnSpPr>
          <p:nvPr/>
        </p:nvCxnSpPr>
        <p:spPr>
          <a:xfrm>
            <a:off x="9501435" y="1394323"/>
            <a:ext cx="43511" cy="34043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Szövegdoboz 125">
            <a:extLst>
              <a:ext uri="{FF2B5EF4-FFF2-40B4-BE49-F238E27FC236}">
                <a16:creationId xmlns:a16="http://schemas.microsoft.com/office/drawing/2014/main" id="{16EE4A56-80C0-4D6A-BFE2-2AE9DCD4136D}"/>
              </a:ext>
            </a:extLst>
          </p:cNvPr>
          <p:cNvSpPr txBox="1"/>
          <p:nvPr/>
        </p:nvSpPr>
        <p:spPr>
          <a:xfrm>
            <a:off x="6822830" y="392294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27" name="Szövegdoboz 126">
            <a:extLst>
              <a:ext uri="{FF2B5EF4-FFF2-40B4-BE49-F238E27FC236}">
                <a16:creationId xmlns:a16="http://schemas.microsoft.com/office/drawing/2014/main" id="{B4D22F50-6171-4AAB-BFB4-74AFD444EF85}"/>
              </a:ext>
            </a:extLst>
          </p:cNvPr>
          <p:cNvSpPr txBox="1"/>
          <p:nvPr/>
        </p:nvSpPr>
        <p:spPr>
          <a:xfrm>
            <a:off x="7144956" y="275814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95" name="Szövegdoboz 94">
            <a:extLst>
              <a:ext uri="{FF2B5EF4-FFF2-40B4-BE49-F238E27FC236}">
                <a16:creationId xmlns:a16="http://schemas.microsoft.com/office/drawing/2014/main" id="{C966C286-E30C-4E75-AAF7-1E79238A0D46}"/>
              </a:ext>
            </a:extLst>
          </p:cNvPr>
          <p:cNvSpPr txBox="1"/>
          <p:nvPr/>
        </p:nvSpPr>
        <p:spPr>
          <a:xfrm>
            <a:off x="3543130" y="2168935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69" name="Téglalap: szamárfül 68">
            <a:extLst>
              <a:ext uri="{FF2B5EF4-FFF2-40B4-BE49-F238E27FC236}">
                <a16:creationId xmlns:a16="http://schemas.microsoft.com/office/drawing/2014/main" id="{5438D8F4-8049-4B27-A5F5-24F3082DEA0B}"/>
              </a:ext>
            </a:extLst>
          </p:cNvPr>
          <p:cNvSpPr/>
          <p:nvPr/>
        </p:nvSpPr>
        <p:spPr>
          <a:xfrm rot="16200000">
            <a:off x="7858165" y="3913597"/>
            <a:ext cx="1524219" cy="3238591"/>
          </a:xfrm>
          <a:prstGeom prst="foldedCorner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69" name="Szövegdoboz 168">
            <a:extLst>
              <a:ext uri="{FF2B5EF4-FFF2-40B4-BE49-F238E27FC236}">
                <a16:creationId xmlns:a16="http://schemas.microsoft.com/office/drawing/2014/main" id="{FE77FF48-68F8-4CA3-BE4C-86031D083307}"/>
              </a:ext>
            </a:extLst>
          </p:cNvPr>
          <p:cNvSpPr txBox="1"/>
          <p:nvPr/>
        </p:nvSpPr>
        <p:spPr>
          <a:xfrm>
            <a:off x="7023392" y="4725340"/>
            <a:ext cx="3035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elkéri a kártyát </a:t>
            </a:r>
          </a:p>
          <a:p>
            <a:r>
              <a:rPr lang="hu-HU" sz="1600" dirty="0"/>
              <a:t>bekéri a </a:t>
            </a:r>
            <a:r>
              <a:rPr lang="hu-HU" sz="1600" dirty="0" err="1"/>
              <a:t>pinkódot</a:t>
            </a:r>
            <a:endParaRPr lang="hu-HU" sz="1600" dirty="0"/>
          </a:p>
          <a:p>
            <a:r>
              <a:rPr lang="hu-HU" sz="1600" dirty="0"/>
              <a:t>ellenőrzi a </a:t>
            </a:r>
            <a:r>
              <a:rPr lang="hu-HU" sz="1600" dirty="0" err="1"/>
              <a:t>pinkódot</a:t>
            </a:r>
            <a:endParaRPr lang="hu-HU" sz="1600" dirty="0"/>
          </a:p>
          <a:p>
            <a:r>
              <a:rPr lang="hu-HU" sz="1600" dirty="0"/>
              <a:t>bekéri az összeget</a:t>
            </a:r>
          </a:p>
          <a:p>
            <a:r>
              <a:rPr lang="hu-HU" sz="1600" dirty="0"/>
              <a:t>ellenőrzi az egyenleget</a:t>
            </a:r>
          </a:p>
          <a:p>
            <a:r>
              <a:rPr lang="hu-HU" sz="1600" dirty="0"/>
              <a:t>lebonyolítja a tranzakciót</a:t>
            </a:r>
          </a:p>
        </p:txBody>
      </p:sp>
      <p:sp>
        <p:nvSpPr>
          <p:cNvPr id="71" name="Szövegdoboz 70">
            <a:extLst>
              <a:ext uri="{FF2B5EF4-FFF2-40B4-BE49-F238E27FC236}">
                <a16:creationId xmlns:a16="http://schemas.microsoft.com/office/drawing/2014/main" id="{AEB18A7B-8CBC-4FA7-A86E-DD23A5DF824B}"/>
              </a:ext>
            </a:extLst>
          </p:cNvPr>
          <p:cNvSpPr txBox="1"/>
          <p:nvPr/>
        </p:nvSpPr>
        <p:spPr>
          <a:xfrm>
            <a:off x="2363475" y="2149347"/>
            <a:ext cx="670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treats</a:t>
            </a:r>
            <a:endParaRPr lang="hu-HU" sz="1600" dirty="0"/>
          </a:p>
        </p:txBody>
      </p:sp>
      <p:sp>
        <p:nvSpPr>
          <p:cNvPr id="72" name="Szövegdoboz 71">
            <a:extLst>
              <a:ext uri="{FF2B5EF4-FFF2-40B4-BE49-F238E27FC236}">
                <a16:creationId xmlns:a16="http://schemas.microsoft.com/office/drawing/2014/main" id="{47E09F0B-C055-4C67-90F1-AF28B0CB0D02}"/>
              </a:ext>
            </a:extLst>
          </p:cNvPr>
          <p:cNvSpPr txBox="1"/>
          <p:nvPr/>
        </p:nvSpPr>
        <p:spPr>
          <a:xfrm>
            <a:off x="6402199" y="2174595"/>
            <a:ext cx="47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has</a:t>
            </a:r>
          </a:p>
        </p:txBody>
      </p:sp>
      <p:sp>
        <p:nvSpPr>
          <p:cNvPr id="92" name="Téglalap 91">
            <a:extLst>
              <a:ext uri="{FF2B5EF4-FFF2-40B4-BE49-F238E27FC236}">
                <a16:creationId xmlns:a16="http://schemas.microsoft.com/office/drawing/2014/main" id="{1AA131C5-866C-482D-A633-EE14B2255D2C}"/>
              </a:ext>
            </a:extLst>
          </p:cNvPr>
          <p:cNvSpPr/>
          <p:nvPr/>
        </p:nvSpPr>
        <p:spPr>
          <a:xfrm>
            <a:off x="3820155" y="1961004"/>
            <a:ext cx="2272810" cy="13735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Account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accountNo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balance</a:t>
            </a:r>
            <a:r>
              <a:rPr lang="hu-HU" sz="1600" dirty="0">
                <a:solidFill>
                  <a:schemeClr val="tx1"/>
                </a:solidFill>
              </a:rPr>
              <a:t> : int</a:t>
            </a:r>
          </a:p>
        </p:txBody>
      </p:sp>
      <p:sp>
        <p:nvSpPr>
          <p:cNvPr id="93" name="Téglalap 92">
            <a:extLst>
              <a:ext uri="{FF2B5EF4-FFF2-40B4-BE49-F238E27FC236}">
                <a16:creationId xmlns:a16="http://schemas.microsoft.com/office/drawing/2014/main" id="{91D0BD41-09DC-4A4F-A305-26FF36DEDE1A}"/>
              </a:ext>
            </a:extLst>
          </p:cNvPr>
          <p:cNvSpPr/>
          <p:nvPr/>
        </p:nvSpPr>
        <p:spPr>
          <a:xfrm>
            <a:off x="3819525" y="2260939"/>
            <a:ext cx="2273383" cy="514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3" name="Szövegdoboz 232">
            <a:extLst>
              <a:ext uri="{FF2B5EF4-FFF2-40B4-BE49-F238E27FC236}">
                <a16:creationId xmlns:a16="http://schemas.microsoft.com/office/drawing/2014/main" id="{0C42579C-181C-434E-923C-E0EF6F16013F}"/>
              </a:ext>
            </a:extLst>
          </p:cNvPr>
          <p:cNvSpPr txBox="1"/>
          <p:nvPr/>
        </p:nvSpPr>
        <p:spPr>
          <a:xfrm>
            <a:off x="6765614" y="1179925"/>
            <a:ext cx="23900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/>
              <a:t>+ </a:t>
            </a:r>
            <a:r>
              <a:rPr lang="hu-HU" sz="1600" dirty="0" err="1"/>
              <a:t>process</a:t>
            </a:r>
            <a:r>
              <a:rPr lang="hu-HU" sz="1600" dirty="0"/>
              <a:t>(</a:t>
            </a:r>
            <a:r>
              <a:rPr lang="hu-HU" sz="1600" dirty="0" err="1"/>
              <a:t>cust</a:t>
            </a:r>
            <a:r>
              <a:rPr lang="hu-HU" sz="1600" dirty="0"/>
              <a:t> : </a:t>
            </a:r>
            <a:r>
              <a:rPr lang="hu-HU" sz="1600" dirty="0" err="1"/>
              <a:t>Customer</a:t>
            </a:r>
            <a:r>
              <a:rPr lang="hu-HU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976331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9" grpId="0" animBg="1"/>
      <p:bldP spid="100" grpId="0"/>
      <p:bldP spid="101" grpId="0" animBg="1"/>
      <p:bldP spid="69" grpId="0" animBg="1"/>
      <p:bldP spid="169" grpId="0"/>
      <p:bldP spid="2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B8B2CC0D-4A03-4C5C-B181-2508CB73F4E7}"/>
              </a:ext>
            </a:extLst>
          </p:cNvPr>
          <p:cNvSpPr/>
          <p:nvPr/>
        </p:nvSpPr>
        <p:spPr>
          <a:xfrm>
            <a:off x="3815094" y="4498590"/>
            <a:ext cx="2277814" cy="13848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Card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pinCode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12D1453-FE11-427B-8E0C-34042D6615D3}"/>
              </a:ext>
            </a:extLst>
          </p:cNvPr>
          <p:cNvSpPr/>
          <p:nvPr/>
        </p:nvSpPr>
        <p:spPr>
          <a:xfrm>
            <a:off x="6790208" y="2750003"/>
            <a:ext cx="2392681" cy="1544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Customer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withdraw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atm:ATM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giveCard</a:t>
            </a:r>
            <a:r>
              <a:rPr lang="hu-HU" sz="1600" b="1" dirty="0">
                <a:solidFill>
                  <a:srgbClr val="FF0000"/>
                </a:solidFill>
              </a:rPr>
              <a:t>() : </a:t>
            </a:r>
            <a:r>
              <a:rPr lang="hu-HU" sz="1600" b="1" dirty="0" err="1">
                <a:solidFill>
                  <a:srgbClr val="FF0000"/>
                </a:solidFill>
              </a:rPr>
              <a:t>Card</a:t>
            </a:r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givePin</a:t>
            </a:r>
            <a:r>
              <a:rPr lang="hu-HU" sz="1600" b="1" dirty="0">
                <a:solidFill>
                  <a:srgbClr val="FF0000"/>
                </a:solidFill>
              </a:rPr>
              <a:t>() : </a:t>
            </a:r>
            <a:r>
              <a:rPr lang="hu-HU" sz="1600" b="1" dirty="0" err="1">
                <a:solidFill>
                  <a:srgbClr val="FF0000"/>
                </a:solidFill>
              </a:rPr>
              <a:t>string</a:t>
            </a:r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giveAmount</a:t>
            </a:r>
            <a:r>
              <a:rPr lang="hu-HU" sz="1600" b="1" dirty="0">
                <a:solidFill>
                  <a:srgbClr val="FF0000"/>
                </a:solidFill>
              </a:rPr>
              <a:t>() : int</a:t>
            </a:r>
          </a:p>
        </p:txBody>
      </p:sp>
      <p:cxnSp>
        <p:nvCxnSpPr>
          <p:cNvPr id="5" name="Összekötő: szögletes 4">
            <a:extLst>
              <a:ext uri="{FF2B5EF4-FFF2-40B4-BE49-F238E27FC236}">
                <a16:creationId xmlns:a16="http://schemas.microsoft.com/office/drawing/2014/main" id="{F3B64317-5CC4-4AA2-8D9C-87CC5D5B7C6B}"/>
              </a:ext>
            </a:extLst>
          </p:cNvPr>
          <p:cNvCxnSpPr>
            <a:cxnSpLocks/>
            <a:stCxn id="127" idx="0"/>
            <a:endCxn id="71" idx="3"/>
          </p:cNvCxnSpPr>
          <p:nvPr/>
        </p:nvCxnSpPr>
        <p:spPr>
          <a:xfrm rot="16200000" flipV="1">
            <a:off x="6558225" y="2052634"/>
            <a:ext cx="240198" cy="1170831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Összekötő: szögletes 9">
            <a:extLst>
              <a:ext uri="{FF2B5EF4-FFF2-40B4-BE49-F238E27FC236}">
                <a16:creationId xmlns:a16="http://schemas.microsoft.com/office/drawing/2014/main" id="{FE2A5B35-CDE1-483D-BE0F-3E6C155C16D6}"/>
              </a:ext>
            </a:extLst>
          </p:cNvPr>
          <p:cNvCxnSpPr>
            <a:cxnSpLocks/>
            <a:stCxn id="25" idx="3"/>
            <a:endCxn id="126" idx="2"/>
          </p:cNvCxnSpPr>
          <p:nvPr/>
        </p:nvCxnSpPr>
        <p:spPr>
          <a:xfrm flipV="1">
            <a:off x="6092908" y="4292276"/>
            <a:ext cx="848705" cy="88724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Összekötő: szögletes 15">
            <a:extLst>
              <a:ext uri="{FF2B5EF4-FFF2-40B4-BE49-F238E27FC236}">
                <a16:creationId xmlns:a16="http://schemas.microsoft.com/office/drawing/2014/main" id="{F52AD91B-0559-47ED-95A3-EC95172E7930}"/>
              </a:ext>
            </a:extLst>
          </p:cNvPr>
          <p:cNvCxnSpPr>
            <a:cxnSpLocks/>
            <a:stCxn id="17" idx="0"/>
            <a:endCxn id="71" idx="1"/>
          </p:cNvCxnSpPr>
          <p:nvPr/>
        </p:nvCxnSpPr>
        <p:spPr>
          <a:xfrm rot="5400000" flipH="1" flipV="1">
            <a:off x="2510081" y="2063373"/>
            <a:ext cx="854866" cy="1764022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églalap 16">
            <a:extLst>
              <a:ext uri="{FF2B5EF4-FFF2-40B4-BE49-F238E27FC236}">
                <a16:creationId xmlns:a16="http://schemas.microsoft.com/office/drawing/2014/main" id="{BED806FF-7B66-4E4C-8518-C5CA780EEB6D}"/>
              </a:ext>
            </a:extLst>
          </p:cNvPr>
          <p:cNvSpPr/>
          <p:nvPr/>
        </p:nvSpPr>
        <p:spPr>
          <a:xfrm>
            <a:off x="494780" y="3372817"/>
            <a:ext cx="3121445" cy="13402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Bank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8" name="Összekötő: szögletes 17">
            <a:extLst>
              <a:ext uri="{FF2B5EF4-FFF2-40B4-BE49-F238E27FC236}">
                <a16:creationId xmlns:a16="http://schemas.microsoft.com/office/drawing/2014/main" id="{51992CDF-1163-4030-AE53-4E1810ABD2F3}"/>
              </a:ext>
            </a:extLst>
          </p:cNvPr>
          <p:cNvCxnSpPr>
            <a:cxnSpLocks/>
            <a:stCxn id="17" idx="2"/>
            <a:endCxn id="25" idx="1"/>
          </p:cNvCxnSpPr>
          <p:nvPr/>
        </p:nvCxnSpPr>
        <p:spPr>
          <a:xfrm rot="16200000" flipH="1">
            <a:off x="2702086" y="4066514"/>
            <a:ext cx="466424" cy="1759591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églalap 24">
            <a:extLst>
              <a:ext uri="{FF2B5EF4-FFF2-40B4-BE49-F238E27FC236}">
                <a16:creationId xmlns:a16="http://schemas.microsoft.com/office/drawing/2014/main" id="{29637C9A-159B-4E76-9818-A1CECC8B8755}"/>
              </a:ext>
            </a:extLst>
          </p:cNvPr>
          <p:cNvSpPr/>
          <p:nvPr/>
        </p:nvSpPr>
        <p:spPr>
          <a:xfrm>
            <a:off x="3815094" y="4798626"/>
            <a:ext cx="2277814" cy="7617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D77F3D2D-DD6D-4074-AADB-121E10D12609}"/>
              </a:ext>
            </a:extLst>
          </p:cNvPr>
          <p:cNvSpPr/>
          <p:nvPr/>
        </p:nvSpPr>
        <p:spPr>
          <a:xfrm>
            <a:off x="6787708" y="3091668"/>
            <a:ext cx="2394722" cy="2204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3DCB3680-AB71-43CA-AE7F-B1BCA111ADCE}"/>
              </a:ext>
            </a:extLst>
          </p:cNvPr>
          <p:cNvSpPr/>
          <p:nvPr/>
        </p:nvSpPr>
        <p:spPr>
          <a:xfrm>
            <a:off x="494783" y="3730979"/>
            <a:ext cx="3121441" cy="2371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89A3E5D2-C80F-42A1-A2A5-B07D5B418943}"/>
              </a:ext>
            </a:extLst>
          </p:cNvPr>
          <p:cNvSpPr txBox="1"/>
          <p:nvPr/>
        </p:nvSpPr>
        <p:spPr>
          <a:xfrm>
            <a:off x="8620024" y="379242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60" name="Téglalap 59">
            <a:extLst>
              <a:ext uri="{FF2B5EF4-FFF2-40B4-BE49-F238E27FC236}">
                <a16:creationId xmlns:a16="http://schemas.microsoft.com/office/drawing/2014/main" id="{9EDAFAE1-64E3-49B1-A0FB-D47580BF5402}"/>
              </a:ext>
            </a:extLst>
          </p:cNvPr>
          <p:cNvSpPr/>
          <p:nvPr/>
        </p:nvSpPr>
        <p:spPr>
          <a:xfrm>
            <a:off x="551284" y="315988"/>
            <a:ext cx="3670895" cy="13402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Center</a:t>
            </a: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61" name="Téglalap 60">
            <a:extLst>
              <a:ext uri="{FF2B5EF4-FFF2-40B4-BE49-F238E27FC236}">
                <a16:creationId xmlns:a16="http://schemas.microsoft.com/office/drawing/2014/main" id="{22D83302-232B-48A7-A89B-C22B7080E289}"/>
              </a:ext>
            </a:extLst>
          </p:cNvPr>
          <p:cNvSpPr/>
          <p:nvPr/>
        </p:nvSpPr>
        <p:spPr>
          <a:xfrm>
            <a:off x="551285" y="607931"/>
            <a:ext cx="3670896" cy="2803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Téglalap 66">
            <a:extLst>
              <a:ext uri="{FF2B5EF4-FFF2-40B4-BE49-F238E27FC236}">
                <a16:creationId xmlns:a16="http://schemas.microsoft.com/office/drawing/2014/main" id="{29A9AF1A-1444-48A8-B4B6-5E5306E6899C}"/>
              </a:ext>
            </a:extLst>
          </p:cNvPr>
          <p:cNvSpPr/>
          <p:nvPr/>
        </p:nvSpPr>
        <p:spPr>
          <a:xfrm>
            <a:off x="6769078" y="666739"/>
            <a:ext cx="2793470" cy="8957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ATM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location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process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cust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Customer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8" name="Téglalap 67">
            <a:extLst>
              <a:ext uri="{FF2B5EF4-FFF2-40B4-BE49-F238E27FC236}">
                <a16:creationId xmlns:a16="http://schemas.microsoft.com/office/drawing/2014/main" id="{D0F4F8D3-3745-4471-BC1E-39D5EB843582}"/>
              </a:ext>
            </a:extLst>
          </p:cNvPr>
          <p:cNvSpPr/>
          <p:nvPr/>
        </p:nvSpPr>
        <p:spPr>
          <a:xfrm>
            <a:off x="6769078" y="972026"/>
            <a:ext cx="2793470" cy="2690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2" name="Szövegdoboz 111">
            <a:extLst>
              <a:ext uri="{FF2B5EF4-FFF2-40B4-BE49-F238E27FC236}">
                <a16:creationId xmlns:a16="http://schemas.microsoft.com/office/drawing/2014/main" id="{12148142-F4C2-4D0B-AABB-5C5817ABFA9C}"/>
              </a:ext>
            </a:extLst>
          </p:cNvPr>
          <p:cNvSpPr txBox="1"/>
          <p:nvPr/>
        </p:nvSpPr>
        <p:spPr>
          <a:xfrm>
            <a:off x="7629644" y="2446242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cxnSp>
        <p:nvCxnSpPr>
          <p:cNvPr id="113" name="Egyenes összekötő 112">
            <a:extLst>
              <a:ext uri="{FF2B5EF4-FFF2-40B4-BE49-F238E27FC236}">
                <a16:creationId xmlns:a16="http://schemas.microsoft.com/office/drawing/2014/main" id="{2965BC25-768A-4BB8-A4FB-57E9D49013C0}"/>
              </a:ext>
            </a:extLst>
          </p:cNvPr>
          <p:cNvCxnSpPr>
            <a:cxnSpLocks/>
          </p:cNvCxnSpPr>
          <p:nvPr/>
        </p:nvCxnSpPr>
        <p:spPr>
          <a:xfrm flipH="1" flipV="1">
            <a:off x="8771444" y="1574122"/>
            <a:ext cx="11574" cy="116604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>
            <a:extLst>
              <a:ext uri="{FF2B5EF4-FFF2-40B4-BE49-F238E27FC236}">
                <a16:creationId xmlns:a16="http://schemas.microsoft.com/office/drawing/2014/main" id="{FA734E71-67DC-4DC5-A3BA-AF77BD09D9CA}"/>
              </a:ext>
            </a:extLst>
          </p:cNvPr>
          <p:cNvCxnSpPr>
            <a:cxnSpLocks/>
            <a:stCxn id="117" idx="3"/>
            <a:endCxn id="119" idx="1"/>
          </p:cNvCxnSpPr>
          <p:nvPr/>
        </p:nvCxnSpPr>
        <p:spPr>
          <a:xfrm flipV="1">
            <a:off x="7930419" y="1924552"/>
            <a:ext cx="818788" cy="911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Szövegdoboz 114">
            <a:extLst>
              <a:ext uri="{FF2B5EF4-FFF2-40B4-BE49-F238E27FC236}">
                <a16:creationId xmlns:a16="http://schemas.microsoft.com/office/drawing/2014/main" id="{8465E592-350C-4E38-8B35-300EBA0471D6}"/>
              </a:ext>
            </a:extLst>
          </p:cNvPr>
          <p:cNvSpPr txBox="1"/>
          <p:nvPr/>
        </p:nvSpPr>
        <p:spPr>
          <a:xfrm>
            <a:off x="7890372" y="1950963"/>
            <a:ext cx="857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subset</a:t>
            </a:r>
            <a:r>
              <a:rPr lang="hu-HU" sz="1600" dirty="0"/>
              <a:t>}</a:t>
            </a:r>
          </a:p>
        </p:txBody>
      </p:sp>
      <p:sp>
        <p:nvSpPr>
          <p:cNvPr id="117" name="Szövegdoboz 116">
            <a:extLst>
              <a:ext uri="{FF2B5EF4-FFF2-40B4-BE49-F238E27FC236}">
                <a16:creationId xmlns:a16="http://schemas.microsoft.com/office/drawing/2014/main" id="{D0D4E6A2-AE18-463A-BEB8-8C7444B3F4EE}"/>
              </a:ext>
            </a:extLst>
          </p:cNvPr>
          <p:cNvSpPr txBox="1"/>
          <p:nvPr/>
        </p:nvSpPr>
        <p:spPr>
          <a:xfrm>
            <a:off x="7138214" y="1756186"/>
            <a:ext cx="792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queues</a:t>
            </a:r>
            <a:endParaRPr lang="hu-HU" sz="1600" dirty="0"/>
          </a:p>
        </p:txBody>
      </p:sp>
      <p:sp>
        <p:nvSpPr>
          <p:cNvPr id="119" name="Szövegdoboz 118">
            <a:extLst>
              <a:ext uri="{FF2B5EF4-FFF2-40B4-BE49-F238E27FC236}">
                <a16:creationId xmlns:a16="http://schemas.microsoft.com/office/drawing/2014/main" id="{B833D130-6E3C-42B4-B370-8E0278D2DA9F}"/>
              </a:ext>
            </a:extLst>
          </p:cNvPr>
          <p:cNvSpPr txBox="1"/>
          <p:nvPr/>
        </p:nvSpPr>
        <p:spPr>
          <a:xfrm>
            <a:off x="8749207" y="1755275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handles</a:t>
            </a:r>
            <a:endParaRPr lang="hu-HU" sz="1600" dirty="0"/>
          </a:p>
        </p:txBody>
      </p:sp>
      <p:cxnSp>
        <p:nvCxnSpPr>
          <p:cNvPr id="120" name="Egyenes összekötő 119">
            <a:extLst>
              <a:ext uri="{FF2B5EF4-FFF2-40B4-BE49-F238E27FC236}">
                <a16:creationId xmlns:a16="http://schemas.microsoft.com/office/drawing/2014/main" id="{DB219A27-F57D-47C2-8FFD-8BC8AD653A94}"/>
              </a:ext>
            </a:extLst>
          </p:cNvPr>
          <p:cNvCxnSpPr>
            <a:cxnSpLocks/>
          </p:cNvCxnSpPr>
          <p:nvPr/>
        </p:nvCxnSpPr>
        <p:spPr>
          <a:xfrm flipV="1">
            <a:off x="7919185" y="1574123"/>
            <a:ext cx="1" cy="116604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Szövegdoboz 130">
            <a:extLst>
              <a:ext uri="{FF2B5EF4-FFF2-40B4-BE49-F238E27FC236}">
                <a16:creationId xmlns:a16="http://schemas.microsoft.com/office/drawing/2014/main" id="{6BF7FF3D-7D3E-4DCE-B09E-FE4BC3600C67}"/>
              </a:ext>
            </a:extLst>
          </p:cNvPr>
          <p:cNvSpPr txBox="1"/>
          <p:nvPr/>
        </p:nvSpPr>
        <p:spPr>
          <a:xfrm>
            <a:off x="7337708" y="2967335"/>
            <a:ext cx="201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139" name="Háromszög 138">
            <a:extLst>
              <a:ext uri="{FF2B5EF4-FFF2-40B4-BE49-F238E27FC236}">
                <a16:creationId xmlns:a16="http://schemas.microsoft.com/office/drawing/2014/main" id="{51D1365C-442E-4D29-BCC1-742E23C4F657}"/>
              </a:ext>
            </a:extLst>
          </p:cNvPr>
          <p:cNvSpPr/>
          <p:nvPr/>
        </p:nvSpPr>
        <p:spPr>
          <a:xfrm>
            <a:off x="7495907" y="169261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0" name="Háromszög 139">
            <a:extLst>
              <a:ext uri="{FF2B5EF4-FFF2-40B4-BE49-F238E27FC236}">
                <a16:creationId xmlns:a16="http://schemas.microsoft.com/office/drawing/2014/main" id="{168FFA39-F543-495B-A247-C7D2269AD1CA}"/>
              </a:ext>
            </a:extLst>
          </p:cNvPr>
          <p:cNvSpPr/>
          <p:nvPr/>
        </p:nvSpPr>
        <p:spPr>
          <a:xfrm>
            <a:off x="9103224" y="1683139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1" name="Szövegdoboz 140">
            <a:extLst>
              <a:ext uri="{FF2B5EF4-FFF2-40B4-BE49-F238E27FC236}">
                <a16:creationId xmlns:a16="http://schemas.microsoft.com/office/drawing/2014/main" id="{C579A419-A58C-4276-A7CA-CD3BD5C0067D}"/>
              </a:ext>
            </a:extLst>
          </p:cNvPr>
          <p:cNvSpPr txBox="1"/>
          <p:nvPr/>
        </p:nvSpPr>
        <p:spPr>
          <a:xfrm>
            <a:off x="7843243" y="2411449"/>
            <a:ext cx="980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ordered</a:t>
            </a:r>
            <a:r>
              <a:rPr lang="hu-HU" sz="1600" dirty="0"/>
              <a:t>}</a:t>
            </a:r>
          </a:p>
        </p:txBody>
      </p:sp>
      <p:cxnSp>
        <p:nvCxnSpPr>
          <p:cNvPr id="147" name="Egyenes összekötő 146">
            <a:extLst>
              <a:ext uri="{FF2B5EF4-FFF2-40B4-BE49-F238E27FC236}">
                <a16:creationId xmlns:a16="http://schemas.microsoft.com/office/drawing/2014/main" id="{5CC7034E-052F-492D-A0A8-E86F44B0C3C3}"/>
              </a:ext>
            </a:extLst>
          </p:cNvPr>
          <p:cNvCxnSpPr>
            <a:cxnSpLocks/>
            <a:endCxn id="67" idx="1"/>
          </p:cNvCxnSpPr>
          <p:nvPr/>
        </p:nvCxnSpPr>
        <p:spPr>
          <a:xfrm>
            <a:off x="4222179" y="1114605"/>
            <a:ext cx="2546899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Háromszög 157">
            <a:extLst>
              <a:ext uri="{FF2B5EF4-FFF2-40B4-BE49-F238E27FC236}">
                <a16:creationId xmlns:a16="http://schemas.microsoft.com/office/drawing/2014/main" id="{DF908CEC-C2B2-484B-818F-C4137FE74126}"/>
              </a:ext>
            </a:extLst>
          </p:cNvPr>
          <p:cNvSpPr/>
          <p:nvPr/>
        </p:nvSpPr>
        <p:spPr>
          <a:xfrm rot="16200000">
            <a:off x="5328055" y="87714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9" name="Szövegdoboz 158">
            <a:extLst>
              <a:ext uri="{FF2B5EF4-FFF2-40B4-BE49-F238E27FC236}">
                <a16:creationId xmlns:a16="http://schemas.microsoft.com/office/drawing/2014/main" id="{08902BA4-EE3D-4A04-B022-A74D41BA7C16}"/>
              </a:ext>
            </a:extLst>
          </p:cNvPr>
          <p:cNvSpPr txBox="1"/>
          <p:nvPr/>
        </p:nvSpPr>
        <p:spPr>
          <a:xfrm>
            <a:off x="5415231" y="773405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sends</a:t>
            </a:r>
            <a:endParaRPr lang="hu-HU" sz="1600" dirty="0"/>
          </a:p>
        </p:txBody>
      </p:sp>
      <p:sp>
        <p:nvSpPr>
          <p:cNvPr id="177" name="Szövegdoboz 176">
            <a:extLst>
              <a:ext uri="{FF2B5EF4-FFF2-40B4-BE49-F238E27FC236}">
                <a16:creationId xmlns:a16="http://schemas.microsoft.com/office/drawing/2014/main" id="{CC4853EC-3D94-449F-893C-FCAEE9DA63D6}"/>
              </a:ext>
            </a:extLst>
          </p:cNvPr>
          <p:cNvSpPr txBox="1"/>
          <p:nvPr/>
        </p:nvSpPr>
        <p:spPr>
          <a:xfrm>
            <a:off x="2265778" y="4854988"/>
            <a:ext cx="627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owns</a:t>
            </a:r>
            <a:endParaRPr lang="hu-HU" sz="1600" dirty="0"/>
          </a:p>
        </p:txBody>
      </p:sp>
      <p:sp>
        <p:nvSpPr>
          <p:cNvPr id="178" name="Szövegdoboz 177">
            <a:extLst>
              <a:ext uri="{FF2B5EF4-FFF2-40B4-BE49-F238E27FC236}">
                <a16:creationId xmlns:a16="http://schemas.microsoft.com/office/drawing/2014/main" id="{77DBE73A-A21A-457A-ABCD-2ED789EF8DA4}"/>
              </a:ext>
            </a:extLst>
          </p:cNvPr>
          <p:cNvSpPr txBox="1"/>
          <p:nvPr/>
        </p:nvSpPr>
        <p:spPr>
          <a:xfrm>
            <a:off x="3540856" y="4869331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83" name="Háromszög 182">
            <a:extLst>
              <a:ext uri="{FF2B5EF4-FFF2-40B4-BE49-F238E27FC236}">
                <a16:creationId xmlns:a16="http://schemas.microsoft.com/office/drawing/2014/main" id="{57BB9D36-5962-45AD-801C-3AC2CB62E934}"/>
              </a:ext>
            </a:extLst>
          </p:cNvPr>
          <p:cNvSpPr/>
          <p:nvPr/>
        </p:nvSpPr>
        <p:spPr>
          <a:xfrm rot="5400000">
            <a:off x="2846315" y="4982958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2" name="Háromszög 191">
            <a:extLst>
              <a:ext uri="{FF2B5EF4-FFF2-40B4-BE49-F238E27FC236}">
                <a16:creationId xmlns:a16="http://schemas.microsoft.com/office/drawing/2014/main" id="{0137770C-7FCF-437D-869E-FBB98B772240}"/>
              </a:ext>
            </a:extLst>
          </p:cNvPr>
          <p:cNvSpPr/>
          <p:nvPr/>
        </p:nvSpPr>
        <p:spPr>
          <a:xfrm rot="5400000">
            <a:off x="2997378" y="227777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93" name="Egyenes összekötő 192">
            <a:extLst>
              <a:ext uri="{FF2B5EF4-FFF2-40B4-BE49-F238E27FC236}">
                <a16:creationId xmlns:a16="http://schemas.microsoft.com/office/drawing/2014/main" id="{37E4AD62-F2D5-47E5-B9BA-924560EF70FA}"/>
              </a:ext>
            </a:extLst>
          </p:cNvPr>
          <p:cNvCxnSpPr>
            <a:cxnSpLocks/>
            <a:stCxn id="3" idx="0"/>
            <a:endCxn id="70" idx="2"/>
          </p:cNvCxnSpPr>
          <p:nvPr/>
        </p:nvCxnSpPr>
        <p:spPr>
          <a:xfrm flipV="1">
            <a:off x="4954001" y="3334544"/>
            <a:ext cx="2559" cy="116404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Háromszög 193">
            <a:extLst>
              <a:ext uri="{FF2B5EF4-FFF2-40B4-BE49-F238E27FC236}">
                <a16:creationId xmlns:a16="http://schemas.microsoft.com/office/drawing/2014/main" id="{3362A2B0-6A91-470D-A8F1-A44E14E789D8}"/>
              </a:ext>
            </a:extLst>
          </p:cNvPr>
          <p:cNvSpPr/>
          <p:nvPr/>
        </p:nvSpPr>
        <p:spPr>
          <a:xfrm rot="10800000">
            <a:off x="595132" y="2500533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02" name="Egyenes összekötő 201">
            <a:extLst>
              <a:ext uri="{FF2B5EF4-FFF2-40B4-BE49-F238E27FC236}">
                <a16:creationId xmlns:a16="http://schemas.microsoft.com/office/drawing/2014/main" id="{7E7D363C-9B0C-49D0-8E24-8A31B181B0FE}"/>
              </a:ext>
            </a:extLst>
          </p:cNvPr>
          <p:cNvCxnSpPr>
            <a:cxnSpLocks/>
            <a:stCxn id="203" idx="2"/>
          </p:cNvCxnSpPr>
          <p:nvPr/>
        </p:nvCxnSpPr>
        <p:spPr>
          <a:xfrm>
            <a:off x="1065346" y="1651972"/>
            <a:ext cx="0" cy="175699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Szövegdoboz 202">
            <a:extLst>
              <a:ext uri="{FF2B5EF4-FFF2-40B4-BE49-F238E27FC236}">
                <a16:creationId xmlns:a16="http://schemas.microsoft.com/office/drawing/2014/main" id="{66F67CC7-78D4-4149-96E5-5F943BDCC70E}"/>
              </a:ext>
            </a:extLst>
          </p:cNvPr>
          <p:cNvSpPr txBox="1"/>
          <p:nvPr/>
        </p:nvSpPr>
        <p:spPr>
          <a:xfrm>
            <a:off x="946563" y="12826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210" name="Szövegdoboz 209">
            <a:extLst>
              <a:ext uri="{FF2B5EF4-FFF2-40B4-BE49-F238E27FC236}">
                <a16:creationId xmlns:a16="http://schemas.microsoft.com/office/drawing/2014/main" id="{DC72771B-B61E-48A1-B15F-E3C5C4BDDDD5}"/>
              </a:ext>
            </a:extLst>
          </p:cNvPr>
          <p:cNvSpPr txBox="1"/>
          <p:nvPr/>
        </p:nvSpPr>
        <p:spPr>
          <a:xfrm>
            <a:off x="207841" y="2163098"/>
            <a:ext cx="901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requests</a:t>
            </a:r>
            <a:endParaRPr lang="hu-HU" sz="1600" dirty="0"/>
          </a:p>
        </p:txBody>
      </p:sp>
      <p:sp>
        <p:nvSpPr>
          <p:cNvPr id="216" name="Háromszög 215">
            <a:extLst>
              <a:ext uri="{FF2B5EF4-FFF2-40B4-BE49-F238E27FC236}">
                <a16:creationId xmlns:a16="http://schemas.microsoft.com/office/drawing/2014/main" id="{E5F91305-5DAB-43D1-97B8-3D0B47699049}"/>
              </a:ext>
            </a:extLst>
          </p:cNvPr>
          <p:cNvSpPr/>
          <p:nvPr/>
        </p:nvSpPr>
        <p:spPr>
          <a:xfrm rot="16200000">
            <a:off x="6305747" y="228899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7" name="Szövegdoboz 216">
            <a:extLst>
              <a:ext uri="{FF2B5EF4-FFF2-40B4-BE49-F238E27FC236}">
                <a16:creationId xmlns:a16="http://schemas.microsoft.com/office/drawing/2014/main" id="{5D658B1B-C515-4CB6-AA55-476C7E849692}"/>
              </a:ext>
            </a:extLst>
          </p:cNvPr>
          <p:cNvSpPr txBox="1"/>
          <p:nvPr/>
        </p:nvSpPr>
        <p:spPr>
          <a:xfrm>
            <a:off x="6404960" y="4815079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uses</a:t>
            </a:r>
            <a:endParaRPr lang="hu-HU" sz="1600" dirty="0"/>
          </a:p>
        </p:txBody>
      </p:sp>
      <p:sp>
        <p:nvSpPr>
          <p:cNvPr id="218" name="Háromszög 217">
            <a:extLst>
              <a:ext uri="{FF2B5EF4-FFF2-40B4-BE49-F238E27FC236}">
                <a16:creationId xmlns:a16="http://schemas.microsoft.com/office/drawing/2014/main" id="{2EBC720E-96BB-439B-A06B-82C4A9F574E3}"/>
              </a:ext>
            </a:extLst>
          </p:cNvPr>
          <p:cNvSpPr/>
          <p:nvPr/>
        </p:nvSpPr>
        <p:spPr>
          <a:xfrm rot="16200000">
            <a:off x="6283187" y="4942575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9" name="Szövegdoboz 218">
            <a:extLst>
              <a:ext uri="{FF2B5EF4-FFF2-40B4-BE49-F238E27FC236}">
                <a16:creationId xmlns:a16="http://schemas.microsoft.com/office/drawing/2014/main" id="{76BBBAF3-5F78-480B-86C5-391F9DC7D91A}"/>
              </a:ext>
            </a:extLst>
          </p:cNvPr>
          <p:cNvSpPr txBox="1"/>
          <p:nvPr/>
        </p:nvSpPr>
        <p:spPr>
          <a:xfrm>
            <a:off x="746930" y="30629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34" name="Szövegdoboz 233">
            <a:extLst>
              <a:ext uri="{FF2B5EF4-FFF2-40B4-BE49-F238E27FC236}">
                <a16:creationId xmlns:a16="http://schemas.microsoft.com/office/drawing/2014/main" id="{97D93283-E111-44C1-9313-D2B5256BCAAD}"/>
              </a:ext>
            </a:extLst>
          </p:cNvPr>
          <p:cNvSpPr txBox="1"/>
          <p:nvPr/>
        </p:nvSpPr>
        <p:spPr>
          <a:xfrm>
            <a:off x="4621409" y="41951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304" name="Szövegdoboz 303">
            <a:extLst>
              <a:ext uri="{FF2B5EF4-FFF2-40B4-BE49-F238E27FC236}">
                <a16:creationId xmlns:a16="http://schemas.microsoft.com/office/drawing/2014/main" id="{18F46CBE-1C10-4FA3-8A38-94CB359422B9}"/>
              </a:ext>
            </a:extLst>
          </p:cNvPr>
          <p:cNvSpPr txBox="1"/>
          <p:nvPr/>
        </p:nvSpPr>
        <p:spPr>
          <a:xfrm>
            <a:off x="6045967" y="4846209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5" name="Szövegdoboz 304">
            <a:extLst>
              <a:ext uri="{FF2B5EF4-FFF2-40B4-BE49-F238E27FC236}">
                <a16:creationId xmlns:a16="http://schemas.microsoft.com/office/drawing/2014/main" id="{B07D724E-39FD-404C-A871-54BD56E51F41}"/>
              </a:ext>
            </a:extLst>
          </p:cNvPr>
          <p:cNvSpPr txBox="1"/>
          <p:nvPr/>
        </p:nvSpPr>
        <p:spPr>
          <a:xfrm>
            <a:off x="6017603" y="2199616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6" name="Szövegdoboz 305">
            <a:extLst>
              <a:ext uri="{FF2B5EF4-FFF2-40B4-BE49-F238E27FC236}">
                <a16:creationId xmlns:a16="http://schemas.microsoft.com/office/drawing/2014/main" id="{1A0F1A81-FF1A-47A3-88B3-08C1A2B814C7}"/>
              </a:ext>
            </a:extLst>
          </p:cNvPr>
          <p:cNvSpPr txBox="1"/>
          <p:nvPr/>
        </p:nvSpPr>
        <p:spPr>
          <a:xfrm>
            <a:off x="6967799" y="2481224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7" name="Szövegdoboz 306">
            <a:extLst>
              <a:ext uri="{FF2B5EF4-FFF2-40B4-BE49-F238E27FC236}">
                <a16:creationId xmlns:a16="http://schemas.microsoft.com/office/drawing/2014/main" id="{9A44F9CC-E256-4610-A675-0FC5BD0E4A32}"/>
              </a:ext>
            </a:extLst>
          </p:cNvPr>
          <p:cNvSpPr txBox="1"/>
          <p:nvPr/>
        </p:nvSpPr>
        <p:spPr>
          <a:xfrm>
            <a:off x="6500232" y="1170740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97" name="Ellipszis 96">
            <a:extLst>
              <a:ext uri="{FF2B5EF4-FFF2-40B4-BE49-F238E27FC236}">
                <a16:creationId xmlns:a16="http://schemas.microsoft.com/office/drawing/2014/main" id="{ED144AB8-826D-4A60-8D8F-EE6F8BD475C9}"/>
              </a:ext>
            </a:extLst>
          </p:cNvPr>
          <p:cNvSpPr/>
          <p:nvPr/>
        </p:nvSpPr>
        <p:spPr>
          <a:xfrm>
            <a:off x="8856677" y="3408969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8" name="Egyenes összekötő 97">
            <a:extLst>
              <a:ext uri="{FF2B5EF4-FFF2-40B4-BE49-F238E27FC236}">
                <a16:creationId xmlns:a16="http://schemas.microsoft.com/office/drawing/2014/main" id="{41070D86-3770-4F6D-AF60-E44449E6EE9B}"/>
              </a:ext>
            </a:extLst>
          </p:cNvPr>
          <p:cNvCxnSpPr>
            <a:cxnSpLocks/>
            <a:stCxn id="97" idx="4"/>
          </p:cNvCxnSpPr>
          <p:nvPr/>
        </p:nvCxnSpPr>
        <p:spPr>
          <a:xfrm>
            <a:off x="8900189" y="3491965"/>
            <a:ext cx="603" cy="9211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églalap: szamárfül 98">
            <a:extLst>
              <a:ext uri="{FF2B5EF4-FFF2-40B4-BE49-F238E27FC236}">
                <a16:creationId xmlns:a16="http://schemas.microsoft.com/office/drawing/2014/main" id="{1112AAE9-86EB-4244-9CDB-A4C31AD97825}"/>
              </a:ext>
            </a:extLst>
          </p:cNvPr>
          <p:cNvSpPr/>
          <p:nvPr/>
        </p:nvSpPr>
        <p:spPr>
          <a:xfrm rot="16200000">
            <a:off x="8267858" y="3668439"/>
            <a:ext cx="299284" cy="165930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0" name="Szövegdoboz 99">
            <a:extLst>
              <a:ext uri="{FF2B5EF4-FFF2-40B4-BE49-F238E27FC236}">
                <a16:creationId xmlns:a16="http://schemas.microsoft.com/office/drawing/2014/main" id="{482E0176-E732-48B6-9D20-A72C6254CC2A}"/>
              </a:ext>
            </a:extLst>
          </p:cNvPr>
          <p:cNvSpPr txBox="1"/>
          <p:nvPr/>
        </p:nvSpPr>
        <p:spPr>
          <a:xfrm>
            <a:off x="7580392" y="4304670"/>
            <a:ext cx="1761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atm.process</a:t>
            </a:r>
            <a:r>
              <a:rPr lang="hu-HU" sz="1600" dirty="0"/>
              <a:t>(</a:t>
            </a:r>
            <a:r>
              <a:rPr lang="hu-HU" sz="1600" dirty="0" err="1"/>
              <a:t>this</a:t>
            </a:r>
            <a:r>
              <a:rPr lang="hu-HU" sz="1600" dirty="0"/>
              <a:t>)</a:t>
            </a:r>
          </a:p>
        </p:txBody>
      </p:sp>
      <p:sp>
        <p:nvSpPr>
          <p:cNvPr id="101" name="Ellipszis 100">
            <a:extLst>
              <a:ext uri="{FF2B5EF4-FFF2-40B4-BE49-F238E27FC236}">
                <a16:creationId xmlns:a16="http://schemas.microsoft.com/office/drawing/2014/main" id="{2BCC03CB-9480-4B70-BA7F-708ED4803BB3}"/>
              </a:ext>
            </a:extLst>
          </p:cNvPr>
          <p:cNvSpPr/>
          <p:nvPr/>
        </p:nvSpPr>
        <p:spPr>
          <a:xfrm>
            <a:off x="9457923" y="131132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2" name="Egyenes összekötő 101">
            <a:extLst>
              <a:ext uri="{FF2B5EF4-FFF2-40B4-BE49-F238E27FC236}">
                <a16:creationId xmlns:a16="http://schemas.microsoft.com/office/drawing/2014/main" id="{60C2B8A7-1182-4B15-94F1-DECDB08FA3BC}"/>
              </a:ext>
            </a:extLst>
          </p:cNvPr>
          <p:cNvCxnSpPr>
            <a:cxnSpLocks/>
            <a:stCxn id="101" idx="4"/>
          </p:cNvCxnSpPr>
          <p:nvPr/>
        </p:nvCxnSpPr>
        <p:spPr>
          <a:xfrm>
            <a:off x="9501435" y="1394323"/>
            <a:ext cx="43511" cy="34043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Szövegdoboz 125">
            <a:extLst>
              <a:ext uri="{FF2B5EF4-FFF2-40B4-BE49-F238E27FC236}">
                <a16:creationId xmlns:a16="http://schemas.microsoft.com/office/drawing/2014/main" id="{16EE4A56-80C0-4D6A-BFE2-2AE9DCD4136D}"/>
              </a:ext>
            </a:extLst>
          </p:cNvPr>
          <p:cNvSpPr txBox="1"/>
          <p:nvPr/>
        </p:nvSpPr>
        <p:spPr>
          <a:xfrm>
            <a:off x="6822830" y="392294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27" name="Szövegdoboz 126">
            <a:extLst>
              <a:ext uri="{FF2B5EF4-FFF2-40B4-BE49-F238E27FC236}">
                <a16:creationId xmlns:a16="http://schemas.microsoft.com/office/drawing/2014/main" id="{B4D22F50-6171-4AAB-BFB4-74AFD444EF85}"/>
              </a:ext>
            </a:extLst>
          </p:cNvPr>
          <p:cNvSpPr txBox="1"/>
          <p:nvPr/>
        </p:nvSpPr>
        <p:spPr>
          <a:xfrm>
            <a:off x="7144956" y="275814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95" name="Szövegdoboz 94">
            <a:extLst>
              <a:ext uri="{FF2B5EF4-FFF2-40B4-BE49-F238E27FC236}">
                <a16:creationId xmlns:a16="http://schemas.microsoft.com/office/drawing/2014/main" id="{C966C286-E30C-4E75-AAF7-1E79238A0D46}"/>
              </a:ext>
            </a:extLst>
          </p:cNvPr>
          <p:cNvSpPr txBox="1"/>
          <p:nvPr/>
        </p:nvSpPr>
        <p:spPr>
          <a:xfrm>
            <a:off x="3543130" y="2168935"/>
            <a:ext cx="303288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65" name="Téglalap: szamárfül 64">
            <a:extLst>
              <a:ext uri="{FF2B5EF4-FFF2-40B4-BE49-F238E27FC236}">
                <a16:creationId xmlns:a16="http://schemas.microsoft.com/office/drawing/2014/main" id="{D80DF13C-3665-4592-8F06-5AE28CFF243E}"/>
              </a:ext>
            </a:extLst>
          </p:cNvPr>
          <p:cNvSpPr/>
          <p:nvPr/>
        </p:nvSpPr>
        <p:spPr>
          <a:xfrm rot="16200000">
            <a:off x="7858165" y="3913597"/>
            <a:ext cx="1524219" cy="3238591"/>
          </a:xfrm>
          <a:prstGeom prst="foldedCorner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69" name="Szövegdoboz 168">
            <a:extLst>
              <a:ext uri="{FF2B5EF4-FFF2-40B4-BE49-F238E27FC236}">
                <a16:creationId xmlns:a16="http://schemas.microsoft.com/office/drawing/2014/main" id="{FE77FF48-68F8-4CA3-BE4C-86031D083307}"/>
              </a:ext>
            </a:extLst>
          </p:cNvPr>
          <p:cNvSpPr txBox="1"/>
          <p:nvPr/>
        </p:nvSpPr>
        <p:spPr>
          <a:xfrm>
            <a:off x="7023392" y="4725340"/>
            <a:ext cx="3035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>
                <a:solidFill>
                  <a:srgbClr val="FF0000"/>
                </a:solidFill>
              </a:rPr>
              <a:t>elkéri a kártyát 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bekéri a </a:t>
            </a:r>
            <a:r>
              <a:rPr lang="hu-HU" sz="1600" b="1" dirty="0" err="1">
                <a:solidFill>
                  <a:srgbClr val="FF0000"/>
                </a:solidFill>
              </a:rPr>
              <a:t>pinkódot</a:t>
            </a:r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dirty="0"/>
              <a:t>ellenőrzi a </a:t>
            </a:r>
            <a:r>
              <a:rPr lang="hu-HU" sz="1600" dirty="0" err="1"/>
              <a:t>pinkódot</a:t>
            </a:r>
            <a:endParaRPr lang="hu-HU" sz="1600" dirty="0"/>
          </a:p>
          <a:p>
            <a:r>
              <a:rPr lang="hu-HU" sz="1600" b="1" dirty="0">
                <a:solidFill>
                  <a:srgbClr val="FF0000"/>
                </a:solidFill>
              </a:rPr>
              <a:t>bekéri az összeget</a:t>
            </a:r>
          </a:p>
          <a:p>
            <a:r>
              <a:rPr lang="hu-HU" sz="1600" dirty="0"/>
              <a:t>ellenőrzi az egyenleget</a:t>
            </a:r>
          </a:p>
          <a:p>
            <a:r>
              <a:rPr lang="hu-HU" sz="1600" dirty="0"/>
              <a:t>lebonyolítja a tranzakciót</a:t>
            </a:r>
          </a:p>
        </p:txBody>
      </p:sp>
      <p:sp>
        <p:nvSpPr>
          <p:cNvPr id="66" name="Szövegdoboz 65">
            <a:extLst>
              <a:ext uri="{FF2B5EF4-FFF2-40B4-BE49-F238E27FC236}">
                <a16:creationId xmlns:a16="http://schemas.microsoft.com/office/drawing/2014/main" id="{97B67C0D-870E-49B9-892B-A80D0DB9C392}"/>
              </a:ext>
            </a:extLst>
          </p:cNvPr>
          <p:cNvSpPr txBox="1"/>
          <p:nvPr/>
        </p:nvSpPr>
        <p:spPr>
          <a:xfrm>
            <a:off x="2363475" y="2149347"/>
            <a:ext cx="670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treats</a:t>
            </a:r>
            <a:endParaRPr lang="hu-HU" sz="1600" dirty="0"/>
          </a:p>
        </p:txBody>
      </p:sp>
      <p:sp>
        <p:nvSpPr>
          <p:cNvPr id="69" name="Szövegdoboz 68">
            <a:extLst>
              <a:ext uri="{FF2B5EF4-FFF2-40B4-BE49-F238E27FC236}">
                <a16:creationId xmlns:a16="http://schemas.microsoft.com/office/drawing/2014/main" id="{E555C95B-E6B1-4960-9250-E37ADB395905}"/>
              </a:ext>
            </a:extLst>
          </p:cNvPr>
          <p:cNvSpPr txBox="1"/>
          <p:nvPr/>
        </p:nvSpPr>
        <p:spPr>
          <a:xfrm>
            <a:off x="6402199" y="2174595"/>
            <a:ext cx="47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has</a:t>
            </a:r>
          </a:p>
        </p:txBody>
      </p:sp>
      <p:sp>
        <p:nvSpPr>
          <p:cNvPr id="70" name="Téglalap 69">
            <a:extLst>
              <a:ext uri="{FF2B5EF4-FFF2-40B4-BE49-F238E27FC236}">
                <a16:creationId xmlns:a16="http://schemas.microsoft.com/office/drawing/2014/main" id="{F0BBC083-F899-4D73-94E1-96867A743335}"/>
              </a:ext>
            </a:extLst>
          </p:cNvPr>
          <p:cNvSpPr/>
          <p:nvPr/>
        </p:nvSpPr>
        <p:spPr>
          <a:xfrm>
            <a:off x="3820155" y="1961004"/>
            <a:ext cx="2272810" cy="13735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Account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accountNo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balance</a:t>
            </a:r>
            <a:r>
              <a:rPr lang="hu-HU" sz="1600" dirty="0">
                <a:solidFill>
                  <a:schemeClr val="tx1"/>
                </a:solidFill>
              </a:rPr>
              <a:t> : int</a:t>
            </a:r>
          </a:p>
        </p:txBody>
      </p:sp>
      <p:sp>
        <p:nvSpPr>
          <p:cNvPr id="71" name="Téglalap 70">
            <a:extLst>
              <a:ext uri="{FF2B5EF4-FFF2-40B4-BE49-F238E27FC236}">
                <a16:creationId xmlns:a16="http://schemas.microsoft.com/office/drawing/2014/main" id="{F50C9BA4-E868-48C1-8E0B-E1B9C816FB25}"/>
              </a:ext>
            </a:extLst>
          </p:cNvPr>
          <p:cNvSpPr/>
          <p:nvPr/>
        </p:nvSpPr>
        <p:spPr>
          <a:xfrm>
            <a:off x="3819525" y="2260939"/>
            <a:ext cx="2273383" cy="514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203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B8B2CC0D-4A03-4C5C-B181-2508CB73F4E7}"/>
              </a:ext>
            </a:extLst>
          </p:cNvPr>
          <p:cNvSpPr/>
          <p:nvPr/>
        </p:nvSpPr>
        <p:spPr>
          <a:xfrm>
            <a:off x="3815094" y="4498590"/>
            <a:ext cx="2277814" cy="13848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Card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cardNo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pinCode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12D1453-FE11-427B-8E0C-34042D6615D3}"/>
              </a:ext>
            </a:extLst>
          </p:cNvPr>
          <p:cNvSpPr/>
          <p:nvPr/>
        </p:nvSpPr>
        <p:spPr>
          <a:xfrm>
            <a:off x="6790208" y="2750003"/>
            <a:ext cx="2392681" cy="1544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Customer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name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withdraw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atm:ATM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giveCard</a:t>
            </a:r>
            <a:r>
              <a:rPr lang="hu-HU" sz="1600" b="1" dirty="0">
                <a:solidFill>
                  <a:srgbClr val="FF0000"/>
                </a:solidFill>
              </a:rPr>
              <a:t>() : </a:t>
            </a:r>
            <a:r>
              <a:rPr lang="hu-HU" sz="1600" b="1" dirty="0" err="1">
                <a:solidFill>
                  <a:srgbClr val="FF0000"/>
                </a:solidFill>
              </a:rPr>
              <a:t>Card</a:t>
            </a:r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givePin</a:t>
            </a:r>
            <a:r>
              <a:rPr lang="hu-HU" sz="1600" b="1" dirty="0">
                <a:solidFill>
                  <a:srgbClr val="FF0000"/>
                </a:solidFill>
              </a:rPr>
              <a:t>() : </a:t>
            </a:r>
            <a:r>
              <a:rPr lang="hu-HU" sz="1600" b="1" dirty="0" err="1">
                <a:solidFill>
                  <a:srgbClr val="FF0000"/>
                </a:solidFill>
              </a:rPr>
              <a:t>string</a:t>
            </a:r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giveAmount</a:t>
            </a:r>
            <a:r>
              <a:rPr lang="hu-HU" sz="1600" b="1" dirty="0">
                <a:solidFill>
                  <a:srgbClr val="FF0000"/>
                </a:solidFill>
              </a:rPr>
              <a:t>() : int</a:t>
            </a:r>
          </a:p>
        </p:txBody>
      </p:sp>
      <p:cxnSp>
        <p:nvCxnSpPr>
          <p:cNvPr id="5" name="Összekötő: szögletes 4">
            <a:extLst>
              <a:ext uri="{FF2B5EF4-FFF2-40B4-BE49-F238E27FC236}">
                <a16:creationId xmlns:a16="http://schemas.microsoft.com/office/drawing/2014/main" id="{F3B64317-5CC4-4AA2-8D9C-87CC5D5B7C6B}"/>
              </a:ext>
            </a:extLst>
          </p:cNvPr>
          <p:cNvCxnSpPr>
            <a:cxnSpLocks/>
            <a:stCxn id="127" idx="0"/>
            <a:endCxn id="71" idx="3"/>
          </p:cNvCxnSpPr>
          <p:nvPr/>
        </p:nvCxnSpPr>
        <p:spPr>
          <a:xfrm rot="16200000" flipV="1">
            <a:off x="6558225" y="2052634"/>
            <a:ext cx="240198" cy="1170831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Összekötő: szögletes 9">
            <a:extLst>
              <a:ext uri="{FF2B5EF4-FFF2-40B4-BE49-F238E27FC236}">
                <a16:creationId xmlns:a16="http://schemas.microsoft.com/office/drawing/2014/main" id="{FE2A5B35-CDE1-483D-BE0F-3E6C155C16D6}"/>
              </a:ext>
            </a:extLst>
          </p:cNvPr>
          <p:cNvCxnSpPr>
            <a:cxnSpLocks/>
            <a:stCxn id="25" idx="3"/>
            <a:endCxn id="126" idx="2"/>
          </p:cNvCxnSpPr>
          <p:nvPr/>
        </p:nvCxnSpPr>
        <p:spPr>
          <a:xfrm flipV="1">
            <a:off x="6092908" y="4292276"/>
            <a:ext cx="848705" cy="88724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Összekötő: szögletes 15">
            <a:extLst>
              <a:ext uri="{FF2B5EF4-FFF2-40B4-BE49-F238E27FC236}">
                <a16:creationId xmlns:a16="http://schemas.microsoft.com/office/drawing/2014/main" id="{F52AD91B-0559-47ED-95A3-EC95172E7930}"/>
              </a:ext>
            </a:extLst>
          </p:cNvPr>
          <p:cNvCxnSpPr>
            <a:cxnSpLocks/>
            <a:stCxn id="17" idx="0"/>
            <a:endCxn id="71" idx="1"/>
          </p:cNvCxnSpPr>
          <p:nvPr/>
        </p:nvCxnSpPr>
        <p:spPr>
          <a:xfrm rot="5400000" flipH="1" flipV="1">
            <a:off x="2510081" y="2063373"/>
            <a:ext cx="854866" cy="1764022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églalap 16">
            <a:extLst>
              <a:ext uri="{FF2B5EF4-FFF2-40B4-BE49-F238E27FC236}">
                <a16:creationId xmlns:a16="http://schemas.microsoft.com/office/drawing/2014/main" id="{BED806FF-7B66-4E4C-8518-C5CA780EEB6D}"/>
              </a:ext>
            </a:extLst>
          </p:cNvPr>
          <p:cNvSpPr/>
          <p:nvPr/>
        </p:nvSpPr>
        <p:spPr>
          <a:xfrm>
            <a:off x="494780" y="3372817"/>
            <a:ext cx="3121445" cy="13402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Bank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bankCode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8" name="Összekötő: szögletes 17">
            <a:extLst>
              <a:ext uri="{FF2B5EF4-FFF2-40B4-BE49-F238E27FC236}">
                <a16:creationId xmlns:a16="http://schemas.microsoft.com/office/drawing/2014/main" id="{51992CDF-1163-4030-AE53-4E1810ABD2F3}"/>
              </a:ext>
            </a:extLst>
          </p:cNvPr>
          <p:cNvCxnSpPr>
            <a:cxnSpLocks/>
            <a:stCxn id="17" idx="2"/>
            <a:endCxn id="25" idx="1"/>
          </p:cNvCxnSpPr>
          <p:nvPr/>
        </p:nvCxnSpPr>
        <p:spPr>
          <a:xfrm rot="16200000" flipH="1">
            <a:off x="2702086" y="4066514"/>
            <a:ext cx="466424" cy="1759591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églalap 24">
            <a:extLst>
              <a:ext uri="{FF2B5EF4-FFF2-40B4-BE49-F238E27FC236}">
                <a16:creationId xmlns:a16="http://schemas.microsoft.com/office/drawing/2014/main" id="{29637C9A-159B-4E76-9818-A1CECC8B8755}"/>
              </a:ext>
            </a:extLst>
          </p:cNvPr>
          <p:cNvSpPr/>
          <p:nvPr/>
        </p:nvSpPr>
        <p:spPr>
          <a:xfrm>
            <a:off x="3815094" y="4798626"/>
            <a:ext cx="2277814" cy="7617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D77F3D2D-DD6D-4074-AADB-121E10D12609}"/>
              </a:ext>
            </a:extLst>
          </p:cNvPr>
          <p:cNvSpPr/>
          <p:nvPr/>
        </p:nvSpPr>
        <p:spPr>
          <a:xfrm>
            <a:off x="6787708" y="3091668"/>
            <a:ext cx="2394722" cy="2204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3DCB3680-AB71-43CA-AE7F-B1BCA111ADCE}"/>
              </a:ext>
            </a:extLst>
          </p:cNvPr>
          <p:cNvSpPr/>
          <p:nvPr/>
        </p:nvSpPr>
        <p:spPr>
          <a:xfrm>
            <a:off x="494783" y="3730979"/>
            <a:ext cx="3121441" cy="2371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89A3E5D2-C80F-42A1-A2A5-B07D5B418943}"/>
              </a:ext>
            </a:extLst>
          </p:cNvPr>
          <p:cNvSpPr txBox="1"/>
          <p:nvPr/>
        </p:nvSpPr>
        <p:spPr>
          <a:xfrm>
            <a:off x="8620024" y="379242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60" name="Téglalap 59">
            <a:extLst>
              <a:ext uri="{FF2B5EF4-FFF2-40B4-BE49-F238E27FC236}">
                <a16:creationId xmlns:a16="http://schemas.microsoft.com/office/drawing/2014/main" id="{9EDAFAE1-64E3-49B1-A0FB-D47580BF5402}"/>
              </a:ext>
            </a:extLst>
          </p:cNvPr>
          <p:cNvSpPr/>
          <p:nvPr/>
        </p:nvSpPr>
        <p:spPr>
          <a:xfrm>
            <a:off x="551284" y="315988"/>
            <a:ext cx="3670895" cy="13402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Center</a:t>
            </a:r>
          </a:p>
          <a:p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61" name="Téglalap 60">
            <a:extLst>
              <a:ext uri="{FF2B5EF4-FFF2-40B4-BE49-F238E27FC236}">
                <a16:creationId xmlns:a16="http://schemas.microsoft.com/office/drawing/2014/main" id="{22D83302-232B-48A7-A89B-C22B7080E289}"/>
              </a:ext>
            </a:extLst>
          </p:cNvPr>
          <p:cNvSpPr/>
          <p:nvPr/>
        </p:nvSpPr>
        <p:spPr>
          <a:xfrm>
            <a:off x="551285" y="607931"/>
            <a:ext cx="3670896" cy="2803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Téglalap 66">
            <a:extLst>
              <a:ext uri="{FF2B5EF4-FFF2-40B4-BE49-F238E27FC236}">
                <a16:creationId xmlns:a16="http://schemas.microsoft.com/office/drawing/2014/main" id="{29A9AF1A-1444-48A8-B4B6-5E5306E6899C}"/>
              </a:ext>
            </a:extLst>
          </p:cNvPr>
          <p:cNvSpPr/>
          <p:nvPr/>
        </p:nvSpPr>
        <p:spPr>
          <a:xfrm>
            <a:off x="6769078" y="666739"/>
            <a:ext cx="2793470" cy="8957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ATM</a:t>
            </a: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location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+ </a:t>
            </a:r>
            <a:r>
              <a:rPr lang="hu-HU" sz="1600" dirty="0" err="1">
                <a:solidFill>
                  <a:schemeClr val="tx1"/>
                </a:solidFill>
              </a:rPr>
              <a:t>process</a:t>
            </a:r>
            <a:r>
              <a:rPr lang="hu-HU" sz="1600" dirty="0">
                <a:solidFill>
                  <a:schemeClr val="tx1"/>
                </a:solidFill>
              </a:rPr>
              <a:t>(</a:t>
            </a:r>
            <a:r>
              <a:rPr lang="hu-HU" sz="1600" dirty="0" err="1">
                <a:solidFill>
                  <a:schemeClr val="tx1"/>
                </a:solidFill>
              </a:rPr>
              <a:t>cust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Customer</a:t>
            </a:r>
            <a:r>
              <a:rPr lang="hu-HU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8" name="Téglalap 67">
            <a:extLst>
              <a:ext uri="{FF2B5EF4-FFF2-40B4-BE49-F238E27FC236}">
                <a16:creationId xmlns:a16="http://schemas.microsoft.com/office/drawing/2014/main" id="{D0F4F8D3-3745-4471-BC1E-39D5EB843582}"/>
              </a:ext>
            </a:extLst>
          </p:cNvPr>
          <p:cNvSpPr/>
          <p:nvPr/>
        </p:nvSpPr>
        <p:spPr>
          <a:xfrm>
            <a:off x="6769078" y="972026"/>
            <a:ext cx="2793470" cy="2690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2" name="Szövegdoboz 111">
            <a:extLst>
              <a:ext uri="{FF2B5EF4-FFF2-40B4-BE49-F238E27FC236}">
                <a16:creationId xmlns:a16="http://schemas.microsoft.com/office/drawing/2014/main" id="{12148142-F4C2-4D0B-AABB-5C5817ABFA9C}"/>
              </a:ext>
            </a:extLst>
          </p:cNvPr>
          <p:cNvSpPr txBox="1"/>
          <p:nvPr/>
        </p:nvSpPr>
        <p:spPr>
          <a:xfrm>
            <a:off x="7629644" y="2446242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cxnSp>
        <p:nvCxnSpPr>
          <p:cNvPr id="113" name="Egyenes összekötő 112">
            <a:extLst>
              <a:ext uri="{FF2B5EF4-FFF2-40B4-BE49-F238E27FC236}">
                <a16:creationId xmlns:a16="http://schemas.microsoft.com/office/drawing/2014/main" id="{2965BC25-768A-4BB8-A4FB-57E9D49013C0}"/>
              </a:ext>
            </a:extLst>
          </p:cNvPr>
          <p:cNvCxnSpPr>
            <a:cxnSpLocks/>
          </p:cNvCxnSpPr>
          <p:nvPr/>
        </p:nvCxnSpPr>
        <p:spPr>
          <a:xfrm flipH="1" flipV="1">
            <a:off x="8771444" y="1574122"/>
            <a:ext cx="11574" cy="116604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>
            <a:extLst>
              <a:ext uri="{FF2B5EF4-FFF2-40B4-BE49-F238E27FC236}">
                <a16:creationId xmlns:a16="http://schemas.microsoft.com/office/drawing/2014/main" id="{FA734E71-67DC-4DC5-A3BA-AF77BD09D9CA}"/>
              </a:ext>
            </a:extLst>
          </p:cNvPr>
          <p:cNvCxnSpPr>
            <a:cxnSpLocks/>
            <a:stCxn id="117" idx="3"/>
            <a:endCxn id="119" idx="1"/>
          </p:cNvCxnSpPr>
          <p:nvPr/>
        </p:nvCxnSpPr>
        <p:spPr>
          <a:xfrm flipV="1">
            <a:off x="7930419" y="1924552"/>
            <a:ext cx="818788" cy="911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Szövegdoboz 114">
            <a:extLst>
              <a:ext uri="{FF2B5EF4-FFF2-40B4-BE49-F238E27FC236}">
                <a16:creationId xmlns:a16="http://schemas.microsoft.com/office/drawing/2014/main" id="{8465E592-350C-4E38-8B35-300EBA0471D6}"/>
              </a:ext>
            </a:extLst>
          </p:cNvPr>
          <p:cNvSpPr txBox="1"/>
          <p:nvPr/>
        </p:nvSpPr>
        <p:spPr>
          <a:xfrm>
            <a:off x="7890372" y="1950963"/>
            <a:ext cx="857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subset</a:t>
            </a:r>
            <a:r>
              <a:rPr lang="hu-HU" sz="1600" dirty="0"/>
              <a:t>}</a:t>
            </a:r>
          </a:p>
        </p:txBody>
      </p:sp>
      <p:sp>
        <p:nvSpPr>
          <p:cNvPr id="117" name="Szövegdoboz 116">
            <a:extLst>
              <a:ext uri="{FF2B5EF4-FFF2-40B4-BE49-F238E27FC236}">
                <a16:creationId xmlns:a16="http://schemas.microsoft.com/office/drawing/2014/main" id="{D0D4E6A2-AE18-463A-BEB8-8C7444B3F4EE}"/>
              </a:ext>
            </a:extLst>
          </p:cNvPr>
          <p:cNvSpPr txBox="1"/>
          <p:nvPr/>
        </p:nvSpPr>
        <p:spPr>
          <a:xfrm>
            <a:off x="7138214" y="1756186"/>
            <a:ext cx="792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queues</a:t>
            </a:r>
            <a:endParaRPr lang="hu-HU" sz="1600" dirty="0"/>
          </a:p>
        </p:txBody>
      </p:sp>
      <p:sp>
        <p:nvSpPr>
          <p:cNvPr id="119" name="Szövegdoboz 118">
            <a:extLst>
              <a:ext uri="{FF2B5EF4-FFF2-40B4-BE49-F238E27FC236}">
                <a16:creationId xmlns:a16="http://schemas.microsoft.com/office/drawing/2014/main" id="{B833D130-6E3C-42B4-B370-8E0278D2DA9F}"/>
              </a:ext>
            </a:extLst>
          </p:cNvPr>
          <p:cNvSpPr txBox="1"/>
          <p:nvPr/>
        </p:nvSpPr>
        <p:spPr>
          <a:xfrm>
            <a:off x="8749207" y="1755275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handles</a:t>
            </a:r>
            <a:endParaRPr lang="hu-HU" sz="1600" dirty="0"/>
          </a:p>
        </p:txBody>
      </p:sp>
      <p:cxnSp>
        <p:nvCxnSpPr>
          <p:cNvPr id="120" name="Egyenes összekötő 119">
            <a:extLst>
              <a:ext uri="{FF2B5EF4-FFF2-40B4-BE49-F238E27FC236}">
                <a16:creationId xmlns:a16="http://schemas.microsoft.com/office/drawing/2014/main" id="{DB219A27-F57D-47C2-8FFD-8BC8AD653A94}"/>
              </a:ext>
            </a:extLst>
          </p:cNvPr>
          <p:cNvCxnSpPr>
            <a:cxnSpLocks/>
          </p:cNvCxnSpPr>
          <p:nvPr/>
        </p:nvCxnSpPr>
        <p:spPr>
          <a:xfrm flipV="1">
            <a:off x="7919185" y="1574123"/>
            <a:ext cx="1" cy="116604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Szövegdoboz 130">
            <a:extLst>
              <a:ext uri="{FF2B5EF4-FFF2-40B4-BE49-F238E27FC236}">
                <a16:creationId xmlns:a16="http://schemas.microsoft.com/office/drawing/2014/main" id="{6BF7FF3D-7D3E-4DCE-B09E-FE4BC3600C67}"/>
              </a:ext>
            </a:extLst>
          </p:cNvPr>
          <p:cNvSpPr txBox="1"/>
          <p:nvPr/>
        </p:nvSpPr>
        <p:spPr>
          <a:xfrm>
            <a:off x="7337708" y="2967335"/>
            <a:ext cx="201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139" name="Háromszög 138">
            <a:extLst>
              <a:ext uri="{FF2B5EF4-FFF2-40B4-BE49-F238E27FC236}">
                <a16:creationId xmlns:a16="http://schemas.microsoft.com/office/drawing/2014/main" id="{51D1365C-442E-4D29-BCC1-742E23C4F657}"/>
              </a:ext>
            </a:extLst>
          </p:cNvPr>
          <p:cNvSpPr/>
          <p:nvPr/>
        </p:nvSpPr>
        <p:spPr>
          <a:xfrm>
            <a:off x="7495907" y="169261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0" name="Háromszög 139">
            <a:extLst>
              <a:ext uri="{FF2B5EF4-FFF2-40B4-BE49-F238E27FC236}">
                <a16:creationId xmlns:a16="http://schemas.microsoft.com/office/drawing/2014/main" id="{168FFA39-F543-495B-A247-C7D2269AD1CA}"/>
              </a:ext>
            </a:extLst>
          </p:cNvPr>
          <p:cNvSpPr/>
          <p:nvPr/>
        </p:nvSpPr>
        <p:spPr>
          <a:xfrm>
            <a:off x="9103224" y="1683139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1" name="Szövegdoboz 140">
            <a:extLst>
              <a:ext uri="{FF2B5EF4-FFF2-40B4-BE49-F238E27FC236}">
                <a16:creationId xmlns:a16="http://schemas.microsoft.com/office/drawing/2014/main" id="{C579A419-A58C-4276-A7CA-CD3BD5C0067D}"/>
              </a:ext>
            </a:extLst>
          </p:cNvPr>
          <p:cNvSpPr txBox="1"/>
          <p:nvPr/>
        </p:nvSpPr>
        <p:spPr>
          <a:xfrm>
            <a:off x="7843243" y="2411449"/>
            <a:ext cx="980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{</a:t>
            </a:r>
            <a:r>
              <a:rPr lang="hu-HU" sz="1600" i="1" dirty="0" err="1"/>
              <a:t>ordered</a:t>
            </a:r>
            <a:r>
              <a:rPr lang="hu-HU" sz="1600" dirty="0"/>
              <a:t>}</a:t>
            </a:r>
          </a:p>
        </p:txBody>
      </p:sp>
      <p:cxnSp>
        <p:nvCxnSpPr>
          <p:cNvPr id="147" name="Egyenes összekötő 146">
            <a:extLst>
              <a:ext uri="{FF2B5EF4-FFF2-40B4-BE49-F238E27FC236}">
                <a16:creationId xmlns:a16="http://schemas.microsoft.com/office/drawing/2014/main" id="{5CC7034E-052F-492D-A0A8-E86F44B0C3C3}"/>
              </a:ext>
            </a:extLst>
          </p:cNvPr>
          <p:cNvCxnSpPr>
            <a:cxnSpLocks/>
            <a:endCxn id="67" idx="1"/>
          </p:cNvCxnSpPr>
          <p:nvPr/>
        </p:nvCxnSpPr>
        <p:spPr>
          <a:xfrm>
            <a:off x="4222179" y="1114605"/>
            <a:ext cx="2546899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Háromszög 157">
            <a:extLst>
              <a:ext uri="{FF2B5EF4-FFF2-40B4-BE49-F238E27FC236}">
                <a16:creationId xmlns:a16="http://schemas.microsoft.com/office/drawing/2014/main" id="{DF908CEC-C2B2-484B-818F-C4137FE74126}"/>
              </a:ext>
            </a:extLst>
          </p:cNvPr>
          <p:cNvSpPr/>
          <p:nvPr/>
        </p:nvSpPr>
        <p:spPr>
          <a:xfrm rot="16200000">
            <a:off x="5328055" y="87714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9" name="Szövegdoboz 158">
            <a:extLst>
              <a:ext uri="{FF2B5EF4-FFF2-40B4-BE49-F238E27FC236}">
                <a16:creationId xmlns:a16="http://schemas.microsoft.com/office/drawing/2014/main" id="{08902BA4-EE3D-4A04-B022-A74D41BA7C16}"/>
              </a:ext>
            </a:extLst>
          </p:cNvPr>
          <p:cNvSpPr txBox="1"/>
          <p:nvPr/>
        </p:nvSpPr>
        <p:spPr>
          <a:xfrm>
            <a:off x="5415231" y="773405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sends</a:t>
            </a:r>
            <a:endParaRPr lang="hu-HU" sz="1600" dirty="0"/>
          </a:p>
        </p:txBody>
      </p:sp>
      <p:sp>
        <p:nvSpPr>
          <p:cNvPr id="177" name="Szövegdoboz 176">
            <a:extLst>
              <a:ext uri="{FF2B5EF4-FFF2-40B4-BE49-F238E27FC236}">
                <a16:creationId xmlns:a16="http://schemas.microsoft.com/office/drawing/2014/main" id="{CC4853EC-3D94-449F-893C-FCAEE9DA63D6}"/>
              </a:ext>
            </a:extLst>
          </p:cNvPr>
          <p:cNvSpPr txBox="1"/>
          <p:nvPr/>
        </p:nvSpPr>
        <p:spPr>
          <a:xfrm>
            <a:off x="2265778" y="4854988"/>
            <a:ext cx="627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owns</a:t>
            </a:r>
            <a:endParaRPr lang="hu-HU" sz="1600" dirty="0"/>
          </a:p>
        </p:txBody>
      </p:sp>
      <p:sp>
        <p:nvSpPr>
          <p:cNvPr id="178" name="Szövegdoboz 177">
            <a:extLst>
              <a:ext uri="{FF2B5EF4-FFF2-40B4-BE49-F238E27FC236}">
                <a16:creationId xmlns:a16="http://schemas.microsoft.com/office/drawing/2014/main" id="{77DBE73A-A21A-457A-ABCD-2ED789EF8DA4}"/>
              </a:ext>
            </a:extLst>
          </p:cNvPr>
          <p:cNvSpPr txBox="1"/>
          <p:nvPr/>
        </p:nvSpPr>
        <p:spPr>
          <a:xfrm>
            <a:off x="3540856" y="4869331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183" name="Háromszög 182">
            <a:extLst>
              <a:ext uri="{FF2B5EF4-FFF2-40B4-BE49-F238E27FC236}">
                <a16:creationId xmlns:a16="http://schemas.microsoft.com/office/drawing/2014/main" id="{57BB9D36-5962-45AD-801C-3AC2CB62E934}"/>
              </a:ext>
            </a:extLst>
          </p:cNvPr>
          <p:cNvSpPr/>
          <p:nvPr/>
        </p:nvSpPr>
        <p:spPr>
          <a:xfrm rot="5400000">
            <a:off x="2846315" y="4982958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2" name="Háromszög 191">
            <a:extLst>
              <a:ext uri="{FF2B5EF4-FFF2-40B4-BE49-F238E27FC236}">
                <a16:creationId xmlns:a16="http://schemas.microsoft.com/office/drawing/2014/main" id="{0137770C-7FCF-437D-869E-FBB98B772240}"/>
              </a:ext>
            </a:extLst>
          </p:cNvPr>
          <p:cNvSpPr/>
          <p:nvPr/>
        </p:nvSpPr>
        <p:spPr>
          <a:xfrm rot="5400000">
            <a:off x="2997378" y="2277777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93" name="Egyenes összekötő 192">
            <a:extLst>
              <a:ext uri="{FF2B5EF4-FFF2-40B4-BE49-F238E27FC236}">
                <a16:creationId xmlns:a16="http://schemas.microsoft.com/office/drawing/2014/main" id="{37E4AD62-F2D5-47E5-B9BA-924560EF70FA}"/>
              </a:ext>
            </a:extLst>
          </p:cNvPr>
          <p:cNvCxnSpPr>
            <a:cxnSpLocks/>
            <a:stCxn id="3" idx="0"/>
            <a:endCxn id="70" idx="2"/>
          </p:cNvCxnSpPr>
          <p:nvPr/>
        </p:nvCxnSpPr>
        <p:spPr>
          <a:xfrm flipV="1">
            <a:off x="4954001" y="3334544"/>
            <a:ext cx="2559" cy="116404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Háromszög 193">
            <a:extLst>
              <a:ext uri="{FF2B5EF4-FFF2-40B4-BE49-F238E27FC236}">
                <a16:creationId xmlns:a16="http://schemas.microsoft.com/office/drawing/2014/main" id="{3362A2B0-6A91-470D-A8F1-A44E14E789D8}"/>
              </a:ext>
            </a:extLst>
          </p:cNvPr>
          <p:cNvSpPr/>
          <p:nvPr/>
        </p:nvSpPr>
        <p:spPr>
          <a:xfrm rot="10800000">
            <a:off x="595132" y="2500533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02" name="Egyenes összekötő 201">
            <a:extLst>
              <a:ext uri="{FF2B5EF4-FFF2-40B4-BE49-F238E27FC236}">
                <a16:creationId xmlns:a16="http://schemas.microsoft.com/office/drawing/2014/main" id="{7E7D363C-9B0C-49D0-8E24-8A31B181B0FE}"/>
              </a:ext>
            </a:extLst>
          </p:cNvPr>
          <p:cNvCxnSpPr>
            <a:cxnSpLocks/>
            <a:stCxn id="203" idx="2"/>
          </p:cNvCxnSpPr>
          <p:nvPr/>
        </p:nvCxnSpPr>
        <p:spPr>
          <a:xfrm>
            <a:off x="1065346" y="1651972"/>
            <a:ext cx="0" cy="175699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Szövegdoboz 202">
            <a:extLst>
              <a:ext uri="{FF2B5EF4-FFF2-40B4-BE49-F238E27FC236}">
                <a16:creationId xmlns:a16="http://schemas.microsoft.com/office/drawing/2014/main" id="{66F67CC7-78D4-4149-96E5-5F943BDCC70E}"/>
              </a:ext>
            </a:extLst>
          </p:cNvPr>
          <p:cNvSpPr txBox="1"/>
          <p:nvPr/>
        </p:nvSpPr>
        <p:spPr>
          <a:xfrm>
            <a:off x="946563" y="12826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210" name="Szövegdoboz 209">
            <a:extLst>
              <a:ext uri="{FF2B5EF4-FFF2-40B4-BE49-F238E27FC236}">
                <a16:creationId xmlns:a16="http://schemas.microsoft.com/office/drawing/2014/main" id="{DC72771B-B61E-48A1-B15F-E3C5C4BDDDD5}"/>
              </a:ext>
            </a:extLst>
          </p:cNvPr>
          <p:cNvSpPr txBox="1"/>
          <p:nvPr/>
        </p:nvSpPr>
        <p:spPr>
          <a:xfrm>
            <a:off x="207841" y="2163098"/>
            <a:ext cx="901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requests</a:t>
            </a:r>
            <a:endParaRPr lang="hu-HU" sz="1600" dirty="0"/>
          </a:p>
        </p:txBody>
      </p:sp>
      <p:sp>
        <p:nvSpPr>
          <p:cNvPr id="216" name="Háromszög 215">
            <a:extLst>
              <a:ext uri="{FF2B5EF4-FFF2-40B4-BE49-F238E27FC236}">
                <a16:creationId xmlns:a16="http://schemas.microsoft.com/office/drawing/2014/main" id="{E5F91305-5DAB-43D1-97B8-3D0B47699049}"/>
              </a:ext>
            </a:extLst>
          </p:cNvPr>
          <p:cNvSpPr/>
          <p:nvPr/>
        </p:nvSpPr>
        <p:spPr>
          <a:xfrm rot="16200000">
            <a:off x="6305747" y="2288991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7" name="Szövegdoboz 216">
            <a:extLst>
              <a:ext uri="{FF2B5EF4-FFF2-40B4-BE49-F238E27FC236}">
                <a16:creationId xmlns:a16="http://schemas.microsoft.com/office/drawing/2014/main" id="{5D658B1B-C515-4CB6-AA55-476C7E849692}"/>
              </a:ext>
            </a:extLst>
          </p:cNvPr>
          <p:cNvSpPr txBox="1"/>
          <p:nvPr/>
        </p:nvSpPr>
        <p:spPr>
          <a:xfrm>
            <a:off x="6404960" y="4815079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uses</a:t>
            </a:r>
            <a:endParaRPr lang="hu-HU" sz="1600" dirty="0"/>
          </a:p>
        </p:txBody>
      </p:sp>
      <p:sp>
        <p:nvSpPr>
          <p:cNvPr id="218" name="Háromszög 217">
            <a:extLst>
              <a:ext uri="{FF2B5EF4-FFF2-40B4-BE49-F238E27FC236}">
                <a16:creationId xmlns:a16="http://schemas.microsoft.com/office/drawing/2014/main" id="{2EBC720E-96BB-439B-A06B-82C4A9F574E3}"/>
              </a:ext>
            </a:extLst>
          </p:cNvPr>
          <p:cNvSpPr/>
          <p:nvPr/>
        </p:nvSpPr>
        <p:spPr>
          <a:xfrm rot="16200000">
            <a:off x="6283187" y="4942575"/>
            <a:ext cx="143510" cy="12632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9" name="Szövegdoboz 218">
            <a:extLst>
              <a:ext uri="{FF2B5EF4-FFF2-40B4-BE49-F238E27FC236}">
                <a16:creationId xmlns:a16="http://schemas.microsoft.com/office/drawing/2014/main" id="{76BBBAF3-5F78-480B-86C5-391F9DC7D91A}"/>
              </a:ext>
            </a:extLst>
          </p:cNvPr>
          <p:cNvSpPr txBox="1"/>
          <p:nvPr/>
        </p:nvSpPr>
        <p:spPr>
          <a:xfrm>
            <a:off x="746930" y="30629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234" name="Szövegdoboz 233">
            <a:extLst>
              <a:ext uri="{FF2B5EF4-FFF2-40B4-BE49-F238E27FC236}">
                <a16:creationId xmlns:a16="http://schemas.microsoft.com/office/drawing/2014/main" id="{97D93283-E111-44C1-9313-D2B5256BCAAD}"/>
              </a:ext>
            </a:extLst>
          </p:cNvPr>
          <p:cNvSpPr txBox="1"/>
          <p:nvPr/>
        </p:nvSpPr>
        <p:spPr>
          <a:xfrm>
            <a:off x="4621409" y="41951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</a:t>
            </a:r>
          </a:p>
        </p:txBody>
      </p:sp>
      <p:sp>
        <p:nvSpPr>
          <p:cNvPr id="304" name="Szövegdoboz 303">
            <a:extLst>
              <a:ext uri="{FF2B5EF4-FFF2-40B4-BE49-F238E27FC236}">
                <a16:creationId xmlns:a16="http://schemas.microsoft.com/office/drawing/2014/main" id="{18F46CBE-1C10-4FA3-8A38-94CB359422B9}"/>
              </a:ext>
            </a:extLst>
          </p:cNvPr>
          <p:cNvSpPr txBox="1"/>
          <p:nvPr/>
        </p:nvSpPr>
        <p:spPr>
          <a:xfrm>
            <a:off x="6045967" y="4846209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5" name="Szövegdoboz 304">
            <a:extLst>
              <a:ext uri="{FF2B5EF4-FFF2-40B4-BE49-F238E27FC236}">
                <a16:creationId xmlns:a16="http://schemas.microsoft.com/office/drawing/2014/main" id="{B07D724E-39FD-404C-A871-54BD56E51F41}"/>
              </a:ext>
            </a:extLst>
          </p:cNvPr>
          <p:cNvSpPr txBox="1"/>
          <p:nvPr/>
        </p:nvSpPr>
        <p:spPr>
          <a:xfrm>
            <a:off x="6017603" y="2199616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6" name="Szövegdoboz 305">
            <a:extLst>
              <a:ext uri="{FF2B5EF4-FFF2-40B4-BE49-F238E27FC236}">
                <a16:creationId xmlns:a16="http://schemas.microsoft.com/office/drawing/2014/main" id="{1A0F1A81-FF1A-47A3-88B3-08C1A2B814C7}"/>
              </a:ext>
            </a:extLst>
          </p:cNvPr>
          <p:cNvSpPr txBox="1"/>
          <p:nvPr/>
        </p:nvSpPr>
        <p:spPr>
          <a:xfrm>
            <a:off x="6967799" y="2481224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307" name="Szövegdoboz 306">
            <a:extLst>
              <a:ext uri="{FF2B5EF4-FFF2-40B4-BE49-F238E27FC236}">
                <a16:creationId xmlns:a16="http://schemas.microsoft.com/office/drawing/2014/main" id="{9A44F9CC-E256-4610-A675-0FC5BD0E4A32}"/>
              </a:ext>
            </a:extLst>
          </p:cNvPr>
          <p:cNvSpPr txBox="1"/>
          <p:nvPr/>
        </p:nvSpPr>
        <p:spPr>
          <a:xfrm>
            <a:off x="6500232" y="1170740"/>
            <a:ext cx="30328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97" name="Ellipszis 96">
            <a:extLst>
              <a:ext uri="{FF2B5EF4-FFF2-40B4-BE49-F238E27FC236}">
                <a16:creationId xmlns:a16="http://schemas.microsoft.com/office/drawing/2014/main" id="{ED144AB8-826D-4A60-8D8F-EE6F8BD475C9}"/>
              </a:ext>
            </a:extLst>
          </p:cNvPr>
          <p:cNvSpPr/>
          <p:nvPr/>
        </p:nvSpPr>
        <p:spPr>
          <a:xfrm>
            <a:off x="8856677" y="3408969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8" name="Egyenes összekötő 97">
            <a:extLst>
              <a:ext uri="{FF2B5EF4-FFF2-40B4-BE49-F238E27FC236}">
                <a16:creationId xmlns:a16="http://schemas.microsoft.com/office/drawing/2014/main" id="{41070D86-3770-4F6D-AF60-E44449E6EE9B}"/>
              </a:ext>
            </a:extLst>
          </p:cNvPr>
          <p:cNvCxnSpPr>
            <a:cxnSpLocks/>
            <a:stCxn id="97" idx="4"/>
          </p:cNvCxnSpPr>
          <p:nvPr/>
        </p:nvCxnSpPr>
        <p:spPr>
          <a:xfrm>
            <a:off x="8900189" y="3491965"/>
            <a:ext cx="603" cy="9211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églalap: szamárfül 98">
            <a:extLst>
              <a:ext uri="{FF2B5EF4-FFF2-40B4-BE49-F238E27FC236}">
                <a16:creationId xmlns:a16="http://schemas.microsoft.com/office/drawing/2014/main" id="{1112AAE9-86EB-4244-9CDB-A4C31AD97825}"/>
              </a:ext>
            </a:extLst>
          </p:cNvPr>
          <p:cNvSpPr/>
          <p:nvPr/>
        </p:nvSpPr>
        <p:spPr>
          <a:xfrm rot="16200000">
            <a:off x="8267858" y="3668439"/>
            <a:ext cx="299284" cy="1659309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0" name="Szövegdoboz 99">
            <a:extLst>
              <a:ext uri="{FF2B5EF4-FFF2-40B4-BE49-F238E27FC236}">
                <a16:creationId xmlns:a16="http://schemas.microsoft.com/office/drawing/2014/main" id="{482E0176-E732-48B6-9D20-A72C6254CC2A}"/>
              </a:ext>
            </a:extLst>
          </p:cNvPr>
          <p:cNvSpPr txBox="1"/>
          <p:nvPr/>
        </p:nvSpPr>
        <p:spPr>
          <a:xfrm>
            <a:off x="7580392" y="4304670"/>
            <a:ext cx="1761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/>
              <a:t>atm.process</a:t>
            </a:r>
            <a:r>
              <a:rPr lang="hu-HU" sz="1600" dirty="0"/>
              <a:t>(</a:t>
            </a:r>
            <a:r>
              <a:rPr lang="hu-HU" sz="1600" dirty="0" err="1"/>
              <a:t>this</a:t>
            </a:r>
            <a:r>
              <a:rPr lang="hu-HU" sz="1600" dirty="0"/>
              <a:t>)</a:t>
            </a:r>
          </a:p>
        </p:txBody>
      </p:sp>
      <p:sp>
        <p:nvSpPr>
          <p:cNvPr id="101" name="Ellipszis 100">
            <a:extLst>
              <a:ext uri="{FF2B5EF4-FFF2-40B4-BE49-F238E27FC236}">
                <a16:creationId xmlns:a16="http://schemas.microsoft.com/office/drawing/2014/main" id="{2BCC03CB-9480-4B70-BA7F-708ED4803BB3}"/>
              </a:ext>
            </a:extLst>
          </p:cNvPr>
          <p:cNvSpPr/>
          <p:nvPr/>
        </p:nvSpPr>
        <p:spPr>
          <a:xfrm>
            <a:off x="9457923" y="1311327"/>
            <a:ext cx="87023" cy="82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2" name="Egyenes összekötő 101">
            <a:extLst>
              <a:ext uri="{FF2B5EF4-FFF2-40B4-BE49-F238E27FC236}">
                <a16:creationId xmlns:a16="http://schemas.microsoft.com/office/drawing/2014/main" id="{60C2B8A7-1182-4B15-94F1-DECDB08FA3BC}"/>
              </a:ext>
            </a:extLst>
          </p:cNvPr>
          <p:cNvCxnSpPr>
            <a:cxnSpLocks/>
            <a:stCxn id="101" idx="4"/>
          </p:cNvCxnSpPr>
          <p:nvPr/>
        </p:nvCxnSpPr>
        <p:spPr>
          <a:xfrm>
            <a:off x="9501435" y="1394323"/>
            <a:ext cx="43511" cy="34043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Szövegdoboz 125">
            <a:extLst>
              <a:ext uri="{FF2B5EF4-FFF2-40B4-BE49-F238E27FC236}">
                <a16:creationId xmlns:a16="http://schemas.microsoft.com/office/drawing/2014/main" id="{16EE4A56-80C0-4D6A-BFE2-2AE9DCD4136D}"/>
              </a:ext>
            </a:extLst>
          </p:cNvPr>
          <p:cNvSpPr txBox="1"/>
          <p:nvPr/>
        </p:nvSpPr>
        <p:spPr>
          <a:xfrm>
            <a:off x="6822830" y="392294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127" name="Szövegdoboz 126">
            <a:extLst>
              <a:ext uri="{FF2B5EF4-FFF2-40B4-BE49-F238E27FC236}">
                <a16:creationId xmlns:a16="http://schemas.microsoft.com/office/drawing/2014/main" id="{B4D22F50-6171-4AAB-BFB4-74AFD444EF85}"/>
              </a:ext>
            </a:extLst>
          </p:cNvPr>
          <p:cNvSpPr txBox="1"/>
          <p:nvPr/>
        </p:nvSpPr>
        <p:spPr>
          <a:xfrm>
            <a:off x="7144956" y="275814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 </a:t>
            </a:r>
          </a:p>
        </p:txBody>
      </p:sp>
      <p:sp>
        <p:nvSpPr>
          <p:cNvPr id="95" name="Szövegdoboz 94">
            <a:extLst>
              <a:ext uri="{FF2B5EF4-FFF2-40B4-BE49-F238E27FC236}">
                <a16:creationId xmlns:a16="http://schemas.microsoft.com/office/drawing/2014/main" id="{C966C286-E30C-4E75-AAF7-1E79238A0D46}"/>
              </a:ext>
            </a:extLst>
          </p:cNvPr>
          <p:cNvSpPr txBox="1"/>
          <p:nvPr/>
        </p:nvSpPr>
        <p:spPr>
          <a:xfrm>
            <a:off x="3543130" y="2168935"/>
            <a:ext cx="303288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aseline="-10000" dirty="0"/>
              <a:t>*</a:t>
            </a:r>
          </a:p>
        </p:txBody>
      </p:sp>
      <p:sp>
        <p:nvSpPr>
          <p:cNvPr id="65" name="Téglalap: szamárfül 64">
            <a:extLst>
              <a:ext uri="{FF2B5EF4-FFF2-40B4-BE49-F238E27FC236}">
                <a16:creationId xmlns:a16="http://schemas.microsoft.com/office/drawing/2014/main" id="{D80DF13C-3665-4592-8F06-5AE28CFF243E}"/>
              </a:ext>
            </a:extLst>
          </p:cNvPr>
          <p:cNvSpPr/>
          <p:nvPr/>
        </p:nvSpPr>
        <p:spPr>
          <a:xfrm rot="16200000">
            <a:off x="7858165" y="3913597"/>
            <a:ext cx="1524219" cy="3238591"/>
          </a:xfrm>
          <a:prstGeom prst="foldedCorner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69" name="Szövegdoboz 168">
            <a:extLst>
              <a:ext uri="{FF2B5EF4-FFF2-40B4-BE49-F238E27FC236}">
                <a16:creationId xmlns:a16="http://schemas.microsoft.com/office/drawing/2014/main" id="{FE77FF48-68F8-4CA3-BE4C-86031D083307}"/>
              </a:ext>
            </a:extLst>
          </p:cNvPr>
          <p:cNvSpPr txBox="1"/>
          <p:nvPr/>
        </p:nvSpPr>
        <p:spPr>
          <a:xfrm>
            <a:off x="7023392" y="4725340"/>
            <a:ext cx="3035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>
                <a:solidFill>
                  <a:srgbClr val="FF0000"/>
                </a:solidFill>
              </a:rPr>
              <a:t>elkéri a kártyát 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bekéri a </a:t>
            </a:r>
            <a:r>
              <a:rPr lang="hu-HU" sz="1600" b="1" dirty="0" err="1">
                <a:solidFill>
                  <a:srgbClr val="FF0000"/>
                </a:solidFill>
              </a:rPr>
              <a:t>pinkódot</a:t>
            </a:r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ellenőrzi a </a:t>
            </a:r>
            <a:r>
              <a:rPr lang="hu-HU" sz="1600" b="1" dirty="0" err="1">
                <a:solidFill>
                  <a:srgbClr val="FF0000"/>
                </a:solidFill>
              </a:rPr>
              <a:t>pinkódot</a:t>
            </a:r>
            <a:endParaRPr lang="hu-HU" sz="1600" b="1" dirty="0">
              <a:solidFill>
                <a:srgbClr val="FF0000"/>
              </a:solidFill>
            </a:endParaRPr>
          </a:p>
          <a:p>
            <a:r>
              <a:rPr lang="hu-HU" sz="1600" b="1" dirty="0">
                <a:solidFill>
                  <a:srgbClr val="FF0000"/>
                </a:solidFill>
              </a:rPr>
              <a:t>bekéri az összeget</a:t>
            </a:r>
          </a:p>
          <a:p>
            <a:r>
              <a:rPr lang="hu-HU" sz="1600" dirty="0"/>
              <a:t>ellenőrzi az egyenleget</a:t>
            </a:r>
          </a:p>
          <a:p>
            <a:r>
              <a:rPr lang="hu-HU" sz="1600" dirty="0"/>
              <a:t>lebonyolítja a tranzakciót</a:t>
            </a:r>
          </a:p>
        </p:txBody>
      </p:sp>
      <p:sp>
        <p:nvSpPr>
          <p:cNvPr id="66" name="Szövegdoboz 65">
            <a:extLst>
              <a:ext uri="{FF2B5EF4-FFF2-40B4-BE49-F238E27FC236}">
                <a16:creationId xmlns:a16="http://schemas.microsoft.com/office/drawing/2014/main" id="{97B67C0D-870E-49B9-892B-A80D0DB9C392}"/>
              </a:ext>
            </a:extLst>
          </p:cNvPr>
          <p:cNvSpPr txBox="1"/>
          <p:nvPr/>
        </p:nvSpPr>
        <p:spPr>
          <a:xfrm>
            <a:off x="2363475" y="2149347"/>
            <a:ext cx="670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 err="1"/>
              <a:t>treats</a:t>
            </a:r>
            <a:endParaRPr lang="hu-HU" sz="1600" dirty="0"/>
          </a:p>
        </p:txBody>
      </p:sp>
      <p:sp>
        <p:nvSpPr>
          <p:cNvPr id="69" name="Szövegdoboz 68">
            <a:extLst>
              <a:ext uri="{FF2B5EF4-FFF2-40B4-BE49-F238E27FC236}">
                <a16:creationId xmlns:a16="http://schemas.microsoft.com/office/drawing/2014/main" id="{E555C95B-E6B1-4960-9250-E37ADB395905}"/>
              </a:ext>
            </a:extLst>
          </p:cNvPr>
          <p:cNvSpPr txBox="1"/>
          <p:nvPr/>
        </p:nvSpPr>
        <p:spPr>
          <a:xfrm>
            <a:off x="6402199" y="2174595"/>
            <a:ext cx="47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/>
              <a:t>has</a:t>
            </a:r>
          </a:p>
        </p:txBody>
      </p:sp>
      <p:sp>
        <p:nvSpPr>
          <p:cNvPr id="70" name="Téglalap 69">
            <a:extLst>
              <a:ext uri="{FF2B5EF4-FFF2-40B4-BE49-F238E27FC236}">
                <a16:creationId xmlns:a16="http://schemas.microsoft.com/office/drawing/2014/main" id="{F0BBC083-F899-4D73-94E1-96867A743335}"/>
              </a:ext>
            </a:extLst>
          </p:cNvPr>
          <p:cNvSpPr/>
          <p:nvPr/>
        </p:nvSpPr>
        <p:spPr>
          <a:xfrm>
            <a:off x="3820155" y="1961004"/>
            <a:ext cx="2272810" cy="13735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Account</a:t>
            </a: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accountNo</a:t>
            </a:r>
            <a:r>
              <a:rPr lang="hu-HU" sz="1600" dirty="0">
                <a:solidFill>
                  <a:schemeClr val="tx1"/>
                </a:solidFill>
              </a:rPr>
              <a:t> : </a:t>
            </a:r>
            <a:r>
              <a:rPr lang="hu-HU" sz="1600" dirty="0" err="1">
                <a:solidFill>
                  <a:schemeClr val="tx1"/>
                </a:solidFill>
              </a:rPr>
              <a:t>string</a:t>
            </a:r>
            <a:endParaRPr lang="hu-HU" sz="1600" dirty="0">
              <a:solidFill>
                <a:schemeClr val="tx1"/>
              </a:solidFill>
            </a:endParaRPr>
          </a:p>
          <a:p>
            <a:r>
              <a:rPr lang="hu-HU" sz="1600" dirty="0">
                <a:solidFill>
                  <a:schemeClr val="tx1"/>
                </a:solidFill>
              </a:rPr>
              <a:t>- </a:t>
            </a:r>
            <a:r>
              <a:rPr lang="hu-HU" sz="1600" dirty="0" err="1">
                <a:solidFill>
                  <a:schemeClr val="tx1"/>
                </a:solidFill>
              </a:rPr>
              <a:t>balance</a:t>
            </a:r>
            <a:r>
              <a:rPr lang="hu-HU" sz="1600" dirty="0">
                <a:solidFill>
                  <a:schemeClr val="tx1"/>
                </a:solidFill>
              </a:rPr>
              <a:t> : int</a:t>
            </a:r>
          </a:p>
        </p:txBody>
      </p:sp>
      <p:sp>
        <p:nvSpPr>
          <p:cNvPr id="71" name="Téglalap 70">
            <a:extLst>
              <a:ext uri="{FF2B5EF4-FFF2-40B4-BE49-F238E27FC236}">
                <a16:creationId xmlns:a16="http://schemas.microsoft.com/office/drawing/2014/main" id="{F50C9BA4-E868-48C1-8E0B-E1B9C816FB25}"/>
              </a:ext>
            </a:extLst>
          </p:cNvPr>
          <p:cNvSpPr/>
          <p:nvPr/>
        </p:nvSpPr>
        <p:spPr>
          <a:xfrm>
            <a:off x="3819525" y="2260939"/>
            <a:ext cx="2273383" cy="514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2" name="Szövegdoboz 71">
            <a:extLst>
              <a:ext uri="{FF2B5EF4-FFF2-40B4-BE49-F238E27FC236}">
                <a16:creationId xmlns:a16="http://schemas.microsoft.com/office/drawing/2014/main" id="{7916E923-1E33-4C56-9103-FC031BB55FE5}"/>
              </a:ext>
            </a:extLst>
          </p:cNvPr>
          <p:cNvSpPr txBox="1"/>
          <p:nvPr/>
        </p:nvSpPr>
        <p:spPr>
          <a:xfrm>
            <a:off x="3781878" y="5570872"/>
            <a:ext cx="265878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1600" b="1" dirty="0">
                <a:solidFill>
                  <a:srgbClr val="FF0000"/>
                </a:solidFill>
              </a:rPr>
              <a:t>+ </a:t>
            </a:r>
            <a:r>
              <a:rPr lang="hu-HU" sz="1600" b="1" dirty="0" err="1">
                <a:solidFill>
                  <a:srgbClr val="FF0000"/>
                </a:solidFill>
              </a:rPr>
              <a:t>pinCheck</a:t>
            </a:r>
            <a:r>
              <a:rPr lang="hu-HU" sz="1600" b="1" dirty="0">
                <a:solidFill>
                  <a:srgbClr val="FF0000"/>
                </a:solidFill>
              </a:rPr>
              <a:t>(</a:t>
            </a:r>
            <a:r>
              <a:rPr lang="hu-HU" sz="1600" b="1" dirty="0" err="1">
                <a:solidFill>
                  <a:srgbClr val="FF0000"/>
                </a:solidFill>
              </a:rPr>
              <a:t>p:string</a:t>
            </a:r>
            <a:r>
              <a:rPr lang="hu-HU" sz="1600" b="1" dirty="0">
                <a:solidFill>
                  <a:srgbClr val="FF0000"/>
                </a:solidFill>
              </a:rPr>
              <a:t>):</a:t>
            </a:r>
            <a:r>
              <a:rPr lang="hu-HU" sz="1600" b="1" dirty="0" err="1">
                <a:solidFill>
                  <a:srgbClr val="FF0000"/>
                </a:solidFill>
              </a:rPr>
              <a:t>bool</a:t>
            </a:r>
            <a:endParaRPr lang="hu-H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20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Sárga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4449</TotalTime>
  <Words>4169</Words>
  <Application>Microsoft Office PowerPoint</Application>
  <PresentationFormat>Szélesvásznú</PresentationFormat>
  <Paragraphs>1034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Office-téma</vt:lpstr>
      <vt:lpstr>OEP</vt:lpstr>
      <vt:lpstr>Feladatok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Gregorics Tibor</dc:creator>
  <cp:lastModifiedBy>Veszprémi Anna</cp:lastModifiedBy>
  <cp:revision>441</cp:revision>
  <dcterms:created xsi:type="dcterms:W3CDTF">2019-04-06T05:03:27Z</dcterms:created>
  <dcterms:modified xsi:type="dcterms:W3CDTF">2021-04-20T07:52:18Z</dcterms:modified>
</cp:coreProperties>
</file>