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33"/>
  </p:notesMasterIdLst>
  <p:sldIdLst>
    <p:sldId id="278" r:id="rId3"/>
    <p:sldId id="279" r:id="rId4"/>
    <p:sldId id="295" r:id="rId5"/>
    <p:sldId id="297" r:id="rId6"/>
    <p:sldId id="298" r:id="rId7"/>
    <p:sldId id="299" r:id="rId8"/>
    <p:sldId id="300" r:id="rId9"/>
    <p:sldId id="281" r:id="rId10"/>
    <p:sldId id="301" r:id="rId11"/>
    <p:sldId id="304" r:id="rId12"/>
    <p:sldId id="284" r:id="rId13"/>
    <p:sldId id="285" r:id="rId14"/>
    <p:sldId id="273" r:id="rId15"/>
    <p:sldId id="274" r:id="rId16"/>
    <p:sldId id="30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5" r:id="rId25"/>
    <p:sldId id="282" r:id="rId26"/>
    <p:sldId id="283" r:id="rId27"/>
    <p:sldId id="286" r:id="rId28"/>
    <p:sldId id="275" r:id="rId29"/>
    <p:sldId id="312" r:id="rId30"/>
    <p:sldId id="313" r:id="rId31"/>
    <p:sldId id="314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9.xml"/><Relationship Id="rId3" Type="http://schemas.openxmlformats.org/officeDocument/2006/relationships/slide" Target="../slides/slide16.xml"/><Relationship Id="rId7" Type="http://schemas.openxmlformats.org/officeDocument/2006/relationships/slide" Target="../slides/slide27.xml"/><Relationship Id="rId2" Type="http://schemas.openxmlformats.org/officeDocument/2006/relationships/slide" Target="../slides/slide13.xml"/><Relationship Id="rId1" Type="http://schemas.openxmlformats.org/officeDocument/2006/relationships/slide" Target="../slides/slide4.xml"/><Relationship Id="rId6" Type="http://schemas.openxmlformats.org/officeDocument/2006/relationships/slide" Target="../slides/slide22.xml"/><Relationship Id="rId5" Type="http://schemas.openxmlformats.org/officeDocument/2006/relationships/slide" Target="../slides/slide21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9079-9BD2-4C3B-BAF8-2F1CBFAEE07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F99497-9476-4F7B-9333-696768929B9D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1" action="ppaction://hlinksldjump"/>
            </a:rPr>
            <a:t>Könyvkiadó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DBD89-42E6-4DDD-BF41-4C3FA9F01AEA}" type="parTrans" cxnId="{69C16D06-9AB0-4912-ADD9-58EBD23465C8}">
      <dgm:prSet/>
      <dgm:spPr/>
      <dgm:t>
        <a:bodyPr/>
        <a:lstStyle/>
        <a:p>
          <a:endParaRPr lang="en-US"/>
        </a:p>
      </dgm:t>
    </dgm:pt>
    <dgm:pt modelId="{C9F22BD4-5BB6-47AB-BDF5-B0A730A71C13}" type="sibTrans" cxnId="{69C16D06-9AB0-4912-ADD9-58EBD23465C8}">
      <dgm:prSet/>
      <dgm:spPr/>
      <dgm:t>
        <a:bodyPr/>
        <a:lstStyle/>
        <a:p>
          <a:endParaRPr lang="en-US"/>
        </a:p>
      </dgm:t>
    </dgm:pt>
    <dgm:pt modelId="{66CF767E-6903-4CD7-9790-C87C4A8D707E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2" action="ppaction://hlinksldjump"/>
            </a:rPr>
            <a:t>Kórház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EB5EF96-FB13-4087-BC69-D4D1CF28A54E}" type="parTrans" cxnId="{437F93FD-45F7-4BB5-BFB8-3E1D6C123365}">
      <dgm:prSet/>
      <dgm:spPr/>
      <dgm:t>
        <a:bodyPr/>
        <a:lstStyle/>
        <a:p>
          <a:endParaRPr lang="en-US"/>
        </a:p>
      </dgm:t>
    </dgm:pt>
    <dgm:pt modelId="{7F3EFE87-705B-474E-99F8-10E63DBFBB4A}" type="sibTrans" cxnId="{437F93FD-45F7-4BB5-BFB8-3E1D6C123365}">
      <dgm:prSet/>
      <dgm:spPr/>
      <dgm:t>
        <a:bodyPr/>
        <a:lstStyle/>
        <a:p>
          <a:endParaRPr lang="en-US"/>
        </a:p>
      </dgm:t>
    </dgm:pt>
    <dgm:pt modelId="{81FB400C-EC1F-4FBF-8F0A-CD54902BD4E1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3" action="ppaction://hlinksldjump"/>
            </a:rPr>
            <a:t>Kert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38DF7D5-3315-4906-A660-EEC802432D4B}" type="parTrans" cxnId="{9D06655B-7ADB-4B42-B1AE-B992E422A1AD}">
      <dgm:prSet/>
      <dgm:spPr/>
      <dgm:t>
        <a:bodyPr/>
        <a:lstStyle/>
        <a:p>
          <a:endParaRPr lang="en-US"/>
        </a:p>
      </dgm:t>
    </dgm:pt>
    <dgm:pt modelId="{59A2380B-6BF1-4F29-9D07-B1AFD16AC413}" type="sibTrans" cxnId="{9D06655B-7ADB-4B42-B1AE-B992E422A1AD}">
      <dgm:prSet/>
      <dgm:spPr/>
      <dgm:t>
        <a:bodyPr/>
        <a:lstStyle/>
        <a:p>
          <a:endParaRPr lang="en-US"/>
        </a:p>
      </dgm:t>
    </dgm:pt>
    <dgm:pt modelId="{F5AF82D2-9600-4D3C-B496-E8B88AF6518D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5" action="ppaction://hlinksldjump"/>
            </a:rPr>
            <a:t>Fájlrendszer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0E82404-3E35-4810-BF7E-63E37DAE559D}" type="parTrans" cxnId="{D4A957E9-BC18-4BDE-8AEF-8E97C99A96EF}">
      <dgm:prSet/>
      <dgm:spPr/>
      <dgm:t>
        <a:bodyPr/>
        <a:lstStyle/>
        <a:p>
          <a:endParaRPr lang="en-US"/>
        </a:p>
      </dgm:t>
    </dgm:pt>
    <dgm:pt modelId="{5D02B6B4-C26B-401E-B121-52B2F76EC603}" type="sibTrans" cxnId="{D4A957E9-BC18-4BDE-8AEF-8E97C99A96EF}">
      <dgm:prSet/>
      <dgm:spPr/>
      <dgm:t>
        <a:bodyPr/>
        <a:lstStyle/>
        <a:p>
          <a:endParaRPr lang="en-US"/>
        </a:p>
      </dgm:t>
    </dgm:pt>
    <dgm:pt modelId="{63F8DD89-98C8-48E7-9807-3F0C81468FF1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7" action="ppaction://hlinksldjump"/>
            </a:rPr>
            <a:t>Vonat</a:t>
          </a:r>
          <a:r>
            <a:rPr lang="hu-HU" dirty="0"/>
            <a:t>	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C0F9778-D047-4612-8B2E-D745726DA877}" type="parTrans" cxnId="{8523E715-EF1F-4700-BE49-8EC75845AC9E}">
      <dgm:prSet/>
      <dgm:spPr/>
      <dgm:t>
        <a:bodyPr/>
        <a:lstStyle/>
        <a:p>
          <a:endParaRPr lang="hu-HU"/>
        </a:p>
      </dgm:t>
    </dgm:pt>
    <dgm:pt modelId="{FF82FC18-054D-44C8-941F-BC48926737C3}" type="sibTrans" cxnId="{8523E715-EF1F-4700-BE49-8EC75845AC9E}">
      <dgm:prSet/>
      <dgm:spPr/>
      <dgm:t>
        <a:bodyPr/>
        <a:lstStyle/>
        <a:p>
          <a:endParaRPr lang="hu-HU"/>
        </a:p>
      </dgm:t>
    </dgm:pt>
    <dgm:pt modelId="{8191772A-9C0E-4322-A0A0-15929F9A3065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8" action="ppaction://hlinksldjump"/>
            </a:rPr>
            <a:t>Tanulók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98B05CF-7976-4349-9F63-D386831CEBE6}" type="parTrans" cxnId="{E4C66BD7-E8CF-475A-9AC0-01C620E9BC52}">
      <dgm:prSet/>
      <dgm:spPr/>
      <dgm:t>
        <a:bodyPr/>
        <a:lstStyle/>
        <a:p>
          <a:endParaRPr lang="hu-HU"/>
        </a:p>
      </dgm:t>
    </dgm:pt>
    <dgm:pt modelId="{BFFF75E3-BA11-4891-A4EE-0A0B349CFE50}" type="sibTrans" cxnId="{E4C66BD7-E8CF-475A-9AC0-01C620E9BC52}">
      <dgm:prSet/>
      <dgm:spPr/>
      <dgm:t>
        <a:bodyPr/>
        <a:lstStyle/>
        <a:p>
          <a:endParaRPr lang="hu-HU"/>
        </a:p>
      </dgm:t>
    </dgm:pt>
    <dgm:pt modelId="{96FA429F-9043-4108-A691-634A9F975587}" type="pres">
      <dgm:prSet presAssocID="{E8AB9079-9BD2-4C3B-BAF8-2F1CBFAEE070}" presName="vert0" presStyleCnt="0">
        <dgm:presLayoutVars>
          <dgm:dir/>
          <dgm:animOne val="branch"/>
          <dgm:animLvl val="lvl"/>
        </dgm:presLayoutVars>
      </dgm:prSet>
      <dgm:spPr/>
    </dgm:pt>
    <dgm:pt modelId="{062CDE0E-2FBC-49C2-925B-1A88EE9E126B}" type="pres">
      <dgm:prSet presAssocID="{6CF99497-9476-4F7B-9333-696768929B9D}" presName="thickLine" presStyleLbl="alignNode1" presStyleIdx="0" presStyleCnt="6"/>
      <dgm:spPr/>
    </dgm:pt>
    <dgm:pt modelId="{31965B47-4EF6-4BC2-A158-48AD02B1423B}" type="pres">
      <dgm:prSet presAssocID="{6CF99497-9476-4F7B-9333-696768929B9D}" presName="horz1" presStyleCnt="0"/>
      <dgm:spPr/>
    </dgm:pt>
    <dgm:pt modelId="{3FB25DE9-8BAA-4A3B-9794-661F6CD0990E}" type="pres">
      <dgm:prSet presAssocID="{6CF99497-9476-4F7B-9333-696768929B9D}" presName="tx1" presStyleLbl="revTx" presStyleIdx="0" presStyleCnt="6"/>
      <dgm:spPr/>
    </dgm:pt>
    <dgm:pt modelId="{687BF5EE-9E4D-4DB6-8D7A-2FBC8DD0B6C7}" type="pres">
      <dgm:prSet presAssocID="{6CF99497-9476-4F7B-9333-696768929B9D}" presName="vert1" presStyleCnt="0"/>
      <dgm:spPr/>
    </dgm:pt>
    <dgm:pt modelId="{0A0EED0F-D79A-4DE4-AC34-2D13E05697ED}" type="pres">
      <dgm:prSet presAssocID="{66CF767E-6903-4CD7-9790-C87C4A8D707E}" presName="thickLine" presStyleLbl="alignNode1" presStyleIdx="1" presStyleCnt="6"/>
      <dgm:spPr/>
    </dgm:pt>
    <dgm:pt modelId="{439B8D20-FDB3-4C9C-9BC9-9DED4B74CF66}" type="pres">
      <dgm:prSet presAssocID="{66CF767E-6903-4CD7-9790-C87C4A8D707E}" presName="horz1" presStyleCnt="0"/>
      <dgm:spPr/>
    </dgm:pt>
    <dgm:pt modelId="{2850DBC6-1798-4F6A-A44E-55DEED22BF5A}" type="pres">
      <dgm:prSet presAssocID="{66CF767E-6903-4CD7-9790-C87C4A8D707E}" presName="tx1" presStyleLbl="revTx" presStyleIdx="1" presStyleCnt="6"/>
      <dgm:spPr/>
    </dgm:pt>
    <dgm:pt modelId="{A8DE9E39-E44A-423B-AEE4-1E0635DB7D3A}" type="pres">
      <dgm:prSet presAssocID="{66CF767E-6903-4CD7-9790-C87C4A8D707E}" presName="vert1" presStyleCnt="0"/>
      <dgm:spPr/>
    </dgm:pt>
    <dgm:pt modelId="{E621767E-4C2B-47E7-8019-C688AF3A21FE}" type="pres">
      <dgm:prSet presAssocID="{81FB400C-EC1F-4FBF-8F0A-CD54902BD4E1}" presName="thickLine" presStyleLbl="alignNode1" presStyleIdx="2" presStyleCnt="6"/>
      <dgm:spPr/>
    </dgm:pt>
    <dgm:pt modelId="{9DCBB896-3AF1-404C-83BF-54C0EDD793CC}" type="pres">
      <dgm:prSet presAssocID="{81FB400C-EC1F-4FBF-8F0A-CD54902BD4E1}" presName="horz1" presStyleCnt="0"/>
      <dgm:spPr/>
    </dgm:pt>
    <dgm:pt modelId="{CB4DFE8A-4F4E-4347-9C39-3FE81F56C3BB}" type="pres">
      <dgm:prSet presAssocID="{81FB400C-EC1F-4FBF-8F0A-CD54902BD4E1}" presName="tx1" presStyleLbl="revTx" presStyleIdx="2" presStyleCnt="6"/>
      <dgm:spPr/>
    </dgm:pt>
    <dgm:pt modelId="{39C3ADCC-D9D2-47AA-9AA8-2A258DA289C1}" type="pres">
      <dgm:prSet presAssocID="{81FB400C-EC1F-4FBF-8F0A-CD54902BD4E1}" presName="vert1" presStyleCnt="0"/>
      <dgm:spPr/>
    </dgm:pt>
    <dgm:pt modelId="{A8075D57-B69B-424D-B149-894A7D0CD810}" type="pres">
      <dgm:prSet presAssocID="{F5AF82D2-9600-4D3C-B496-E8B88AF6518D}" presName="thickLine" presStyleLbl="alignNode1" presStyleIdx="3" presStyleCnt="6"/>
      <dgm:spPr/>
    </dgm:pt>
    <dgm:pt modelId="{E884E681-7D1E-43A8-988C-F099978D1124}" type="pres">
      <dgm:prSet presAssocID="{F5AF82D2-9600-4D3C-B496-E8B88AF6518D}" presName="horz1" presStyleCnt="0"/>
      <dgm:spPr/>
    </dgm:pt>
    <dgm:pt modelId="{757F3166-FE4B-44BE-B18F-ACA99C0AEB49}" type="pres">
      <dgm:prSet presAssocID="{F5AF82D2-9600-4D3C-B496-E8B88AF6518D}" presName="tx1" presStyleLbl="revTx" presStyleIdx="3" presStyleCnt="6"/>
      <dgm:spPr/>
    </dgm:pt>
    <dgm:pt modelId="{338BDB55-C7F6-489D-BF04-2332C8D6DC52}" type="pres">
      <dgm:prSet presAssocID="{F5AF82D2-9600-4D3C-B496-E8B88AF6518D}" presName="vert1" presStyleCnt="0"/>
      <dgm:spPr/>
    </dgm:pt>
    <dgm:pt modelId="{82EF90C6-1CCD-4FF3-B278-B1AFE4459E4F}" type="pres">
      <dgm:prSet presAssocID="{63F8DD89-98C8-48E7-9807-3F0C81468FF1}" presName="thickLine" presStyleLbl="alignNode1" presStyleIdx="4" presStyleCnt="6"/>
      <dgm:spPr/>
    </dgm:pt>
    <dgm:pt modelId="{0D4630AD-2A29-42B3-AAA8-69623A7654C6}" type="pres">
      <dgm:prSet presAssocID="{63F8DD89-98C8-48E7-9807-3F0C81468FF1}" presName="horz1" presStyleCnt="0"/>
      <dgm:spPr/>
    </dgm:pt>
    <dgm:pt modelId="{4A41AC89-FAEC-4CD5-9F58-82CBA764BECE}" type="pres">
      <dgm:prSet presAssocID="{63F8DD89-98C8-48E7-9807-3F0C81468FF1}" presName="tx1" presStyleLbl="revTx" presStyleIdx="4" presStyleCnt="6"/>
      <dgm:spPr/>
    </dgm:pt>
    <dgm:pt modelId="{A776A97D-7122-4550-85C7-9DB3ED922742}" type="pres">
      <dgm:prSet presAssocID="{63F8DD89-98C8-48E7-9807-3F0C81468FF1}" presName="vert1" presStyleCnt="0"/>
      <dgm:spPr/>
    </dgm:pt>
    <dgm:pt modelId="{369F2024-62FE-47A0-B5EC-0B5BFCAE2EAE}" type="pres">
      <dgm:prSet presAssocID="{8191772A-9C0E-4322-A0A0-15929F9A3065}" presName="thickLine" presStyleLbl="alignNode1" presStyleIdx="5" presStyleCnt="6"/>
      <dgm:spPr/>
    </dgm:pt>
    <dgm:pt modelId="{D37907D2-98B8-4CDC-97F1-C467742E1615}" type="pres">
      <dgm:prSet presAssocID="{8191772A-9C0E-4322-A0A0-15929F9A3065}" presName="horz1" presStyleCnt="0"/>
      <dgm:spPr/>
    </dgm:pt>
    <dgm:pt modelId="{4039A207-D5A4-40BB-A8B0-0EA7B608EE65}" type="pres">
      <dgm:prSet presAssocID="{8191772A-9C0E-4322-A0A0-15929F9A3065}" presName="tx1" presStyleLbl="revTx" presStyleIdx="5" presStyleCnt="6"/>
      <dgm:spPr/>
    </dgm:pt>
    <dgm:pt modelId="{6CD6FE82-EA25-4893-8F4C-A601B97E7DC2}" type="pres">
      <dgm:prSet presAssocID="{8191772A-9C0E-4322-A0A0-15929F9A3065}" presName="vert1" presStyleCnt="0"/>
      <dgm:spPr/>
    </dgm:pt>
  </dgm:ptLst>
  <dgm:cxnLst>
    <dgm:cxn modelId="{69C16D06-9AB0-4912-ADD9-58EBD23465C8}" srcId="{E8AB9079-9BD2-4C3B-BAF8-2F1CBFAEE070}" destId="{6CF99497-9476-4F7B-9333-696768929B9D}" srcOrd="0" destOrd="0" parTransId="{534DBD89-42E6-4DDD-BF41-4C3FA9F01AEA}" sibTransId="{C9F22BD4-5BB6-47AB-BDF5-B0A730A71C13}"/>
    <dgm:cxn modelId="{8523E715-EF1F-4700-BE49-8EC75845AC9E}" srcId="{E8AB9079-9BD2-4C3B-BAF8-2F1CBFAEE070}" destId="{63F8DD89-98C8-48E7-9807-3F0C81468FF1}" srcOrd="4" destOrd="0" parTransId="{6C0F9778-D047-4612-8B2E-D745726DA877}" sibTransId="{FF82FC18-054D-44C8-941F-BC48926737C3}"/>
    <dgm:cxn modelId="{E522332A-D472-4244-9567-3FB8029AE7B3}" type="presOf" srcId="{E8AB9079-9BD2-4C3B-BAF8-2F1CBFAEE070}" destId="{96FA429F-9043-4108-A691-634A9F975587}" srcOrd="0" destOrd="0" presId="urn:microsoft.com/office/officeart/2008/layout/LinedList"/>
    <dgm:cxn modelId="{6CB5A830-F27B-48B7-9828-EA5CE57719C6}" type="presOf" srcId="{8191772A-9C0E-4322-A0A0-15929F9A3065}" destId="{4039A207-D5A4-40BB-A8B0-0EA7B608EE65}" srcOrd="0" destOrd="0" presId="urn:microsoft.com/office/officeart/2008/layout/LinedList"/>
    <dgm:cxn modelId="{0E2CA131-76AE-4936-93F9-2B96677EE077}" type="presOf" srcId="{6CF99497-9476-4F7B-9333-696768929B9D}" destId="{3FB25DE9-8BAA-4A3B-9794-661F6CD0990E}" srcOrd="0" destOrd="0" presId="urn:microsoft.com/office/officeart/2008/layout/LinedList"/>
    <dgm:cxn modelId="{9D06655B-7ADB-4B42-B1AE-B992E422A1AD}" srcId="{E8AB9079-9BD2-4C3B-BAF8-2F1CBFAEE070}" destId="{81FB400C-EC1F-4FBF-8F0A-CD54902BD4E1}" srcOrd="2" destOrd="0" parTransId="{E38DF7D5-3315-4906-A660-EEC802432D4B}" sibTransId="{59A2380B-6BF1-4F29-9D07-B1AFD16AC413}"/>
    <dgm:cxn modelId="{A71A6561-A2FA-4FE1-8CC3-C5710E1B821E}" type="presOf" srcId="{81FB400C-EC1F-4FBF-8F0A-CD54902BD4E1}" destId="{CB4DFE8A-4F4E-4347-9C39-3FE81F56C3BB}" srcOrd="0" destOrd="0" presId="urn:microsoft.com/office/officeart/2008/layout/LinedList"/>
    <dgm:cxn modelId="{557F6847-F0A3-4E9E-89C0-180ACD347967}" type="presOf" srcId="{63F8DD89-98C8-48E7-9807-3F0C81468FF1}" destId="{4A41AC89-FAEC-4CD5-9F58-82CBA764BECE}" srcOrd="0" destOrd="0" presId="urn:microsoft.com/office/officeart/2008/layout/LinedList"/>
    <dgm:cxn modelId="{E4C66BD7-E8CF-475A-9AC0-01C620E9BC52}" srcId="{E8AB9079-9BD2-4C3B-BAF8-2F1CBFAEE070}" destId="{8191772A-9C0E-4322-A0A0-15929F9A3065}" srcOrd="5" destOrd="0" parTransId="{198B05CF-7976-4349-9F63-D386831CEBE6}" sibTransId="{BFFF75E3-BA11-4891-A4EE-0A0B349CFE50}"/>
    <dgm:cxn modelId="{8DE1B5E7-85AB-4C76-96F4-EF856D74C19E}" type="presOf" srcId="{66CF767E-6903-4CD7-9790-C87C4A8D707E}" destId="{2850DBC6-1798-4F6A-A44E-55DEED22BF5A}" srcOrd="0" destOrd="0" presId="urn:microsoft.com/office/officeart/2008/layout/LinedList"/>
    <dgm:cxn modelId="{D4A957E9-BC18-4BDE-8AEF-8E97C99A96EF}" srcId="{E8AB9079-9BD2-4C3B-BAF8-2F1CBFAEE070}" destId="{F5AF82D2-9600-4D3C-B496-E8B88AF6518D}" srcOrd="3" destOrd="0" parTransId="{A0E82404-3E35-4810-BF7E-63E37DAE559D}" sibTransId="{5D02B6B4-C26B-401E-B121-52B2F76EC603}"/>
    <dgm:cxn modelId="{9E2039F0-86EE-4718-A644-22FDC7798AAE}" type="presOf" srcId="{F5AF82D2-9600-4D3C-B496-E8B88AF6518D}" destId="{757F3166-FE4B-44BE-B18F-ACA99C0AEB49}" srcOrd="0" destOrd="0" presId="urn:microsoft.com/office/officeart/2008/layout/LinedList"/>
    <dgm:cxn modelId="{437F93FD-45F7-4BB5-BFB8-3E1D6C123365}" srcId="{E8AB9079-9BD2-4C3B-BAF8-2F1CBFAEE070}" destId="{66CF767E-6903-4CD7-9790-C87C4A8D707E}" srcOrd="1" destOrd="0" parTransId="{1EB5EF96-FB13-4087-BC69-D4D1CF28A54E}" sibTransId="{7F3EFE87-705B-474E-99F8-10E63DBFBB4A}"/>
    <dgm:cxn modelId="{543A09F2-DB91-4E82-90C4-7B7C3CDA06BE}" type="presParOf" srcId="{96FA429F-9043-4108-A691-634A9F975587}" destId="{062CDE0E-2FBC-49C2-925B-1A88EE9E126B}" srcOrd="0" destOrd="0" presId="urn:microsoft.com/office/officeart/2008/layout/LinedList"/>
    <dgm:cxn modelId="{37F8646D-3C00-4FA1-A420-FCA638A48994}" type="presParOf" srcId="{96FA429F-9043-4108-A691-634A9F975587}" destId="{31965B47-4EF6-4BC2-A158-48AD02B1423B}" srcOrd="1" destOrd="0" presId="urn:microsoft.com/office/officeart/2008/layout/LinedList"/>
    <dgm:cxn modelId="{72BBB887-F29D-467E-9608-84BC06EC7C0E}" type="presParOf" srcId="{31965B47-4EF6-4BC2-A158-48AD02B1423B}" destId="{3FB25DE9-8BAA-4A3B-9794-661F6CD0990E}" srcOrd="0" destOrd="0" presId="urn:microsoft.com/office/officeart/2008/layout/LinedList"/>
    <dgm:cxn modelId="{B9BA8D27-5FD2-4BEB-847C-005B849B4C0C}" type="presParOf" srcId="{31965B47-4EF6-4BC2-A158-48AD02B1423B}" destId="{687BF5EE-9E4D-4DB6-8D7A-2FBC8DD0B6C7}" srcOrd="1" destOrd="0" presId="urn:microsoft.com/office/officeart/2008/layout/LinedList"/>
    <dgm:cxn modelId="{BA820253-F89C-45AD-B973-477FA39CDDBF}" type="presParOf" srcId="{96FA429F-9043-4108-A691-634A9F975587}" destId="{0A0EED0F-D79A-4DE4-AC34-2D13E05697ED}" srcOrd="2" destOrd="0" presId="urn:microsoft.com/office/officeart/2008/layout/LinedList"/>
    <dgm:cxn modelId="{05DE8987-2F8F-436B-ACB0-C388326AF0EA}" type="presParOf" srcId="{96FA429F-9043-4108-A691-634A9F975587}" destId="{439B8D20-FDB3-4C9C-9BC9-9DED4B74CF66}" srcOrd="3" destOrd="0" presId="urn:microsoft.com/office/officeart/2008/layout/LinedList"/>
    <dgm:cxn modelId="{6334885E-2D9C-4202-8B97-DC62285A5F73}" type="presParOf" srcId="{439B8D20-FDB3-4C9C-9BC9-9DED4B74CF66}" destId="{2850DBC6-1798-4F6A-A44E-55DEED22BF5A}" srcOrd="0" destOrd="0" presId="urn:microsoft.com/office/officeart/2008/layout/LinedList"/>
    <dgm:cxn modelId="{017388E7-6B3D-4B38-9A5E-B392859DD5EF}" type="presParOf" srcId="{439B8D20-FDB3-4C9C-9BC9-9DED4B74CF66}" destId="{A8DE9E39-E44A-423B-AEE4-1E0635DB7D3A}" srcOrd="1" destOrd="0" presId="urn:microsoft.com/office/officeart/2008/layout/LinedList"/>
    <dgm:cxn modelId="{F8C40A0B-1EDE-49A4-904E-36A1A72465AD}" type="presParOf" srcId="{96FA429F-9043-4108-A691-634A9F975587}" destId="{E621767E-4C2B-47E7-8019-C688AF3A21FE}" srcOrd="4" destOrd="0" presId="urn:microsoft.com/office/officeart/2008/layout/LinedList"/>
    <dgm:cxn modelId="{3308EECB-F062-47ED-8F82-560C9C31354F}" type="presParOf" srcId="{96FA429F-9043-4108-A691-634A9F975587}" destId="{9DCBB896-3AF1-404C-83BF-54C0EDD793CC}" srcOrd="5" destOrd="0" presId="urn:microsoft.com/office/officeart/2008/layout/LinedList"/>
    <dgm:cxn modelId="{FDFD3C88-D056-4068-848B-11A1973B851E}" type="presParOf" srcId="{9DCBB896-3AF1-404C-83BF-54C0EDD793CC}" destId="{CB4DFE8A-4F4E-4347-9C39-3FE81F56C3BB}" srcOrd="0" destOrd="0" presId="urn:microsoft.com/office/officeart/2008/layout/LinedList"/>
    <dgm:cxn modelId="{6EFDB9E4-A33B-40C5-816A-C481175BDFF6}" type="presParOf" srcId="{9DCBB896-3AF1-404C-83BF-54C0EDD793CC}" destId="{39C3ADCC-D9D2-47AA-9AA8-2A258DA289C1}" srcOrd="1" destOrd="0" presId="urn:microsoft.com/office/officeart/2008/layout/LinedList"/>
    <dgm:cxn modelId="{4D810D39-48A1-4E0A-9DB9-5FDE6832B7A0}" type="presParOf" srcId="{96FA429F-9043-4108-A691-634A9F975587}" destId="{A8075D57-B69B-424D-B149-894A7D0CD810}" srcOrd="6" destOrd="0" presId="urn:microsoft.com/office/officeart/2008/layout/LinedList"/>
    <dgm:cxn modelId="{B3D158D1-44EA-4188-A757-3FB83CEB2B55}" type="presParOf" srcId="{96FA429F-9043-4108-A691-634A9F975587}" destId="{E884E681-7D1E-43A8-988C-F099978D1124}" srcOrd="7" destOrd="0" presId="urn:microsoft.com/office/officeart/2008/layout/LinedList"/>
    <dgm:cxn modelId="{E09AAF4B-9976-422E-8687-EB95CBCD3895}" type="presParOf" srcId="{E884E681-7D1E-43A8-988C-F099978D1124}" destId="{757F3166-FE4B-44BE-B18F-ACA99C0AEB49}" srcOrd="0" destOrd="0" presId="urn:microsoft.com/office/officeart/2008/layout/LinedList"/>
    <dgm:cxn modelId="{9E354CC3-1787-422D-9A73-CF984735CA97}" type="presParOf" srcId="{E884E681-7D1E-43A8-988C-F099978D1124}" destId="{338BDB55-C7F6-489D-BF04-2332C8D6DC52}" srcOrd="1" destOrd="0" presId="urn:microsoft.com/office/officeart/2008/layout/LinedList"/>
    <dgm:cxn modelId="{55DB9CD7-993C-4AA8-9F68-03076E841C76}" type="presParOf" srcId="{96FA429F-9043-4108-A691-634A9F975587}" destId="{82EF90C6-1CCD-4FF3-B278-B1AFE4459E4F}" srcOrd="8" destOrd="0" presId="urn:microsoft.com/office/officeart/2008/layout/LinedList"/>
    <dgm:cxn modelId="{282B220E-853C-4C95-A089-0DEA866CC88F}" type="presParOf" srcId="{96FA429F-9043-4108-A691-634A9F975587}" destId="{0D4630AD-2A29-42B3-AAA8-69623A7654C6}" srcOrd="9" destOrd="0" presId="urn:microsoft.com/office/officeart/2008/layout/LinedList"/>
    <dgm:cxn modelId="{5AAE0A91-94EB-4F2E-A84F-9F9485B48622}" type="presParOf" srcId="{0D4630AD-2A29-42B3-AAA8-69623A7654C6}" destId="{4A41AC89-FAEC-4CD5-9F58-82CBA764BECE}" srcOrd="0" destOrd="0" presId="urn:microsoft.com/office/officeart/2008/layout/LinedList"/>
    <dgm:cxn modelId="{4BDEC420-BBA2-44D9-950C-107CF720524B}" type="presParOf" srcId="{0D4630AD-2A29-42B3-AAA8-69623A7654C6}" destId="{A776A97D-7122-4550-85C7-9DB3ED922742}" srcOrd="1" destOrd="0" presId="urn:microsoft.com/office/officeart/2008/layout/LinedList"/>
    <dgm:cxn modelId="{B7BA70DF-FFB6-4F35-A268-73145BED0EC9}" type="presParOf" srcId="{96FA429F-9043-4108-A691-634A9F975587}" destId="{369F2024-62FE-47A0-B5EC-0B5BFCAE2EAE}" srcOrd="10" destOrd="0" presId="urn:microsoft.com/office/officeart/2008/layout/LinedList"/>
    <dgm:cxn modelId="{1E077E88-57C3-4379-B89E-F5851A307076}" type="presParOf" srcId="{96FA429F-9043-4108-A691-634A9F975587}" destId="{D37907D2-98B8-4CDC-97F1-C467742E1615}" srcOrd="11" destOrd="0" presId="urn:microsoft.com/office/officeart/2008/layout/LinedList"/>
    <dgm:cxn modelId="{D0024BA8-C75A-4302-8A10-E2DF87B41E4C}" type="presParOf" srcId="{D37907D2-98B8-4CDC-97F1-C467742E1615}" destId="{4039A207-D5A4-40BB-A8B0-0EA7B608EE65}" srcOrd="0" destOrd="0" presId="urn:microsoft.com/office/officeart/2008/layout/LinedList"/>
    <dgm:cxn modelId="{64F6D8C6-7C9F-49F1-91DD-C0D3A7BBBB44}" type="presParOf" srcId="{D37907D2-98B8-4CDC-97F1-C467742E1615}" destId="{6CD6FE82-EA25-4893-8F4C-A601B97E7D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DE0E-2FBC-49C2-925B-1A88EE9E126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25DE9-8BAA-4A3B-9794-661F6CD0990E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Könyvkiadó</a:t>
          </a:r>
          <a:endParaRPr lang="en-US" sz="3900" kern="1200" dirty="0"/>
        </a:p>
      </dsp:txBody>
      <dsp:txXfrm>
        <a:off x="0" y="2492"/>
        <a:ext cx="6492875" cy="850069"/>
      </dsp:txXfrm>
    </dsp:sp>
    <dsp:sp modelId="{0A0EED0F-D79A-4DE4-AC34-2D13E05697ED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0DBC6-1798-4F6A-A44E-55DEED22BF5A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Kórház</a:t>
          </a:r>
          <a:endParaRPr lang="en-US" sz="3900" kern="1200" dirty="0"/>
        </a:p>
      </dsp:txBody>
      <dsp:txXfrm>
        <a:off x="0" y="852561"/>
        <a:ext cx="6492875" cy="850069"/>
      </dsp:txXfrm>
    </dsp:sp>
    <dsp:sp modelId="{E621767E-4C2B-47E7-8019-C688AF3A21FE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DFE8A-4F4E-4347-9C39-3FE81F56C3BB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Kert</a:t>
          </a:r>
          <a:endParaRPr lang="en-US" sz="3900" kern="1200" dirty="0"/>
        </a:p>
      </dsp:txBody>
      <dsp:txXfrm>
        <a:off x="0" y="1702630"/>
        <a:ext cx="6492875" cy="850069"/>
      </dsp:txXfrm>
    </dsp:sp>
    <dsp:sp modelId="{A8075D57-B69B-424D-B149-894A7D0CD810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F3166-FE4B-44BE-B18F-ACA99C0AEB49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Fájlrendszer</a:t>
          </a:r>
          <a:endParaRPr lang="en-US" sz="3900" kern="1200" dirty="0"/>
        </a:p>
      </dsp:txBody>
      <dsp:txXfrm>
        <a:off x="0" y="2552699"/>
        <a:ext cx="6492875" cy="850069"/>
      </dsp:txXfrm>
    </dsp:sp>
    <dsp:sp modelId="{82EF90C6-1CCD-4FF3-B278-B1AFE4459E4F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AC89-FAEC-4CD5-9F58-82CBA764BECE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Vonat</a:t>
          </a:r>
          <a:r>
            <a:rPr lang="hu-HU" sz="3900" kern="1200" dirty="0"/>
            <a:t>	</a:t>
          </a:r>
          <a:endParaRPr lang="en-US" sz="3900" kern="1200" dirty="0"/>
        </a:p>
      </dsp:txBody>
      <dsp:txXfrm>
        <a:off x="0" y="3402769"/>
        <a:ext cx="6492875" cy="850069"/>
      </dsp:txXfrm>
    </dsp:sp>
    <dsp:sp modelId="{369F2024-62FE-47A0-B5EC-0B5BFCAE2EAE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9A207-D5A4-40BB-A8B0-0EA7B608EE65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hlinkClick xmlns:r="http://schemas.openxmlformats.org/officeDocument/2006/relationships" r:id="" action="ppaction://hlinksldjump"/>
            </a:rPr>
            <a:t>Tanulók</a:t>
          </a:r>
          <a:endParaRPr lang="en-US" sz="3900" kern="1200" dirty="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C029-98A0-419E-829B-A7167A59EEAA}" type="datetimeFigureOut">
              <a:rPr lang="hu-HU" smtClean="0"/>
              <a:t>2021. 05. 12.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DBE1C-98B9-40F2-870C-9FCD9243F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8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CA9DE8-74C1-4373-8210-4204AE260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0157DE7-32AF-4546-95F9-F72AEC145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95D93B-A0AA-4878-8AA3-6B7DD28B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554-AE9C-4D6B-B7B9-AA4134C425AC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972F97-FD55-454A-8837-D02C313B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59E6D8-B998-4DD5-B5B7-230F533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45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531786-FA25-46FD-A77D-FF89BAA2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D2CDB86-7545-49CB-BAE1-B1E25DE69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49CE40-F264-42CE-97E3-CED67351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DA2C-1810-4338-A07F-D3AE660AB11C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895167-60F3-4D6A-ABA5-127C59CE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146E52-1405-4415-A660-27C06D5C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AC81E2E-0C4E-43AD-9064-EBD829843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ADD8284-E8ED-4209-8099-37620F11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08F8DD-499D-4B02-BA18-46335AA8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F3-27F4-404B-8A7E-0FE37D97EC97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8BBA3F-9452-4440-A52A-3B20AF2F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6B6003-87DB-47EB-AB2B-134722ED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37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88-037A-464B-8A51-1C5A3231F106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50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5901-4CCA-4207-8B9B-E31C7B6A814A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25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2D9B-58E5-4D6B-A249-C72BBBCF411A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45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A4CF-E4AB-4869-8A5B-3428E9F4A868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1C22-F95F-4E2D-A21A-A666A7AFE0A7}" type="datetime1">
              <a:rPr lang="hu-HU" smtClean="0"/>
              <a:t>2021. 05. 12.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33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67C-CC89-4531-A351-D5A9C4CE7122}" type="datetime1">
              <a:rPr lang="hu-HU" smtClean="0"/>
              <a:t>2021. 05. 12.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69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6574-BB8C-4C04-9A96-E8BAB0556884}" type="datetime1">
              <a:rPr lang="hu-HU" smtClean="0"/>
              <a:t>2021. 05. 12.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58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4FD-6C59-4015-9EAE-D662F26E02F1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13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BAA031-4363-4F88-94AD-C2AEAF9E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E71D31-D961-4DB0-B68B-7E269585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EADCDF-41E6-4A45-94CE-6CFCAB56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5A8E-58F4-4C07-8025-8B7CEB4EE0D0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7F8E90-E7D1-4944-A355-E1CC113A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912D7B-74FB-42BF-8E9F-11A453CA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13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03F5-E9FB-478F-8B55-1D534F278FFC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08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F1F-1436-485A-B9A6-8F47457C064C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50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1E3-AFCB-4650-89AC-C261E9DB2FA6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4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4A9EF1-61D3-4D7A-A3F2-9D2A2DA5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633610-A736-47FA-9654-80C1A192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690388-6CE1-4A1F-A96F-FD10E7D4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687C-91C5-45A8-B504-2DCDDE7B938B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99C56A-3413-42BB-85E4-22D23EB6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54F28F-F5BF-44A1-A883-DA432E72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6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18A203-42F6-43DA-9158-211C987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0AF056-EFAF-47A5-8AC4-70618B9EA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B57E39-FCED-4634-BE5D-1F4016FC2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EE2EAD-9CB7-4352-9687-EEA65BAD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C3E3-95FC-42B4-892D-A876F545AD31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F98A3B5-A096-4C3F-A28E-0891AB0B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E90C61-D5EC-4643-B891-07AE1CF0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8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463BF-9AA7-4782-9D4F-48EE23DA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D880AA-917E-4210-BD62-B991C87C2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8270C21-584E-41C6-BC31-0152895E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C2EE841-D27D-4CF3-9CAD-6582D1D49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FBED90D-F8DB-4235-8893-CAE1E189A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88959A0-424B-46A6-A894-DACDFA82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C781-F849-4621-9430-F79277DD2B92}" type="datetime1">
              <a:rPr lang="hu-HU" smtClean="0"/>
              <a:t>2021. 05. 12.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67B988B-724B-48BF-91F9-46B13D28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25C364E-5F29-4B97-A4C3-AAF9BBA5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04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C86439-B37E-493F-885B-693DDB72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C4C014C-2056-47DC-913E-2EB15EA8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EDC4-C3C0-4C87-A856-FDA0F4AE2CBD}" type="datetime1">
              <a:rPr lang="hu-HU" smtClean="0"/>
              <a:t>2021. 05. 12.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5B576AC-FF89-48E3-8695-59B6B6D0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0E947E-08C9-4E83-BDBD-1439458B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63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73516B-07C0-470C-B395-4905D23A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B5ED-9456-42AC-8605-03B9BFE2B75B}" type="datetime1">
              <a:rPr lang="hu-HU" smtClean="0"/>
              <a:t>2021. 05. 12.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D7F5B0-1131-4289-B198-05D7DF10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84058F-44DC-4AF8-BB43-E52F6CBB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08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4BD3E5-E598-4221-B478-4E962114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1F5E94-8D48-4480-9ED3-62B0B0B5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0692173-15CD-47E6-8445-BF3FB7AF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7B8CA7-1E15-4CA8-840E-D465A55D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276C-2EF1-49DE-994B-922A528BADB1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C22BEE-A939-4E35-BD18-6CCCC3F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8D9CCF-8241-4648-B1C4-5EA5DB5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86612A-BD13-470F-BBC5-5BDEFE1E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34D456C-0D52-46AE-AB61-753E7DF5E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A32DCB9-79A2-4BF7-8FAA-2C7598504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F9BCEEE-28C4-40C9-ABFA-25BD1310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BC8-676B-425B-B110-42357821A863}" type="datetime1">
              <a:rPr lang="hu-HU" smtClean="0"/>
              <a:t>2021. 05. 12.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78757D-0389-4A32-B370-995DD4BB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17422A-E0CE-4513-B2C1-5BA5BF6D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44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5851853-3DBE-4632-95EC-D0DF44A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78C616-3653-4DE8-BEDA-4E192929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69E38C-D41B-48F6-A064-11EB5438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4D39-870A-462A-B24C-92360C1D7BF0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1AF910-E24F-4555-81A6-77FE7554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74AD3D-07BA-44B7-A4A6-04EB68C4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15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620A-5E57-4B8E-AAF7-EF6754905DE1}" type="datetime1">
              <a:rPr lang="hu-HU" smtClean="0"/>
              <a:t>2021. 05. 12.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hu-HU" sz="4800" dirty="0">
                <a:solidFill>
                  <a:schemeClr val="bg1"/>
                </a:solidFill>
              </a:rPr>
              <a:t>OEP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hu-HU" sz="2000" dirty="0">
                <a:solidFill>
                  <a:srgbClr val="FFC000"/>
                </a:solidFill>
              </a:rPr>
              <a:t>11. táblás gyakorlat</a:t>
            </a:r>
            <a:br>
              <a:rPr lang="hu-HU" sz="2000" dirty="0">
                <a:solidFill>
                  <a:srgbClr val="FFC000"/>
                </a:solidFill>
              </a:rPr>
            </a:br>
            <a:endParaRPr lang="hu-HU" sz="2000" dirty="0">
              <a:solidFill>
                <a:srgbClr val="FFC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8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608F38D-B85D-40A2-AA40-2C7550D4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383" y="989870"/>
            <a:ext cx="779253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7297F2E-781D-4D4B-8039-3E498B63EB4C}"/>
              </a:ext>
            </a:extLst>
          </p:cNvPr>
          <p:cNvSpPr txBox="1"/>
          <p:nvPr/>
        </p:nvSpPr>
        <p:spPr>
          <a:xfrm>
            <a:off x="4928152" y="350828"/>
            <a:ext cx="21567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class</a:t>
            </a:r>
            <a:r>
              <a:rPr lang="hu-HU" dirty="0"/>
              <a:t> A{ </a:t>
            </a:r>
          </a:p>
          <a:p>
            <a:r>
              <a:rPr lang="hu-HU" dirty="0" err="1"/>
              <a:t>public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 err="1"/>
              <a:t>protected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 err="1"/>
              <a:t>private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/>
              <a:t>};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8E6CD11-5DEB-477F-8207-14B4E927B36C}"/>
              </a:ext>
            </a:extLst>
          </p:cNvPr>
          <p:cNvSpPr txBox="1"/>
          <p:nvPr/>
        </p:nvSpPr>
        <p:spPr>
          <a:xfrm>
            <a:off x="1451113" y="3163956"/>
            <a:ext cx="2766391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class</a:t>
            </a:r>
            <a:r>
              <a:rPr lang="hu-HU" dirty="0"/>
              <a:t> B : </a:t>
            </a:r>
            <a:r>
              <a:rPr lang="hu-HU" dirty="0" err="1"/>
              <a:t>public</a:t>
            </a:r>
            <a:r>
              <a:rPr lang="hu-HU" dirty="0"/>
              <a:t> A{ </a:t>
            </a:r>
          </a:p>
          <a:p>
            <a:r>
              <a:rPr lang="hu-HU" dirty="0"/>
              <a:t>//</a:t>
            </a:r>
            <a:r>
              <a:rPr lang="hu-HU" dirty="0" err="1"/>
              <a:t>public</a:t>
            </a:r>
            <a:br>
              <a:rPr lang="hu-HU" dirty="0"/>
            </a:br>
            <a:r>
              <a:rPr lang="hu-HU" dirty="0"/>
              <a:t>        </a:t>
            </a:r>
            <a:r>
              <a:rPr lang="hu-HU" dirty="0" err="1"/>
              <a:t>public</a:t>
            </a:r>
            <a:r>
              <a:rPr lang="hu-HU" dirty="0"/>
              <a:t> marad</a:t>
            </a:r>
          </a:p>
          <a:p>
            <a:r>
              <a:rPr lang="hu-HU" dirty="0"/>
              <a:t>//</a:t>
            </a:r>
            <a:r>
              <a:rPr lang="hu-HU" dirty="0" err="1"/>
              <a:t>protected</a:t>
            </a:r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protected</a:t>
            </a:r>
            <a:r>
              <a:rPr lang="hu-HU" dirty="0"/>
              <a:t> marad</a:t>
            </a:r>
          </a:p>
          <a:p>
            <a:endParaRPr lang="hu-HU" dirty="0"/>
          </a:p>
          <a:p>
            <a:r>
              <a:rPr lang="hu-HU" dirty="0"/>
              <a:t>};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48B34CC-BC1E-4183-BAAD-DF238CDA2428}"/>
              </a:ext>
            </a:extLst>
          </p:cNvPr>
          <p:cNvSpPr txBox="1"/>
          <p:nvPr/>
        </p:nvSpPr>
        <p:spPr>
          <a:xfrm>
            <a:off x="4928151" y="3163956"/>
            <a:ext cx="2595771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class</a:t>
            </a:r>
            <a:r>
              <a:rPr lang="hu-HU" dirty="0"/>
              <a:t> B : </a:t>
            </a:r>
            <a:r>
              <a:rPr lang="hu-HU" dirty="0" err="1"/>
              <a:t>protected</a:t>
            </a:r>
            <a:r>
              <a:rPr lang="hu-HU" dirty="0"/>
              <a:t> A{ </a:t>
            </a:r>
          </a:p>
          <a:p>
            <a:r>
              <a:rPr lang="hu-HU" dirty="0"/>
              <a:t>//</a:t>
            </a:r>
            <a:r>
              <a:rPr lang="hu-HU" dirty="0" err="1"/>
              <a:t>public</a:t>
            </a:r>
            <a:endParaRPr lang="hu-HU" dirty="0"/>
          </a:p>
          <a:p>
            <a:r>
              <a:rPr lang="hu-HU" dirty="0"/>
              <a:t>     </a:t>
            </a:r>
            <a:r>
              <a:rPr lang="hu-HU" dirty="0" err="1"/>
              <a:t>protected</a:t>
            </a:r>
            <a:r>
              <a:rPr lang="hu-HU" dirty="0"/>
              <a:t> lesz</a:t>
            </a:r>
          </a:p>
          <a:p>
            <a:r>
              <a:rPr lang="hu-HU" dirty="0"/>
              <a:t>//</a:t>
            </a:r>
            <a:r>
              <a:rPr lang="hu-HU" dirty="0" err="1"/>
              <a:t>protected</a:t>
            </a:r>
            <a:endParaRPr lang="hu-HU" dirty="0"/>
          </a:p>
          <a:p>
            <a:r>
              <a:rPr lang="hu-HU" dirty="0"/>
              <a:t>       </a:t>
            </a:r>
            <a:r>
              <a:rPr lang="hu-HU" dirty="0" err="1"/>
              <a:t>protected</a:t>
            </a:r>
            <a:r>
              <a:rPr lang="hu-HU" dirty="0"/>
              <a:t> marad</a:t>
            </a:r>
          </a:p>
          <a:p>
            <a:endParaRPr lang="hu-HU" dirty="0"/>
          </a:p>
          <a:p>
            <a:r>
              <a:rPr lang="hu-HU" dirty="0"/>
              <a:t>};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022FE37-3039-45FF-981B-F324ED80B886}"/>
              </a:ext>
            </a:extLst>
          </p:cNvPr>
          <p:cNvSpPr txBox="1"/>
          <p:nvPr/>
        </p:nvSpPr>
        <p:spPr>
          <a:xfrm>
            <a:off x="8234568" y="3157329"/>
            <a:ext cx="2425149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class</a:t>
            </a:r>
            <a:r>
              <a:rPr lang="hu-HU" dirty="0"/>
              <a:t> B : </a:t>
            </a:r>
            <a:r>
              <a:rPr lang="hu-HU" dirty="0" err="1"/>
              <a:t>private</a:t>
            </a:r>
            <a:r>
              <a:rPr lang="hu-HU" dirty="0"/>
              <a:t> A{ </a:t>
            </a:r>
          </a:p>
          <a:p>
            <a:r>
              <a:rPr lang="hu-HU" dirty="0"/>
              <a:t>//</a:t>
            </a:r>
            <a:r>
              <a:rPr lang="hu-HU" dirty="0" err="1"/>
              <a:t>public</a:t>
            </a:r>
            <a:endParaRPr lang="hu-HU" dirty="0"/>
          </a:p>
          <a:p>
            <a:r>
              <a:rPr lang="hu-HU" dirty="0"/>
              <a:t>       </a:t>
            </a:r>
            <a:r>
              <a:rPr lang="hu-HU" dirty="0" err="1"/>
              <a:t>private</a:t>
            </a:r>
            <a:r>
              <a:rPr lang="hu-HU" dirty="0"/>
              <a:t> lesz</a:t>
            </a:r>
          </a:p>
          <a:p>
            <a:r>
              <a:rPr lang="hu-HU" dirty="0"/>
              <a:t>//</a:t>
            </a:r>
            <a:r>
              <a:rPr lang="hu-HU" dirty="0" err="1"/>
              <a:t>protected</a:t>
            </a:r>
            <a:endParaRPr lang="hu-HU" dirty="0"/>
          </a:p>
          <a:p>
            <a:r>
              <a:rPr lang="hu-HU" dirty="0"/>
              <a:t>        </a:t>
            </a:r>
            <a:r>
              <a:rPr lang="hu-HU" dirty="0" err="1"/>
              <a:t>private</a:t>
            </a:r>
            <a:r>
              <a:rPr lang="hu-HU" dirty="0"/>
              <a:t> lesz</a:t>
            </a:r>
          </a:p>
          <a:p>
            <a:endParaRPr lang="hu-HU" dirty="0"/>
          </a:p>
          <a:p>
            <a:r>
              <a:rPr lang="hu-HU" dirty="0"/>
              <a:t>};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BC0883D-8DEF-4EB2-8B4F-7F0A1B8F5E96}"/>
              </a:ext>
            </a:extLst>
          </p:cNvPr>
          <p:cNvSpPr txBox="1"/>
          <p:nvPr/>
        </p:nvSpPr>
        <p:spPr>
          <a:xfrm>
            <a:off x="2478155" y="5584993"/>
            <a:ext cx="705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Vigyázat! Ha elhagyjuk, C++ nyelvben </a:t>
            </a:r>
            <a:r>
              <a:rPr lang="hu-HU" dirty="0" err="1"/>
              <a:t>class</a:t>
            </a:r>
            <a:r>
              <a:rPr lang="hu-HU" dirty="0"/>
              <a:t> esetén a „</a:t>
            </a:r>
            <a:r>
              <a:rPr lang="hu-HU" dirty="0" err="1"/>
              <a:t>private</a:t>
            </a:r>
            <a:r>
              <a:rPr lang="hu-HU" dirty="0"/>
              <a:t>” lesz az alapértelmezett, </a:t>
            </a:r>
            <a:r>
              <a:rPr lang="hu-HU" dirty="0" err="1"/>
              <a:t>struct</a:t>
            </a:r>
            <a:r>
              <a:rPr lang="hu-HU" dirty="0"/>
              <a:t> esetén pedig a ”</a:t>
            </a:r>
            <a:r>
              <a:rPr lang="hu-HU" dirty="0" err="1"/>
              <a:t>public</a:t>
            </a:r>
            <a:r>
              <a:rPr lang="hu-HU" dirty="0"/>
              <a:t>”!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A82F493-3D56-40D4-BE52-196371C83129}"/>
              </a:ext>
            </a:extLst>
          </p:cNvPr>
          <p:cNvSpPr txBox="1"/>
          <p:nvPr/>
        </p:nvSpPr>
        <p:spPr>
          <a:xfrm>
            <a:off x="1331842" y="746928"/>
            <a:ext cx="2766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Bázis osztályok elérése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DE0871F4-E334-4B18-80AC-3CF5F31E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0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2268D8-ECB3-4325-B01F-5933A16B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/>
          </a:bodyPr>
          <a:lstStyle/>
          <a:p>
            <a:r>
              <a:rPr lang="hu-HU" sz="2800" dirty="0"/>
              <a:t>Bázisosztályok elérése útmutató: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37CBBF-AC0A-4ED6-B4E7-CF04A676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019"/>
            <a:ext cx="10515600" cy="5325855"/>
          </a:xfrm>
        </p:spPr>
        <p:txBody>
          <a:bodyPr>
            <a:normAutofit/>
          </a:bodyPr>
          <a:lstStyle/>
          <a:p>
            <a:r>
              <a:rPr lang="hu-HU" sz="2400" dirty="0"/>
              <a:t>Ha </a:t>
            </a:r>
            <a:r>
              <a:rPr lang="hu-HU" sz="2400" u="sng" dirty="0"/>
              <a:t>A nyilvános bázisosztály,</a:t>
            </a:r>
            <a:r>
              <a:rPr lang="hu-HU" sz="2400" dirty="0"/>
              <a:t> nyilvános tagjai bárhol használhatók. Ezenkívül védett tagjai B tagfüggvényeiből és barátaiból, valamint B-</a:t>
            </a:r>
            <a:r>
              <a:rPr lang="hu-HU" sz="2400" dirty="0" err="1"/>
              <a:t>ből</a:t>
            </a:r>
            <a:r>
              <a:rPr lang="hu-HU" sz="2400" dirty="0"/>
              <a:t> származó osztályok tagfüggvényeiből és barátaiból érhetők el. Bármely függvény végezhet B*-</a:t>
            </a:r>
            <a:r>
              <a:rPr lang="hu-HU" sz="2400" dirty="0" err="1"/>
              <a:t>ból</a:t>
            </a:r>
            <a:r>
              <a:rPr lang="hu-HU" sz="2400" dirty="0"/>
              <a:t> A*-</a:t>
            </a:r>
            <a:r>
              <a:rPr lang="hu-HU" sz="2400" dirty="0" err="1"/>
              <a:t>ra</a:t>
            </a:r>
            <a:r>
              <a:rPr lang="hu-HU" sz="2400" dirty="0"/>
              <a:t> való konverziót.</a:t>
            </a:r>
          </a:p>
          <a:p>
            <a:endParaRPr lang="hu-HU" sz="2400" dirty="0"/>
          </a:p>
          <a:p>
            <a:r>
              <a:rPr lang="hu-HU" sz="2400" dirty="0"/>
              <a:t>Ha </a:t>
            </a:r>
            <a:r>
              <a:rPr lang="hu-HU" sz="2400" u="sng" dirty="0"/>
              <a:t>A védett bázisosztály,</a:t>
            </a:r>
            <a:r>
              <a:rPr lang="hu-HU" sz="2400" dirty="0"/>
              <a:t> akkor nyilvános és védett tagjai csak B tagfüggvényeiből és barátaiból, valamint B-</a:t>
            </a:r>
            <a:r>
              <a:rPr lang="hu-HU" sz="2400" dirty="0" err="1"/>
              <a:t>ből</a:t>
            </a:r>
            <a:r>
              <a:rPr lang="hu-HU" sz="2400" dirty="0"/>
              <a:t> származó osztályok tagfüggvényeiből és barátaiból érhetők el. </a:t>
            </a:r>
            <a:r>
              <a:rPr lang="hu-HU" sz="2400"/>
              <a:t>B tagfüggvényei </a:t>
            </a:r>
            <a:r>
              <a:rPr lang="hu-HU" sz="2400" dirty="0"/>
              <a:t>és barátai, valamint B-</a:t>
            </a:r>
            <a:r>
              <a:rPr lang="hu-HU" sz="2400" dirty="0" err="1"/>
              <a:t>ből</a:t>
            </a:r>
            <a:r>
              <a:rPr lang="hu-HU" sz="2400" dirty="0"/>
              <a:t> származó osztályok tagfüggvényei és barátai  végezhetnek B*-</a:t>
            </a:r>
            <a:r>
              <a:rPr lang="hu-HU" sz="2400" dirty="0" err="1"/>
              <a:t>ból</a:t>
            </a:r>
            <a:r>
              <a:rPr lang="hu-HU" sz="2400" dirty="0"/>
              <a:t> A*-</a:t>
            </a:r>
            <a:r>
              <a:rPr lang="hu-HU" sz="2400" dirty="0" err="1"/>
              <a:t>ra</a:t>
            </a:r>
            <a:r>
              <a:rPr lang="hu-HU" sz="2400" dirty="0"/>
              <a:t> való konverziót.</a:t>
            </a:r>
          </a:p>
          <a:p>
            <a:endParaRPr lang="hu-HU" sz="2400" dirty="0"/>
          </a:p>
          <a:p>
            <a:r>
              <a:rPr lang="hu-HU" sz="2400" dirty="0"/>
              <a:t>Ha </a:t>
            </a:r>
            <a:r>
              <a:rPr lang="hu-HU" sz="2400" u="sng" dirty="0"/>
              <a:t>A privát bázisosztály,</a:t>
            </a:r>
            <a:r>
              <a:rPr lang="hu-HU" sz="2400" dirty="0"/>
              <a:t> akkor nyilvános és védett tagjai csak B tagfüggvényeiből és barátaiból érhetők el. Csak B tagfüggvényei és barátai konvertálhatnak egy B* mutatót A* mutatóvá.</a:t>
            </a:r>
          </a:p>
          <a:p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791F97D-72BB-4B44-BCF6-5C10D36E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5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0C2D708F-AED1-4706-9EC4-E56D19CB0B3D}"/>
              </a:ext>
            </a:extLst>
          </p:cNvPr>
          <p:cNvSpPr/>
          <p:nvPr/>
        </p:nvSpPr>
        <p:spPr>
          <a:xfrm>
            <a:off x="701748" y="4759388"/>
            <a:ext cx="5255724" cy="17220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 van, ha egy orvos, ápoló, vagy egy tagja a személyzetnek megbetegszik, és a kórházba kerül mint beteg?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415C115-55A7-44AF-B01D-91BB49C0225C}"/>
              </a:ext>
            </a:extLst>
          </p:cNvPr>
          <p:cNvSpPr txBox="1"/>
          <p:nvPr/>
        </p:nvSpPr>
        <p:spPr>
          <a:xfrm>
            <a:off x="339300" y="550010"/>
            <a:ext cx="11158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 A kórházban legalább egy alkalmazott dolgozik, aki lehet orvos, ápoló vagy a személyzethez tartozhat. A kórházban </a:t>
            </a:r>
          </a:p>
          <a:p>
            <a:r>
              <a:rPr lang="hu-HU" dirty="0"/>
              <a:t>    betegek vannak, akiket orvosok kezelnek és ápolók ápolnak. Egy beteget pontosan egy orvos kezel, és tetszőleges </a:t>
            </a:r>
          </a:p>
          <a:p>
            <a:r>
              <a:rPr lang="hu-HU" dirty="0"/>
              <a:t>    számú ápoló ápol. Egy orvos tetszőleges számú beteget kezelhet, egy ápoló tetszőleges számú beteget ápolhat.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E8E6F6E-9137-4975-8A21-49A32E7148D0}"/>
              </a:ext>
            </a:extLst>
          </p:cNvPr>
          <p:cNvSpPr/>
          <p:nvPr/>
        </p:nvSpPr>
        <p:spPr>
          <a:xfrm>
            <a:off x="3585998" y="2514273"/>
            <a:ext cx="1525310" cy="449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Alkalmazott</a:t>
            </a:r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E8887DC6-9309-477C-92AF-CC34348C9C11}"/>
              </a:ext>
            </a:extLst>
          </p:cNvPr>
          <p:cNvSpPr/>
          <p:nvPr/>
        </p:nvSpPr>
        <p:spPr>
          <a:xfrm>
            <a:off x="4224386" y="2968404"/>
            <a:ext cx="161182" cy="236437"/>
          </a:xfrm>
          <a:prstGeom prst="triangle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06D7787-B73F-4DAA-B4C2-910E65F3D39B}"/>
              </a:ext>
            </a:extLst>
          </p:cNvPr>
          <p:cNvSpPr/>
          <p:nvPr/>
        </p:nvSpPr>
        <p:spPr>
          <a:xfrm>
            <a:off x="1942387" y="380262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Személyzet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FE21B5D-CF5C-43E8-BE13-9B13B75E12CF}"/>
              </a:ext>
            </a:extLst>
          </p:cNvPr>
          <p:cNvSpPr/>
          <p:nvPr/>
        </p:nvSpPr>
        <p:spPr>
          <a:xfrm>
            <a:off x="3546747" y="3802628"/>
            <a:ext cx="1527115" cy="4542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Ápoló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F2C886B3-08B2-4156-9818-1A8CB553061E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rot="5400000" flipH="1" flipV="1">
            <a:off x="3206568" y="2704219"/>
            <a:ext cx="597787" cy="159903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65CCB868-94E0-44B8-88F5-782BAA179A50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4008748" y="3501071"/>
            <a:ext cx="597787" cy="53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F800CC70-5832-43E8-928B-F5DA3C15CD0F}"/>
              </a:ext>
            </a:extLst>
          </p:cNvPr>
          <p:cNvSpPr/>
          <p:nvPr/>
        </p:nvSpPr>
        <p:spPr>
          <a:xfrm>
            <a:off x="7325257" y="2514273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Kórház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74F192C-3A06-4CDB-AD41-E41241CC427D}"/>
              </a:ext>
            </a:extLst>
          </p:cNvPr>
          <p:cNvSpPr/>
          <p:nvPr/>
        </p:nvSpPr>
        <p:spPr>
          <a:xfrm>
            <a:off x="7325257" y="3804006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Beteg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7BD72A83-57D4-4B6A-BDD6-202F459E74A1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flipH="1" flipV="1">
            <a:off x="5111308" y="2738805"/>
            <a:ext cx="2213949" cy="92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F39BC08C-CAEC-452A-A495-A3D11A6D2D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8088815" y="2965193"/>
            <a:ext cx="0" cy="83881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áromszög 15">
            <a:extLst>
              <a:ext uri="{FF2B5EF4-FFF2-40B4-BE49-F238E27FC236}">
                <a16:creationId xmlns:a16="http://schemas.microsoft.com/office/drawing/2014/main" id="{64695F4D-C0B7-4A69-B3FD-98DB56D45E02}"/>
              </a:ext>
            </a:extLst>
          </p:cNvPr>
          <p:cNvSpPr/>
          <p:nvPr/>
        </p:nvSpPr>
        <p:spPr>
          <a:xfrm rot="5400000">
            <a:off x="7101853" y="4438355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Háromszög 19">
            <a:extLst>
              <a:ext uri="{FF2B5EF4-FFF2-40B4-BE49-F238E27FC236}">
                <a16:creationId xmlns:a16="http://schemas.microsoft.com/office/drawing/2014/main" id="{C9DEEAAF-5F58-4326-948A-A5DB48A35F1B}"/>
              </a:ext>
            </a:extLst>
          </p:cNvPr>
          <p:cNvSpPr/>
          <p:nvPr/>
        </p:nvSpPr>
        <p:spPr>
          <a:xfrm rot="16200000">
            <a:off x="5909898" y="250129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EE31A83-7FAA-4F9B-A173-DC1EC8AE3BC5}"/>
              </a:ext>
            </a:extLst>
          </p:cNvPr>
          <p:cNvSpPr txBox="1"/>
          <p:nvPr/>
        </p:nvSpPr>
        <p:spPr>
          <a:xfrm>
            <a:off x="5990364" y="2395183"/>
            <a:ext cx="93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846A320-61CA-44FD-8E0A-512931E63F55}"/>
              </a:ext>
            </a:extLst>
          </p:cNvPr>
          <p:cNvSpPr txBox="1"/>
          <p:nvPr/>
        </p:nvSpPr>
        <p:spPr>
          <a:xfrm>
            <a:off x="5073862" y="2354146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F478027-3472-4C41-97AA-8253103BA833}"/>
              </a:ext>
            </a:extLst>
          </p:cNvPr>
          <p:cNvSpPr txBox="1"/>
          <p:nvPr/>
        </p:nvSpPr>
        <p:spPr>
          <a:xfrm>
            <a:off x="8088814" y="3486263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8C1B5D7-0C4B-444B-9E41-E8B61843A153}"/>
              </a:ext>
            </a:extLst>
          </p:cNvPr>
          <p:cNvSpPr txBox="1"/>
          <p:nvPr/>
        </p:nvSpPr>
        <p:spPr>
          <a:xfrm>
            <a:off x="5957472" y="4759388"/>
            <a:ext cx="60625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ápol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60650EEF-CD47-4538-BBA7-2B3266794FD5}"/>
              </a:ext>
            </a:extLst>
          </p:cNvPr>
          <p:cNvSpPr/>
          <p:nvPr/>
        </p:nvSpPr>
        <p:spPr>
          <a:xfrm>
            <a:off x="5193915" y="380262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Orvos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39" name="Összekötő: szögletes 38">
            <a:extLst>
              <a:ext uri="{FF2B5EF4-FFF2-40B4-BE49-F238E27FC236}">
                <a16:creationId xmlns:a16="http://schemas.microsoft.com/office/drawing/2014/main" id="{2414AE5C-848C-4D5D-A9E9-9D8894FA2921}"/>
              </a:ext>
            </a:extLst>
          </p:cNvPr>
          <p:cNvCxnSpPr>
            <a:cxnSpLocks/>
            <a:stCxn id="29" idx="0"/>
            <a:endCxn id="6" idx="3"/>
          </p:cNvCxnSpPr>
          <p:nvPr/>
        </p:nvCxnSpPr>
        <p:spPr>
          <a:xfrm rot="16200000" flipV="1">
            <a:off x="4832332" y="2677487"/>
            <a:ext cx="597787" cy="165249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Összekötő: szögletes 56">
            <a:extLst>
              <a:ext uri="{FF2B5EF4-FFF2-40B4-BE49-F238E27FC236}">
                <a16:creationId xmlns:a16="http://schemas.microsoft.com/office/drawing/2014/main" id="{11865D75-443D-4D60-97FC-85AF6C321BF6}"/>
              </a:ext>
            </a:extLst>
          </p:cNvPr>
          <p:cNvCxnSpPr>
            <a:cxnSpLocks/>
            <a:stCxn id="12" idx="2"/>
            <a:endCxn id="8" idx="2"/>
          </p:cNvCxnSpPr>
          <p:nvPr/>
        </p:nvCxnSpPr>
        <p:spPr>
          <a:xfrm rot="5400000">
            <a:off x="6198598" y="2366633"/>
            <a:ext cx="1925" cy="3778510"/>
          </a:xfrm>
          <a:prstGeom prst="bentConnector3">
            <a:avLst>
              <a:gd name="adj1" fmla="val 470249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8FCAB3F8-E783-477F-8748-3F9A23F65AD9}"/>
              </a:ext>
            </a:extLst>
          </p:cNvPr>
          <p:cNvSpPr txBox="1"/>
          <p:nvPr/>
        </p:nvSpPr>
        <p:spPr>
          <a:xfrm>
            <a:off x="8100883" y="4241610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9C11406A-EC4B-4B0C-B239-1A041DBE5FB0}"/>
              </a:ext>
            </a:extLst>
          </p:cNvPr>
          <p:cNvSpPr txBox="1"/>
          <p:nvPr/>
        </p:nvSpPr>
        <p:spPr>
          <a:xfrm>
            <a:off x="7489649" y="4229450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cxnSp>
        <p:nvCxnSpPr>
          <p:cNvPr id="63" name="Összekötő: szögletes 62">
            <a:extLst>
              <a:ext uri="{FF2B5EF4-FFF2-40B4-BE49-F238E27FC236}">
                <a16:creationId xmlns:a16="http://schemas.microsoft.com/office/drawing/2014/main" id="{8E4DE522-5C0B-435E-A5B5-2D2FE6145358}"/>
              </a:ext>
            </a:extLst>
          </p:cNvPr>
          <p:cNvCxnSpPr>
            <a:cxnSpLocks/>
            <a:stCxn id="65" idx="2"/>
            <a:endCxn id="29" idx="2"/>
          </p:cNvCxnSpPr>
          <p:nvPr/>
        </p:nvCxnSpPr>
        <p:spPr>
          <a:xfrm rot="5400000" flipH="1">
            <a:off x="6738821" y="3472201"/>
            <a:ext cx="2341" cy="1565037"/>
          </a:xfrm>
          <a:prstGeom prst="bentConnector3">
            <a:avLst>
              <a:gd name="adj1" fmla="val -1697035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D1821B02-AA5E-413D-BB5A-B3C608819171}"/>
              </a:ext>
            </a:extLst>
          </p:cNvPr>
          <p:cNvSpPr txBox="1"/>
          <p:nvPr/>
        </p:nvSpPr>
        <p:spPr>
          <a:xfrm>
            <a:off x="7403727" y="388655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8" name="Háromszög 67">
            <a:extLst>
              <a:ext uri="{FF2B5EF4-FFF2-40B4-BE49-F238E27FC236}">
                <a16:creationId xmlns:a16="http://schemas.microsoft.com/office/drawing/2014/main" id="{F54246E4-351C-4375-8617-89CCCFA9115C}"/>
              </a:ext>
            </a:extLst>
          </p:cNvPr>
          <p:cNvSpPr/>
          <p:nvPr/>
        </p:nvSpPr>
        <p:spPr>
          <a:xfrm rot="5400000">
            <a:off x="6519271" y="4928769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655ABEF1-C347-4A48-A3CD-4C18AF27947D}"/>
              </a:ext>
            </a:extLst>
          </p:cNvPr>
          <p:cNvSpPr txBox="1"/>
          <p:nvPr/>
        </p:nvSpPr>
        <p:spPr>
          <a:xfrm>
            <a:off x="6488088" y="4270397"/>
            <a:ext cx="66460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kezel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8DB50B6E-2CF0-4933-8684-1553243957AD}"/>
              </a:ext>
            </a:extLst>
          </p:cNvPr>
          <p:cNvSpPr txBox="1"/>
          <p:nvPr/>
        </p:nvSpPr>
        <p:spPr>
          <a:xfrm>
            <a:off x="4294276" y="4229451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74" name="Háromszög 73">
            <a:extLst>
              <a:ext uri="{FF2B5EF4-FFF2-40B4-BE49-F238E27FC236}">
                <a16:creationId xmlns:a16="http://schemas.microsoft.com/office/drawing/2014/main" id="{2CDE3CFF-00D5-4597-A3AA-5930EDC7F7BA}"/>
              </a:ext>
            </a:extLst>
          </p:cNvPr>
          <p:cNvSpPr/>
          <p:nvPr/>
        </p:nvSpPr>
        <p:spPr>
          <a:xfrm rot="10800000">
            <a:off x="8164396" y="3296349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BEE3C7B4-D489-4C3F-9C1C-CE90393638F0}"/>
              </a:ext>
            </a:extLst>
          </p:cNvPr>
          <p:cNvSpPr txBox="1"/>
          <p:nvPr/>
        </p:nvSpPr>
        <p:spPr>
          <a:xfrm>
            <a:off x="8217889" y="3165181"/>
            <a:ext cx="93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gyógyít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932A07A-7B7E-4B71-B75C-DABCE35A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1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6" grpId="0" animBg="1"/>
      <p:bldP spid="20" grpId="0" animBg="1"/>
      <p:bldP spid="21" grpId="0"/>
      <p:bldP spid="23" grpId="0"/>
      <p:bldP spid="25" grpId="0"/>
      <p:bldP spid="26" grpId="1"/>
      <p:bldP spid="29" grpId="0" animBg="1"/>
      <p:bldP spid="61" grpId="0"/>
      <p:bldP spid="62" grpId="0"/>
      <p:bldP spid="65" grpId="0"/>
      <p:bldP spid="68" grpId="0" animBg="1"/>
      <p:bldP spid="69" grpId="0"/>
      <p:bldP spid="70" grpId="0"/>
      <p:bldP spid="74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297E7A1-C8B7-4C33-B709-D856B915BA28}"/>
              </a:ext>
            </a:extLst>
          </p:cNvPr>
          <p:cNvSpPr txBox="1"/>
          <p:nvPr/>
        </p:nvSpPr>
        <p:spPr>
          <a:xfrm>
            <a:off x="389877" y="200477"/>
            <a:ext cx="11513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Vegyük figyelembe azt is, hogy egy alkalmazott is lehet beteg, és a betegséggel nem szűnik meg az alkalmazotti viszonya! </a:t>
            </a:r>
          </a:p>
          <a:p>
            <a:r>
              <a:rPr lang="hu-HU" dirty="0"/>
              <a:t>Módosítsuk az előző osztálydiagramot ennek megfelelően!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0AFA78C-5BC9-419F-9998-3CBF2BA0DA59}"/>
              </a:ext>
            </a:extLst>
          </p:cNvPr>
          <p:cNvSpPr/>
          <p:nvPr/>
        </p:nvSpPr>
        <p:spPr>
          <a:xfrm>
            <a:off x="3000924" y="3121159"/>
            <a:ext cx="1525310" cy="449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Alkalmazás</a:t>
            </a:r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CB474873-1EAE-4CB7-94F0-EFFA24DA9163}"/>
              </a:ext>
            </a:extLst>
          </p:cNvPr>
          <p:cNvSpPr/>
          <p:nvPr/>
        </p:nvSpPr>
        <p:spPr>
          <a:xfrm>
            <a:off x="3639312" y="3575290"/>
            <a:ext cx="161182" cy="236437"/>
          </a:xfrm>
          <a:prstGeom prst="triangle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ADB3F6D-8420-4CDB-A2E3-563EF7F047A4}"/>
              </a:ext>
            </a:extLst>
          </p:cNvPr>
          <p:cNvSpPr/>
          <p:nvPr/>
        </p:nvSpPr>
        <p:spPr>
          <a:xfrm>
            <a:off x="1348735" y="459421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Személyzet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4C7E55F-B76A-4B9E-8287-DC614EFDD502}"/>
              </a:ext>
            </a:extLst>
          </p:cNvPr>
          <p:cNvSpPr/>
          <p:nvPr/>
        </p:nvSpPr>
        <p:spPr>
          <a:xfrm>
            <a:off x="2953095" y="4594211"/>
            <a:ext cx="1527115" cy="4542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Ápoló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FA2C36EE-8A6E-4357-A358-B5864BA33B2F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rot="5400000" flipH="1" flipV="1">
            <a:off x="2524856" y="3399164"/>
            <a:ext cx="782484" cy="160761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CF7536B9-FB72-4069-94E7-A09A1E831D28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5400000" flipH="1" flipV="1">
            <a:off x="3327036" y="4201344"/>
            <a:ext cx="782484" cy="32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9B74BEEC-DEF7-406B-8928-CA0D0D7422C1}"/>
              </a:ext>
            </a:extLst>
          </p:cNvPr>
          <p:cNvSpPr/>
          <p:nvPr/>
        </p:nvSpPr>
        <p:spPr>
          <a:xfrm>
            <a:off x="6142486" y="390530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Kórház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301C66F-5312-41D1-B407-76A3790CCBA3}"/>
              </a:ext>
            </a:extLst>
          </p:cNvPr>
          <p:cNvSpPr/>
          <p:nvPr/>
        </p:nvSpPr>
        <p:spPr>
          <a:xfrm>
            <a:off x="8899250" y="3142125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Betegség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CB182CCF-ACC6-4D8E-8AB7-0DE35D5917EE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526234" y="3345654"/>
            <a:ext cx="1968804" cy="3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B54D2B6-D907-4CBD-B1A6-3D1A156D9DB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05733" y="3361204"/>
            <a:ext cx="1593517" cy="6381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áromszög 14">
            <a:extLst>
              <a:ext uri="{FF2B5EF4-FFF2-40B4-BE49-F238E27FC236}">
                <a16:creationId xmlns:a16="http://schemas.microsoft.com/office/drawing/2014/main" id="{093E7069-369A-4AD5-8634-8EF62854E289}"/>
              </a:ext>
            </a:extLst>
          </p:cNvPr>
          <p:cNvSpPr/>
          <p:nvPr/>
        </p:nvSpPr>
        <p:spPr>
          <a:xfrm rot="5400000">
            <a:off x="6508201" y="5229938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F6707E87-2B33-47A1-A627-B2876CCEE23E}"/>
              </a:ext>
            </a:extLst>
          </p:cNvPr>
          <p:cNvSpPr/>
          <p:nvPr/>
        </p:nvSpPr>
        <p:spPr>
          <a:xfrm>
            <a:off x="6242229" y="2969695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26A2EFE-DB06-4145-A2EA-5D3C17627749}"/>
              </a:ext>
            </a:extLst>
          </p:cNvPr>
          <p:cNvSpPr txBox="1"/>
          <p:nvPr/>
        </p:nvSpPr>
        <p:spPr>
          <a:xfrm>
            <a:off x="5352580" y="2863582"/>
            <a:ext cx="93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4C9320D-F8E9-49F3-9E03-4292A182812B}"/>
              </a:ext>
            </a:extLst>
          </p:cNvPr>
          <p:cNvSpPr txBox="1"/>
          <p:nvPr/>
        </p:nvSpPr>
        <p:spPr>
          <a:xfrm>
            <a:off x="6453437" y="2506111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350F1DD-3BB0-4EC4-9805-AAB32446B18F}"/>
              </a:ext>
            </a:extLst>
          </p:cNvPr>
          <p:cNvSpPr txBox="1"/>
          <p:nvPr/>
        </p:nvSpPr>
        <p:spPr>
          <a:xfrm>
            <a:off x="5363820" y="5550971"/>
            <a:ext cx="60625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ápol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0DDD1EA0-8663-48C5-98DC-CE3039593BA7}"/>
              </a:ext>
            </a:extLst>
          </p:cNvPr>
          <p:cNvSpPr/>
          <p:nvPr/>
        </p:nvSpPr>
        <p:spPr>
          <a:xfrm>
            <a:off x="4600263" y="459421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Orvos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22" name="Összekötő: szögletes 21">
            <a:extLst>
              <a:ext uri="{FF2B5EF4-FFF2-40B4-BE49-F238E27FC236}">
                <a16:creationId xmlns:a16="http://schemas.microsoft.com/office/drawing/2014/main" id="{7A81D112-3A96-4D44-8A73-8496E2165040}"/>
              </a:ext>
            </a:extLst>
          </p:cNvPr>
          <p:cNvCxnSpPr>
            <a:cxnSpLocks/>
            <a:stCxn id="21" idx="0"/>
            <a:endCxn id="6" idx="3"/>
          </p:cNvCxnSpPr>
          <p:nvPr/>
        </p:nvCxnSpPr>
        <p:spPr>
          <a:xfrm rot="16200000" flipV="1">
            <a:off x="4150620" y="3381010"/>
            <a:ext cx="782484" cy="164391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Összekötő: szögletes 22">
            <a:extLst>
              <a:ext uri="{FF2B5EF4-FFF2-40B4-BE49-F238E27FC236}">
                <a16:creationId xmlns:a16="http://schemas.microsoft.com/office/drawing/2014/main" id="{F382934C-DBB1-4B33-A43C-345749978B8E}"/>
              </a:ext>
            </a:extLst>
          </p:cNvPr>
          <p:cNvCxnSpPr>
            <a:cxnSpLocks/>
            <a:stCxn id="12" idx="2"/>
            <a:endCxn id="8" idx="2"/>
          </p:cNvCxnSpPr>
          <p:nvPr/>
        </p:nvCxnSpPr>
        <p:spPr>
          <a:xfrm rot="5400000">
            <a:off x="5962037" y="1347662"/>
            <a:ext cx="1455389" cy="5946155"/>
          </a:xfrm>
          <a:prstGeom prst="bentConnector3">
            <a:avLst>
              <a:gd name="adj1" fmla="val 1617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Összekötő: szögletes 25">
            <a:extLst>
              <a:ext uri="{FF2B5EF4-FFF2-40B4-BE49-F238E27FC236}">
                <a16:creationId xmlns:a16="http://schemas.microsoft.com/office/drawing/2014/main" id="{CCC109B3-196F-4BD5-AA28-C569B1F14B89}"/>
              </a:ext>
            </a:extLst>
          </p:cNvPr>
          <p:cNvCxnSpPr>
            <a:cxnSpLocks/>
            <a:stCxn id="27" idx="2"/>
            <a:endCxn id="21" idx="2"/>
          </p:cNvCxnSpPr>
          <p:nvPr/>
        </p:nvCxnSpPr>
        <p:spPr>
          <a:xfrm rot="5400000">
            <a:off x="6478009" y="2469673"/>
            <a:ext cx="1461271" cy="3689645"/>
          </a:xfrm>
          <a:prstGeom prst="bentConnector3">
            <a:avLst>
              <a:gd name="adj1" fmla="val 1267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954E486-B38A-4DFC-8B22-6BBEC891F7D0}"/>
              </a:ext>
            </a:extLst>
          </p:cNvPr>
          <p:cNvSpPr txBox="1"/>
          <p:nvPr/>
        </p:nvSpPr>
        <p:spPr>
          <a:xfrm>
            <a:off x="8934683" y="32145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28" name="Háromszög 27">
            <a:extLst>
              <a:ext uri="{FF2B5EF4-FFF2-40B4-BE49-F238E27FC236}">
                <a16:creationId xmlns:a16="http://schemas.microsoft.com/office/drawing/2014/main" id="{4CFC574E-E837-4B5E-A3C7-3D90336A7718}"/>
              </a:ext>
            </a:extLst>
          </p:cNvPr>
          <p:cNvSpPr/>
          <p:nvPr/>
        </p:nvSpPr>
        <p:spPr>
          <a:xfrm rot="5400000">
            <a:off x="5925619" y="5720352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A669AA-7CC3-4FE4-B7AB-FF63C191F27C}"/>
              </a:ext>
            </a:extLst>
          </p:cNvPr>
          <p:cNvSpPr txBox="1"/>
          <p:nvPr/>
        </p:nvSpPr>
        <p:spPr>
          <a:xfrm>
            <a:off x="5894436" y="5061980"/>
            <a:ext cx="66460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kezel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7BC941D-FE79-470A-A571-95762680BD5E}"/>
              </a:ext>
            </a:extLst>
          </p:cNvPr>
          <p:cNvSpPr txBox="1"/>
          <p:nvPr/>
        </p:nvSpPr>
        <p:spPr>
          <a:xfrm>
            <a:off x="3700624" y="5021034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783EAAB1-17E1-4436-9AF5-1A9F1BE51EB8}"/>
              </a:ext>
            </a:extLst>
          </p:cNvPr>
          <p:cNvSpPr/>
          <p:nvPr/>
        </p:nvSpPr>
        <p:spPr>
          <a:xfrm>
            <a:off x="6142486" y="1536578"/>
            <a:ext cx="1527115" cy="99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  <a:p>
            <a:r>
              <a:rPr lang="hu-HU" dirty="0">
                <a:solidFill>
                  <a:schemeClr val="tx1"/>
                </a:solidFill>
              </a:rPr>
              <a:t>név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D40FBD85-D6A5-4FF5-827C-53E9A7D8BA51}"/>
              </a:ext>
            </a:extLst>
          </p:cNvPr>
          <p:cNvSpPr/>
          <p:nvPr/>
        </p:nvSpPr>
        <p:spPr>
          <a:xfrm>
            <a:off x="6140859" y="1860432"/>
            <a:ext cx="1527115" cy="2946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FEDCBD90-138E-47E1-A933-150329410886}"/>
              </a:ext>
            </a:extLst>
          </p:cNvPr>
          <p:cNvCxnSpPr>
            <a:cxnSpLocks/>
          </p:cNvCxnSpPr>
          <p:nvPr/>
        </p:nvCxnSpPr>
        <p:spPr>
          <a:xfrm flipV="1">
            <a:off x="6494136" y="2535899"/>
            <a:ext cx="0" cy="135842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1C2DC0E6-B690-4DE7-813A-E0ED9DA568BF}"/>
              </a:ext>
            </a:extLst>
          </p:cNvPr>
          <p:cNvCxnSpPr>
            <a:cxnSpLocks/>
          </p:cNvCxnSpPr>
          <p:nvPr/>
        </p:nvCxnSpPr>
        <p:spPr>
          <a:xfrm flipV="1">
            <a:off x="7331137" y="2535899"/>
            <a:ext cx="0" cy="13665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F34B692-F60C-4B8D-AA03-F1512C02DDB9}"/>
              </a:ext>
            </a:extLst>
          </p:cNvPr>
          <p:cNvSpPr txBox="1"/>
          <p:nvPr/>
        </p:nvSpPr>
        <p:spPr>
          <a:xfrm>
            <a:off x="7057000" y="2499656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4C72DC64-7B1B-4FA7-A906-CCB5D51B406C}"/>
              </a:ext>
            </a:extLst>
          </p:cNvPr>
          <p:cNvSpPr txBox="1"/>
          <p:nvPr/>
        </p:nvSpPr>
        <p:spPr>
          <a:xfrm>
            <a:off x="5296718" y="2487799"/>
            <a:ext cx="1261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alkalmazott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A17FE07B-6F14-4420-8FB7-D4F46977F0F5}"/>
              </a:ext>
            </a:extLst>
          </p:cNvPr>
          <p:cNvSpPr txBox="1"/>
          <p:nvPr/>
        </p:nvSpPr>
        <p:spPr>
          <a:xfrm>
            <a:off x="7310629" y="2504449"/>
            <a:ext cx="66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beteg</a:t>
            </a:r>
          </a:p>
        </p:txBody>
      </p:sp>
      <p:sp>
        <p:nvSpPr>
          <p:cNvPr id="38" name="Háromszög 37">
            <a:extLst>
              <a:ext uri="{FF2B5EF4-FFF2-40B4-BE49-F238E27FC236}">
                <a16:creationId xmlns:a16="http://schemas.microsoft.com/office/drawing/2014/main" id="{12FB10D9-1192-4BFE-A83E-994F874AAC2E}"/>
              </a:ext>
            </a:extLst>
          </p:cNvPr>
          <p:cNvSpPr/>
          <p:nvPr/>
        </p:nvSpPr>
        <p:spPr>
          <a:xfrm>
            <a:off x="7394062" y="2968932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77D336A9-AF12-47B8-AC1B-3CE29B75D598}"/>
              </a:ext>
            </a:extLst>
          </p:cNvPr>
          <p:cNvSpPr txBox="1"/>
          <p:nvPr/>
        </p:nvSpPr>
        <p:spPr>
          <a:xfrm>
            <a:off x="7520612" y="2852807"/>
            <a:ext cx="93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gyógyít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E47C80FB-D69A-40FF-A510-EB08F44173A9}"/>
              </a:ext>
            </a:extLst>
          </p:cNvPr>
          <p:cNvSpPr txBox="1"/>
          <p:nvPr/>
        </p:nvSpPr>
        <p:spPr>
          <a:xfrm>
            <a:off x="5959541" y="3560002"/>
            <a:ext cx="55015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36146F9F-ECE1-41EC-8F40-4F06CC8433A8}"/>
              </a:ext>
            </a:extLst>
          </p:cNvPr>
          <p:cNvSpPr txBox="1"/>
          <p:nvPr/>
        </p:nvSpPr>
        <p:spPr>
          <a:xfrm>
            <a:off x="7323235" y="3542592"/>
            <a:ext cx="55015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2540451D-4DFE-442A-8267-E443132C7CCD}"/>
              </a:ext>
            </a:extLst>
          </p:cNvPr>
          <p:cNvSpPr txBox="1"/>
          <p:nvPr/>
        </p:nvSpPr>
        <p:spPr>
          <a:xfrm>
            <a:off x="9052972" y="3574264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1FE7B81B-2B0D-4E3A-93BE-771906BF41BA}"/>
              </a:ext>
            </a:extLst>
          </p:cNvPr>
          <p:cNvSpPr txBox="1"/>
          <p:nvPr/>
        </p:nvSpPr>
        <p:spPr>
          <a:xfrm>
            <a:off x="9613117" y="3574264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1236166-1910-4C6F-8272-B0618ADB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8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/>
      <p:bldP spid="18" grpId="0"/>
      <p:bldP spid="20" grpId="0"/>
      <p:bldP spid="21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C03BF97-49BB-4653-9563-91EB0922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21" y="983973"/>
            <a:ext cx="7571853" cy="5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zövegdoboz 262">
            <a:extLst>
              <a:ext uri="{FF2B5EF4-FFF2-40B4-BE49-F238E27FC236}">
                <a16:creationId xmlns:a16="http://schemas.microsoft.com/office/drawing/2014/main" id="{33208ED1-30E7-48BE-951C-3B34DCAC772B}"/>
              </a:ext>
            </a:extLst>
          </p:cNvPr>
          <p:cNvSpPr txBox="1"/>
          <p:nvPr/>
        </p:nvSpPr>
        <p:spPr>
          <a:xfrm>
            <a:off x="278117" y="200477"/>
            <a:ext cx="11448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3. Egy kertet egy kertész gondoz. A kert parcellákból áll, minden parcellába egyféle növény ültethető. Az ültetés idejét</a:t>
            </a:r>
          </a:p>
          <a:p>
            <a:r>
              <a:rPr lang="hu-HU" dirty="0"/>
              <a:t>eltároljuk (hónapban). A növények lehetnek haszonnövények, mint burgonya, borsó, paprika; vagy virágok, mint tulipán, </a:t>
            </a:r>
          </a:p>
          <a:p>
            <a:r>
              <a:rPr lang="hu-HU" dirty="0"/>
              <a:t>szegfű, rózsa. A növényeknek ismerjük az érési idejét (hónapban). Listázza ki a kertész azokat a parcellákat, ahol az adott </a:t>
            </a:r>
          </a:p>
          <a:p>
            <a:r>
              <a:rPr lang="hu-HU" dirty="0"/>
              <a:t>hónapban haszonnövények fognak beérni!</a:t>
            </a: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BDEC94C4-C8B5-410C-860E-D4860D084818}"/>
              </a:ext>
            </a:extLst>
          </p:cNvPr>
          <p:cNvSpPr/>
          <p:nvPr/>
        </p:nvSpPr>
        <p:spPr>
          <a:xfrm>
            <a:off x="1227186" y="1589065"/>
            <a:ext cx="2818208" cy="5287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A8994A74-6AF6-40E7-A8F8-6D472C9A50D1}"/>
              </a:ext>
            </a:extLst>
          </p:cNvPr>
          <p:cNvSpPr/>
          <p:nvPr/>
        </p:nvSpPr>
        <p:spPr>
          <a:xfrm>
            <a:off x="1227186" y="2986069"/>
            <a:ext cx="2818207" cy="1295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Parcella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0DC642E6-FB8B-4D3C-BA95-0737FDF3139B}"/>
              </a:ext>
            </a:extLst>
          </p:cNvPr>
          <p:cNvSpPr/>
          <p:nvPr/>
        </p:nvSpPr>
        <p:spPr>
          <a:xfrm>
            <a:off x="5931205" y="1564592"/>
            <a:ext cx="1552148" cy="5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Kertész</a:t>
            </a:r>
          </a:p>
        </p:txBody>
      </p:sp>
      <p:sp>
        <p:nvSpPr>
          <p:cNvPr id="47" name="Háromszög 46">
            <a:extLst>
              <a:ext uri="{FF2B5EF4-FFF2-40B4-BE49-F238E27FC236}">
                <a16:creationId xmlns:a16="http://schemas.microsoft.com/office/drawing/2014/main" id="{5246B1B1-9AAB-4414-B933-30FB6FC07ACC}"/>
              </a:ext>
            </a:extLst>
          </p:cNvPr>
          <p:cNvSpPr/>
          <p:nvPr/>
        </p:nvSpPr>
        <p:spPr>
          <a:xfrm rot="16200000">
            <a:off x="4748134" y="1650997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D7FB7019-AE5B-4BB8-8FF1-118E9F641C18}"/>
              </a:ext>
            </a:extLst>
          </p:cNvPr>
          <p:cNvSpPr txBox="1"/>
          <p:nvPr/>
        </p:nvSpPr>
        <p:spPr>
          <a:xfrm>
            <a:off x="4816642" y="1525379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gondoz</a:t>
            </a:r>
          </a:p>
        </p:txBody>
      </p:sp>
      <p:sp>
        <p:nvSpPr>
          <p:cNvPr id="49" name="Rombusz 48">
            <a:extLst>
              <a:ext uri="{FF2B5EF4-FFF2-40B4-BE49-F238E27FC236}">
                <a16:creationId xmlns:a16="http://schemas.microsoft.com/office/drawing/2014/main" id="{2AE6694F-71D0-4C19-BAD7-6E1B0D4B7AF2}"/>
              </a:ext>
            </a:extLst>
          </p:cNvPr>
          <p:cNvSpPr/>
          <p:nvPr/>
        </p:nvSpPr>
        <p:spPr>
          <a:xfrm rot="16200000">
            <a:off x="2533382" y="2171777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6AE4C8B-B396-4B78-B12C-64472D8A7726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2636290" y="2117780"/>
            <a:ext cx="0" cy="868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91665827-5934-41B7-976E-137483A38322}"/>
              </a:ext>
            </a:extLst>
          </p:cNvPr>
          <p:cNvSpPr txBox="1"/>
          <p:nvPr/>
        </p:nvSpPr>
        <p:spPr>
          <a:xfrm>
            <a:off x="2591068" y="2702620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23DA1035-2BA9-4680-8C18-C9ACB4E662D5}"/>
              </a:ext>
            </a:extLst>
          </p:cNvPr>
          <p:cNvSpPr/>
          <p:nvPr/>
        </p:nvSpPr>
        <p:spPr>
          <a:xfrm>
            <a:off x="1227300" y="3333356"/>
            <a:ext cx="2818920" cy="4871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A90BFA12-9C32-4E9E-915F-F66D5AC01DF4}"/>
              </a:ext>
            </a:extLst>
          </p:cNvPr>
          <p:cNvSpPr txBox="1"/>
          <p:nvPr/>
        </p:nvSpPr>
        <p:spPr>
          <a:xfrm>
            <a:off x="1595428" y="2702620"/>
            <a:ext cx="104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parcellák</a:t>
            </a:r>
          </a:p>
        </p:txBody>
      </p: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A9AB8C65-7C0E-4068-94B9-3084F15E0A36}"/>
              </a:ext>
            </a:extLst>
          </p:cNvPr>
          <p:cNvCxnSpPr>
            <a:cxnSpLocks/>
            <a:stCxn id="45" idx="1"/>
            <a:endCxn id="43" idx="3"/>
          </p:cNvCxnSpPr>
          <p:nvPr/>
        </p:nvCxnSpPr>
        <p:spPr>
          <a:xfrm flipH="1">
            <a:off x="4045394" y="1853067"/>
            <a:ext cx="1885811" cy="3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>
            <a:extLst>
              <a:ext uri="{FF2B5EF4-FFF2-40B4-BE49-F238E27FC236}">
                <a16:creationId xmlns:a16="http://schemas.microsoft.com/office/drawing/2014/main" id="{F0CC877C-3747-4BA7-A1AB-D26FF331C736}"/>
              </a:ext>
            </a:extLst>
          </p:cNvPr>
          <p:cNvSpPr/>
          <p:nvPr/>
        </p:nvSpPr>
        <p:spPr>
          <a:xfrm>
            <a:off x="6245702" y="3161418"/>
            <a:ext cx="1966694" cy="112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# 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AC982FDE-C4EB-4A68-8F5C-6C8EC1DF1748}"/>
              </a:ext>
            </a:extLst>
          </p:cNvPr>
          <p:cNvSpPr/>
          <p:nvPr/>
        </p:nvSpPr>
        <p:spPr>
          <a:xfrm>
            <a:off x="6245702" y="3455808"/>
            <a:ext cx="1966694" cy="269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A2C63C7-9407-42F5-A72A-210F786554BB}"/>
              </a:ext>
            </a:extLst>
          </p:cNvPr>
          <p:cNvCxnSpPr>
            <a:cxnSpLocks/>
            <a:stCxn id="53" idx="3"/>
            <a:endCxn id="62" idx="2"/>
          </p:cNvCxnSpPr>
          <p:nvPr/>
        </p:nvCxnSpPr>
        <p:spPr>
          <a:xfrm>
            <a:off x="4046220" y="3576949"/>
            <a:ext cx="2111632" cy="37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95A2D4B1-0B79-457E-9E9D-9DA1322E7AFC}"/>
              </a:ext>
            </a:extLst>
          </p:cNvPr>
          <p:cNvSpPr txBox="1"/>
          <p:nvPr/>
        </p:nvSpPr>
        <p:spPr>
          <a:xfrm>
            <a:off x="5361197" y="3578712"/>
            <a:ext cx="89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növény</a:t>
            </a:r>
          </a:p>
        </p:txBody>
      </p:sp>
      <p:sp>
        <p:nvSpPr>
          <p:cNvPr id="62" name="Ellipszis 61">
            <a:extLst>
              <a:ext uri="{FF2B5EF4-FFF2-40B4-BE49-F238E27FC236}">
                <a16:creationId xmlns:a16="http://schemas.microsoft.com/office/drawing/2014/main" id="{DCB8B612-1670-4508-840A-5F07B71B7AF0}"/>
              </a:ext>
            </a:extLst>
          </p:cNvPr>
          <p:cNvSpPr/>
          <p:nvPr/>
        </p:nvSpPr>
        <p:spPr>
          <a:xfrm>
            <a:off x="6157852" y="3535824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Háromszög 71">
            <a:extLst>
              <a:ext uri="{FF2B5EF4-FFF2-40B4-BE49-F238E27FC236}">
                <a16:creationId xmlns:a16="http://schemas.microsoft.com/office/drawing/2014/main" id="{04482CEE-4C77-4C1B-A241-4B3F77C3BBD2}"/>
              </a:ext>
            </a:extLst>
          </p:cNvPr>
          <p:cNvSpPr/>
          <p:nvPr/>
        </p:nvSpPr>
        <p:spPr>
          <a:xfrm>
            <a:off x="7136963" y="4301364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8853D316-9959-4AF3-BAFB-CFBF87D0C251}"/>
              </a:ext>
            </a:extLst>
          </p:cNvPr>
          <p:cNvSpPr/>
          <p:nvPr/>
        </p:nvSpPr>
        <p:spPr>
          <a:xfrm>
            <a:off x="4584080" y="4953127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Haszon</a:t>
            </a:r>
          </a:p>
        </p:txBody>
      </p:sp>
      <p:sp>
        <p:nvSpPr>
          <p:cNvPr id="75" name="Téglalap 74">
            <a:extLst>
              <a:ext uri="{FF2B5EF4-FFF2-40B4-BE49-F238E27FC236}">
                <a16:creationId xmlns:a16="http://schemas.microsoft.com/office/drawing/2014/main" id="{2E7E572E-7AE4-452E-821F-9ABD16BC61BD}"/>
              </a:ext>
            </a:extLst>
          </p:cNvPr>
          <p:cNvSpPr/>
          <p:nvPr/>
        </p:nvSpPr>
        <p:spPr>
          <a:xfrm>
            <a:off x="8888982" y="4948739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Virág</a:t>
            </a:r>
          </a:p>
        </p:txBody>
      </p:sp>
      <p:cxnSp>
        <p:nvCxnSpPr>
          <p:cNvPr id="76" name="Összekötő: szögletes 75">
            <a:extLst>
              <a:ext uri="{FF2B5EF4-FFF2-40B4-BE49-F238E27FC236}">
                <a16:creationId xmlns:a16="http://schemas.microsoft.com/office/drawing/2014/main" id="{22978E94-B9D3-4FB1-AE51-442CBF2CBDA7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rot="5400000" flipH="1" flipV="1">
            <a:off x="5929410" y="3652358"/>
            <a:ext cx="486960" cy="211457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Összekötő: szögletes 76">
            <a:extLst>
              <a:ext uri="{FF2B5EF4-FFF2-40B4-BE49-F238E27FC236}">
                <a16:creationId xmlns:a16="http://schemas.microsoft.com/office/drawing/2014/main" id="{9FEDDC8D-384D-4FAA-8613-95F2534D51C5}"/>
              </a:ext>
            </a:extLst>
          </p:cNvPr>
          <p:cNvCxnSpPr>
            <a:cxnSpLocks/>
            <a:stCxn id="75" idx="0"/>
            <a:endCxn id="72" idx="3"/>
          </p:cNvCxnSpPr>
          <p:nvPr/>
        </p:nvCxnSpPr>
        <p:spPr>
          <a:xfrm rot="16200000" flipV="1">
            <a:off x="8084055" y="3612291"/>
            <a:ext cx="482572" cy="21903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Háromszög 77">
            <a:extLst>
              <a:ext uri="{FF2B5EF4-FFF2-40B4-BE49-F238E27FC236}">
                <a16:creationId xmlns:a16="http://schemas.microsoft.com/office/drawing/2014/main" id="{67A761F4-B229-4507-9152-ED4CAA8DDDE8}"/>
              </a:ext>
            </a:extLst>
          </p:cNvPr>
          <p:cNvSpPr/>
          <p:nvPr/>
        </p:nvSpPr>
        <p:spPr>
          <a:xfrm>
            <a:off x="5019186" y="5400403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9" name="Összekötő: szögletes 78">
            <a:extLst>
              <a:ext uri="{FF2B5EF4-FFF2-40B4-BE49-F238E27FC236}">
                <a16:creationId xmlns:a16="http://schemas.microsoft.com/office/drawing/2014/main" id="{DDC5A75E-D578-4834-980C-54B8F9A50DF7}"/>
              </a:ext>
            </a:extLst>
          </p:cNvPr>
          <p:cNvCxnSpPr>
            <a:cxnSpLocks/>
            <a:stCxn id="81" idx="0"/>
            <a:endCxn id="78" idx="3"/>
          </p:cNvCxnSpPr>
          <p:nvPr/>
        </p:nvCxnSpPr>
        <p:spPr>
          <a:xfrm rot="5400000" flipH="1" flipV="1">
            <a:off x="4136647" y="5117414"/>
            <a:ext cx="527962" cy="142354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Összekötő: szögletes 79">
            <a:extLst>
              <a:ext uri="{FF2B5EF4-FFF2-40B4-BE49-F238E27FC236}">
                <a16:creationId xmlns:a16="http://schemas.microsoft.com/office/drawing/2014/main" id="{F01066E2-8D11-498F-9BF9-433B9D64AA5C}"/>
              </a:ext>
            </a:extLst>
          </p:cNvPr>
          <p:cNvCxnSpPr>
            <a:cxnSpLocks/>
            <a:stCxn id="83" idx="0"/>
            <a:endCxn id="78" idx="3"/>
          </p:cNvCxnSpPr>
          <p:nvPr/>
        </p:nvCxnSpPr>
        <p:spPr>
          <a:xfrm rot="16200000" flipV="1">
            <a:off x="5564270" y="5113338"/>
            <a:ext cx="524318" cy="14280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églalap 80">
            <a:extLst>
              <a:ext uri="{FF2B5EF4-FFF2-40B4-BE49-F238E27FC236}">
                <a16:creationId xmlns:a16="http://schemas.microsoft.com/office/drawing/2014/main" id="{2C61F2B9-5CA4-4A39-BDB7-78B03826CE57}"/>
              </a:ext>
            </a:extLst>
          </p:cNvPr>
          <p:cNvSpPr/>
          <p:nvPr/>
        </p:nvSpPr>
        <p:spPr>
          <a:xfrm>
            <a:off x="3000654" y="6093168"/>
            <a:ext cx="137640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Burgonya</a:t>
            </a:r>
          </a:p>
        </p:txBody>
      </p:sp>
      <p:sp>
        <p:nvSpPr>
          <p:cNvPr id="82" name="Téglalap 81">
            <a:extLst>
              <a:ext uri="{FF2B5EF4-FFF2-40B4-BE49-F238E27FC236}">
                <a16:creationId xmlns:a16="http://schemas.microsoft.com/office/drawing/2014/main" id="{536D0524-3A68-456D-B5D7-52B93C330847}"/>
              </a:ext>
            </a:extLst>
          </p:cNvPr>
          <p:cNvSpPr/>
          <p:nvPr/>
        </p:nvSpPr>
        <p:spPr>
          <a:xfrm>
            <a:off x="4422344" y="6089524"/>
            <a:ext cx="138468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Borsó</a:t>
            </a:r>
          </a:p>
        </p:txBody>
      </p:sp>
      <p:sp>
        <p:nvSpPr>
          <p:cNvPr id="83" name="Téglalap 82">
            <a:extLst>
              <a:ext uri="{FF2B5EF4-FFF2-40B4-BE49-F238E27FC236}">
                <a16:creationId xmlns:a16="http://schemas.microsoft.com/office/drawing/2014/main" id="{243A6B23-101C-421E-9BB9-D8D6ED1FEC37}"/>
              </a:ext>
            </a:extLst>
          </p:cNvPr>
          <p:cNvSpPr/>
          <p:nvPr/>
        </p:nvSpPr>
        <p:spPr>
          <a:xfrm>
            <a:off x="5852254" y="6089524"/>
            <a:ext cx="137640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Hagyma</a:t>
            </a:r>
          </a:p>
        </p:txBody>
      </p:sp>
      <p:cxnSp>
        <p:nvCxnSpPr>
          <p:cNvPr id="84" name="Egyenes összekötő 83">
            <a:extLst>
              <a:ext uri="{FF2B5EF4-FFF2-40B4-BE49-F238E27FC236}">
                <a16:creationId xmlns:a16="http://schemas.microsoft.com/office/drawing/2014/main" id="{D6102C15-E347-4FF8-AB7E-7B4D2158E234}"/>
              </a:ext>
            </a:extLst>
          </p:cNvPr>
          <p:cNvCxnSpPr>
            <a:cxnSpLocks/>
            <a:stCxn id="78" idx="3"/>
            <a:endCxn id="82" idx="0"/>
          </p:cNvCxnSpPr>
          <p:nvPr/>
        </p:nvCxnSpPr>
        <p:spPr>
          <a:xfrm>
            <a:off x="5112402" y="5565206"/>
            <a:ext cx="2283" cy="5243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Háromszög 84">
            <a:extLst>
              <a:ext uri="{FF2B5EF4-FFF2-40B4-BE49-F238E27FC236}">
                <a16:creationId xmlns:a16="http://schemas.microsoft.com/office/drawing/2014/main" id="{468D8332-050D-4943-9C1B-7FC76B97B151}"/>
              </a:ext>
            </a:extLst>
          </p:cNvPr>
          <p:cNvSpPr/>
          <p:nvPr/>
        </p:nvSpPr>
        <p:spPr>
          <a:xfrm>
            <a:off x="9349257" y="5403303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6" name="Összekötő: szögletes 85">
            <a:extLst>
              <a:ext uri="{FF2B5EF4-FFF2-40B4-BE49-F238E27FC236}">
                <a16:creationId xmlns:a16="http://schemas.microsoft.com/office/drawing/2014/main" id="{64C04C7D-2952-4E31-A78D-E382620B871B}"/>
              </a:ext>
            </a:extLst>
          </p:cNvPr>
          <p:cNvCxnSpPr>
            <a:cxnSpLocks/>
            <a:stCxn id="88" idx="0"/>
            <a:endCxn id="85" idx="3"/>
          </p:cNvCxnSpPr>
          <p:nvPr/>
        </p:nvCxnSpPr>
        <p:spPr>
          <a:xfrm rot="5400000" flipH="1" flipV="1">
            <a:off x="8463799" y="5114352"/>
            <a:ext cx="524920" cy="143242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Összekötő: szögletes 86">
            <a:extLst>
              <a:ext uri="{FF2B5EF4-FFF2-40B4-BE49-F238E27FC236}">
                <a16:creationId xmlns:a16="http://schemas.microsoft.com/office/drawing/2014/main" id="{7EB4268F-CB1D-472B-A8AF-5F7037CCDE4E}"/>
              </a:ext>
            </a:extLst>
          </p:cNvPr>
          <p:cNvCxnSpPr>
            <a:cxnSpLocks/>
            <a:stCxn id="92" idx="0"/>
            <a:endCxn id="85" idx="3"/>
          </p:cNvCxnSpPr>
          <p:nvPr/>
        </p:nvCxnSpPr>
        <p:spPr>
          <a:xfrm rot="16200000" flipV="1">
            <a:off x="9895860" y="5114719"/>
            <a:ext cx="521276" cy="14280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87">
            <a:extLst>
              <a:ext uri="{FF2B5EF4-FFF2-40B4-BE49-F238E27FC236}">
                <a16:creationId xmlns:a16="http://schemas.microsoft.com/office/drawing/2014/main" id="{0B6FDAC0-E4DB-4AC5-9452-AE2BA6F1D12C}"/>
              </a:ext>
            </a:extLst>
          </p:cNvPr>
          <p:cNvSpPr/>
          <p:nvPr/>
        </p:nvSpPr>
        <p:spPr>
          <a:xfrm>
            <a:off x="7321844" y="6093026"/>
            <a:ext cx="137640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Tulipán</a:t>
            </a:r>
          </a:p>
        </p:txBody>
      </p:sp>
      <p:sp>
        <p:nvSpPr>
          <p:cNvPr id="91" name="Téglalap 90">
            <a:extLst>
              <a:ext uri="{FF2B5EF4-FFF2-40B4-BE49-F238E27FC236}">
                <a16:creationId xmlns:a16="http://schemas.microsoft.com/office/drawing/2014/main" id="{3AEABF97-C2C5-42CE-ADF3-348FF47C484D}"/>
              </a:ext>
            </a:extLst>
          </p:cNvPr>
          <p:cNvSpPr/>
          <p:nvPr/>
        </p:nvSpPr>
        <p:spPr>
          <a:xfrm>
            <a:off x="8752415" y="6089382"/>
            <a:ext cx="138468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Szegfű</a:t>
            </a:r>
          </a:p>
        </p:txBody>
      </p:sp>
      <p:sp>
        <p:nvSpPr>
          <p:cNvPr id="92" name="Téglalap 91">
            <a:extLst>
              <a:ext uri="{FF2B5EF4-FFF2-40B4-BE49-F238E27FC236}">
                <a16:creationId xmlns:a16="http://schemas.microsoft.com/office/drawing/2014/main" id="{C047877C-9EF5-419F-B32C-A7981D11BD17}"/>
              </a:ext>
            </a:extLst>
          </p:cNvPr>
          <p:cNvSpPr/>
          <p:nvPr/>
        </p:nvSpPr>
        <p:spPr>
          <a:xfrm>
            <a:off x="10182322" y="6089382"/>
            <a:ext cx="1376402" cy="627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&lt;&lt;</a:t>
            </a:r>
            <a:r>
              <a:rPr lang="hu-HU" sz="1600" dirty="0" err="1">
                <a:solidFill>
                  <a:schemeClr val="tx1"/>
                </a:solidFill>
              </a:rPr>
              <a:t>singleton</a:t>
            </a:r>
            <a:r>
              <a:rPr lang="hu-HU" sz="1600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Rózsa</a:t>
            </a:r>
          </a:p>
        </p:txBody>
      </p: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AF644C88-E11C-48D9-BD28-7FDF734E6B0A}"/>
              </a:ext>
            </a:extLst>
          </p:cNvPr>
          <p:cNvCxnSpPr>
            <a:cxnSpLocks/>
            <a:stCxn id="85" idx="3"/>
            <a:endCxn id="91" idx="0"/>
          </p:cNvCxnSpPr>
          <p:nvPr/>
        </p:nvCxnSpPr>
        <p:spPr>
          <a:xfrm>
            <a:off x="9442473" y="5568106"/>
            <a:ext cx="2283" cy="52127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áromszög 93">
            <a:extLst>
              <a:ext uri="{FF2B5EF4-FFF2-40B4-BE49-F238E27FC236}">
                <a16:creationId xmlns:a16="http://schemas.microsoft.com/office/drawing/2014/main" id="{DBDE70E0-A333-4144-AE26-D91EC0CC7AAB}"/>
              </a:ext>
            </a:extLst>
          </p:cNvPr>
          <p:cNvSpPr/>
          <p:nvPr/>
        </p:nvSpPr>
        <p:spPr>
          <a:xfrm rot="5400000">
            <a:off x="5393093" y="3341878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C90F67FE-6FB9-4BAB-A21C-591B38286489}"/>
              </a:ext>
            </a:extLst>
          </p:cNvPr>
          <p:cNvSpPr txBox="1"/>
          <p:nvPr/>
        </p:nvSpPr>
        <p:spPr>
          <a:xfrm>
            <a:off x="4443752" y="3235765"/>
            <a:ext cx="100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növekszik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E121F080-8520-4C15-BFB2-F0D195EBD194}"/>
              </a:ext>
            </a:extLst>
          </p:cNvPr>
          <p:cNvSpPr txBox="1"/>
          <p:nvPr/>
        </p:nvSpPr>
        <p:spPr>
          <a:xfrm>
            <a:off x="4045393" y="3251053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98" name="Szövegdoboz 97">
            <a:extLst>
              <a:ext uri="{FF2B5EF4-FFF2-40B4-BE49-F238E27FC236}">
                <a16:creationId xmlns:a16="http://schemas.microsoft.com/office/drawing/2014/main" id="{62CA2418-DF25-46D6-86E0-9E5B88DDA33B}"/>
              </a:ext>
            </a:extLst>
          </p:cNvPr>
          <p:cNvSpPr txBox="1"/>
          <p:nvPr/>
        </p:nvSpPr>
        <p:spPr>
          <a:xfrm>
            <a:off x="5727015" y="3191865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A0BE0F7D-6FA9-4A73-B38C-F00BA88D8F24}"/>
              </a:ext>
            </a:extLst>
          </p:cNvPr>
          <p:cNvSpPr txBox="1"/>
          <p:nvPr/>
        </p:nvSpPr>
        <p:spPr>
          <a:xfrm>
            <a:off x="2757378" y="2666941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 </a:t>
            </a:r>
            <a:r>
              <a:rPr lang="hu-HU" sz="1600" i="1" dirty="0" err="1"/>
              <a:t>ordered</a:t>
            </a:r>
            <a:r>
              <a:rPr lang="hu-HU" sz="16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6449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  <p:bldP spid="48" grpId="0"/>
      <p:bldP spid="49" grpId="0" animBg="1"/>
      <p:bldP spid="52" grpId="0"/>
      <p:bldP spid="53" grpId="0" animBg="1"/>
      <p:bldP spid="55" grpId="0"/>
      <p:bldP spid="57" grpId="0" animBg="1"/>
      <p:bldP spid="59" grpId="0" animBg="1"/>
      <p:bldP spid="61" grpId="0"/>
      <p:bldP spid="62" grpId="0" animBg="1"/>
      <p:bldP spid="72" grpId="0" animBg="1"/>
      <p:bldP spid="73" grpId="0" animBg="1"/>
      <p:bldP spid="75" grpId="0" animBg="1"/>
      <p:bldP spid="78" grpId="0" animBg="1"/>
      <p:bldP spid="81" grpId="0" animBg="1"/>
      <p:bldP spid="82" grpId="0" animBg="1"/>
      <p:bldP spid="83" grpId="0" animBg="1"/>
      <p:bldP spid="85" grpId="0" animBg="1"/>
      <p:bldP spid="88" grpId="0" animBg="1"/>
      <p:bldP spid="91" grpId="0" animBg="1"/>
      <p:bldP spid="92" grpId="0" animBg="1"/>
      <p:bldP spid="94" grpId="0" animBg="1"/>
      <p:bldP spid="96" grpId="0"/>
      <p:bldP spid="97" grpId="0"/>
      <p:bldP spid="98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églalap: szamárfül 61">
            <a:extLst>
              <a:ext uri="{FF2B5EF4-FFF2-40B4-BE49-F238E27FC236}">
                <a16:creationId xmlns:a16="http://schemas.microsoft.com/office/drawing/2014/main" id="{675A2682-7D63-4428-B866-105035BE3AD2}"/>
              </a:ext>
            </a:extLst>
          </p:cNvPr>
          <p:cNvSpPr/>
          <p:nvPr/>
        </p:nvSpPr>
        <p:spPr>
          <a:xfrm rot="16200000">
            <a:off x="2717164" y="3457451"/>
            <a:ext cx="682915" cy="273607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C87637A5-E478-4255-BDB7-BB376468BB23}"/>
              </a:ext>
            </a:extLst>
          </p:cNvPr>
          <p:cNvSpPr txBox="1"/>
          <p:nvPr/>
        </p:nvSpPr>
        <p:spPr>
          <a:xfrm>
            <a:off x="1738161" y="4553365"/>
            <a:ext cx="2505849" cy="5847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növény := n</a:t>
            </a:r>
          </a:p>
          <a:p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:= </a:t>
            </a:r>
            <a:r>
              <a:rPr lang="hu-HU" sz="1600" dirty="0" err="1">
                <a:solidFill>
                  <a:schemeClr val="tx1"/>
                </a:solidFill>
              </a:rPr>
              <a:t>maiHónap</a:t>
            </a:r>
            <a:r>
              <a:rPr lang="hu-HU" sz="1600" dirty="0">
                <a:solidFill>
                  <a:schemeClr val="tx1"/>
                </a:solidFill>
              </a:rPr>
              <a:t>()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57" name="Szövegdoboz 156">
            <a:extLst>
              <a:ext uri="{FF2B5EF4-FFF2-40B4-BE49-F238E27FC236}">
                <a16:creationId xmlns:a16="http://schemas.microsoft.com/office/drawing/2014/main" id="{D6E7EFE1-9F50-462E-BC9C-5402E9683A46}"/>
              </a:ext>
            </a:extLst>
          </p:cNvPr>
          <p:cNvSpPr txBox="1"/>
          <p:nvPr/>
        </p:nvSpPr>
        <p:spPr>
          <a:xfrm>
            <a:off x="2730289" y="1803725"/>
            <a:ext cx="177956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parcellák[i].ültet(n)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AC8E03F-2077-44DA-8CC3-12FFD211C0B7}"/>
              </a:ext>
            </a:extLst>
          </p:cNvPr>
          <p:cNvSpPr/>
          <p:nvPr/>
        </p:nvSpPr>
        <p:spPr>
          <a:xfrm>
            <a:off x="967666" y="503922"/>
            <a:ext cx="3077728" cy="10989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 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ültet(</a:t>
            </a:r>
            <a:r>
              <a:rPr lang="hu-HU" sz="1600" b="1" dirty="0" err="1">
                <a:solidFill>
                  <a:srgbClr val="FFFF00"/>
                </a:solidFill>
              </a:rPr>
              <a:t>i:int</a:t>
            </a:r>
            <a:r>
              <a:rPr lang="hu-HU" sz="1600" b="1" dirty="0">
                <a:solidFill>
                  <a:srgbClr val="FFFF00"/>
                </a:solidFill>
              </a:rPr>
              <a:t>, n:Növényfajta) : </a:t>
            </a:r>
            <a:r>
              <a:rPr lang="hu-HU" sz="1600" b="1" dirty="0" err="1">
                <a:solidFill>
                  <a:srgbClr val="FFFF00"/>
                </a:solidFill>
              </a:rPr>
              <a:t>void</a:t>
            </a:r>
            <a:endParaRPr lang="hu-HU" sz="1600" b="1" dirty="0">
              <a:solidFill>
                <a:srgbClr val="FFFF00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DEEAE8A-805C-4968-9239-FFC6C159662F}"/>
              </a:ext>
            </a:extLst>
          </p:cNvPr>
          <p:cNvSpPr/>
          <p:nvPr/>
        </p:nvSpPr>
        <p:spPr>
          <a:xfrm>
            <a:off x="967666" y="2471165"/>
            <a:ext cx="3077727" cy="16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Parcella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ültet(</a:t>
            </a:r>
            <a:r>
              <a:rPr lang="hu-HU" sz="1600" b="1" dirty="0" err="1">
                <a:solidFill>
                  <a:srgbClr val="FFFF00"/>
                </a:solidFill>
              </a:rPr>
              <a:t>n:Növényfajta</a:t>
            </a:r>
            <a:r>
              <a:rPr lang="hu-HU" sz="1600" b="1" dirty="0">
                <a:solidFill>
                  <a:srgbClr val="FFFF00"/>
                </a:solidFill>
              </a:rPr>
              <a:t>) : </a:t>
            </a:r>
            <a:r>
              <a:rPr lang="hu-HU" sz="1600" b="1" dirty="0" err="1">
                <a:solidFill>
                  <a:srgbClr val="FFFF00"/>
                </a:solidFill>
              </a:rPr>
              <a:t>void</a:t>
            </a:r>
            <a:endParaRPr lang="hu-HU" sz="1600" b="1" dirty="0">
              <a:solidFill>
                <a:srgbClr val="FFFF00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7803FB8-2CD0-4B56-BCD7-B36C6F0912B0}"/>
              </a:ext>
            </a:extLst>
          </p:cNvPr>
          <p:cNvSpPr/>
          <p:nvPr/>
        </p:nvSpPr>
        <p:spPr>
          <a:xfrm>
            <a:off x="5900840" y="370019"/>
            <a:ext cx="1552148" cy="5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Kertész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5DDEDD4C-106F-47C2-AA10-D233D789E73C}"/>
              </a:ext>
            </a:extLst>
          </p:cNvPr>
          <p:cNvSpPr/>
          <p:nvPr/>
        </p:nvSpPr>
        <p:spPr>
          <a:xfrm rot="16200000">
            <a:off x="4717769" y="44754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C3B21F0-89D1-47C8-A45C-5E2FD47FE850}"/>
              </a:ext>
            </a:extLst>
          </p:cNvPr>
          <p:cNvSpPr txBox="1"/>
          <p:nvPr/>
        </p:nvSpPr>
        <p:spPr>
          <a:xfrm>
            <a:off x="4786277" y="32192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gondoz</a:t>
            </a:r>
          </a:p>
        </p:txBody>
      </p:sp>
      <p:sp>
        <p:nvSpPr>
          <p:cNvPr id="22" name="Rombusz 21">
            <a:extLst>
              <a:ext uri="{FF2B5EF4-FFF2-40B4-BE49-F238E27FC236}">
                <a16:creationId xmlns:a16="http://schemas.microsoft.com/office/drawing/2014/main" id="{AB92D5A7-6000-4BB8-B788-F5569409B9EA}"/>
              </a:ext>
            </a:extLst>
          </p:cNvPr>
          <p:cNvSpPr/>
          <p:nvPr/>
        </p:nvSpPr>
        <p:spPr>
          <a:xfrm rot="16200000">
            <a:off x="2398820" y="1656872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2DA2F1BE-11BA-41C5-809E-882A971D185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506530" y="1602875"/>
            <a:ext cx="0" cy="868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C9F44D07-3FD6-4E21-B01F-FD54E5D96905}"/>
              </a:ext>
            </a:extLst>
          </p:cNvPr>
          <p:cNvSpPr txBox="1"/>
          <p:nvPr/>
        </p:nvSpPr>
        <p:spPr>
          <a:xfrm>
            <a:off x="2461308" y="2187715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FAC99FA6-4315-48DE-8830-47B657EF27A8}"/>
              </a:ext>
            </a:extLst>
          </p:cNvPr>
          <p:cNvSpPr/>
          <p:nvPr/>
        </p:nvSpPr>
        <p:spPr>
          <a:xfrm>
            <a:off x="967714" y="2786552"/>
            <a:ext cx="3078506" cy="2435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7CB7E615-F9BC-4373-A3FF-81942B1D57BA}"/>
              </a:ext>
            </a:extLst>
          </p:cNvPr>
          <p:cNvSpPr/>
          <p:nvPr/>
        </p:nvSpPr>
        <p:spPr>
          <a:xfrm>
            <a:off x="967666" y="803859"/>
            <a:ext cx="3077727" cy="225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90BAFBE-934E-433B-8461-A0DA257CF105}"/>
              </a:ext>
            </a:extLst>
          </p:cNvPr>
          <p:cNvSpPr txBox="1"/>
          <p:nvPr/>
        </p:nvSpPr>
        <p:spPr>
          <a:xfrm>
            <a:off x="1465668" y="2187715"/>
            <a:ext cx="104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parcellák</a:t>
            </a:r>
          </a:p>
        </p:txBody>
      </p: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B81F991B-8650-4A7B-9999-7C1FBCEDD32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045393" y="658494"/>
            <a:ext cx="185544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6179028" y="2524001"/>
            <a:ext cx="1966694" cy="112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# 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6179028" y="2818391"/>
            <a:ext cx="1966694" cy="269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8DA52B75-9A45-4AAA-910D-BAD3CC0FE41D}"/>
              </a:ext>
            </a:extLst>
          </p:cNvPr>
          <p:cNvCxnSpPr>
            <a:cxnSpLocks/>
            <a:stCxn id="58" idx="3"/>
            <a:endCxn id="116" idx="2"/>
          </p:cNvCxnSpPr>
          <p:nvPr/>
        </p:nvCxnSpPr>
        <p:spPr>
          <a:xfrm>
            <a:off x="4046220" y="2908349"/>
            <a:ext cx="2027202" cy="315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E39E2B55-D651-4D4D-ADE1-4C5D278D558A}"/>
              </a:ext>
            </a:extLst>
          </p:cNvPr>
          <p:cNvSpPr txBox="1"/>
          <p:nvPr/>
        </p:nvSpPr>
        <p:spPr>
          <a:xfrm>
            <a:off x="5294523" y="2941295"/>
            <a:ext cx="89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növény</a:t>
            </a:r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CFA0A101-1D9C-44E8-9129-EABCC4EE0988}"/>
              </a:ext>
            </a:extLst>
          </p:cNvPr>
          <p:cNvSpPr/>
          <p:nvPr/>
        </p:nvSpPr>
        <p:spPr>
          <a:xfrm>
            <a:off x="6073422" y="2898407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Téglalap: szamárfül 155">
            <a:extLst>
              <a:ext uri="{FF2B5EF4-FFF2-40B4-BE49-F238E27FC236}">
                <a16:creationId xmlns:a16="http://schemas.microsoft.com/office/drawing/2014/main" id="{982D9460-CFCD-4764-BE8B-ACF479A732CA}"/>
              </a:ext>
            </a:extLst>
          </p:cNvPr>
          <p:cNvSpPr/>
          <p:nvPr/>
        </p:nvSpPr>
        <p:spPr>
          <a:xfrm rot="16200000">
            <a:off x="3452273" y="1090363"/>
            <a:ext cx="327499" cy="1787671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8" name="Ellipszis 157">
            <a:extLst>
              <a:ext uri="{FF2B5EF4-FFF2-40B4-BE49-F238E27FC236}">
                <a16:creationId xmlns:a16="http://schemas.microsoft.com/office/drawing/2014/main" id="{D5EEBA50-1DEB-4170-9B0E-FF66B52972CB}"/>
              </a:ext>
            </a:extLst>
          </p:cNvPr>
          <p:cNvSpPr/>
          <p:nvPr/>
        </p:nvSpPr>
        <p:spPr>
          <a:xfrm>
            <a:off x="3807239" y="1391967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1FF46FEC-00A2-4080-B7BD-1B0E3BE2B422}"/>
              </a:ext>
            </a:extLst>
          </p:cNvPr>
          <p:cNvCxnSpPr>
            <a:cxnSpLocks/>
            <a:stCxn id="158" idx="4"/>
          </p:cNvCxnSpPr>
          <p:nvPr/>
        </p:nvCxnSpPr>
        <p:spPr>
          <a:xfrm flipH="1">
            <a:off x="3850750" y="1474963"/>
            <a:ext cx="1" cy="327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7070289" y="366394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4868164" y="4438222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Haszon</a:t>
            </a: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8365198" y="4433834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Virág</a:t>
            </a: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5976859" y="3251576"/>
            <a:ext cx="609472" cy="176382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727570" y="3264685"/>
            <a:ext cx="605084" cy="17332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Háromszög 198">
            <a:extLst>
              <a:ext uri="{FF2B5EF4-FFF2-40B4-BE49-F238E27FC236}">
                <a16:creationId xmlns:a16="http://schemas.microsoft.com/office/drawing/2014/main" id="{CD4F4CAA-4CEA-4925-B6D9-63543F0A654E}"/>
              </a:ext>
            </a:extLst>
          </p:cNvPr>
          <p:cNvSpPr/>
          <p:nvPr/>
        </p:nvSpPr>
        <p:spPr>
          <a:xfrm>
            <a:off x="5303270" y="48854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0" name="Összekötő: szögletes 199">
            <a:extLst>
              <a:ext uri="{FF2B5EF4-FFF2-40B4-BE49-F238E27FC236}">
                <a16:creationId xmlns:a16="http://schemas.microsoft.com/office/drawing/2014/main" id="{76CCDF7F-0F5E-4ECE-B8C1-38B8A90B7ACC}"/>
              </a:ext>
            </a:extLst>
          </p:cNvPr>
          <p:cNvCxnSpPr>
            <a:cxnSpLocks/>
            <a:stCxn id="202" idx="0"/>
            <a:endCxn id="199" idx="3"/>
          </p:cNvCxnSpPr>
          <p:nvPr/>
        </p:nvCxnSpPr>
        <p:spPr>
          <a:xfrm rot="5400000" flipH="1" flipV="1">
            <a:off x="4561640" y="4743417"/>
            <a:ext cx="527962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Összekötő: szögletes 200">
            <a:extLst>
              <a:ext uri="{FF2B5EF4-FFF2-40B4-BE49-F238E27FC236}">
                <a16:creationId xmlns:a16="http://schemas.microsoft.com/office/drawing/2014/main" id="{6F2C9BE9-F433-40FE-BC5A-B205172EF2C2}"/>
              </a:ext>
            </a:extLst>
          </p:cNvPr>
          <p:cNvCxnSpPr>
            <a:cxnSpLocks/>
            <a:stCxn id="206" idx="0"/>
            <a:endCxn id="199" idx="3"/>
          </p:cNvCxnSpPr>
          <p:nvPr/>
        </p:nvCxnSpPr>
        <p:spPr>
          <a:xfrm rot="16200000" flipV="1">
            <a:off x="5714055" y="4732732"/>
            <a:ext cx="524318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églalap 201">
            <a:extLst>
              <a:ext uri="{FF2B5EF4-FFF2-40B4-BE49-F238E27FC236}">
                <a16:creationId xmlns:a16="http://schemas.microsoft.com/office/drawing/2014/main" id="{668EB3D6-09AA-43E8-A8E8-8770021FDA40}"/>
              </a:ext>
            </a:extLst>
          </p:cNvPr>
          <p:cNvSpPr/>
          <p:nvPr/>
        </p:nvSpPr>
        <p:spPr>
          <a:xfrm>
            <a:off x="3723235" y="5578263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Burgonya</a:t>
            </a:r>
          </a:p>
        </p:txBody>
      </p:sp>
      <p:sp>
        <p:nvSpPr>
          <p:cNvPr id="205" name="Téglalap 204">
            <a:extLst>
              <a:ext uri="{FF2B5EF4-FFF2-40B4-BE49-F238E27FC236}">
                <a16:creationId xmlns:a16="http://schemas.microsoft.com/office/drawing/2014/main" id="{ECFDBEBE-3285-4513-A4D1-4F00BB171364}"/>
              </a:ext>
            </a:extLst>
          </p:cNvPr>
          <p:cNvSpPr/>
          <p:nvPr/>
        </p:nvSpPr>
        <p:spPr>
          <a:xfrm>
            <a:off x="4861768" y="5574619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Borsó</a:t>
            </a:r>
          </a:p>
        </p:txBody>
      </p:sp>
      <p:sp>
        <p:nvSpPr>
          <p:cNvPr id="206" name="Téglalap 205">
            <a:extLst>
              <a:ext uri="{FF2B5EF4-FFF2-40B4-BE49-F238E27FC236}">
                <a16:creationId xmlns:a16="http://schemas.microsoft.com/office/drawing/2014/main" id="{442943D7-62D6-4BD8-AD58-E2591D8E23C7}"/>
              </a:ext>
            </a:extLst>
          </p:cNvPr>
          <p:cNvSpPr/>
          <p:nvPr/>
        </p:nvSpPr>
        <p:spPr>
          <a:xfrm>
            <a:off x="6024421" y="5574619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Hagyma</a:t>
            </a:r>
          </a:p>
        </p:txBody>
      </p: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B6410BE3-007E-4230-9348-0A987D47A8AF}"/>
              </a:ext>
            </a:extLst>
          </p:cNvPr>
          <p:cNvCxnSpPr>
            <a:cxnSpLocks/>
            <a:stCxn id="199" idx="3"/>
            <a:endCxn id="205" idx="0"/>
          </p:cNvCxnSpPr>
          <p:nvPr/>
        </p:nvCxnSpPr>
        <p:spPr>
          <a:xfrm>
            <a:off x="5396486" y="5050301"/>
            <a:ext cx="1" cy="5243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Háromszög 218">
            <a:extLst>
              <a:ext uri="{FF2B5EF4-FFF2-40B4-BE49-F238E27FC236}">
                <a16:creationId xmlns:a16="http://schemas.microsoft.com/office/drawing/2014/main" id="{2C381BB7-DEE4-4500-9214-B8A0B5839C6B}"/>
              </a:ext>
            </a:extLst>
          </p:cNvPr>
          <p:cNvSpPr/>
          <p:nvPr/>
        </p:nvSpPr>
        <p:spPr>
          <a:xfrm>
            <a:off x="8825473" y="48883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0" name="Összekötő: szögletes 219">
            <a:extLst>
              <a:ext uri="{FF2B5EF4-FFF2-40B4-BE49-F238E27FC236}">
                <a16:creationId xmlns:a16="http://schemas.microsoft.com/office/drawing/2014/main" id="{9A52E139-32E9-4226-92CC-8A55745B8935}"/>
              </a:ext>
            </a:extLst>
          </p:cNvPr>
          <p:cNvCxnSpPr>
            <a:cxnSpLocks/>
            <a:stCxn id="222" idx="0"/>
            <a:endCxn id="219" idx="3"/>
          </p:cNvCxnSpPr>
          <p:nvPr/>
        </p:nvCxnSpPr>
        <p:spPr>
          <a:xfrm rot="5400000" flipH="1" flipV="1">
            <a:off x="8085364" y="4744796"/>
            <a:ext cx="524920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Összekötő: szögletes 220">
            <a:extLst>
              <a:ext uri="{FF2B5EF4-FFF2-40B4-BE49-F238E27FC236}">
                <a16:creationId xmlns:a16="http://schemas.microsoft.com/office/drawing/2014/main" id="{9A028BE6-9C7A-43B6-8172-FC35D0F05DA4}"/>
              </a:ext>
            </a:extLst>
          </p:cNvPr>
          <p:cNvCxnSpPr>
            <a:cxnSpLocks/>
            <a:stCxn id="256" idx="0"/>
            <a:endCxn id="219" idx="3"/>
          </p:cNvCxnSpPr>
          <p:nvPr/>
        </p:nvCxnSpPr>
        <p:spPr>
          <a:xfrm rot="16200000" flipV="1">
            <a:off x="9237779" y="4734111"/>
            <a:ext cx="521276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églalap 221">
            <a:extLst>
              <a:ext uri="{FF2B5EF4-FFF2-40B4-BE49-F238E27FC236}">
                <a16:creationId xmlns:a16="http://schemas.microsoft.com/office/drawing/2014/main" id="{27A6A818-4558-4C57-ADA6-4E5D51A230C1}"/>
              </a:ext>
            </a:extLst>
          </p:cNvPr>
          <p:cNvSpPr/>
          <p:nvPr/>
        </p:nvSpPr>
        <p:spPr>
          <a:xfrm>
            <a:off x="7245438" y="5578121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Tulipán</a:t>
            </a:r>
          </a:p>
        </p:txBody>
      </p:sp>
      <p:sp>
        <p:nvSpPr>
          <p:cNvPr id="223" name="Téglalap 222">
            <a:extLst>
              <a:ext uri="{FF2B5EF4-FFF2-40B4-BE49-F238E27FC236}">
                <a16:creationId xmlns:a16="http://schemas.microsoft.com/office/drawing/2014/main" id="{7106EAC9-8F0A-49FA-AADF-8C19AC9B97B2}"/>
              </a:ext>
            </a:extLst>
          </p:cNvPr>
          <p:cNvSpPr/>
          <p:nvPr/>
        </p:nvSpPr>
        <p:spPr>
          <a:xfrm>
            <a:off x="8383971" y="5574477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Szegfű</a:t>
            </a:r>
          </a:p>
        </p:txBody>
      </p:sp>
      <p:sp>
        <p:nvSpPr>
          <p:cNvPr id="256" name="Téglalap 255">
            <a:extLst>
              <a:ext uri="{FF2B5EF4-FFF2-40B4-BE49-F238E27FC236}">
                <a16:creationId xmlns:a16="http://schemas.microsoft.com/office/drawing/2014/main" id="{7A5BB986-212A-4ACA-ACC9-08831A9C67BF}"/>
              </a:ext>
            </a:extLst>
          </p:cNvPr>
          <p:cNvSpPr/>
          <p:nvPr/>
        </p:nvSpPr>
        <p:spPr>
          <a:xfrm>
            <a:off x="9546624" y="5574477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Rózsa</a:t>
            </a:r>
          </a:p>
        </p:txBody>
      </p: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C18A58E1-079E-4A71-B697-14CD3CDCEE46}"/>
              </a:ext>
            </a:extLst>
          </p:cNvPr>
          <p:cNvCxnSpPr>
            <a:cxnSpLocks/>
            <a:stCxn id="219" idx="3"/>
            <a:endCxn id="223" idx="0"/>
          </p:cNvCxnSpPr>
          <p:nvPr/>
        </p:nvCxnSpPr>
        <p:spPr>
          <a:xfrm>
            <a:off x="8918689" y="5053201"/>
            <a:ext cx="1" cy="52127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Háromszög 257">
            <a:extLst>
              <a:ext uri="{FF2B5EF4-FFF2-40B4-BE49-F238E27FC236}">
                <a16:creationId xmlns:a16="http://schemas.microsoft.com/office/drawing/2014/main" id="{EA847329-F445-4CBA-A376-8089409A5F89}"/>
              </a:ext>
            </a:extLst>
          </p:cNvPr>
          <p:cNvSpPr/>
          <p:nvPr/>
        </p:nvSpPr>
        <p:spPr>
          <a:xfrm rot="5400000">
            <a:off x="5420218" y="2741764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09102591-C741-4577-9223-FB0794E563EF}"/>
              </a:ext>
            </a:extLst>
          </p:cNvPr>
          <p:cNvSpPr txBox="1"/>
          <p:nvPr/>
        </p:nvSpPr>
        <p:spPr>
          <a:xfrm>
            <a:off x="4470877" y="2635651"/>
            <a:ext cx="100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növekszik</a:t>
            </a:r>
          </a:p>
        </p:txBody>
      </p:sp>
      <p:sp>
        <p:nvSpPr>
          <p:cNvPr id="260" name="Szövegdoboz 259">
            <a:extLst>
              <a:ext uri="{FF2B5EF4-FFF2-40B4-BE49-F238E27FC236}">
                <a16:creationId xmlns:a16="http://schemas.microsoft.com/office/drawing/2014/main" id="{4C135AD2-BC2E-4A6E-8648-BD9298FC099B}"/>
              </a:ext>
            </a:extLst>
          </p:cNvPr>
          <p:cNvSpPr txBox="1"/>
          <p:nvPr/>
        </p:nvSpPr>
        <p:spPr>
          <a:xfrm>
            <a:off x="4031599" y="2660346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61" name="Szövegdoboz 260">
            <a:extLst>
              <a:ext uri="{FF2B5EF4-FFF2-40B4-BE49-F238E27FC236}">
                <a16:creationId xmlns:a16="http://schemas.microsoft.com/office/drawing/2014/main" id="{FB018A52-74B2-47B6-8B5B-FE08A068AC7B}"/>
              </a:ext>
            </a:extLst>
          </p:cNvPr>
          <p:cNvSpPr txBox="1"/>
          <p:nvPr/>
        </p:nvSpPr>
        <p:spPr>
          <a:xfrm>
            <a:off x="5660341" y="255444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A021EDBE-7DB5-4449-A0D7-5F51A5C22C79}"/>
              </a:ext>
            </a:extLst>
          </p:cNvPr>
          <p:cNvSpPr/>
          <p:nvPr/>
        </p:nvSpPr>
        <p:spPr>
          <a:xfrm>
            <a:off x="3497915" y="3135535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3905B695-CACE-40FF-8361-E1D1BCE13334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3541427" y="3218531"/>
            <a:ext cx="0" cy="12377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6CB80861-E65C-4E1C-9D52-BCE32DCAD877}"/>
              </a:ext>
            </a:extLst>
          </p:cNvPr>
          <p:cNvSpPr txBox="1"/>
          <p:nvPr/>
        </p:nvSpPr>
        <p:spPr>
          <a:xfrm>
            <a:off x="2610115" y="2154017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 </a:t>
            </a:r>
            <a:r>
              <a:rPr lang="hu-HU" sz="1600" i="1" dirty="0" err="1"/>
              <a:t>ordered</a:t>
            </a:r>
            <a:r>
              <a:rPr lang="hu-HU" sz="16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141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FAC8E03F-2077-44DA-8CC3-12FFD211C0B7}"/>
              </a:ext>
            </a:extLst>
          </p:cNvPr>
          <p:cNvSpPr/>
          <p:nvPr/>
        </p:nvSpPr>
        <p:spPr>
          <a:xfrm>
            <a:off x="967666" y="503922"/>
            <a:ext cx="3077728" cy="10989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b="1" dirty="0">
                <a:solidFill>
                  <a:srgbClr val="FFFF00"/>
                </a:solidFill>
              </a:rPr>
              <a:t>+ beérett() : int[*]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i:int</a:t>
            </a:r>
            <a:r>
              <a:rPr lang="hu-HU" sz="1600" dirty="0">
                <a:solidFill>
                  <a:schemeClr val="tx1"/>
                </a:solidFill>
              </a:rPr>
              <a:t>, n:Növényfajta)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DEEAE8A-805C-4968-9239-FFC6C159662F}"/>
              </a:ext>
            </a:extLst>
          </p:cNvPr>
          <p:cNvSpPr/>
          <p:nvPr/>
        </p:nvSpPr>
        <p:spPr>
          <a:xfrm>
            <a:off x="967666" y="2471165"/>
            <a:ext cx="3077727" cy="16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Parcella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n:Növényfajta</a:t>
            </a:r>
            <a:r>
              <a:rPr lang="hu-HU" sz="1600" dirty="0">
                <a:solidFill>
                  <a:schemeClr val="tx1"/>
                </a:solidFill>
              </a:rPr>
              <a:t>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7803FB8-2CD0-4B56-BCD7-B36C6F0912B0}"/>
              </a:ext>
            </a:extLst>
          </p:cNvPr>
          <p:cNvSpPr/>
          <p:nvPr/>
        </p:nvSpPr>
        <p:spPr>
          <a:xfrm>
            <a:off x="5900840" y="370019"/>
            <a:ext cx="1552148" cy="5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Kertész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5DDEDD4C-106F-47C2-AA10-D233D789E73C}"/>
              </a:ext>
            </a:extLst>
          </p:cNvPr>
          <p:cNvSpPr/>
          <p:nvPr/>
        </p:nvSpPr>
        <p:spPr>
          <a:xfrm rot="16200000">
            <a:off x="4717769" y="44754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C3B21F0-89D1-47C8-A45C-5E2FD47FE850}"/>
              </a:ext>
            </a:extLst>
          </p:cNvPr>
          <p:cNvSpPr txBox="1"/>
          <p:nvPr/>
        </p:nvSpPr>
        <p:spPr>
          <a:xfrm>
            <a:off x="4786277" y="32192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gondoz</a:t>
            </a:r>
          </a:p>
        </p:txBody>
      </p:sp>
      <p:sp>
        <p:nvSpPr>
          <p:cNvPr id="22" name="Rombusz 21">
            <a:extLst>
              <a:ext uri="{FF2B5EF4-FFF2-40B4-BE49-F238E27FC236}">
                <a16:creationId xmlns:a16="http://schemas.microsoft.com/office/drawing/2014/main" id="{AB92D5A7-6000-4BB8-B788-F5569409B9EA}"/>
              </a:ext>
            </a:extLst>
          </p:cNvPr>
          <p:cNvSpPr/>
          <p:nvPr/>
        </p:nvSpPr>
        <p:spPr>
          <a:xfrm rot="16200000">
            <a:off x="2398820" y="1656872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2DA2F1BE-11BA-41C5-809E-882A971D185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506530" y="1602875"/>
            <a:ext cx="0" cy="868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C9F44D07-3FD6-4E21-B01F-FD54E5D96905}"/>
              </a:ext>
            </a:extLst>
          </p:cNvPr>
          <p:cNvSpPr txBox="1"/>
          <p:nvPr/>
        </p:nvSpPr>
        <p:spPr>
          <a:xfrm>
            <a:off x="2461308" y="2187715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FAC99FA6-4315-48DE-8830-47B657EF27A8}"/>
              </a:ext>
            </a:extLst>
          </p:cNvPr>
          <p:cNvSpPr/>
          <p:nvPr/>
        </p:nvSpPr>
        <p:spPr>
          <a:xfrm>
            <a:off x="967714" y="2818451"/>
            <a:ext cx="3078506" cy="2435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7CB7E615-F9BC-4373-A3FF-81942B1D57BA}"/>
              </a:ext>
            </a:extLst>
          </p:cNvPr>
          <p:cNvSpPr/>
          <p:nvPr/>
        </p:nvSpPr>
        <p:spPr>
          <a:xfrm>
            <a:off x="967666" y="803859"/>
            <a:ext cx="3077727" cy="225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90BAFBE-934E-433B-8461-A0DA257CF105}"/>
              </a:ext>
            </a:extLst>
          </p:cNvPr>
          <p:cNvSpPr txBox="1"/>
          <p:nvPr/>
        </p:nvSpPr>
        <p:spPr>
          <a:xfrm>
            <a:off x="1465668" y="2187715"/>
            <a:ext cx="104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parcellák</a:t>
            </a:r>
          </a:p>
        </p:txBody>
      </p: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B81F991B-8650-4A7B-9999-7C1FBCEDD32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045393" y="658494"/>
            <a:ext cx="185544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6179028" y="2524001"/>
            <a:ext cx="1966694" cy="112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# 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6179028" y="2818391"/>
            <a:ext cx="1966694" cy="269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8DA52B75-9A45-4AAA-910D-BAD3CC0FE41D}"/>
              </a:ext>
            </a:extLst>
          </p:cNvPr>
          <p:cNvCxnSpPr>
            <a:cxnSpLocks/>
            <a:stCxn id="58" idx="3"/>
            <a:endCxn id="116" idx="2"/>
          </p:cNvCxnSpPr>
          <p:nvPr/>
        </p:nvCxnSpPr>
        <p:spPr>
          <a:xfrm flipV="1">
            <a:off x="4046220" y="2939905"/>
            <a:ext cx="2027202" cy="34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E39E2B55-D651-4D4D-ADE1-4C5D278D558A}"/>
              </a:ext>
            </a:extLst>
          </p:cNvPr>
          <p:cNvSpPr txBox="1"/>
          <p:nvPr/>
        </p:nvSpPr>
        <p:spPr>
          <a:xfrm>
            <a:off x="5294523" y="2941295"/>
            <a:ext cx="89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növény</a:t>
            </a:r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CFA0A101-1D9C-44E8-9129-EABCC4EE0988}"/>
              </a:ext>
            </a:extLst>
          </p:cNvPr>
          <p:cNvSpPr/>
          <p:nvPr/>
        </p:nvSpPr>
        <p:spPr>
          <a:xfrm>
            <a:off x="6073422" y="2898407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Téglalap: szamárfül 155">
            <a:extLst>
              <a:ext uri="{FF2B5EF4-FFF2-40B4-BE49-F238E27FC236}">
                <a16:creationId xmlns:a16="http://schemas.microsoft.com/office/drawing/2014/main" id="{982D9460-CFCD-4764-BE8B-ACF479A732CA}"/>
              </a:ext>
            </a:extLst>
          </p:cNvPr>
          <p:cNvSpPr/>
          <p:nvPr/>
        </p:nvSpPr>
        <p:spPr>
          <a:xfrm rot="16200000">
            <a:off x="3530472" y="1012163"/>
            <a:ext cx="387602" cy="2004172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7" name="Szövegdoboz 156">
            <a:extLst>
              <a:ext uri="{FF2B5EF4-FFF2-40B4-BE49-F238E27FC236}">
                <a16:creationId xmlns:a16="http://schemas.microsoft.com/office/drawing/2014/main" id="{D6E7EFE1-9F50-462E-BC9C-5402E9683A46}"/>
              </a:ext>
            </a:extLst>
          </p:cNvPr>
          <p:cNvSpPr txBox="1"/>
          <p:nvPr/>
        </p:nvSpPr>
        <p:spPr>
          <a:xfrm>
            <a:off x="2764596" y="1836161"/>
            <a:ext cx="177956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parcellák[i].ültet(n)</a:t>
            </a:r>
          </a:p>
        </p:txBody>
      </p:sp>
      <p:sp>
        <p:nvSpPr>
          <p:cNvPr id="158" name="Ellipszis 157">
            <a:extLst>
              <a:ext uri="{FF2B5EF4-FFF2-40B4-BE49-F238E27FC236}">
                <a16:creationId xmlns:a16="http://schemas.microsoft.com/office/drawing/2014/main" id="{D5EEBA50-1DEB-4170-9B0E-FF66B52972CB}"/>
              </a:ext>
            </a:extLst>
          </p:cNvPr>
          <p:cNvSpPr/>
          <p:nvPr/>
        </p:nvSpPr>
        <p:spPr>
          <a:xfrm>
            <a:off x="3807239" y="1391967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1FF46FEC-00A2-4080-B7BD-1B0E3BE2B422}"/>
              </a:ext>
            </a:extLst>
          </p:cNvPr>
          <p:cNvCxnSpPr>
            <a:cxnSpLocks/>
            <a:stCxn id="158" idx="4"/>
          </p:cNvCxnSpPr>
          <p:nvPr/>
        </p:nvCxnSpPr>
        <p:spPr>
          <a:xfrm flipH="1">
            <a:off x="3850750" y="1474963"/>
            <a:ext cx="1" cy="327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lipszis 170">
            <a:extLst>
              <a:ext uri="{FF2B5EF4-FFF2-40B4-BE49-F238E27FC236}">
                <a16:creationId xmlns:a16="http://schemas.microsoft.com/office/drawing/2014/main" id="{66D4F65F-88DB-475B-AE43-2B411F352302}"/>
              </a:ext>
            </a:extLst>
          </p:cNvPr>
          <p:cNvSpPr/>
          <p:nvPr/>
        </p:nvSpPr>
        <p:spPr>
          <a:xfrm>
            <a:off x="3807239" y="1135328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2" name="Téglalap: szamárfül 171">
            <a:extLst>
              <a:ext uri="{FF2B5EF4-FFF2-40B4-BE49-F238E27FC236}">
                <a16:creationId xmlns:a16="http://schemas.microsoft.com/office/drawing/2014/main" id="{A75B5FE9-96B0-4A89-B9F5-FBAC3A0BFDF7}"/>
              </a:ext>
            </a:extLst>
          </p:cNvPr>
          <p:cNvSpPr/>
          <p:nvPr/>
        </p:nvSpPr>
        <p:spPr>
          <a:xfrm rot="16200000">
            <a:off x="6465072" y="-478041"/>
            <a:ext cx="917623" cy="3908618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3" name="Szövegdoboz 172">
            <a:extLst>
              <a:ext uri="{FF2B5EF4-FFF2-40B4-BE49-F238E27FC236}">
                <a16:creationId xmlns:a16="http://schemas.microsoft.com/office/drawing/2014/main" id="{0FAEF52B-0A13-43EE-9323-D628D4CA1FD7}"/>
              </a:ext>
            </a:extLst>
          </p:cNvPr>
          <p:cNvSpPr txBox="1"/>
          <p:nvPr/>
        </p:nvSpPr>
        <p:spPr>
          <a:xfrm>
            <a:off x="5013085" y="1053868"/>
            <a:ext cx="3717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Gyűjtsük ki azon p parcellák sorszámát, amelyekbe vetett haszon növény érési ideje azonos az ültetés óta eltelt idővel</a:t>
            </a:r>
          </a:p>
        </p:txBody>
      </p:sp>
      <p:cxnSp>
        <p:nvCxnSpPr>
          <p:cNvPr id="174" name="Egyenes összekötő 173">
            <a:extLst>
              <a:ext uri="{FF2B5EF4-FFF2-40B4-BE49-F238E27FC236}">
                <a16:creationId xmlns:a16="http://schemas.microsoft.com/office/drawing/2014/main" id="{C0142ABE-8121-4496-9A5C-D1637ECE8493}"/>
              </a:ext>
            </a:extLst>
          </p:cNvPr>
          <p:cNvCxnSpPr>
            <a:cxnSpLocks/>
            <a:stCxn id="171" idx="6"/>
          </p:cNvCxnSpPr>
          <p:nvPr/>
        </p:nvCxnSpPr>
        <p:spPr>
          <a:xfrm>
            <a:off x="3894262" y="1176826"/>
            <a:ext cx="10099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7070289" y="366394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4868164" y="4438222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Haszon</a:t>
            </a: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8365198" y="4433834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Virág</a:t>
            </a: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5976859" y="3251576"/>
            <a:ext cx="609472" cy="176382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727570" y="3264685"/>
            <a:ext cx="605084" cy="17332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Háromszög 198">
            <a:extLst>
              <a:ext uri="{FF2B5EF4-FFF2-40B4-BE49-F238E27FC236}">
                <a16:creationId xmlns:a16="http://schemas.microsoft.com/office/drawing/2014/main" id="{CD4F4CAA-4CEA-4925-B6D9-63543F0A654E}"/>
              </a:ext>
            </a:extLst>
          </p:cNvPr>
          <p:cNvSpPr/>
          <p:nvPr/>
        </p:nvSpPr>
        <p:spPr>
          <a:xfrm>
            <a:off x="5303270" y="48854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0" name="Összekötő: szögletes 199">
            <a:extLst>
              <a:ext uri="{FF2B5EF4-FFF2-40B4-BE49-F238E27FC236}">
                <a16:creationId xmlns:a16="http://schemas.microsoft.com/office/drawing/2014/main" id="{76CCDF7F-0F5E-4ECE-B8C1-38B8A90B7ACC}"/>
              </a:ext>
            </a:extLst>
          </p:cNvPr>
          <p:cNvCxnSpPr>
            <a:cxnSpLocks/>
            <a:stCxn id="202" idx="0"/>
            <a:endCxn id="199" idx="3"/>
          </p:cNvCxnSpPr>
          <p:nvPr/>
        </p:nvCxnSpPr>
        <p:spPr>
          <a:xfrm rot="5400000" flipH="1" flipV="1">
            <a:off x="4561640" y="4743417"/>
            <a:ext cx="527962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Összekötő: szögletes 200">
            <a:extLst>
              <a:ext uri="{FF2B5EF4-FFF2-40B4-BE49-F238E27FC236}">
                <a16:creationId xmlns:a16="http://schemas.microsoft.com/office/drawing/2014/main" id="{6F2C9BE9-F433-40FE-BC5A-B205172EF2C2}"/>
              </a:ext>
            </a:extLst>
          </p:cNvPr>
          <p:cNvCxnSpPr>
            <a:cxnSpLocks/>
            <a:stCxn id="206" idx="0"/>
            <a:endCxn id="199" idx="3"/>
          </p:cNvCxnSpPr>
          <p:nvPr/>
        </p:nvCxnSpPr>
        <p:spPr>
          <a:xfrm rot="16200000" flipV="1">
            <a:off x="5714055" y="4732732"/>
            <a:ext cx="524318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églalap 201">
            <a:extLst>
              <a:ext uri="{FF2B5EF4-FFF2-40B4-BE49-F238E27FC236}">
                <a16:creationId xmlns:a16="http://schemas.microsoft.com/office/drawing/2014/main" id="{668EB3D6-09AA-43E8-A8E8-8770021FDA40}"/>
              </a:ext>
            </a:extLst>
          </p:cNvPr>
          <p:cNvSpPr/>
          <p:nvPr/>
        </p:nvSpPr>
        <p:spPr>
          <a:xfrm>
            <a:off x="3723235" y="5578263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Burgonya</a:t>
            </a:r>
          </a:p>
        </p:txBody>
      </p:sp>
      <p:sp>
        <p:nvSpPr>
          <p:cNvPr id="205" name="Téglalap 204">
            <a:extLst>
              <a:ext uri="{FF2B5EF4-FFF2-40B4-BE49-F238E27FC236}">
                <a16:creationId xmlns:a16="http://schemas.microsoft.com/office/drawing/2014/main" id="{ECFDBEBE-3285-4513-A4D1-4F00BB171364}"/>
              </a:ext>
            </a:extLst>
          </p:cNvPr>
          <p:cNvSpPr/>
          <p:nvPr/>
        </p:nvSpPr>
        <p:spPr>
          <a:xfrm>
            <a:off x="4861768" y="5574619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Borsó</a:t>
            </a:r>
          </a:p>
        </p:txBody>
      </p:sp>
      <p:sp>
        <p:nvSpPr>
          <p:cNvPr id="206" name="Téglalap 205">
            <a:extLst>
              <a:ext uri="{FF2B5EF4-FFF2-40B4-BE49-F238E27FC236}">
                <a16:creationId xmlns:a16="http://schemas.microsoft.com/office/drawing/2014/main" id="{442943D7-62D6-4BD8-AD58-E2591D8E23C7}"/>
              </a:ext>
            </a:extLst>
          </p:cNvPr>
          <p:cNvSpPr/>
          <p:nvPr/>
        </p:nvSpPr>
        <p:spPr>
          <a:xfrm>
            <a:off x="6024421" y="5574619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Hagyma</a:t>
            </a:r>
          </a:p>
        </p:txBody>
      </p: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B6410BE3-007E-4230-9348-0A987D47A8AF}"/>
              </a:ext>
            </a:extLst>
          </p:cNvPr>
          <p:cNvCxnSpPr>
            <a:cxnSpLocks/>
            <a:stCxn id="199" idx="3"/>
            <a:endCxn id="205" idx="0"/>
          </p:cNvCxnSpPr>
          <p:nvPr/>
        </p:nvCxnSpPr>
        <p:spPr>
          <a:xfrm>
            <a:off x="5396486" y="5050301"/>
            <a:ext cx="1" cy="5243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Háromszög 218">
            <a:extLst>
              <a:ext uri="{FF2B5EF4-FFF2-40B4-BE49-F238E27FC236}">
                <a16:creationId xmlns:a16="http://schemas.microsoft.com/office/drawing/2014/main" id="{2C381BB7-DEE4-4500-9214-B8A0B5839C6B}"/>
              </a:ext>
            </a:extLst>
          </p:cNvPr>
          <p:cNvSpPr/>
          <p:nvPr/>
        </p:nvSpPr>
        <p:spPr>
          <a:xfrm>
            <a:off x="8825473" y="48883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0" name="Összekötő: szögletes 219">
            <a:extLst>
              <a:ext uri="{FF2B5EF4-FFF2-40B4-BE49-F238E27FC236}">
                <a16:creationId xmlns:a16="http://schemas.microsoft.com/office/drawing/2014/main" id="{9A52E139-32E9-4226-92CC-8A55745B8935}"/>
              </a:ext>
            </a:extLst>
          </p:cNvPr>
          <p:cNvCxnSpPr>
            <a:cxnSpLocks/>
            <a:stCxn id="222" idx="0"/>
            <a:endCxn id="219" idx="3"/>
          </p:cNvCxnSpPr>
          <p:nvPr/>
        </p:nvCxnSpPr>
        <p:spPr>
          <a:xfrm rot="5400000" flipH="1" flipV="1">
            <a:off x="8085364" y="4744796"/>
            <a:ext cx="524920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Összekötő: szögletes 220">
            <a:extLst>
              <a:ext uri="{FF2B5EF4-FFF2-40B4-BE49-F238E27FC236}">
                <a16:creationId xmlns:a16="http://schemas.microsoft.com/office/drawing/2014/main" id="{9A028BE6-9C7A-43B6-8172-FC35D0F05DA4}"/>
              </a:ext>
            </a:extLst>
          </p:cNvPr>
          <p:cNvCxnSpPr>
            <a:cxnSpLocks/>
            <a:stCxn id="256" idx="0"/>
            <a:endCxn id="219" idx="3"/>
          </p:cNvCxnSpPr>
          <p:nvPr/>
        </p:nvCxnSpPr>
        <p:spPr>
          <a:xfrm rot="16200000" flipV="1">
            <a:off x="9237779" y="4734111"/>
            <a:ext cx="521276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églalap 221">
            <a:extLst>
              <a:ext uri="{FF2B5EF4-FFF2-40B4-BE49-F238E27FC236}">
                <a16:creationId xmlns:a16="http://schemas.microsoft.com/office/drawing/2014/main" id="{27A6A818-4558-4C57-ADA6-4E5D51A230C1}"/>
              </a:ext>
            </a:extLst>
          </p:cNvPr>
          <p:cNvSpPr/>
          <p:nvPr/>
        </p:nvSpPr>
        <p:spPr>
          <a:xfrm>
            <a:off x="7245438" y="5578121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Tulipán</a:t>
            </a:r>
          </a:p>
        </p:txBody>
      </p:sp>
      <p:sp>
        <p:nvSpPr>
          <p:cNvPr id="223" name="Téglalap 222">
            <a:extLst>
              <a:ext uri="{FF2B5EF4-FFF2-40B4-BE49-F238E27FC236}">
                <a16:creationId xmlns:a16="http://schemas.microsoft.com/office/drawing/2014/main" id="{7106EAC9-8F0A-49FA-AADF-8C19AC9B97B2}"/>
              </a:ext>
            </a:extLst>
          </p:cNvPr>
          <p:cNvSpPr/>
          <p:nvPr/>
        </p:nvSpPr>
        <p:spPr>
          <a:xfrm>
            <a:off x="8383971" y="5574477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Szegfű</a:t>
            </a:r>
          </a:p>
        </p:txBody>
      </p:sp>
      <p:sp>
        <p:nvSpPr>
          <p:cNvPr id="256" name="Téglalap 255">
            <a:extLst>
              <a:ext uri="{FF2B5EF4-FFF2-40B4-BE49-F238E27FC236}">
                <a16:creationId xmlns:a16="http://schemas.microsoft.com/office/drawing/2014/main" id="{7A5BB986-212A-4ACA-ACC9-08831A9C67BF}"/>
              </a:ext>
            </a:extLst>
          </p:cNvPr>
          <p:cNvSpPr/>
          <p:nvPr/>
        </p:nvSpPr>
        <p:spPr>
          <a:xfrm>
            <a:off x="9546624" y="5574477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Rózsa</a:t>
            </a:r>
          </a:p>
        </p:txBody>
      </p: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C18A58E1-079E-4A71-B697-14CD3CDCEE46}"/>
              </a:ext>
            </a:extLst>
          </p:cNvPr>
          <p:cNvCxnSpPr>
            <a:cxnSpLocks/>
            <a:stCxn id="219" idx="3"/>
            <a:endCxn id="223" idx="0"/>
          </p:cNvCxnSpPr>
          <p:nvPr/>
        </p:nvCxnSpPr>
        <p:spPr>
          <a:xfrm>
            <a:off x="8918689" y="5053201"/>
            <a:ext cx="1" cy="52127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Háromszög 257">
            <a:extLst>
              <a:ext uri="{FF2B5EF4-FFF2-40B4-BE49-F238E27FC236}">
                <a16:creationId xmlns:a16="http://schemas.microsoft.com/office/drawing/2014/main" id="{EA847329-F445-4CBA-A376-8089409A5F89}"/>
              </a:ext>
            </a:extLst>
          </p:cNvPr>
          <p:cNvSpPr/>
          <p:nvPr/>
        </p:nvSpPr>
        <p:spPr>
          <a:xfrm rot="5400000">
            <a:off x="5420218" y="2741764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09102591-C741-4577-9223-FB0794E563EF}"/>
              </a:ext>
            </a:extLst>
          </p:cNvPr>
          <p:cNvSpPr txBox="1"/>
          <p:nvPr/>
        </p:nvSpPr>
        <p:spPr>
          <a:xfrm>
            <a:off x="4470877" y="2635651"/>
            <a:ext cx="100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növekszik</a:t>
            </a:r>
          </a:p>
        </p:txBody>
      </p:sp>
      <p:sp>
        <p:nvSpPr>
          <p:cNvPr id="260" name="Szövegdoboz 259">
            <a:extLst>
              <a:ext uri="{FF2B5EF4-FFF2-40B4-BE49-F238E27FC236}">
                <a16:creationId xmlns:a16="http://schemas.microsoft.com/office/drawing/2014/main" id="{4C135AD2-BC2E-4A6E-8648-BD9298FC099B}"/>
              </a:ext>
            </a:extLst>
          </p:cNvPr>
          <p:cNvSpPr txBox="1"/>
          <p:nvPr/>
        </p:nvSpPr>
        <p:spPr>
          <a:xfrm>
            <a:off x="4031599" y="2660346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61" name="Szövegdoboz 260">
            <a:extLst>
              <a:ext uri="{FF2B5EF4-FFF2-40B4-BE49-F238E27FC236}">
                <a16:creationId xmlns:a16="http://schemas.microsoft.com/office/drawing/2014/main" id="{FB018A52-74B2-47B6-8B5B-FE08A068AC7B}"/>
              </a:ext>
            </a:extLst>
          </p:cNvPr>
          <p:cNvSpPr txBox="1"/>
          <p:nvPr/>
        </p:nvSpPr>
        <p:spPr>
          <a:xfrm>
            <a:off x="5660341" y="255444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A021EDBE-7DB5-4449-A0D7-5F51A5C22C79}"/>
              </a:ext>
            </a:extLst>
          </p:cNvPr>
          <p:cNvSpPr/>
          <p:nvPr/>
        </p:nvSpPr>
        <p:spPr>
          <a:xfrm>
            <a:off x="3497915" y="3135535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3905B695-CACE-40FF-8361-E1D1BCE13334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3541427" y="3218531"/>
            <a:ext cx="0" cy="12377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églalap: szamárfül 61">
            <a:extLst>
              <a:ext uri="{FF2B5EF4-FFF2-40B4-BE49-F238E27FC236}">
                <a16:creationId xmlns:a16="http://schemas.microsoft.com/office/drawing/2014/main" id="{675A2682-7D63-4428-B866-105035BE3AD2}"/>
              </a:ext>
            </a:extLst>
          </p:cNvPr>
          <p:cNvSpPr/>
          <p:nvPr/>
        </p:nvSpPr>
        <p:spPr>
          <a:xfrm rot="16200000">
            <a:off x="2771193" y="3447757"/>
            <a:ext cx="659694" cy="2651238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C87637A5-E478-4255-BDB7-BB376468BB23}"/>
              </a:ext>
            </a:extLst>
          </p:cNvPr>
          <p:cNvSpPr txBox="1"/>
          <p:nvPr/>
        </p:nvSpPr>
        <p:spPr>
          <a:xfrm>
            <a:off x="1934136" y="4465636"/>
            <a:ext cx="230289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növény := n</a:t>
            </a:r>
          </a:p>
          <a:p>
            <a:r>
              <a:rPr lang="hu-HU" sz="1600" dirty="0" err="1"/>
              <a:t>ültetésiIdő</a:t>
            </a:r>
            <a:r>
              <a:rPr lang="hu-HU" sz="1600" dirty="0"/>
              <a:t> := </a:t>
            </a:r>
            <a:r>
              <a:rPr lang="hu-HU" sz="1600" dirty="0" err="1"/>
              <a:t>maiHónap</a:t>
            </a:r>
            <a:r>
              <a:rPr lang="hu-HU" sz="1600" dirty="0"/>
              <a:t>()</a:t>
            </a:r>
            <a:r>
              <a:rPr lang="en-US" sz="1600" dirty="0"/>
              <a:t> </a:t>
            </a:r>
            <a:endParaRPr lang="hu-HU" sz="1600" dirty="0"/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6CB80861-E65C-4E1C-9D52-BCE32DCAD877}"/>
              </a:ext>
            </a:extLst>
          </p:cNvPr>
          <p:cNvSpPr txBox="1"/>
          <p:nvPr/>
        </p:nvSpPr>
        <p:spPr>
          <a:xfrm>
            <a:off x="2610115" y="2154017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 </a:t>
            </a:r>
            <a:r>
              <a:rPr lang="hu-HU" sz="1600" i="1" dirty="0" err="1"/>
              <a:t>ordered</a:t>
            </a:r>
            <a:r>
              <a:rPr lang="hu-HU" sz="16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02087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FAC8E03F-2077-44DA-8CC3-12FFD211C0B7}"/>
              </a:ext>
            </a:extLst>
          </p:cNvPr>
          <p:cNvSpPr/>
          <p:nvPr/>
        </p:nvSpPr>
        <p:spPr>
          <a:xfrm>
            <a:off x="967666" y="503922"/>
            <a:ext cx="3077728" cy="10989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+ beérett() : int[*]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i:int</a:t>
            </a:r>
            <a:r>
              <a:rPr lang="hu-HU" sz="1600" dirty="0">
                <a:solidFill>
                  <a:schemeClr val="tx1"/>
                </a:solidFill>
              </a:rPr>
              <a:t>, n:Növényfajta)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DEEAE8A-805C-4968-9239-FFC6C159662F}"/>
              </a:ext>
            </a:extLst>
          </p:cNvPr>
          <p:cNvSpPr/>
          <p:nvPr/>
        </p:nvSpPr>
        <p:spPr>
          <a:xfrm>
            <a:off x="967666" y="2471165"/>
            <a:ext cx="3077727" cy="16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Parcella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n:Növényfajta</a:t>
            </a:r>
            <a:r>
              <a:rPr lang="hu-HU" sz="1600" dirty="0">
                <a:solidFill>
                  <a:schemeClr val="tx1"/>
                </a:solidFill>
              </a:rPr>
              <a:t>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7803FB8-2CD0-4B56-BCD7-B36C6F0912B0}"/>
              </a:ext>
            </a:extLst>
          </p:cNvPr>
          <p:cNvSpPr/>
          <p:nvPr/>
        </p:nvSpPr>
        <p:spPr>
          <a:xfrm>
            <a:off x="5900840" y="370019"/>
            <a:ext cx="1552148" cy="5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Kertész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5DDEDD4C-106F-47C2-AA10-D233D789E73C}"/>
              </a:ext>
            </a:extLst>
          </p:cNvPr>
          <p:cNvSpPr/>
          <p:nvPr/>
        </p:nvSpPr>
        <p:spPr>
          <a:xfrm rot="16200000">
            <a:off x="4717769" y="44754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C3B21F0-89D1-47C8-A45C-5E2FD47FE850}"/>
              </a:ext>
            </a:extLst>
          </p:cNvPr>
          <p:cNvSpPr txBox="1"/>
          <p:nvPr/>
        </p:nvSpPr>
        <p:spPr>
          <a:xfrm>
            <a:off x="4786277" y="32192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gondoz</a:t>
            </a:r>
          </a:p>
        </p:txBody>
      </p:sp>
      <p:sp>
        <p:nvSpPr>
          <p:cNvPr id="22" name="Rombusz 21">
            <a:extLst>
              <a:ext uri="{FF2B5EF4-FFF2-40B4-BE49-F238E27FC236}">
                <a16:creationId xmlns:a16="http://schemas.microsoft.com/office/drawing/2014/main" id="{AB92D5A7-6000-4BB8-B788-F5569409B9EA}"/>
              </a:ext>
            </a:extLst>
          </p:cNvPr>
          <p:cNvSpPr/>
          <p:nvPr/>
        </p:nvSpPr>
        <p:spPr>
          <a:xfrm rot="16200000">
            <a:off x="2398820" y="1656872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2DA2F1BE-11BA-41C5-809E-882A971D185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506530" y="1602875"/>
            <a:ext cx="0" cy="868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C9F44D07-3FD6-4E21-B01F-FD54E5D96905}"/>
              </a:ext>
            </a:extLst>
          </p:cNvPr>
          <p:cNvSpPr txBox="1"/>
          <p:nvPr/>
        </p:nvSpPr>
        <p:spPr>
          <a:xfrm>
            <a:off x="2461308" y="2187715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FAC99FA6-4315-48DE-8830-47B657EF27A8}"/>
              </a:ext>
            </a:extLst>
          </p:cNvPr>
          <p:cNvSpPr/>
          <p:nvPr/>
        </p:nvSpPr>
        <p:spPr>
          <a:xfrm>
            <a:off x="967714" y="2818451"/>
            <a:ext cx="3078506" cy="2435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7CB7E615-F9BC-4373-A3FF-81942B1D57BA}"/>
              </a:ext>
            </a:extLst>
          </p:cNvPr>
          <p:cNvSpPr/>
          <p:nvPr/>
        </p:nvSpPr>
        <p:spPr>
          <a:xfrm>
            <a:off x="967666" y="803859"/>
            <a:ext cx="3077727" cy="225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890BAFBE-934E-433B-8461-A0DA257CF105}"/>
              </a:ext>
            </a:extLst>
          </p:cNvPr>
          <p:cNvSpPr txBox="1"/>
          <p:nvPr/>
        </p:nvSpPr>
        <p:spPr>
          <a:xfrm>
            <a:off x="1465668" y="2187715"/>
            <a:ext cx="104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parcellák</a:t>
            </a:r>
          </a:p>
        </p:txBody>
      </p: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B81F991B-8650-4A7B-9999-7C1FBCEDD32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045393" y="658494"/>
            <a:ext cx="185544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6179028" y="2524001"/>
            <a:ext cx="1966694" cy="112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# 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6179028" y="2818391"/>
            <a:ext cx="1966694" cy="269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8DA52B75-9A45-4AAA-910D-BAD3CC0FE41D}"/>
              </a:ext>
            </a:extLst>
          </p:cNvPr>
          <p:cNvCxnSpPr>
            <a:cxnSpLocks/>
            <a:stCxn id="58" idx="3"/>
            <a:endCxn id="116" idx="2"/>
          </p:cNvCxnSpPr>
          <p:nvPr/>
        </p:nvCxnSpPr>
        <p:spPr>
          <a:xfrm flipV="1">
            <a:off x="4046220" y="2939905"/>
            <a:ext cx="2027202" cy="34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E39E2B55-D651-4D4D-ADE1-4C5D278D558A}"/>
              </a:ext>
            </a:extLst>
          </p:cNvPr>
          <p:cNvSpPr txBox="1"/>
          <p:nvPr/>
        </p:nvSpPr>
        <p:spPr>
          <a:xfrm>
            <a:off x="5294523" y="2941295"/>
            <a:ext cx="89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növény</a:t>
            </a:r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CFA0A101-1D9C-44E8-9129-EABCC4EE0988}"/>
              </a:ext>
            </a:extLst>
          </p:cNvPr>
          <p:cNvSpPr/>
          <p:nvPr/>
        </p:nvSpPr>
        <p:spPr>
          <a:xfrm>
            <a:off x="6073422" y="2898407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Téglalap: szamárfül 155">
            <a:extLst>
              <a:ext uri="{FF2B5EF4-FFF2-40B4-BE49-F238E27FC236}">
                <a16:creationId xmlns:a16="http://schemas.microsoft.com/office/drawing/2014/main" id="{982D9460-CFCD-4764-BE8B-ACF479A732CA}"/>
              </a:ext>
            </a:extLst>
          </p:cNvPr>
          <p:cNvSpPr/>
          <p:nvPr/>
        </p:nvSpPr>
        <p:spPr>
          <a:xfrm rot="16200000">
            <a:off x="3629705" y="912930"/>
            <a:ext cx="399572" cy="2214608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7" name="Szövegdoboz 156">
            <a:extLst>
              <a:ext uri="{FF2B5EF4-FFF2-40B4-BE49-F238E27FC236}">
                <a16:creationId xmlns:a16="http://schemas.microsoft.com/office/drawing/2014/main" id="{D6E7EFE1-9F50-462E-BC9C-5402E9683A46}"/>
              </a:ext>
            </a:extLst>
          </p:cNvPr>
          <p:cNvSpPr txBox="1"/>
          <p:nvPr/>
        </p:nvSpPr>
        <p:spPr>
          <a:xfrm>
            <a:off x="2833451" y="1841929"/>
            <a:ext cx="177956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parcellák[i].ültet(n)</a:t>
            </a:r>
          </a:p>
        </p:txBody>
      </p:sp>
      <p:sp>
        <p:nvSpPr>
          <p:cNvPr id="158" name="Ellipszis 157">
            <a:extLst>
              <a:ext uri="{FF2B5EF4-FFF2-40B4-BE49-F238E27FC236}">
                <a16:creationId xmlns:a16="http://schemas.microsoft.com/office/drawing/2014/main" id="{D5EEBA50-1DEB-4170-9B0E-FF66B52972CB}"/>
              </a:ext>
            </a:extLst>
          </p:cNvPr>
          <p:cNvSpPr/>
          <p:nvPr/>
        </p:nvSpPr>
        <p:spPr>
          <a:xfrm>
            <a:off x="3807239" y="1391967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9" name="Egyenes összekötő 158">
            <a:extLst>
              <a:ext uri="{FF2B5EF4-FFF2-40B4-BE49-F238E27FC236}">
                <a16:creationId xmlns:a16="http://schemas.microsoft.com/office/drawing/2014/main" id="{1FF46FEC-00A2-4080-B7BD-1B0E3BE2B422}"/>
              </a:ext>
            </a:extLst>
          </p:cNvPr>
          <p:cNvCxnSpPr>
            <a:cxnSpLocks/>
            <a:stCxn id="158" idx="4"/>
          </p:cNvCxnSpPr>
          <p:nvPr/>
        </p:nvCxnSpPr>
        <p:spPr>
          <a:xfrm flipH="1">
            <a:off x="3850750" y="1474963"/>
            <a:ext cx="1" cy="327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lipszis 170">
            <a:extLst>
              <a:ext uri="{FF2B5EF4-FFF2-40B4-BE49-F238E27FC236}">
                <a16:creationId xmlns:a16="http://schemas.microsoft.com/office/drawing/2014/main" id="{66D4F65F-88DB-475B-AE43-2B411F352302}"/>
              </a:ext>
            </a:extLst>
          </p:cNvPr>
          <p:cNvSpPr/>
          <p:nvPr/>
        </p:nvSpPr>
        <p:spPr>
          <a:xfrm>
            <a:off x="3807239" y="1135328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2" name="Téglalap: szamárfül 171">
            <a:extLst>
              <a:ext uri="{FF2B5EF4-FFF2-40B4-BE49-F238E27FC236}">
                <a16:creationId xmlns:a16="http://schemas.microsoft.com/office/drawing/2014/main" id="{A75B5FE9-96B0-4A89-B9F5-FBAC3A0BFDF7}"/>
              </a:ext>
            </a:extLst>
          </p:cNvPr>
          <p:cNvSpPr/>
          <p:nvPr/>
        </p:nvSpPr>
        <p:spPr>
          <a:xfrm rot="16200000">
            <a:off x="6234081" y="-353814"/>
            <a:ext cx="982568" cy="3598644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3" name="Szövegdoboz 172">
            <a:extLst>
              <a:ext uri="{FF2B5EF4-FFF2-40B4-BE49-F238E27FC236}">
                <a16:creationId xmlns:a16="http://schemas.microsoft.com/office/drawing/2014/main" id="{0FAEF52B-0A13-43EE-9323-D628D4CA1FD7}"/>
              </a:ext>
            </a:extLst>
          </p:cNvPr>
          <p:cNvSpPr txBox="1"/>
          <p:nvPr/>
        </p:nvSpPr>
        <p:spPr>
          <a:xfrm>
            <a:off x="4969362" y="1002552"/>
            <a:ext cx="340424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Gyűjtsük ki azon p parcellák sorszámát, amelyekbe vetett haszon növény érési ideje azonos az ültetés óta eltelt idővel</a:t>
            </a:r>
          </a:p>
        </p:txBody>
      </p:sp>
      <p:cxnSp>
        <p:nvCxnSpPr>
          <p:cNvPr id="174" name="Egyenes összekötő 173">
            <a:extLst>
              <a:ext uri="{FF2B5EF4-FFF2-40B4-BE49-F238E27FC236}">
                <a16:creationId xmlns:a16="http://schemas.microsoft.com/office/drawing/2014/main" id="{C0142ABE-8121-4496-9A5C-D1637ECE8493}"/>
              </a:ext>
            </a:extLst>
          </p:cNvPr>
          <p:cNvCxnSpPr>
            <a:cxnSpLocks/>
            <a:stCxn id="171" idx="6"/>
          </p:cNvCxnSpPr>
          <p:nvPr/>
        </p:nvCxnSpPr>
        <p:spPr>
          <a:xfrm>
            <a:off x="3894262" y="1176826"/>
            <a:ext cx="10099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7070289" y="366394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4868164" y="4438222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Haszon</a:t>
            </a: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8365198" y="4433834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Virág</a:t>
            </a: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5976859" y="3251576"/>
            <a:ext cx="609472" cy="176382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727570" y="3264685"/>
            <a:ext cx="605084" cy="17332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Háromszög 198">
            <a:extLst>
              <a:ext uri="{FF2B5EF4-FFF2-40B4-BE49-F238E27FC236}">
                <a16:creationId xmlns:a16="http://schemas.microsoft.com/office/drawing/2014/main" id="{CD4F4CAA-4CEA-4925-B6D9-63543F0A654E}"/>
              </a:ext>
            </a:extLst>
          </p:cNvPr>
          <p:cNvSpPr/>
          <p:nvPr/>
        </p:nvSpPr>
        <p:spPr>
          <a:xfrm>
            <a:off x="5303270" y="48854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0" name="Összekötő: szögletes 199">
            <a:extLst>
              <a:ext uri="{FF2B5EF4-FFF2-40B4-BE49-F238E27FC236}">
                <a16:creationId xmlns:a16="http://schemas.microsoft.com/office/drawing/2014/main" id="{76CCDF7F-0F5E-4ECE-B8C1-38B8A90B7ACC}"/>
              </a:ext>
            </a:extLst>
          </p:cNvPr>
          <p:cNvCxnSpPr>
            <a:cxnSpLocks/>
            <a:stCxn id="202" idx="0"/>
            <a:endCxn id="199" idx="3"/>
          </p:cNvCxnSpPr>
          <p:nvPr/>
        </p:nvCxnSpPr>
        <p:spPr>
          <a:xfrm rot="5400000" flipH="1" flipV="1">
            <a:off x="4561640" y="4743417"/>
            <a:ext cx="527962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Összekötő: szögletes 200">
            <a:extLst>
              <a:ext uri="{FF2B5EF4-FFF2-40B4-BE49-F238E27FC236}">
                <a16:creationId xmlns:a16="http://schemas.microsoft.com/office/drawing/2014/main" id="{6F2C9BE9-F433-40FE-BC5A-B205172EF2C2}"/>
              </a:ext>
            </a:extLst>
          </p:cNvPr>
          <p:cNvCxnSpPr>
            <a:cxnSpLocks/>
            <a:stCxn id="206" idx="0"/>
            <a:endCxn id="199" idx="3"/>
          </p:cNvCxnSpPr>
          <p:nvPr/>
        </p:nvCxnSpPr>
        <p:spPr>
          <a:xfrm rot="16200000" flipV="1">
            <a:off x="5714055" y="4732732"/>
            <a:ext cx="524318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églalap 201">
            <a:extLst>
              <a:ext uri="{FF2B5EF4-FFF2-40B4-BE49-F238E27FC236}">
                <a16:creationId xmlns:a16="http://schemas.microsoft.com/office/drawing/2014/main" id="{668EB3D6-09AA-43E8-A8E8-8770021FDA40}"/>
              </a:ext>
            </a:extLst>
          </p:cNvPr>
          <p:cNvSpPr/>
          <p:nvPr/>
        </p:nvSpPr>
        <p:spPr>
          <a:xfrm>
            <a:off x="3723235" y="5578263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Burgonya</a:t>
            </a:r>
          </a:p>
        </p:txBody>
      </p:sp>
      <p:sp>
        <p:nvSpPr>
          <p:cNvPr id="205" name="Téglalap 204">
            <a:extLst>
              <a:ext uri="{FF2B5EF4-FFF2-40B4-BE49-F238E27FC236}">
                <a16:creationId xmlns:a16="http://schemas.microsoft.com/office/drawing/2014/main" id="{ECFDBEBE-3285-4513-A4D1-4F00BB171364}"/>
              </a:ext>
            </a:extLst>
          </p:cNvPr>
          <p:cNvSpPr/>
          <p:nvPr/>
        </p:nvSpPr>
        <p:spPr>
          <a:xfrm>
            <a:off x="4861768" y="5574619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Borsó</a:t>
            </a:r>
          </a:p>
        </p:txBody>
      </p:sp>
      <p:sp>
        <p:nvSpPr>
          <p:cNvPr id="206" name="Téglalap 205">
            <a:extLst>
              <a:ext uri="{FF2B5EF4-FFF2-40B4-BE49-F238E27FC236}">
                <a16:creationId xmlns:a16="http://schemas.microsoft.com/office/drawing/2014/main" id="{442943D7-62D6-4BD8-AD58-E2591D8E23C7}"/>
              </a:ext>
            </a:extLst>
          </p:cNvPr>
          <p:cNvSpPr/>
          <p:nvPr/>
        </p:nvSpPr>
        <p:spPr>
          <a:xfrm>
            <a:off x="6024421" y="5574619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Hagyma</a:t>
            </a:r>
          </a:p>
        </p:txBody>
      </p: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B6410BE3-007E-4230-9348-0A987D47A8AF}"/>
              </a:ext>
            </a:extLst>
          </p:cNvPr>
          <p:cNvCxnSpPr>
            <a:cxnSpLocks/>
            <a:stCxn id="199" idx="3"/>
            <a:endCxn id="205" idx="0"/>
          </p:cNvCxnSpPr>
          <p:nvPr/>
        </p:nvCxnSpPr>
        <p:spPr>
          <a:xfrm>
            <a:off x="5396486" y="5050301"/>
            <a:ext cx="1" cy="5243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Háromszög 218">
            <a:extLst>
              <a:ext uri="{FF2B5EF4-FFF2-40B4-BE49-F238E27FC236}">
                <a16:creationId xmlns:a16="http://schemas.microsoft.com/office/drawing/2014/main" id="{2C381BB7-DEE4-4500-9214-B8A0B5839C6B}"/>
              </a:ext>
            </a:extLst>
          </p:cNvPr>
          <p:cNvSpPr/>
          <p:nvPr/>
        </p:nvSpPr>
        <p:spPr>
          <a:xfrm>
            <a:off x="8825473" y="4888398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0" name="Összekötő: szögletes 219">
            <a:extLst>
              <a:ext uri="{FF2B5EF4-FFF2-40B4-BE49-F238E27FC236}">
                <a16:creationId xmlns:a16="http://schemas.microsoft.com/office/drawing/2014/main" id="{9A52E139-32E9-4226-92CC-8A55745B8935}"/>
              </a:ext>
            </a:extLst>
          </p:cNvPr>
          <p:cNvCxnSpPr>
            <a:cxnSpLocks/>
            <a:stCxn id="222" idx="0"/>
            <a:endCxn id="219" idx="3"/>
          </p:cNvCxnSpPr>
          <p:nvPr/>
        </p:nvCxnSpPr>
        <p:spPr>
          <a:xfrm rot="5400000" flipH="1" flipV="1">
            <a:off x="8085364" y="4744796"/>
            <a:ext cx="524920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Összekötő: szögletes 220">
            <a:extLst>
              <a:ext uri="{FF2B5EF4-FFF2-40B4-BE49-F238E27FC236}">
                <a16:creationId xmlns:a16="http://schemas.microsoft.com/office/drawing/2014/main" id="{9A028BE6-9C7A-43B6-8172-FC35D0F05DA4}"/>
              </a:ext>
            </a:extLst>
          </p:cNvPr>
          <p:cNvCxnSpPr>
            <a:cxnSpLocks/>
            <a:stCxn id="256" idx="0"/>
            <a:endCxn id="219" idx="3"/>
          </p:cNvCxnSpPr>
          <p:nvPr/>
        </p:nvCxnSpPr>
        <p:spPr>
          <a:xfrm rot="16200000" flipV="1">
            <a:off x="9237779" y="4734111"/>
            <a:ext cx="521276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églalap 221">
            <a:extLst>
              <a:ext uri="{FF2B5EF4-FFF2-40B4-BE49-F238E27FC236}">
                <a16:creationId xmlns:a16="http://schemas.microsoft.com/office/drawing/2014/main" id="{27A6A818-4558-4C57-ADA6-4E5D51A230C1}"/>
              </a:ext>
            </a:extLst>
          </p:cNvPr>
          <p:cNvSpPr/>
          <p:nvPr/>
        </p:nvSpPr>
        <p:spPr>
          <a:xfrm>
            <a:off x="7245438" y="5578121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Tulipán</a:t>
            </a:r>
          </a:p>
        </p:txBody>
      </p:sp>
      <p:sp>
        <p:nvSpPr>
          <p:cNvPr id="223" name="Téglalap 222">
            <a:extLst>
              <a:ext uri="{FF2B5EF4-FFF2-40B4-BE49-F238E27FC236}">
                <a16:creationId xmlns:a16="http://schemas.microsoft.com/office/drawing/2014/main" id="{7106EAC9-8F0A-49FA-AADF-8C19AC9B97B2}"/>
              </a:ext>
            </a:extLst>
          </p:cNvPr>
          <p:cNvSpPr/>
          <p:nvPr/>
        </p:nvSpPr>
        <p:spPr>
          <a:xfrm>
            <a:off x="8383971" y="5574477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Szegfű</a:t>
            </a:r>
          </a:p>
        </p:txBody>
      </p:sp>
      <p:sp>
        <p:nvSpPr>
          <p:cNvPr id="256" name="Téglalap 255">
            <a:extLst>
              <a:ext uri="{FF2B5EF4-FFF2-40B4-BE49-F238E27FC236}">
                <a16:creationId xmlns:a16="http://schemas.microsoft.com/office/drawing/2014/main" id="{7A5BB986-212A-4ACA-ACC9-08831A9C67BF}"/>
              </a:ext>
            </a:extLst>
          </p:cNvPr>
          <p:cNvSpPr/>
          <p:nvPr/>
        </p:nvSpPr>
        <p:spPr>
          <a:xfrm>
            <a:off x="9546624" y="5574477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Rózsa</a:t>
            </a:r>
          </a:p>
        </p:txBody>
      </p: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C18A58E1-079E-4A71-B697-14CD3CDCEE46}"/>
              </a:ext>
            </a:extLst>
          </p:cNvPr>
          <p:cNvCxnSpPr>
            <a:cxnSpLocks/>
            <a:stCxn id="219" idx="3"/>
            <a:endCxn id="223" idx="0"/>
          </p:cNvCxnSpPr>
          <p:nvPr/>
        </p:nvCxnSpPr>
        <p:spPr>
          <a:xfrm>
            <a:off x="8918689" y="5053201"/>
            <a:ext cx="1" cy="52127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Háromszög 257">
            <a:extLst>
              <a:ext uri="{FF2B5EF4-FFF2-40B4-BE49-F238E27FC236}">
                <a16:creationId xmlns:a16="http://schemas.microsoft.com/office/drawing/2014/main" id="{EA847329-F445-4CBA-A376-8089409A5F89}"/>
              </a:ext>
            </a:extLst>
          </p:cNvPr>
          <p:cNvSpPr/>
          <p:nvPr/>
        </p:nvSpPr>
        <p:spPr>
          <a:xfrm rot="5400000">
            <a:off x="5420218" y="2741764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09102591-C741-4577-9223-FB0794E563EF}"/>
              </a:ext>
            </a:extLst>
          </p:cNvPr>
          <p:cNvSpPr txBox="1"/>
          <p:nvPr/>
        </p:nvSpPr>
        <p:spPr>
          <a:xfrm>
            <a:off x="4470877" y="2635651"/>
            <a:ext cx="100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növekszik</a:t>
            </a:r>
          </a:p>
        </p:txBody>
      </p:sp>
      <p:sp>
        <p:nvSpPr>
          <p:cNvPr id="260" name="Szövegdoboz 259">
            <a:extLst>
              <a:ext uri="{FF2B5EF4-FFF2-40B4-BE49-F238E27FC236}">
                <a16:creationId xmlns:a16="http://schemas.microsoft.com/office/drawing/2014/main" id="{4C135AD2-BC2E-4A6E-8648-BD9298FC099B}"/>
              </a:ext>
            </a:extLst>
          </p:cNvPr>
          <p:cNvSpPr txBox="1"/>
          <p:nvPr/>
        </p:nvSpPr>
        <p:spPr>
          <a:xfrm>
            <a:off x="4031599" y="2660346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61" name="Szövegdoboz 260">
            <a:extLst>
              <a:ext uri="{FF2B5EF4-FFF2-40B4-BE49-F238E27FC236}">
                <a16:creationId xmlns:a16="http://schemas.microsoft.com/office/drawing/2014/main" id="{FB018A52-74B2-47B6-8B5B-FE08A068AC7B}"/>
              </a:ext>
            </a:extLst>
          </p:cNvPr>
          <p:cNvSpPr txBox="1"/>
          <p:nvPr/>
        </p:nvSpPr>
        <p:spPr>
          <a:xfrm>
            <a:off x="5660341" y="255444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77" name="Felirat: íves vonal 76">
            <a:extLst>
              <a:ext uri="{FF2B5EF4-FFF2-40B4-BE49-F238E27FC236}">
                <a16:creationId xmlns:a16="http://schemas.microsoft.com/office/drawing/2014/main" id="{24B35D8C-99DB-4A3A-98FC-27666ED1D5A0}"/>
              </a:ext>
            </a:extLst>
          </p:cNvPr>
          <p:cNvSpPr/>
          <p:nvPr/>
        </p:nvSpPr>
        <p:spPr>
          <a:xfrm>
            <a:off x="7312452" y="1963948"/>
            <a:ext cx="1666540" cy="379591"/>
          </a:xfrm>
          <a:prstGeom prst="borderCallout2">
            <a:avLst>
              <a:gd name="adj1" fmla="val 18751"/>
              <a:gd name="adj2" fmla="val -566"/>
              <a:gd name="adj3" fmla="val 18750"/>
              <a:gd name="adj4" fmla="val -16667"/>
              <a:gd name="adj5" fmla="val -55890"/>
              <a:gd name="adj6" fmla="val -27142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get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8" name="Felirat: íves vonal 77">
            <a:extLst>
              <a:ext uri="{FF2B5EF4-FFF2-40B4-BE49-F238E27FC236}">
                <a16:creationId xmlns:a16="http://schemas.microsoft.com/office/drawing/2014/main" id="{D4DE88EE-32EF-4888-A612-754F81FD860F}"/>
              </a:ext>
            </a:extLst>
          </p:cNvPr>
          <p:cNvSpPr/>
          <p:nvPr/>
        </p:nvSpPr>
        <p:spPr>
          <a:xfrm>
            <a:off x="8568006" y="1060917"/>
            <a:ext cx="2530556" cy="372548"/>
          </a:xfrm>
          <a:prstGeom prst="borderCallout2">
            <a:avLst>
              <a:gd name="adj1" fmla="val 18751"/>
              <a:gd name="adj2" fmla="val -566"/>
              <a:gd name="adj3" fmla="val 18750"/>
              <a:gd name="adj4" fmla="val -16667"/>
              <a:gd name="adj5" fmla="val 81521"/>
              <a:gd name="adj6" fmla="val -3108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get</a:t>
            </a:r>
            <a:r>
              <a:rPr lang="hu-HU" sz="1600" dirty="0">
                <a:solidFill>
                  <a:schemeClr val="tx1"/>
                </a:solidFill>
              </a:rPr>
              <a:t>Növény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get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D1CF000-A551-40AC-9449-969C5D89E8C1}"/>
              </a:ext>
            </a:extLst>
          </p:cNvPr>
          <p:cNvSpPr txBox="1"/>
          <p:nvPr/>
        </p:nvSpPr>
        <p:spPr>
          <a:xfrm>
            <a:off x="965310" y="3232775"/>
            <a:ext cx="256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&lt;&lt; </a:t>
            </a:r>
            <a:r>
              <a:rPr lang="hu-HU" sz="1600" dirty="0" err="1"/>
              <a:t>getter</a:t>
            </a:r>
            <a:r>
              <a:rPr lang="hu-HU" sz="1600" dirty="0"/>
              <a:t> &gt;&gt;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getNövény</a:t>
            </a:r>
            <a:r>
              <a:rPr lang="hu-HU" sz="1600" b="1" dirty="0">
                <a:solidFill>
                  <a:srgbClr val="FFFF00"/>
                </a:solidFill>
              </a:rPr>
              <a:t>() : Növényfajta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getÜltetésiIdő</a:t>
            </a:r>
            <a:r>
              <a:rPr lang="hu-HU" sz="1600" b="1" dirty="0">
                <a:solidFill>
                  <a:srgbClr val="FFFF00"/>
                </a:solidFill>
              </a:rPr>
              <a:t>() : int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6CCEBB1-5273-4B82-BEED-058E4110BCAA}"/>
              </a:ext>
            </a:extLst>
          </p:cNvPr>
          <p:cNvSpPr txBox="1"/>
          <p:nvPr/>
        </p:nvSpPr>
        <p:spPr>
          <a:xfrm>
            <a:off x="6178201" y="3059414"/>
            <a:ext cx="178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&lt;&lt; </a:t>
            </a:r>
            <a:r>
              <a:rPr lang="hu-HU" sz="1600" dirty="0" err="1"/>
              <a:t>getter</a:t>
            </a:r>
            <a:r>
              <a:rPr lang="hu-HU" sz="1600" dirty="0"/>
              <a:t> &gt;&gt;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getÉrésiIdő</a:t>
            </a:r>
            <a:r>
              <a:rPr lang="hu-HU" sz="1600" b="1" dirty="0">
                <a:solidFill>
                  <a:srgbClr val="FFFF00"/>
                </a:solidFill>
              </a:rPr>
              <a:t>() : int</a:t>
            </a:r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A021EDBE-7DB5-4449-A0D7-5F51A5C22C79}"/>
              </a:ext>
            </a:extLst>
          </p:cNvPr>
          <p:cNvSpPr/>
          <p:nvPr/>
        </p:nvSpPr>
        <p:spPr>
          <a:xfrm>
            <a:off x="3497915" y="3135535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3905B695-CACE-40FF-8361-E1D1BCE13334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3541427" y="3218531"/>
            <a:ext cx="0" cy="12377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églalap: szamárfül 61">
            <a:extLst>
              <a:ext uri="{FF2B5EF4-FFF2-40B4-BE49-F238E27FC236}">
                <a16:creationId xmlns:a16="http://schemas.microsoft.com/office/drawing/2014/main" id="{675A2682-7D63-4428-B866-105035BE3AD2}"/>
              </a:ext>
            </a:extLst>
          </p:cNvPr>
          <p:cNvSpPr/>
          <p:nvPr/>
        </p:nvSpPr>
        <p:spPr>
          <a:xfrm rot="16200000">
            <a:off x="2414378" y="3596688"/>
            <a:ext cx="774317" cy="2467999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C87637A5-E478-4255-BDB7-BB376468BB23}"/>
              </a:ext>
            </a:extLst>
          </p:cNvPr>
          <p:cNvSpPr txBox="1"/>
          <p:nvPr/>
        </p:nvSpPr>
        <p:spPr>
          <a:xfrm>
            <a:off x="1660300" y="4532994"/>
            <a:ext cx="2294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növény := n</a:t>
            </a:r>
          </a:p>
          <a:p>
            <a:r>
              <a:rPr lang="hu-HU" sz="1600" dirty="0" err="1"/>
              <a:t>ültetésiIdő</a:t>
            </a:r>
            <a:r>
              <a:rPr lang="hu-HU" sz="1600" dirty="0"/>
              <a:t> := </a:t>
            </a:r>
            <a:r>
              <a:rPr lang="hu-HU" sz="1600" dirty="0" err="1"/>
              <a:t>maiHónap</a:t>
            </a:r>
            <a:r>
              <a:rPr lang="hu-HU" sz="1600" dirty="0"/>
              <a:t>()</a:t>
            </a:r>
            <a:r>
              <a:rPr lang="en-US" sz="1600" dirty="0"/>
              <a:t> </a:t>
            </a:r>
            <a:endParaRPr lang="hu-HU" sz="1600" dirty="0"/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6CB80861-E65C-4E1C-9D52-BCE32DCAD877}"/>
              </a:ext>
            </a:extLst>
          </p:cNvPr>
          <p:cNvSpPr txBox="1"/>
          <p:nvPr/>
        </p:nvSpPr>
        <p:spPr>
          <a:xfrm>
            <a:off x="2610115" y="2154017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 </a:t>
            </a:r>
            <a:r>
              <a:rPr lang="hu-HU" sz="1600" i="1" dirty="0" err="1"/>
              <a:t>ordered</a:t>
            </a:r>
            <a:r>
              <a:rPr lang="hu-HU" sz="16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80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49CC048-2941-415A-9BB3-1E73FB62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FFFF"/>
                </a:solidFill>
              </a:rPr>
              <a:t>Feladatok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5ECA35-6EDA-489C-BE47-DC1F4B1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F6A09BDF-08F0-4B7E-BFE0-6DB12198B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rtalom helye 2">
            <a:hlinkClick r:id="rId2" action="ppaction://hlinksldjump"/>
            <a:extLst>
              <a:ext uri="{FF2B5EF4-FFF2-40B4-BE49-F238E27FC236}">
                <a16:creationId xmlns:a16="http://schemas.microsoft.com/office/drawing/2014/main" id="{99F08140-DDD9-42C6-905B-01A4CEFF8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013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29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áromszög 10">
            <a:extLst>
              <a:ext uri="{FF2B5EF4-FFF2-40B4-BE49-F238E27FC236}">
                <a16:creationId xmlns:a16="http://schemas.microsoft.com/office/drawing/2014/main" id="{5DDEDD4C-106F-47C2-AA10-D233D789E73C}"/>
              </a:ext>
            </a:extLst>
          </p:cNvPr>
          <p:cNvSpPr/>
          <p:nvPr/>
        </p:nvSpPr>
        <p:spPr>
          <a:xfrm rot="16200000">
            <a:off x="4717769" y="44754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C3B21F0-89D1-47C8-A45C-5E2FD47FE850}"/>
              </a:ext>
            </a:extLst>
          </p:cNvPr>
          <p:cNvSpPr txBox="1"/>
          <p:nvPr/>
        </p:nvSpPr>
        <p:spPr>
          <a:xfrm>
            <a:off x="4786277" y="32192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gondoz</a:t>
            </a:r>
          </a:p>
        </p:txBody>
      </p: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B81F991B-8650-4A7B-9999-7C1FBCEDD32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045393" y="658494"/>
            <a:ext cx="185544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E39E2B55-D651-4D4D-ADE1-4C5D278D558A}"/>
              </a:ext>
            </a:extLst>
          </p:cNvPr>
          <p:cNvSpPr txBox="1"/>
          <p:nvPr/>
        </p:nvSpPr>
        <p:spPr>
          <a:xfrm>
            <a:off x="5351341" y="2920458"/>
            <a:ext cx="89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növény</a:t>
            </a:r>
          </a:p>
        </p:txBody>
      </p:sp>
      <p:sp>
        <p:nvSpPr>
          <p:cNvPr id="156" name="Téglalap: szamárfül 155">
            <a:extLst>
              <a:ext uri="{FF2B5EF4-FFF2-40B4-BE49-F238E27FC236}">
                <a16:creationId xmlns:a16="http://schemas.microsoft.com/office/drawing/2014/main" id="{982D9460-CFCD-4764-BE8B-ACF479A732CA}"/>
              </a:ext>
            </a:extLst>
          </p:cNvPr>
          <p:cNvSpPr/>
          <p:nvPr/>
        </p:nvSpPr>
        <p:spPr>
          <a:xfrm rot="16200000">
            <a:off x="3567375" y="962974"/>
            <a:ext cx="435566" cy="2002237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7" name="Szövegdoboz 156">
            <a:extLst>
              <a:ext uri="{FF2B5EF4-FFF2-40B4-BE49-F238E27FC236}">
                <a16:creationId xmlns:a16="http://schemas.microsoft.com/office/drawing/2014/main" id="{D6E7EFE1-9F50-462E-BC9C-5402E9683A46}"/>
              </a:ext>
            </a:extLst>
          </p:cNvPr>
          <p:cNvSpPr txBox="1"/>
          <p:nvPr/>
        </p:nvSpPr>
        <p:spPr>
          <a:xfrm>
            <a:off x="2833451" y="1792563"/>
            <a:ext cx="1779567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parcellák[i].ültet(n)</a:t>
            </a:r>
          </a:p>
        </p:txBody>
      </p: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7114715" y="4069573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4132416" y="4840126"/>
            <a:ext cx="2667879" cy="8596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Haszon</a:t>
            </a:r>
          </a:p>
          <a:p>
            <a:pPr algn="ctr"/>
            <a:endParaRPr lang="hu-HU" sz="1600" dirty="0">
              <a:solidFill>
                <a:schemeClr val="tx1"/>
              </a:solidFill>
            </a:endParaRPr>
          </a:p>
          <a:p>
            <a:pPr algn="ctr"/>
            <a:endParaRPr lang="hu-HU" i="1" dirty="0">
              <a:solidFill>
                <a:schemeClr val="tx1"/>
              </a:solidFill>
            </a:endParaRP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7634796" y="4840126"/>
            <a:ext cx="2522197" cy="8596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Virág</a:t>
            </a:r>
          </a:p>
          <a:p>
            <a:pPr algn="ctr"/>
            <a:endParaRPr lang="hu-HU" sz="1600" dirty="0">
              <a:solidFill>
                <a:schemeClr val="tx1"/>
              </a:solidFill>
            </a:endParaRPr>
          </a:p>
          <a:p>
            <a:pPr algn="ctr"/>
            <a:endParaRPr lang="hu-HU" i="1" dirty="0">
              <a:solidFill>
                <a:schemeClr val="tx1"/>
              </a:solidFill>
            </a:endParaRP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6034268" y="3666464"/>
            <a:ext cx="605750" cy="1741575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749038" y="3693269"/>
            <a:ext cx="605750" cy="16879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Háromszög 198">
            <a:extLst>
              <a:ext uri="{FF2B5EF4-FFF2-40B4-BE49-F238E27FC236}">
                <a16:creationId xmlns:a16="http://schemas.microsoft.com/office/drawing/2014/main" id="{CD4F4CAA-4CEA-4925-B6D9-63543F0A654E}"/>
              </a:ext>
            </a:extLst>
          </p:cNvPr>
          <p:cNvSpPr/>
          <p:nvPr/>
        </p:nvSpPr>
        <p:spPr>
          <a:xfrm>
            <a:off x="5303270" y="5678391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0" name="Összekötő: szögletes 199">
            <a:extLst>
              <a:ext uri="{FF2B5EF4-FFF2-40B4-BE49-F238E27FC236}">
                <a16:creationId xmlns:a16="http://schemas.microsoft.com/office/drawing/2014/main" id="{76CCDF7F-0F5E-4ECE-B8C1-38B8A90B7ACC}"/>
              </a:ext>
            </a:extLst>
          </p:cNvPr>
          <p:cNvCxnSpPr>
            <a:cxnSpLocks/>
            <a:stCxn id="202" idx="0"/>
            <a:endCxn id="199" idx="3"/>
          </p:cNvCxnSpPr>
          <p:nvPr/>
        </p:nvCxnSpPr>
        <p:spPr>
          <a:xfrm rot="5400000" flipH="1" flipV="1">
            <a:off x="4642676" y="5455274"/>
            <a:ext cx="365890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Összekötő: szögletes 200">
            <a:extLst>
              <a:ext uri="{FF2B5EF4-FFF2-40B4-BE49-F238E27FC236}">
                <a16:creationId xmlns:a16="http://schemas.microsoft.com/office/drawing/2014/main" id="{6F2C9BE9-F433-40FE-BC5A-B205172EF2C2}"/>
              </a:ext>
            </a:extLst>
          </p:cNvPr>
          <p:cNvCxnSpPr>
            <a:cxnSpLocks/>
            <a:stCxn id="206" idx="0"/>
            <a:endCxn id="199" idx="3"/>
          </p:cNvCxnSpPr>
          <p:nvPr/>
        </p:nvCxnSpPr>
        <p:spPr>
          <a:xfrm rot="16200000" flipV="1">
            <a:off x="5795091" y="5444589"/>
            <a:ext cx="362246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églalap 201">
            <a:extLst>
              <a:ext uri="{FF2B5EF4-FFF2-40B4-BE49-F238E27FC236}">
                <a16:creationId xmlns:a16="http://schemas.microsoft.com/office/drawing/2014/main" id="{668EB3D6-09AA-43E8-A8E8-8770021FDA40}"/>
              </a:ext>
            </a:extLst>
          </p:cNvPr>
          <p:cNvSpPr/>
          <p:nvPr/>
        </p:nvSpPr>
        <p:spPr>
          <a:xfrm>
            <a:off x="3723235" y="6209084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Burgonya</a:t>
            </a:r>
          </a:p>
        </p:txBody>
      </p:sp>
      <p:sp>
        <p:nvSpPr>
          <p:cNvPr id="205" name="Téglalap 204">
            <a:extLst>
              <a:ext uri="{FF2B5EF4-FFF2-40B4-BE49-F238E27FC236}">
                <a16:creationId xmlns:a16="http://schemas.microsoft.com/office/drawing/2014/main" id="{ECFDBEBE-3285-4513-A4D1-4F00BB171364}"/>
              </a:ext>
            </a:extLst>
          </p:cNvPr>
          <p:cNvSpPr/>
          <p:nvPr/>
        </p:nvSpPr>
        <p:spPr>
          <a:xfrm>
            <a:off x="4861768" y="6205440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Borsó</a:t>
            </a:r>
          </a:p>
        </p:txBody>
      </p:sp>
      <p:sp>
        <p:nvSpPr>
          <p:cNvPr id="206" name="Téglalap 205">
            <a:extLst>
              <a:ext uri="{FF2B5EF4-FFF2-40B4-BE49-F238E27FC236}">
                <a16:creationId xmlns:a16="http://schemas.microsoft.com/office/drawing/2014/main" id="{442943D7-62D6-4BD8-AD58-E2591D8E23C7}"/>
              </a:ext>
            </a:extLst>
          </p:cNvPr>
          <p:cNvSpPr/>
          <p:nvPr/>
        </p:nvSpPr>
        <p:spPr>
          <a:xfrm>
            <a:off x="6024421" y="6205440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Hagyma</a:t>
            </a:r>
          </a:p>
        </p:txBody>
      </p: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B6410BE3-007E-4230-9348-0A987D47A8AF}"/>
              </a:ext>
            </a:extLst>
          </p:cNvPr>
          <p:cNvCxnSpPr>
            <a:cxnSpLocks/>
            <a:stCxn id="199" idx="3"/>
            <a:endCxn id="205" idx="0"/>
          </p:cNvCxnSpPr>
          <p:nvPr/>
        </p:nvCxnSpPr>
        <p:spPr>
          <a:xfrm>
            <a:off x="5396486" y="5843194"/>
            <a:ext cx="1" cy="36224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Háromszög 218">
            <a:extLst>
              <a:ext uri="{FF2B5EF4-FFF2-40B4-BE49-F238E27FC236}">
                <a16:creationId xmlns:a16="http://schemas.microsoft.com/office/drawing/2014/main" id="{2C381BB7-DEE4-4500-9214-B8A0B5839C6B}"/>
              </a:ext>
            </a:extLst>
          </p:cNvPr>
          <p:cNvSpPr/>
          <p:nvPr/>
        </p:nvSpPr>
        <p:spPr>
          <a:xfrm>
            <a:off x="8825473" y="5692574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0" name="Összekötő: szögletes 219">
            <a:extLst>
              <a:ext uri="{FF2B5EF4-FFF2-40B4-BE49-F238E27FC236}">
                <a16:creationId xmlns:a16="http://schemas.microsoft.com/office/drawing/2014/main" id="{9A52E139-32E9-4226-92CC-8A55745B8935}"/>
              </a:ext>
            </a:extLst>
          </p:cNvPr>
          <p:cNvCxnSpPr>
            <a:cxnSpLocks/>
            <a:stCxn id="222" idx="0"/>
            <a:endCxn id="219" idx="3"/>
          </p:cNvCxnSpPr>
          <p:nvPr/>
        </p:nvCxnSpPr>
        <p:spPr>
          <a:xfrm rot="5400000" flipH="1" flipV="1">
            <a:off x="8172042" y="5462295"/>
            <a:ext cx="351565" cy="11417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Összekötő: szögletes 220">
            <a:extLst>
              <a:ext uri="{FF2B5EF4-FFF2-40B4-BE49-F238E27FC236}">
                <a16:creationId xmlns:a16="http://schemas.microsoft.com/office/drawing/2014/main" id="{9A028BE6-9C7A-43B6-8172-FC35D0F05DA4}"/>
              </a:ext>
            </a:extLst>
          </p:cNvPr>
          <p:cNvCxnSpPr>
            <a:cxnSpLocks/>
            <a:stCxn id="256" idx="0"/>
            <a:endCxn id="219" idx="3"/>
          </p:cNvCxnSpPr>
          <p:nvPr/>
        </p:nvCxnSpPr>
        <p:spPr>
          <a:xfrm rot="16200000" flipV="1">
            <a:off x="9324457" y="5451610"/>
            <a:ext cx="347921" cy="11594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églalap 221">
            <a:extLst>
              <a:ext uri="{FF2B5EF4-FFF2-40B4-BE49-F238E27FC236}">
                <a16:creationId xmlns:a16="http://schemas.microsoft.com/office/drawing/2014/main" id="{27A6A818-4558-4C57-ADA6-4E5D51A230C1}"/>
              </a:ext>
            </a:extLst>
          </p:cNvPr>
          <p:cNvSpPr/>
          <p:nvPr/>
        </p:nvSpPr>
        <p:spPr>
          <a:xfrm>
            <a:off x="7245438" y="6208942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Tulipán</a:t>
            </a:r>
          </a:p>
        </p:txBody>
      </p:sp>
      <p:sp>
        <p:nvSpPr>
          <p:cNvPr id="223" name="Téglalap 222">
            <a:extLst>
              <a:ext uri="{FF2B5EF4-FFF2-40B4-BE49-F238E27FC236}">
                <a16:creationId xmlns:a16="http://schemas.microsoft.com/office/drawing/2014/main" id="{7106EAC9-8F0A-49FA-AADF-8C19AC9B97B2}"/>
              </a:ext>
            </a:extLst>
          </p:cNvPr>
          <p:cNvSpPr/>
          <p:nvPr/>
        </p:nvSpPr>
        <p:spPr>
          <a:xfrm>
            <a:off x="8383971" y="6205298"/>
            <a:ext cx="1069437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Szegfű</a:t>
            </a:r>
          </a:p>
        </p:txBody>
      </p:sp>
      <p:sp>
        <p:nvSpPr>
          <p:cNvPr id="256" name="Téglalap 255">
            <a:extLst>
              <a:ext uri="{FF2B5EF4-FFF2-40B4-BE49-F238E27FC236}">
                <a16:creationId xmlns:a16="http://schemas.microsoft.com/office/drawing/2014/main" id="{7A5BB986-212A-4ACA-ACC9-08831A9C67BF}"/>
              </a:ext>
            </a:extLst>
          </p:cNvPr>
          <p:cNvSpPr/>
          <p:nvPr/>
        </p:nvSpPr>
        <p:spPr>
          <a:xfrm>
            <a:off x="9546624" y="6205298"/>
            <a:ext cx="1063042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Rózsa</a:t>
            </a:r>
          </a:p>
        </p:txBody>
      </p: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C18A58E1-079E-4A71-B697-14CD3CDCEE46}"/>
              </a:ext>
            </a:extLst>
          </p:cNvPr>
          <p:cNvCxnSpPr>
            <a:cxnSpLocks/>
            <a:stCxn id="219" idx="3"/>
            <a:endCxn id="223" idx="0"/>
          </p:cNvCxnSpPr>
          <p:nvPr/>
        </p:nvCxnSpPr>
        <p:spPr>
          <a:xfrm>
            <a:off x="8918689" y="5857377"/>
            <a:ext cx="1" cy="34792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Háromszög 257">
            <a:extLst>
              <a:ext uri="{FF2B5EF4-FFF2-40B4-BE49-F238E27FC236}">
                <a16:creationId xmlns:a16="http://schemas.microsoft.com/office/drawing/2014/main" id="{EA847329-F445-4CBA-A376-8089409A5F89}"/>
              </a:ext>
            </a:extLst>
          </p:cNvPr>
          <p:cNvSpPr/>
          <p:nvPr/>
        </p:nvSpPr>
        <p:spPr>
          <a:xfrm rot="5400000">
            <a:off x="5382929" y="272936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09102591-C741-4577-9223-FB0794E563EF}"/>
              </a:ext>
            </a:extLst>
          </p:cNvPr>
          <p:cNvSpPr txBox="1"/>
          <p:nvPr/>
        </p:nvSpPr>
        <p:spPr>
          <a:xfrm>
            <a:off x="4433588" y="2623248"/>
            <a:ext cx="100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növekszik</a:t>
            </a:r>
          </a:p>
        </p:txBody>
      </p:sp>
      <p:sp>
        <p:nvSpPr>
          <p:cNvPr id="260" name="Szövegdoboz 259">
            <a:extLst>
              <a:ext uri="{FF2B5EF4-FFF2-40B4-BE49-F238E27FC236}">
                <a16:creationId xmlns:a16="http://schemas.microsoft.com/office/drawing/2014/main" id="{4C135AD2-BC2E-4A6E-8648-BD9298FC099B}"/>
              </a:ext>
            </a:extLst>
          </p:cNvPr>
          <p:cNvSpPr txBox="1"/>
          <p:nvPr/>
        </p:nvSpPr>
        <p:spPr>
          <a:xfrm>
            <a:off x="4028721" y="2674485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61" name="Szövegdoboz 260">
            <a:extLst>
              <a:ext uri="{FF2B5EF4-FFF2-40B4-BE49-F238E27FC236}">
                <a16:creationId xmlns:a16="http://schemas.microsoft.com/office/drawing/2014/main" id="{FB018A52-74B2-47B6-8B5B-FE08A068AC7B}"/>
              </a:ext>
            </a:extLst>
          </p:cNvPr>
          <p:cNvSpPr txBox="1"/>
          <p:nvPr/>
        </p:nvSpPr>
        <p:spPr>
          <a:xfrm>
            <a:off x="5717237" y="2560627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6CCEBB1-5273-4B82-BEED-058E4110BCAA}"/>
              </a:ext>
            </a:extLst>
          </p:cNvPr>
          <p:cNvSpPr txBox="1"/>
          <p:nvPr/>
        </p:nvSpPr>
        <p:spPr>
          <a:xfrm>
            <a:off x="6235019" y="3038577"/>
            <a:ext cx="1759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&lt;&lt; </a:t>
            </a:r>
            <a:r>
              <a:rPr lang="hu-HU" sz="1600" dirty="0" err="1"/>
              <a:t>getter</a:t>
            </a:r>
            <a:r>
              <a:rPr lang="hu-HU" sz="1600" dirty="0"/>
              <a:t> &gt;&gt;</a:t>
            </a:r>
          </a:p>
          <a:p>
            <a:r>
              <a:rPr lang="hu-HU" sz="1600" dirty="0"/>
              <a:t>+ </a:t>
            </a:r>
            <a:r>
              <a:rPr lang="hu-HU" sz="1600" dirty="0" err="1"/>
              <a:t>getÉrésiIdő</a:t>
            </a:r>
            <a:r>
              <a:rPr lang="hu-HU" sz="1600" dirty="0"/>
              <a:t>() : int</a:t>
            </a:r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7EC676BC-8ADA-4A9F-B282-45FF2F44DBD5}"/>
              </a:ext>
            </a:extLst>
          </p:cNvPr>
          <p:cNvSpPr/>
          <p:nvPr/>
        </p:nvSpPr>
        <p:spPr>
          <a:xfrm>
            <a:off x="3807241" y="1132300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1E7F59ED-4906-43AB-8E5C-BA83B77C9F70}"/>
              </a:ext>
            </a:extLst>
          </p:cNvPr>
          <p:cNvCxnSpPr>
            <a:cxnSpLocks/>
            <a:stCxn id="60" idx="6"/>
          </p:cNvCxnSpPr>
          <p:nvPr/>
        </p:nvCxnSpPr>
        <p:spPr>
          <a:xfrm>
            <a:off x="3894264" y="1173798"/>
            <a:ext cx="10099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églalap: szamárfül 61">
            <a:extLst>
              <a:ext uri="{FF2B5EF4-FFF2-40B4-BE49-F238E27FC236}">
                <a16:creationId xmlns:a16="http://schemas.microsoft.com/office/drawing/2014/main" id="{ECB78A03-FAB1-48C7-9806-7F98BAA9E12A}"/>
              </a:ext>
            </a:extLst>
          </p:cNvPr>
          <p:cNvSpPr/>
          <p:nvPr/>
        </p:nvSpPr>
        <p:spPr>
          <a:xfrm rot="16200000">
            <a:off x="7644867" y="-1782797"/>
            <a:ext cx="1800391" cy="7255207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310BDAD4-DDEF-4D62-8403-B54E99C686C2}"/>
              </a:ext>
            </a:extLst>
          </p:cNvPr>
          <p:cNvSpPr txBox="1"/>
          <p:nvPr/>
        </p:nvSpPr>
        <p:spPr>
          <a:xfrm>
            <a:off x="4932831" y="947409"/>
            <a:ext cx="7284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eredm</a:t>
            </a:r>
            <a:r>
              <a:rPr lang="hu-HU" sz="1600" dirty="0"/>
              <a:t> := &lt; &gt;</a:t>
            </a:r>
          </a:p>
          <a:p>
            <a:r>
              <a:rPr lang="hu-HU" sz="1600" b="1" dirty="0" err="1"/>
              <a:t>forall</a:t>
            </a:r>
            <a:r>
              <a:rPr lang="hu-HU" sz="1600" b="1" dirty="0"/>
              <a:t> </a:t>
            </a:r>
            <a:r>
              <a:rPr lang="hu-HU" sz="1600" dirty="0"/>
              <a:t>i </a:t>
            </a:r>
            <a:r>
              <a:rPr lang="hu-HU" sz="1600" b="1" dirty="0"/>
              <a:t>in</a:t>
            </a:r>
            <a:r>
              <a:rPr lang="hu-HU" sz="1600" dirty="0"/>
              <a:t> 1..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∣</a:t>
            </a:r>
            <a:r>
              <a:rPr lang="hu-HU" sz="1600" dirty="0"/>
              <a:t>parcellák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∣</a:t>
            </a:r>
            <a:r>
              <a:rPr lang="hu-HU" sz="1600" dirty="0"/>
              <a:t> </a:t>
            </a:r>
            <a:r>
              <a:rPr lang="hu-HU" sz="1600" b="1" dirty="0" err="1"/>
              <a:t>loop</a:t>
            </a:r>
            <a:endParaRPr lang="hu-HU" sz="1600" b="1" dirty="0"/>
          </a:p>
          <a:p>
            <a:r>
              <a:rPr lang="hu-HU" sz="1600" b="1" dirty="0"/>
              <a:t>    </a:t>
            </a:r>
            <a:r>
              <a:rPr lang="hu-HU" sz="1600" b="1" dirty="0" err="1"/>
              <a:t>if</a:t>
            </a:r>
            <a:r>
              <a:rPr lang="hu-HU" sz="1600" dirty="0"/>
              <a:t> parcellák[i].</a:t>
            </a:r>
            <a:r>
              <a:rPr lang="hu-HU" sz="1600" dirty="0" err="1"/>
              <a:t>getNövény</a:t>
            </a:r>
            <a:r>
              <a:rPr lang="hu-HU" sz="1600" dirty="0"/>
              <a:t>().</a:t>
            </a:r>
            <a:r>
              <a:rPr lang="hu-HU" sz="1600" b="1" dirty="0" err="1">
                <a:solidFill>
                  <a:srgbClr val="FFFF00"/>
                </a:solidFill>
              </a:rPr>
              <a:t>is_Haszon</a:t>
            </a:r>
            <a:r>
              <a:rPr lang="hu-HU" sz="1600" b="1" dirty="0">
                <a:solidFill>
                  <a:srgbClr val="FFFF00"/>
                </a:solidFill>
              </a:rPr>
              <a:t>()</a:t>
            </a:r>
            <a:r>
              <a:rPr lang="hu-HU" sz="1600" b="1" dirty="0">
                <a:solidFill>
                  <a:srgbClr val="FF0000"/>
                </a:solidFill>
              </a:rPr>
              <a:t>  </a:t>
            </a:r>
            <a:r>
              <a:rPr lang="hu-HU" sz="1600" b="1" dirty="0"/>
              <a:t>and</a:t>
            </a:r>
            <a:br>
              <a:rPr lang="hu-HU" sz="1600" dirty="0"/>
            </a:br>
            <a:r>
              <a:rPr lang="hu-HU" sz="1600" dirty="0"/>
              <a:t>         </a:t>
            </a:r>
            <a:r>
              <a:rPr lang="hu-HU" sz="1600" dirty="0" err="1"/>
              <a:t>maiHónap</a:t>
            </a:r>
            <a:r>
              <a:rPr lang="hu-HU" sz="1600" dirty="0"/>
              <a:t>()</a:t>
            </a:r>
            <a:r>
              <a:rPr lang="en-US" sz="1600" dirty="0"/>
              <a:t> – </a:t>
            </a:r>
            <a:r>
              <a:rPr lang="hu-HU" sz="1600" dirty="0"/>
              <a:t>parcellák[i].</a:t>
            </a:r>
            <a:r>
              <a:rPr lang="en-US" sz="1600" dirty="0"/>
              <a:t>get</a:t>
            </a:r>
            <a:r>
              <a:rPr lang="hu-HU" sz="1600" dirty="0" err="1"/>
              <a:t>ÜltetésiIdő</a:t>
            </a:r>
            <a:r>
              <a:rPr lang="en-US" sz="1600" dirty="0"/>
              <a:t>() =</a:t>
            </a:r>
            <a:r>
              <a:rPr lang="hu-HU" sz="1600" dirty="0"/>
              <a:t> parcellák[i].</a:t>
            </a:r>
            <a:r>
              <a:rPr lang="en-US" sz="1600" dirty="0"/>
              <a:t>get</a:t>
            </a:r>
            <a:r>
              <a:rPr lang="hu-HU" sz="1600" dirty="0"/>
              <a:t>Növény</a:t>
            </a:r>
            <a:r>
              <a:rPr lang="en-US" sz="1600" dirty="0"/>
              <a:t>()</a:t>
            </a:r>
            <a:r>
              <a:rPr lang="hu-HU" sz="1600" dirty="0"/>
              <a:t>.</a:t>
            </a:r>
            <a:r>
              <a:rPr lang="en-US" sz="1600" dirty="0"/>
              <a:t>get</a:t>
            </a:r>
            <a:r>
              <a:rPr lang="hu-HU" sz="1600" dirty="0" err="1"/>
              <a:t>ÉrésiIdő</a:t>
            </a:r>
            <a:r>
              <a:rPr lang="en-US" sz="1600" dirty="0"/>
              <a:t>()</a:t>
            </a:r>
            <a:r>
              <a:rPr lang="hu-HU" sz="1600" dirty="0"/>
              <a:t>       </a:t>
            </a:r>
          </a:p>
          <a:p>
            <a:r>
              <a:rPr lang="hu-HU" sz="1600" dirty="0"/>
              <a:t>    </a:t>
            </a:r>
            <a:r>
              <a:rPr lang="hu-HU" sz="1600" b="1" dirty="0" err="1"/>
              <a:t>then</a:t>
            </a:r>
            <a:r>
              <a:rPr lang="hu-HU" sz="1600" dirty="0"/>
              <a:t> </a:t>
            </a:r>
            <a:r>
              <a:rPr lang="hu-HU" sz="1600" dirty="0" err="1"/>
              <a:t>eredm</a:t>
            </a:r>
            <a:r>
              <a:rPr lang="hu-HU" sz="1600" dirty="0"/>
              <a:t> := </a:t>
            </a:r>
            <a:r>
              <a:rPr lang="hu-HU" sz="1600" dirty="0" err="1"/>
              <a:t>eredm</a:t>
            </a:r>
            <a:r>
              <a:rPr lang="hu-HU" sz="1600" dirty="0"/>
              <a:t>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⊕ </a:t>
            </a:r>
            <a:r>
              <a:rPr lang="hu-HU" sz="1600" dirty="0">
                <a:ea typeface="Cambria Math" panose="02040503050406030204" pitchFamily="18" charset="0"/>
              </a:rPr>
              <a:t>&lt;</a:t>
            </a:r>
            <a:r>
              <a:rPr lang="hu-HU" sz="1600" dirty="0"/>
              <a:t>i&gt;</a:t>
            </a:r>
            <a:r>
              <a:rPr lang="en-US" sz="1600" dirty="0"/>
              <a:t> </a:t>
            </a:r>
            <a:r>
              <a:rPr lang="hu-HU" sz="1600" b="1" dirty="0" err="1"/>
              <a:t>endif</a:t>
            </a:r>
            <a:endParaRPr lang="hu-HU" sz="1600" dirty="0"/>
          </a:p>
          <a:p>
            <a:r>
              <a:rPr lang="hu-HU" sz="1600" b="1" dirty="0" err="1"/>
              <a:t>endloop</a:t>
            </a:r>
            <a:endParaRPr lang="hu-HU" sz="1600" b="1" dirty="0"/>
          </a:p>
          <a:p>
            <a:r>
              <a:rPr lang="hu-HU" sz="1600" b="1" dirty="0" err="1"/>
              <a:t>return</a:t>
            </a:r>
            <a:r>
              <a:rPr lang="hu-HU" sz="1600" dirty="0"/>
              <a:t> </a:t>
            </a:r>
            <a:r>
              <a:rPr lang="hu-HU" sz="1600" dirty="0" err="1"/>
              <a:t>eredm</a:t>
            </a:r>
            <a:endParaRPr lang="hu-HU" sz="16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7803FB8-2CD0-4B56-BCD7-B36C6F0912B0}"/>
              </a:ext>
            </a:extLst>
          </p:cNvPr>
          <p:cNvSpPr/>
          <p:nvPr/>
        </p:nvSpPr>
        <p:spPr>
          <a:xfrm>
            <a:off x="5900840" y="370019"/>
            <a:ext cx="1552148" cy="5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Kertész</a:t>
            </a:r>
          </a:p>
        </p:txBody>
      </p: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6235845" y="2503163"/>
            <a:ext cx="2522197" cy="15615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# </a:t>
            </a:r>
            <a:r>
              <a:rPr lang="hu-HU" sz="1600" dirty="0" err="1">
                <a:solidFill>
                  <a:schemeClr val="tx1"/>
                </a:solidFill>
              </a:rPr>
              <a:t>érésiIdő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&lt;&lt; </a:t>
            </a:r>
            <a:r>
              <a:rPr lang="hu-HU" sz="1600" dirty="0" err="1">
                <a:solidFill>
                  <a:schemeClr val="tx1"/>
                </a:solidFill>
              </a:rPr>
              <a:t>getter</a:t>
            </a:r>
            <a:r>
              <a:rPr lang="hu-HU" sz="1600" dirty="0">
                <a:solidFill>
                  <a:schemeClr val="tx1"/>
                </a:solidFill>
              </a:rPr>
              <a:t> &gt;&gt;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getÉrésiIdő</a:t>
            </a:r>
            <a:r>
              <a:rPr lang="hu-HU" sz="1600" dirty="0">
                <a:solidFill>
                  <a:schemeClr val="tx1"/>
                </a:solidFill>
              </a:rPr>
              <a:t>() : int</a:t>
            </a: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6235846" y="2797554"/>
            <a:ext cx="2522196" cy="254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80">
            <a:extLst>
              <a:ext uri="{FF2B5EF4-FFF2-40B4-BE49-F238E27FC236}">
                <a16:creationId xmlns:a16="http://schemas.microsoft.com/office/drawing/2014/main" id="{014A5B49-4F40-4FD9-A3E8-6A0E8A4F8661}"/>
              </a:ext>
            </a:extLst>
          </p:cNvPr>
          <p:cNvSpPr/>
          <p:nvPr/>
        </p:nvSpPr>
        <p:spPr>
          <a:xfrm>
            <a:off x="7634795" y="5133465"/>
            <a:ext cx="2522197" cy="238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Téglalap 84">
            <a:extLst>
              <a:ext uri="{FF2B5EF4-FFF2-40B4-BE49-F238E27FC236}">
                <a16:creationId xmlns:a16="http://schemas.microsoft.com/office/drawing/2014/main" id="{C1E6ACBF-79FF-46C3-AFDB-11F7C06F4C22}"/>
              </a:ext>
            </a:extLst>
          </p:cNvPr>
          <p:cNvSpPr/>
          <p:nvPr/>
        </p:nvSpPr>
        <p:spPr>
          <a:xfrm>
            <a:off x="4132416" y="5133465"/>
            <a:ext cx="2667879" cy="238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>
            <a:extLst>
              <a:ext uri="{FF2B5EF4-FFF2-40B4-BE49-F238E27FC236}">
                <a16:creationId xmlns:a16="http://schemas.microsoft.com/office/drawing/2014/main" id="{0896F0E9-6096-41CD-B425-9713F6FA5AAD}"/>
              </a:ext>
            </a:extLst>
          </p:cNvPr>
          <p:cNvSpPr/>
          <p:nvPr/>
        </p:nvSpPr>
        <p:spPr>
          <a:xfrm>
            <a:off x="8670248" y="3109971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1" name="Egyenes összekötő 90">
            <a:extLst>
              <a:ext uri="{FF2B5EF4-FFF2-40B4-BE49-F238E27FC236}">
                <a16:creationId xmlns:a16="http://schemas.microsoft.com/office/drawing/2014/main" id="{7C797E20-0992-44EA-8FA9-0A0A024CBFB1}"/>
              </a:ext>
            </a:extLst>
          </p:cNvPr>
          <p:cNvCxnSpPr>
            <a:cxnSpLocks/>
            <a:stCxn id="88" idx="6"/>
            <a:endCxn id="94" idx="0"/>
          </p:cNvCxnSpPr>
          <p:nvPr/>
        </p:nvCxnSpPr>
        <p:spPr>
          <a:xfrm flipV="1">
            <a:off x="8757271" y="3095765"/>
            <a:ext cx="503199" cy="557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zis 91">
            <a:extLst>
              <a:ext uri="{FF2B5EF4-FFF2-40B4-BE49-F238E27FC236}">
                <a16:creationId xmlns:a16="http://schemas.microsoft.com/office/drawing/2014/main" id="{3E66EAE0-7CEA-43D9-AD8C-B13E15BCC34D}"/>
              </a:ext>
            </a:extLst>
          </p:cNvPr>
          <p:cNvSpPr/>
          <p:nvPr/>
        </p:nvSpPr>
        <p:spPr>
          <a:xfrm>
            <a:off x="8667991" y="3454202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A6D204C8-4B3B-4AD4-840D-5D1A763FFED6}"/>
              </a:ext>
            </a:extLst>
          </p:cNvPr>
          <p:cNvCxnSpPr>
            <a:cxnSpLocks/>
            <a:stCxn id="92" idx="6"/>
            <a:endCxn id="96" idx="0"/>
          </p:cNvCxnSpPr>
          <p:nvPr/>
        </p:nvCxnSpPr>
        <p:spPr>
          <a:xfrm>
            <a:off x="8755014" y="3495700"/>
            <a:ext cx="505456" cy="1391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églalap: szamárfül 93">
            <a:extLst>
              <a:ext uri="{FF2B5EF4-FFF2-40B4-BE49-F238E27FC236}">
                <a16:creationId xmlns:a16="http://schemas.microsoft.com/office/drawing/2014/main" id="{1BBEBAE0-090E-4AB8-8D4C-16C71C7DA190}"/>
              </a:ext>
            </a:extLst>
          </p:cNvPr>
          <p:cNvSpPr/>
          <p:nvPr/>
        </p:nvSpPr>
        <p:spPr>
          <a:xfrm rot="16200000">
            <a:off x="9737709" y="2421167"/>
            <a:ext cx="394719" cy="1349197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5" name="Szövegdoboz 94">
            <a:extLst>
              <a:ext uri="{FF2B5EF4-FFF2-40B4-BE49-F238E27FC236}">
                <a16:creationId xmlns:a16="http://schemas.microsoft.com/office/drawing/2014/main" id="{0E4CBECA-DC0E-49B5-B035-22C23930B60C}"/>
              </a:ext>
            </a:extLst>
          </p:cNvPr>
          <p:cNvSpPr txBox="1"/>
          <p:nvPr/>
        </p:nvSpPr>
        <p:spPr>
          <a:xfrm>
            <a:off x="9276555" y="2935138"/>
            <a:ext cx="1180836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/>
              <a:t>return</a:t>
            </a:r>
            <a:r>
              <a:rPr lang="hu-HU" sz="1600" dirty="0"/>
              <a:t> </a:t>
            </a:r>
            <a:r>
              <a:rPr lang="hu-HU" sz="1600" dirty="0" err="1"/>
              <a:t>false</a:t>
            </a:r>
            <a:endParaRPr lang="hu-HU" sz="1600" dirty="0"/>
          </a:p>
        </p:txBody>
      </p:sp>
      <p:sp>
        <p:nvSpPr>
          <p:cNvPr id="96" name="Téglalap: szamárfül 95">
            <a:extLst>
              <a:ext uri="{FF2B5EF4-FFF2-40B4-BE49-F238E27FC236}">
                <a16:creationId xmlns:a16="http://schemas.microsoft.com/office/drawing/2014/main" id="{693EC78E-C447-4383-A718-44848CBFBE5E}"/>
              </a:ext>
            </a:extLst>
          </p:cNvPr>
          <p:cNvSpPr/>
          <p:nvPr/>
        </p:nvSpPr>
        <p:spPr>
          <a:xfrm rot="16200000">
            <a:off x="9718768" y="2964199"/>
            <a:ext cx="424620" cy="1341217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2717B6EB-29D0-49A1-82AC-BD609A2051CB}"/>
              </a:ext>
            </a:extLst>
          </p:cNvPr>
          <p:cNvSpPr txBox="1"/>
          <p:nvPr/>
        </p:nvSpPr>
        <p:spPr>
          <a:xfrm>
            <a:off x="9279454" y="3444320"/>
            <a:ext cx="1180836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/>
              <a:t>return</a:t>
            </a:r>
            <a:r>
              <a:rPr lang="hu-HU" sz="1600" dirty="0"/>
              <a:t> </a:t>
            </a:r>
            <a:r>
              <a:rPr lang="hu-HU" sz="1600" dirty="0" err="1"/>
              <a:t>false</a:t>
            </a:r>
            <a:endParaRPr lang="hu-HU" sz="1600" dirty="0"/>
          </a:p>
        </p:txBody>
      </p:sp>
      <p:sp>
        <p:nvSpPr>
          <p:cNvPr id="103" name="Ellipszis 102">
            <a:extLst>
              <a:ext uri="{FF2B5EF4-FFF2-40B4-BE49-F238E27FC236}">
                <a16:creationId xmlns:a16="http://schemas.microsoft.com/office/drawing/2014/main" id="{D03FF6D8-3F1D-44DB-A7BF-E762EF4CEE5D}"/>
              </a:ext>
            </a:extLst>
          </p:cNvPr>
          <p:cNvSpPr/>
          <p:nvPr/>
        </p:nvSpPr>
        <p:spPr>
          <a:xfrm>
            <a:off x="10034635" y="5475869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4" name="Egyenes összekötő 103">
            <a:extLst>
              <a:ext uri="{FF2B5EF4-FFF2-40B4-BE49-F238E27FC236}">
                <a16:creationId xmlns:a16="http://schemas.microsoft.com/office/drawing/2014/main" id="{05A67348-772B-43A1-976C-704565ABCB9C}"/>
              </a:ext>
            </a:extLst>
          </p:cNvPr>
          <p:cNvCxnSpPr>
            <a:cxnSpLocks/>
            <a:stCxn id="103" idx="4"/>
          </p:cNvCxnSpPr>
          <p:nvPr/>
        </p:nvCxnSpPr>
        <p:spPr>
          <a:xfrm flipH="1">
            <a:off x="10078146" y="5558865"/>
            <a:ext cx="1" cy="3794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églalap: szamárfül 104">
            <a:extLst>
              <a:ext uri="{FF2B5EF4-FFF2-40B4-BE49-F238E27FC236}">
                <a16:creationId xmlns:a16="http://schemas.microsoft.com/office/drawing/2014/main" id="{AF87C66D-BC14-4F13-82D4-10EE278B1791}"/>
              </a:ext>
            </a:extLst>
          </p:cNvPr>
          <p:cNvSpPr/>
          <p:nvPr/>
        </p:nvSpPr>
        <p:spPr>
          <a:xfrm rot="16200000">
            <a:off x="10242788" y="5358863"/>
            <a:ext cx="450920" cy="1341211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6" name="Szövegdoboz 105">
            <a:extLst>
              <a:ext uri="{FF2B5EF4-FFF2-40B4-BE49-F238E27FC236}">
                <a16:creationId xmlns:a16="http://schemas.microsoft.com/office/drawing/2014/main" id="{0A091E86-11C0-4CB8-94DB-77142286D2BF}"/>
              </a:ext>
            </a:extLst>
          </p:cNvPr>
          <p:cNvSpPr txBox="1"/>
          <p:nvPr/>
        </p:nvSpPr>
        <p:spPr>
          <a:xfrm>
            <a:off x="9877830" y="5860191"/>
            <a:ext cx="1180836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/>
              <a:t>return</a:t>
            </a:r>
            <a:r>
              <a:rPr lang="hu-HU" sz="1600" dirty="0"/>
              <a:t> </a:t>
            </a:r>
            <a:r>
              <a:rPr lang="hu-HU" sz="1600" dirty="0" err="1"/>
              <a:t>true</a:t>
            </a:r>
            <a:endParaRPr lang="hu-HU" sz="1600" dirty="0"/>
          </a:p>
        </p:txBody>
      </p:sp>
      <p:sp>
        <p:nvSpPr>
          <p:cNvPr id="86" name="Ellipszis 85">
            <a:extLst>
              <a:ext uri="{FF2B5EF4-FFF2-40B4-BE49-F238E27FC236}">
                <a16:creationId xmlns:a16="http://schemas.microsoft.com/office/drawing/2014/main" id="{0B28A20F-D89E-497D-B6BC-97D89FC5AF74}"/>
              </a:ext>
            </a:extLst>
          </p:cNvPr>
          <p:cNvSpPr/>
          <p:nvPr/>
        </p:nvSpPr>
        <p:spPr>
          <a:xfrm>
            <a:off x="6676914" y="5513222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7" name="Egyenes összekötő 86">
            <a:extLst>
              <a:ext uri="{FF2B5EF4-FFF2-40B4-BE49-F238E27FC236}">
                <a16:creationId xmlns:a16="http://schemas.microsoft.com/office/drawing/2014/main" id="{D945B68F-9F3C-4D7E-BF91-45D15CF11FEA}"/>
              </a:ext>
            </a:extLst>
          </p:cNvPr>
          <p:cNvCxnSpPr>
            <a:cxnSpLocks/>
            <a:stCxn id="86" idx="4"/>
          </p:cNvCxnSpPr>
          <p:nvPr/>
        </p:nvCxnSpPr>
        <p:spPr>
          <a:xfrm flipH="1">
            <a:off x="6710718" y="5596218"/>
            <a:ext cx="9708" cy="3968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églalap: szamárfül 99">
            <a:extLst>
              <a:ext uri="{FF2B5EF4-FFF2-40B4-BE49-F238E27FC236}">
                <a16:creationId xmlns:a16="http://schemas.microsoft.com/office/drawing/2014/main" id="{CA04A8E7-676F-418F-BDC1-9C16F8947501}"/>
              </a:ext>
            </a:extLst>
          </p:cNvPr>
          <p:cNvSpPr/>
          <p:nvPr/>
        </p:nvSpPr>
        <p:spPr>
          <a:xfrm rot="16200000">
            <a:off x="6625787" y="5360367"/>
            <a:ext cx="466620" cy="1275632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D598C821-9AA7-44FC-B7F4-0AC09EAA63B2}"/>
              </a:ext>
            </a:extLst>
          </p:cNvPr>
          <p:cNvSpPr txBox="1"/>
          <p:nvPr/>
        </p:nvSpPr>
        <p:spPr>
          <a:xfrm>
            <a:off x="6262164" y="5816016"/>
            <a:ext cx="1180836" cy="3385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/>
              <a:t>return</a:t>
            </a:r>
            <a:r>
              <a:rPr lang="hu-HU" sz="1600" dirty="0"/>
              <a:t> </a:t>
            </a:r>
            <a:r>
              <a:rPr lang="hu-HU" sz="1600" dirty="0" err="1"/>
              <a:t>true</a:t>
            </a:r>
            <a:endParaRPr lang="hu-HU" sz="1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C20794-B6B8-4D43-9794-9CE7B671FE67}"/>
              </a:ext>
            </a:extLst>
          </p:cNvPr>
          <p:cNvSpPr txBox="1"/>
          <p:nvPr/>
        </p:nvSpPr>
        <p:spPr>
          <a:xfrm>
            <a:off x="6221279" y="3031321"/>
            <a:ext cx="259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is_Haszon</a:t>
            </a:r>
            <a:r>
              <a:rPr lang="hu-HU" sz="1600" b="1" dirty="0">
                <a:solidFill>
                  <a:srgbClr val="FFFF00"/>
                </a:solidFill>
              </a:rPr>
              <a:t>() : </a:t>
            </a:r>
            <a:r>
              <a:rPr lang="hu-HU" sz="1600" b="1" dirty="0" err="1">
                <a:solidFill>
                  <a:srgbClr val="FFFF00"/>
                </a:solidFill>
              </a:rPr>
              <a:t>bool</a:t>
            </a:r>
            <a:r>
              <a:rPr lang="hu-HU" sz="1600" b="1" dirty="0">
                <a:solidFill>
                  <a:srgbClr val="FFFF00"/>
                </a:solidFill>
              </a:rPr>
              <a:t> {</a:t>
            </a:r>
            <a:r>
              <a:rPr lang="hu-HU" sz="1600" b="1" dirty="0" err="1">
                <a:solidFill>
                  <a:srgbClr val="FFFF00"/>
                </a:solidFill>
              </a:rPr>
              <a:t>virtual</a:t>
            </a:r>
            <a:r>
              <a:rPr lang="hu-HU" sz="1600" b="1" dirty="0">
                <a:solidFill>
                  <a:srgbClr val="FFFF00"/>
                </a:solidFill>
              </a:rPr>
              <a:t>}</a:t>
            </a:r>
          </a:p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is_Virág</a:t>
            </a:r>
            <a:r>
              <a:rPr lang="hu-HU" sz="1600" b="1" dirty="0">
                <a:solidFill>
                  <a:srgbClr val="FFFF00"/>
                </a:solidFill>
              </a:rPr>
              <a:t>() : </a:t>
            </a:r>
            <a:r>
              <a:rPr lang="hu-HU" sz="1600" b="1" dirty="0" err="1">
                <a:solidFill>
                  <a:srgbClr val="FFFF00"/>
                </a:solidFill>
              </a:rPr>
              <a:t>bool</a:t>
            </a:r>
            <a:r>
              <a:rPr lang="hu-HU" sz="1600" b="1" dirty="0">
                <a:solidFill>
                  <a:srgbClr val="FFFF00"/>
                </a:solidFill>
              </a:rPr>
              <a:t>     {</a:t>
            </a:r>
            <a:r>
              <a:rPr lang="hu-HU" sz="1600" b="1" dirty="0" err="1">
                <a:solidFill>
                  <a:srgbClr val="FFFF00"/>
                </a:solidFill>
              </a:rPr>
              <a:t>virtual</a:t>
            </a:r>
            <a:r>
              <a:rPr lang="hu-HU" sz="1600" b="1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6203295F-2DF5-4937-88C4-D25C1CDC1570}"/>
              </a:ext>
            </a:extLst>
          </p:cNvPr>
          <p:cNvSpPr txBox="1"/>
          <p:nvPr/>
        </p:nvSpPr>
        <p:spPr>
          <a:xfrm>
            <a:off x="7606000" y="5338653"/>
            <a:ext cx="2602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is_Virág</a:t>
            </a:r>
            <a:r>
              <a:rPr lang="hu-HU" sz="1600" b="1" dirty="0">
                <a:solidFill>
                  <a:srgbClr val="FFFF00"/>
                </a:solidFill>
              </a:rPr>
              <a:t>() : </a:t>
            </a:r>
            <a:r>
              <a:rPr lang="hu-HU" sz="1600" b="1" dirty="0" err="1">
                <a:solidFill>
                  <a:srgbClr val="FFFF00"/>
                </a:solidFill>
              </a:rPr>
              <a:t>bool</a:t>
            </a:r>
            <a:r>
              <a:rPr lang="hu-HU" sz="1600" b="1" dirty="0">
                <a:solidFill>
                  <a:srgbClr val="FFFF00"/>
                </a:solidFill>
              </a:rPr>
              <a:t> {</a:t>
            </a:r>
            <a:r>
              <a:rPr lang="hu-HU" sz="1600" b="1" dirty="0" err="1">
                <a:solidFill>
                  <a:srgbClr val="FFFF00"/>
                </a:solidFill>
              </a:rPr>
              <a:t>override</a:t>
            </a:r>
            <a:r>
              <a:rPr lang="hu-HU" sz="1600" b="1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8FFD2549-D0E3-4718-8430-00ADB5C68559}"/>
              </a:ext>
            </a:extLst>
          </p:cNvPr>
          <p:cNvSpPr txBox="1"/>
          <p:nvPr/>
        </p:nvSpPr>
        <p:spPr>
          <a:xfrm>
            <a:off x="4088905" y="5349452"/>
            <a:ext cx="2743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is_Haszon</a:t>
            </a:r>
            <a:r>
              <a:rPr lang="hu-HU" sz="1600" b="1" dirty="0">
                <a:solidFill>
                  <a:srgbClr val="FFFF00"/>
                </a:solidFill>
              </a:rPr>
              <a:t>() : </a:t>
            </a:r>
            <a:r>
              <a:rPr lang="hu-HU" sz="1600" b="1" dirty="0" err="1">
                <a:solidFill>
                  <a:srgbClr val="FFFF00"/>
                </a:solidFill>
              </a:rPr>
              <a:t>bool</a:t>
            </a:r>
            <a:r>
              <a:rPr lang="hu-HU" sz="1600" b="1" dirty="0">
                <a:solidFill>
                  <a:srgbClr val="FFFF00"/>
                </a:solidFill>
              </a:rPr>
              <a:t> {</a:t>
            </a:r>
            <a:r>
              <a:rPr lang="hu-HU" sz="1600" b="1" dirty="0" err="1">
                <a:solidFill>
                  <a:srgbClr val="FFFF00"/>
                </a:solidFill>
              </a:rPr>
              <a:t>override</a:t>
            </a:r>
            <a:r>
              <a:rPr lang="hu-HU" sz="1600" b="1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78" name="Téglalap 77">
            <a:extLst>
              <a:ext uri="{FF2B5EF4-FFF2-40B4-BE49-F238E27FC236}">
                <a16:creationId xmlns:a16="http://schemas.microsoft.com/office/drawing/2014/main" id="{81302898-A9B0-4C78-B907-5F190EDB04B4}"/>
              </a:ext>
            </a:extLst>
          </p:cNvPr>
          <p:cNvSpPr/>
          <p:nvPr/>
        </p:nvSpPr>
        <p:spPr>
          <a:xfrm>
            <a:off x="967666" y="503922"/>
            <a:ext cx="3077728" cy="10989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Kert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+ beérett() : int[*]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i:int</a:t>
            </a:r>
            <a:r>
              <a:rPr lang="hu-HU" sz="1600" dirty="0">
                <a:solidFill>
                  <a:schemeClr val="tx1"/>
                </a:solidFill>
              </a:rPr>
              <a:t>, n:Növényfajta)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9" name="Téglalap 78">
            <a:extLst>
              <a:ext uri="{FF2B5EF4-FFF2-40B4-BE49-F238E27FC236}">
                <a16:creationId xmlns:a16="http://schemas.microsoft.com/office/drawing/2014/main" id="{44365DE9-6816-4B8C-A9C1-2C1E244B6132}"/>
              </a:ext>
            </a:extLst>
          </p:cNvPr>
          <p:cNvSpPr/>
          <p:nvPr/>
        </p:nvSpPr>
        <p:spPr>
          <a:xfrm>
            <a:off x="967666" y="2471165"/>
            <a:ext cx="3077727" cy="15924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Parcella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</a:t>
            </a:r>
            <a:r>
              <a:rPr lang="hu-HU" sz="1600" dirty="0" err="1">
                <a:solidFill>
                  <a:schemeClr val="tx1"/>
                </a:solidFill>
              </a:rPr>
              <a:t>ültetésiIdő</a:t>
            </a:r>
            <a:r>
              <a:rPr lang="hu-HU" sz="1600" dirty="0">
                <a:solidFill>
                  <a:schemeClr val="tx1"/>
                </a:solidFill>
              </a:rPr>
              <a:t> : int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ültet(</a:t>
            </a:r>
            <a:r>
              <a:rPr lang="hu-HU" sz="1600" dirty="0" err="1">
                <a:solidFill>
                  <a:schemeClr val="tx1"/>
                </a:solidFill>
              </a:rPr>
              <a:t>n:Növényfajta</a:t>
            </a:r>
            <a:r>
              <a:rPr lang="hu-HU" sz="1600" dirty="0">
                <a:solidFill>
                  <a:schemeClr val="tx1"/>
                </a:solidFill>
              </a:rPr>
              <a:t>) : </a:t>
            </a:r>
            <a:r>
              <a:rPr lang="hu-HU" sz="1600" dirty="0" err="1">
                <a:solidFill>
                  <a:schemeClr val="tx1"/>
                </a:solidFill>
              </a:rPr>
              <a:t>void</a:t>
            </a:r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&lt;&lt; </a:t>
            </a:r>
            <a:r>
              <a:rPr lang="hu-HU" sz="1600" dirty="0" err="1">
                <a:solidFill>
                  <a:schemeClr val="tx1"/>
                </a:solidFill>
              </a:rPr>
              <a:t>getter</a:t>
            </a:r>
            <a:r>
              <a:rPr lang="hu-HU" sz="1600" dirty="0">
                <a:solidFill>
                  <a:schemeClr val="tx1"/>
                </a:solidFill>
              </a:rPr>
              <a:t> &gt;&gt;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getNövény</a:t>
            </a:r>
            <a:r>
              <a:rPr lang="hu-HU" sz="1600" dirty="0">
                <a:solidFill>
                  <a:schemeClr val="tx1"/>
                </a:solidFill>
              </a:rPr>
              <a:t>() : Növényfajta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getÜltetésiIdő</a:t>
            </a:r>
            <a:r>
              <a:rPr lang="hu-HU" sz="1600" dirty="0">
                <a:solidFill>
                  <a:schemeClr val="tx1"/>
                </a:solidFill>
              </a:rPr>
              <a:t>() : int</a:t>
            </a:r>
          </a:p>
        </p:txBody>
      </p:sp>
      <p:sp>
        <p:nvSpPr>
          <p:cNvPr id="80" name="Rombusz 79">
            <a:extLst>
              <a:ext uri="{FF2B5EF4-FFF2-40B4-BE49-F238E27FC236}">
                <a16:creationId xmlns:a16="http://schemas.microsoft.com/office/drawing/2014/main" id="{07C90148-AA5A-4E0A-8B50-1D61D45EFC69}"/>
              </a:ext>
            </a:extLst>
          </p:cNvPr>
          <p:cNvSpPr/>
          <p:nvPr/>
        </p:nvSpPr>
        <p:spPr>
          <a:xfrm rot="16200000">
            <a:off x="2398820" y="1656872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454F923F-F778-4E65-8202-40B925DF55C7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>
            <a:off x="2506530" y="1602875"/>
            <a:ext cx="0" cy="868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C2208405-EC69-411C-ACC9-9CD5F0019F0E}"/>
              </a:ext>
            </a:extLst>
          </p:cNvPr>
          <p:cNvSpPr txBox="1"/>
          <p:nvPr/>
        </p:nvSpPr>
        <p:spPr>
          <a:xfrm>
            <a:off x="2461308" y="2187715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98" name="Téglalap 97">
            <a:extLst>
              <a:ext uri="{FF2B5EF4-FFF2-40B4-BE49-F238E27FC236}">
                <a16:creationId xmlns:a16="http://schemas.microsoft.com/office/drawing/2014/main" id="{E8B0AD5A-56A1-47D7-9B24-1EB56BFAD107}"/>
              </a:ext>
            </a:extLst>
          </p:cNvPr>
          <p:cNvSpPr/>
          <p:nvPr/>
        </p:nvSpPr>
        <p:spPr>
          <a:xfrm>
            <a:off x="967666" y="803859"/>
            <a:ext cx="3077727" cy="225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Szövegdoboz 98">
            <a:extLst>
              <a:ext uri="{FF2B5EF4-FFF2-40B4-BE49-F238E27FC236}">
                <a16:creationId xmlns:a16="http://schemas.microsoft.com/office/drawing/2014/main" id="{8262C5AB-7AF2-4CBC-AAEA-12EEE58706FE}"/>
              </a:ext>
            </a:extLst>
          </p:cNvPr>
          <p:cNvSpPr txBox="1"/>
          <p:nvPr/>
        </p:nvSpPr>
        <p:spPr>
          <a:xfrm>
            <a:off x="1465668" y="2187715"/>
            <a:ext cx="104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- parcellák</a:t>
            </a:r>
          </a:p>
        </p:txBody>
      </p:sp>
      <p:sp>
        <p:nvSpPr>
          <p:cNvPr id="107" name="Ellipszis 106">
            <a:extLst>
              <a:ext uri="{FF2B5EF4-FFF2-40B4-BE49-F238E27FC236}">
                <a16:creationId xmlns:a16="http://schemas.microsoft.com/office/drawing/2014/main" id="{DD57B088-CB56-4CD3-A469-C3B306914EE9}"/>
              </a:ext>
            </a:extLst>
          </p:cNvPr>
          <p:cNvSpPr/>
          <p:nvPr/>
        </p:nvSpPr>
        <p:spPr>
          <a:xfrm>
            <a:off x="3807239" y="1391967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8" name="Egyenes összekötő 107">
            <a:extLst>
              <a:ext uri="{FF2B5EF4-FFF2-40B4-BE49-F238E27FC236}">
                <a16:creationId xmlns:a16="http://schemas.microsoft.com/office/drawing/2014/main" id="{93AA697F-8B5C-4FCC-A4B0-99E3ACCA493A}"/>
              </a:ext>
            </a:extLst>
          </p:cNvPr>
          <p:cNvCxnSpPr>
            <a:cxnSpLocks/>
            <a:stCxn id="107" idx="4"/>
          </p:cNvCxnSpPr>
          <p:nvPr/>
        </p:nvCxnSpPr>
        <p:spPr>
          <a:xfrm flipH="1">
            <a:off x="3850750" y="1474963"/>
            <a:ext cx="1" cy="327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zis 110">
            <a:extLst>
              <a:ext uri="{FF2B5EF4-FFF2-40B4-BE49-F238E27FC236}">
                <a16:creationId xmlns:a16="http://schemas.microsoft.com/office/drawing/2014/main" id="{F656A523-9022-46AB-9B99-1E4D049F7920}"/>
              </a:ext>
            </a:extLst>
          </p:cNvPr>
          <p:cNvSpPr/>
          <p:nvPr/>
        </p:nvSpPr>
        <p:spPr>
          <a:xfrm>
            <a:off x="3497916" y="3144893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2" name="Egyenes összekötő 111">
            <a:extLst>
              <a:ext uri="{FF2B5EF4-FFF2-40B4-BE49-F238E27FC236}">
                <a16:creationId xmlns:a16="http://schemas.microsoft.com/office/drawing/2014/main" id="{FD28AF6F-47A2-41FF-B7EF-474BF04D32DF}"/>
              </a:ext>
            </a:extLst>
          </p:cNvPr>
          <p:cNvCxnSpPr>
            <a:cxnSpLocks/>
            <a:stCxn id="111" idx="4"/>
          </p:cNvCxnSpPr>
          <p:nvPr/>
        </p:nvCxnSpPr>
        <p:spPr>
          <a:xfrm>
            <a:off x="3541428" y="3227889"/>
            <a:ext cx="0" cy="12377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églalap: szamárfül 114">
            <a:extLst>
              <a:ext uri="{FF2B5EF4-FFF2-40B4-BE49-F238E27FC236}">
                <a16:creationId xmlns:a16="http://schemas.microsoft.com/office/drawing/2014/main" id="{E5C23C3C-5151-48F1-B2BD-8440EA9AA5FB}"/>
              </a:ext>
            </a:extLst>
          </p:cNvPr>
          <p:cNvSpPr/>
          <p:nvPr/>
        </p:nvSpPr>
        <p:spPr>
          <a:xfrm rot="16200000">
            <a:off x="2359110" y="3323327"/>
            <a:ext cx="684976" cy="2667879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7F66711A-ED06-45EC-84DC-1110581F0F57}"/>
              </a:ext>
            </a:extLst>
          </p:cNvPr>
          <p:cNvSpPr txBox="1"/>
          <p:nvPr/>
        </p:nvSpPr>
        <p:spPr>
          <a:xfrm>
            <a:off x="1523030" y="4372109"/>
            <a:ext cx="2294646" cy="5847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növény := n</a:t>
            </a:r>
          </a:p>
          <a:p>
            <a:r>
              <a:rPr lang="hu-HU" sz="1600" dirty="0" err="1"/>
              <a:t>ültetésiIdő</a:t>
            </a:r>
            <a:r>
              <a:rPr lang="hu-HU" sz="1600" dirty="0"/>
              <a:t> := </a:t>
            </a:r>
            <a:r>
              <a:rPr lang="hu-HU" sz="1600" dirty="0" err="1"/>
              <a:t>maiHónap</a:t>
            </a:r>
            <a:r>
              <a:rPr lang="hu-HU" sz="1600" dirty="0"/>
              <a:t>()</a:t>
            </a:r>
            <a:r>
              <a:rPr lang="en-US" sz="1600" dirty="0"/>
              <a:t> </a:t>
            </a:r>
            <a:endParaRPr lang="hu-HU" sz="1600" dirty="0"/>
          </a:p>
        </p:txBody>
      </p:sp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B0448A11-AA56-47AA-A8DA-B77511D95618}"/>
              </a:ext>
            </a:extLst>
          </p:cNvPr>
          <p:cNvSpPr txBox="1"/>
          <p:nvPr/>
        </p:nvSpPr>
        <p:spPr>
          <a:xfrm>
            <a:off x="2610115" y="2154017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 </a:t>
            </a:r>
            <a:r>
              <a:rPr lang="hu-HU" sz="1600" i="1" dirty="0" err="1"/>
              <a:t>ordered</a:t>
            </a:r>
            <a:r>
              <a:rPr lang="hu-HU" sz="1600" dirty="0"/>
              <a:t> }</a:t>
            </a:r>
          </a:p>
        </p:txBody>
      </p:sp>
      <p:sp>
        <p:nvSpPr>
          <p:cNvPr id="110" name="Téglalap 109">
            <a:extLst>
              <a:ext uri="{FF2B5EF4-FFF2-40B4-BE49-F238E27FC236}">
                <a16:creationId xmlns:a16="http://schemas.microsoft.com/office/drawing/2014/main" id="{4B178E0E-B741-4284-828C-50FFF4D2674B}"/>
              </a:ext>
            </a:extLst>
          </p:cNvPr>
          <p:cNvSpPr/>
          <p:nvPr/>
        </p:nvSpPr>
        <p:spPr>
          <a:xfrm>
            <a:off x="967714" y="2818451"/>
            <a:ext cx="3078506" cy="2435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4" name="Egyenes összekötő 113">
            <a:extLst>
              <a:ext uri="{FF2B5EF4-FFF2-40B4-BE49-F238E27FC236}">
                <a16:creationId xmlns:a16="http://schemas.microsoft.com/office/drawing/2014/main" id="{E10A0320-019F-42F0-9339-9C958598AF42}"/>
              </a:ext>
            </a:extLst>
          </p:cNvPr>
          <p:cNvCxnSpPr>
            <a:cxnSpLocks/>
            <a:stCxn id="110" idx="3"/>
            <a:endCxn id="118" idx="2"/>
          </p:cNvCxnSpPr>
          <p:nvPr/>
        </p:nvCxnSpPr>
        <p:spPr>
          <a:xfrm flipV="1">
            <a:off x="4046220" y="2939905"/>
            <a:ext cx="2089348" cy="34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zis 117">
            <a:extLst>
              <a:ext uri="{FF2B5EF4-FFF2-40B4-BE49-F238E27FC236}">
                <a16:creationId xmlns:a16="http://schemas.microsoft.com/office/drawing/2014/main" id="{99AD765F-3C9C-4507-8F4C-B487F9740527}"/>
              </a:ext>
            </a:extLst>
          </p:cNvPr>
          <p:cNvSpPr/>
          <p:nvPr/>
        </p:nvSpPr>
        <p:spPr>
          <a:xfrm>
            <a:off x="6135568" y="2898407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5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103" grpId="0" animBg="1"/>
      <p:bldP spid="105" grpId="0" animBg="1"/>
      <p:bldP spid="106" grpId="0" animBg="1"/>
      <p:bldP spid="86" grpId="0" animBg="1"/>
      <p:bldP spid="100" grpId="0" animBg="1"/>
      <p:bldP spid="101" grpId="0" animBg="1"/>
      <p:bldP spid="2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FDEEAE8A-805C-4968-9239-FFC6C159662F}"/>
              </a:ext>
            </a:extLst>
          </p:cNvPr>
          <p:cNvSpPr/>
          <p:nvPr/>
        </p:nvSpPr>
        <p:spPr>
          <a:xfrm>
            <a:off x="1669145" y="1838053"/>
            <a:ext cx="1951022" cy="6327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Fájlrendszer</a:t>
            </a:r>
          </a:p>
        </p:txBody>
      </p: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5495934" y="1711891"/>
            <a:ext cx="2330382" cy="8932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Bejegyzés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i="1" dirty="0">
                <a:solidFill>
                  <a:schemeClr val="tx1"/>
                </a:solidFill>
              </a:rPr>
              <a:t>+ </a:t>
            </a:r>
            <a:r>
              <a:rPr lang="hu-HU" sz="1600" i="1" dirty="0" err="1">
                <a:solidFill>
                  <a:schemeClr val="tx1"/>
                </a:solidFill>
              </a:rPr>
              <a:t>getMéret</a:t>
            </a:r>
            <a:r>
              <a:rPr lang="hu-HU" sz="1600" i="1" dirty="0">
                <a:solidFill>
                  <a:schemeClr val="tx1"/>
                </a:solidFill>
              </a:rPr>
              <a:t>() : int {</a:t>
            </a:r>
            <a:r>
              <a:rPr lang="hu-HU" sz="1600" i="1" dirty="0" err="1">
                <a:solidFill>
                  <a:schemeClr val="tx1"/>
                </a:solidFill>
              </a:rPr>
              <a:t>virtual</a:t>
            </a:r>
            <a:r>
              <a:rPr lang="hu-HU" sz="1600" i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5495933" y="2006281"/>
            <a:ext cx="2330381" cy="246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8DA52B75-9A45-4AAA-910D-BAD3CC0FE41D}"/>
              </a:ext>
            </a:extLst>
          </p:cNvPr>
          <p:cNvCxnSpPr>
            <a:cxnSpLocks/>
            <a:stCxn id="78" idx="3"/>
            <a:endCxn id="89" idx="1"/>
          </p:cNvCxnSpPr>
          <p:nvPr/>
        </p:nvCxnSpPr>
        <p:spPr>
          <a:xfrm>
            <a:off x="3820296" y="2158498"/>
            <a:ext cx="167563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: szamárfül 126">
            <a:extLst>
              <a:ext uri="{FF2B5EF4-FFF2-40B4-BE49-F238E27FC236}">
                <a16:creationId xmlns:a16="http://schemas.microsoft.com/office/drawing/2014/main" id="{1FE0D601-9D62-44F2-BD7E-A9850E2BE4EB}"/>
              </a:ext>
            </a:extLst>
          </p:cNvPr>
          <p:cNvSpPr/>
          <p:nvPr/>
        </p:nvSpPr>
        <p:spPr>
          <a:xfrm rot="16200000">
            <a:off x="8370726" y="4204431"/>
            <a:ext cx="1690869" cy="3114573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3E494EFE-5868-44B7-B32A-D0548E5110F9}"/>
              </a:ext>
            </a:extLst>
          </p:cNvPr>
          <p:cNvSpPr txBox="1"/>
          <p:nvPr/>
        </p:nvSpPr>
        <p:spPr>
          <a:xfrm>
            <a:off x="7746710" y="5040243"/>
            <a:ext cx="282309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/>
              <a:t>s := 0</a:t>
            </a:r>
          </a:p>
          <a:p>
            <a:r>
              <a:rPr lang="hu-HU" b="1" dirty="0" err="1"/>
              <a:t>forall</a:t>
            </a:r>
            <a:r>
              <a:rPr lang="hu-HU" dirty="0"/>
              <a:t> b in bejegyzések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s := s + </a:t>
            </a:r>
            <a:r>
              <a:rPr lang="hu-HU" dirty="0" err="1"/>
              <a:t>b.getMéret</a:t>
            </a:r>
            <a:r>
              <a:rPr lang="hu-HU" dirty="0"/>
              <a:t>()</a:t>
            </a:r>
          </a:p>
          <a:p>
            <a:r>
              <a:rPr lang="hu-HU" b="1" dirty="0" err="1"/>
              <a:t>endloop</a:t>
            </a:r>
            <a:endParaRPr lang="hu-HU" b="1" dirty="0"/>
          </a:p>
          <a:p>
            <a:r>
              <a:rPr lang="hu-HU" b="1" dirty="0" err="1"/>
              <a:t>return</a:t>
            </a:r>
            <a:r>
              <a:rPr lang="hu-HU" dirty="0"/>
              <a:t> s </a:t>
            </a:r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72177BAE-E814-43C8-8F02-18B6DEC6E365}"/>
              </a:ext>
            </a:extLst>
          </p:cNvPr>
          <p:cNvSpPr/>
          <p:nvPr/>
        </p:nvSpPr>
        <p:spPr>
          <a:xfrm>
            <a:off x="9350083" y="4346272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0" name="Egyenes összekötő 129">
            <a:extLst>
              <a:ext uri="{FF2B5EF4-FFF2-40B4-BE49-F238E27FC236}">
                <a16:creationId xmlns:a16="http://schemas.microsoft.com/office/drawing/2014/main" id="{36DEAE55-A96F-43BB-9D5D-E03F5BA195C8}"/>
              </a:ext>
            </a:extLst>
          </p:cNvPr>
          <p:cNvCxnSpPr>
            <a:cxnSpLocks/>
            <a:stCxn id="129" idx="4"/>
            <a:endCxn id="127" idx="3"/>
          </p:cNvCxnSpPr>
          <p:nvPr/>
        </p:nvCxnSpPr>
        <p:spPr>
          <a:xfrm flipH="1">
            <a:off x="9216161" y="4429268"/>
            <a:ext cx="177434" cy="4870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6629369" y="2605105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3907893" y="3707788"/>
            <a:ext cx="2540882" cy="937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Fájl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méret : int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getMéret</a:t>
            </a:r>
            <a:r>
              <a:rPr lang="hu-HU" sz="1600" dirty="0">
                <a:solidFill>
                  <a:schemeClr val="tx1"/>
                </a:solidFill>
              </a:rPr>
              <a:t>() : int {</a:t>
            </a:r>
            <a:r>
              <a:rPr lang="hu-HU" sz="1600" dirty="0" err="1">
                <a:solidFill>
                  <a:schemeClr val="tx1"/>
                </a:solidFill>
              </a:rPr>
              <a:t>override</a:t>
            </a:r>
            <a:r>
              <a:rPr lang="hu-HU" sz="1600" dirty="0">
                <a:solidFill>
                  <a:schemeClr val="tx1"/>
                </a:solidFill>
              </a:rPr>
              <a:t>}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6968128" y="3707788"/>
            <a:ext cx="2540882" cy="937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Könyvtár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getMéret</a:t>
            </a:r>
            <a:r>
              <a:rPr lang="hu-HU" sz="1600" dirty="0">
                <a:solidFill>
                  <a:schemeClr val="tx1"/>
                </a:solidFill>
              </a:rPr>
              <a:t>() : int {</a:t>
            </a:r>
            <a:r>
              <a:rPr lang="hu-HU" sz="1600" dirty="0" err="1">
                <a:solidFill>
                  <a:schemeClr val="tx1"/>
                </a:solidFill>
              </a:rPr>
              <a:t>override</a:t>
            </a:r>
            <a:r>
              <a:rPr lang="hu-HU" sz="1600" dirty="0">
                <a:solidFill>
                  <a:schemeClr val="tx1"/>
                </a:solidFill>
              </a:rPr>
              <a:t>}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5481519" y="2466723"/>
            <a:ext cx="937880" cy="154425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011637" y="2480856"/>
            <a:ext cx="937880" cy="15159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églalap 74">
            <a:extLst>
              <a:ext uri="{FF2B5EF4-FFF2-40B4-BE49-F238E27FC236}">
                <a16:creationId xmlns:a16="http://schemas.microsoft.com/office/drawing/2014/main" id="{8BCD5B46-B212-48F0-93C2-5E9151EA454F}"/>
              </a:ext>
            </a:extLst>
          </p:cNvPr>
          <p:cNvSpPr/>
          <p:nvPr/>
        </p:nvSpPr>
        <p:spPr>
          <a:xfrm>
            <a:off x="3907893" y="4035373"/>
            <a:ext cx="2540881" cy="2461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Téglalap 75">
            <a:extLst>
              <a:ext uri="{FF2B5EF4-FFF2-40B4-BE49-F238E27FC236}">
                <a16:creationId xmlns:a16="http://schemas.microsoft.com/office/drawing/2014/main" id="{75AAFB34-E6BC-453B-BAAE-AE45BF1C1E27}"/>
              </a:ext>
            </a:extLst>
          </p:cNvPr>
          <p:cNvSpPr/>
          <p:nvPr/>
        </p:nvSpPr>
        <p:spPr>
          <a:xfrm>
            <a:off x="6968129" y="4023918"/>
            <a:ext cx="2540881" cy="2576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Rombusz 77">
            <a:extLst>
              <a:ext uri="{FF2B5EF4-FFF2-40B4-BE49-F238E27FC236}">
                <a16:creationId xmlns:a16="http://schemas.microsoft.com/office/drawing/2014/main" id="{4ACE1199-5C1D-45BA-B482-8DC04E7AB925}"/>
              </a:ext>
            </a:extLst>
          </p:cNvPr>
          <p:cNvSpPr/>
          <p:nvPr/>
        </p:nvSpPr>
        <p:spPr>
          <a:xfrm>
            <a:off x="3620167" y="2096454"/>
            <a:ext cx="200129" cy="1240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3B73024E-2D8E-4052-A4C8-61CEED0FBB50}"/>
              </a:ext>
            </a:extLst>
          </p:cNvPr>
          <p:cNvSpPr txBox="1"/>
          <p:nvPr/>
        </p:nvSpPr>
        <p:spPr>
          <a:xfrm>
            <a:off x="5200663" y="1776228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7EAD96B6-CF73-40B0-AE8B-5BE3038A5F5E}"/>
              </a:ext>
            </a:extLst>
          </p:cNvPr>
          <p:cNvSpPr txBox="1"/>
          <p:nvPr/>
        </p:nvSpPr>
        <p:spPr>
          <a:xfrm>
            <a:off x="7796567" y="181598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cxnSp>
        <p:nvCxnSpPr>
          <p:cNvPr id="84" name="Összekötő: szögletes 83">
            <a:extLst>
              <a:ext uri="{FF2B5EF4-FFF2-40B4-BE49-F238E27FC236}">
                <a16:creationId xmlns:a16="http://schemas.microsoft.com/office/drawing/2014/main" id="{9DF45693-9231-41C9-8524-0F370859D2DA}"/>
              </a:ext>
            </a:extLst>
          </p:cNvPr>
          <p:cNvCxnSpPr>
            <a:cxnSpLocks/>
            <a:stCxn id="81" idx="3"/>
            <a:endCxn id="90" idx="3"/>
          </p:cNvCxnSpPr>
          <p:nvPr/>
        </p:nvCxnSpPr>
        <p:spPr>
          <a:xfrm flipH="1" flipV="1">
            <a:off x="7826314" y="2129372"/>
            <a:ext cx="1882825" cy="2055723"/>
          </a:xfrm>
          <a:prstGeom prst="bentConnector3">
            <a:avLst>
              <a:gd name="adj1" fmla="val -1214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mbusz 80">
            <a:extLst>
              <a:ext uri="{FF2B5EF4-FFF2-40B4-BE49-F238E27FC236}">
                <a16:creationId xmlns:a16="http://schemas.microsoft.com/office/drawing/2014/main" id="{BB0D1F94-A4F5-4A71-94DF-B1BC11584219}"/>
              </a:ext>
            </a:extLst>
          </p:cNvPr>
          <p:cNvSpPr/>
          <p:nvPr/>
        </p:nvSpPr>
        <p:spPr>
          <a:xfrm>
            <a:off x="9509010" y="4123051"/>
            <a:ext cx="200129" cy="1240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8" name="Szövegdoboz 87">
            <a:extLst>
              <a:ext uri="{FF2B5EF4-FFF2-40B4-BE49-F238E27FC236}">
                <a16:creationId xmlns:a16="http://schemas.microsoft.com/office/drawing/2014/main" id="{5AA41B7E-AD90-452F-8211-A5FD292578F1}"/>
              </a:ext>
            </a:extLst>
          </p:cNvPr>
          <p:cNvSpPr txBox="1"/>
          <p:nvPr/>
        </p:nvSpPr>
        <p:spPr>
          <a:xfrm>
            <a:off x="7784106" y="2092662"/>
            <a:ext cx="131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- bejegyzések</a:t>
            </a:r>
          </a:p>
        </p:txBody>
      </p:sp>
      <p:sp>
        <p:nvSpPr>
          <p:cNvPr id="96" name="Téglalap: szamárfül 95">
            <a:extLst>
              <a:ext uri="{FF2B5EF4-FFF2-40B4-BE49-F238E27FC236}">
                <a16:creationId xmlns:a16="http://schemas.microsoft.com/office/drawing/2014/main" id="{E615DEB6-395F-455C-BBCC-6717C976CEDC}"/>
              </a:ext>
            </a:extLst>
          </p:cNvPr>
          <p:cNvSpPr/>
          <p:nvPr/>
        </p:nvSpPr>
        <p:spPr>
          <a:xfrm rot="16200000">
            <a:off x="5993123" y="4411133"/>
            <a:ext cx="596822" cy="1607126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F3E439AE-52EC-439C-A618-A7B1E40A538C}"/>
              </a:ext>
            </a:extLst>
          </p:cNvPr>
          <p:cNvSpPr txBox="1"/>
          <p:nvPr/>
        </p:nvSpPr>
        <p:spPr>
          <a:xfrm>
            <a:off x="5586422" y="5043890"/>
            <a:ext cx="1509005" cy="369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err="1"/>
              <a:t>return</a:t>
            </a:r>
            <a:r>
              <a:rPr lang="hu-HU" dirty="0"/>
              <a:t> méret</a:t>
            </a:r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711DEAC0-D5C0-4384-BEF0-4F3B0D04722F}"/>
              </a:ext>
            </a:extLst>
          </p:cNvPr>
          <p:cNvSpPr/>
          <p:nvPr/>
        </p:nvSpPr>
        <p:spPr>
          <a:xfrm>
            <a:off x="6327795" y="4387111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9F62F766-1CC6-4E46-8A4C-DCD0E39E536C}"/>
              </a:ext>
            </a:extLst>
          </p:cNvPr>
          <p:cNvCxnSpPr>
            <a:cxnSpLocks/>
            <a:stCxn id="98" idx="4"/>
            <a:endCxn id="96" idx="3"/>
          </p:cNvCxnSpPr>
          <p:nvPr/>
        </p:nvCxnSpPr>
        <p:spPr>
          <a:xfrm flipH="1">
            <a:off x="6291534" y="4470107"/>
            <a:ext cx="79773" cy="4461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D38E6C1F-4F52-43BB-88AD-0A4AED718459}"/>
              </a:ext>
            </a:extLst>
          </p:cNvPr>
          <p:cNvSpPr txBox="1"/>
          <p:nvPr/>
        </p:nvSpPr>
        <p:spPr>
          <a:xfrm>
            <a:off x="278117" y="200477"/>
            <a:ext cx="11573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Egy számítógépes fájlrendszerben a fájlokat könyvtárakba szervezzük. Minden könyvtár tetszőleges számú fájlt vagy </a:t>
            </a:r>
          </a:p>
          <a:p>
            <a:r>
              <a:rPr lang="hu-HU" dirty="0"/>
              <a:t>    könyvtárat tartalmazhat. A fájlrendszerben a fájlok lehetnek közvetlen a fájlrendszerhez kötve (gyökér), vagy valamelyik </a:t>
            </a:r>
          </a:p>
          <a:p>
            <a:r>
              <a:rPr lang="hu-HU" dirty="0"/>
              <a:t>    könyvtárban is elhelyezkedhetnek. Mennyi </a:t>
            </a:r>
            <a:r>
              <a:rPr lang="hu-HU" dirty="0" err="1"/>
              <a:t>tárhelyet</a:t>
            </a:r>
            <a:r>
              <a:rPr lang="hu-HU" dirty="0"/>
              <a:t> foglal egy adott könyvtár?</a:t>
            </a:r>
          </a:p>
        </p:txBody>
      </p:sp>
    </p:spTree>
    <p:extLst>
      <p:ext uri="{BB962C8B-B14F-4D97-AF65-F5344CB8AC3E}">
        <p14:creationId xmlns:p14="http://schemas.microsoft.com/office/powerpoint/2010/main" val="222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9" grpId="0" animBg="1"/>
      <p:bldP spid="90" grpId="0" animBg="1"/>
      <p:bldP spid="127" grpId="0" animBg="1"/>
      <p:bldP spid="128" grpId="0"/>
      <p:bldP spid="129" grpId="0" animBg="1"/>
      <p:bldP spid="141" grpId="0" animBg="1"/>
      <p:bldP spid="192" grpId="0" animBg="1"/>
      <p:bldP spid="193" grpId="0" animBg="1"/>
      <p:bldP spid="75" grpId="0" animBg="1"/>
      <p:bldP spid="76" grpId="0" animBg="1"/>
      <p:bldP spid="78" grpId="0" animBg="1"/>
      <p:bldP spid="82" grpId="0"/>
      <p:bldP spid="83" grpId="0"/>
      <p:bldP spid="81" grpId="0" animBg="1"/>
      <p:bldP spid="88" grpId="0"/>
      <p:bldP spid="96" grpId="0" animBg="1"/>
      <p:bldP spid="97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FDEEAE8A-805C-4968-9239-FFC6C159662F}"/>
              </a:ext>
            </a:extLst>
          </p:cNvPr>
          <p:cNvSpPr/>
          <p:nvPr/>
        </p:nvSpPr>
        <p:spPr>
          <a:xfrm>
            <a:off x="1178228" y="3795858"/>
            <a:ext cx="1951022" cy="6327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Fájlrendszer</a:t>
            </a:r>
          </a:p>
        </p:txBody>
      </p:sp>
      <p:sp>
        <p:nvSpPr>
          <p:cNvPr id="89" name="Téglalap 88">
            <a:extLst>
              <a:ext uri="{FF2B5EF4-FFF2-40B4-BE49-F238E27FC236}">
                <a16:creationId xmlns:a16="http://schemas.microsoft.com/office/drawing/2014/main" id="{7A5918AB-E126-47DC-908C-D28B5BBCDC85}"/>
              </a:ext>
            </a:extLst>
          </p:cNvPr>
          <p:cNvSpPr/>
          <p:nvPr/>
        </p:nvSpPr>
        <p:spPr>
          <a:xfrm>
            <a:off x="5495934" y="1711891"/>
            <a:ext cx="2330382" cy="8932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chemeClr val="tx1"/>
                </a:solidFill>
              </a:rPr>
              <a:t>Bejegyzés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i="1" dirty="0">
                <a:solidFill>
                  <a:schemeClr val="tx1"/>
                </a:solidFill>
              </a:rPr>
              <a:t>+ </a:t>
            </a:r>
            <a:r>
              <a:rPr lang="hu-HU" sz="1600" i="1" dirty="0" err="1">
                <a:solidFill>
                  <a:schemeClr val="tx1"/>
                </a:solidFill>
              </a:rPr>
              <a:t>getMéret</a:t>
            </a:r>
            <a:r>
              <a:rPr lang="hu-HU" sz="1600" i="1" dirty="0">
                <a:solidFill>
                  <a:schemeClr val="tx1"/>
                </a:solidFill>
              </a:rPr>
              <a:t>() : int {</a:t>
            </a:r>
            <a:r>
              <a:rPr lang="hu-HU" sz="1600" i="1" dirty="0" err="1">
                <a:solidFill>
                  <a:schemeClr val="tx1"/>
                </a:solidFill>
              </a:rPr>
              <a:t>virtual</a:t>
            </a:r>
            <a:r>
              <a:rPr lang="hu-HU" sz="1600" i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A4B48C-6EBD-49DF-B5EE-39FD719D5B02}"/>
              </a:ext>
            </a:extLst>
          </p:cNvPr>
          <p:cNvSpPr/>
          <p:nvPr/>
        </p:nvSpPr>
        <p:spPr>
          <a:xfrm>
            <a:off x="5495933" y="2006281"/>
            <a:ext cx="2330381" cy="246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8DA52B75-9A45-4AAA-910D-BAD3CC0FE41D}"/>
              </a:ext>
            </a:extLst>
          </p:cNvPr>
          <p:cNvCxnSpPr>
            <a:cxnSpLocks/>
          </p:cNvCxnSpPr>
          <p:nvPr/>
        </p:nvCxnSpPr>
        <p:spPr>
          <a:xfrm>
            <a:off x="2091694" y="5996763"/>
            <a:ext cx="52766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: szamárfül 126">
            <a:extLst>
              <a:ext uri="{FF2B5EF4-FFF2-40B4-BE49-F238E27FC236}">
                <a16:creationId xmlns:a16="http://schemas.microsoft.com/office/drawing/2014/main" id="{1FE0D601-9D62-44F2-BD7E-A9850E2BE4EB}"/>
              </a:ext>
            </a:extLst>
          </p:cNvPr>
          <p:cNvSpPr/>
          <p:nvPr/>
        </p:nvSpPr>
        <p:spPr>
          <a:xfrm rot="16200000">
            <a:off x="9470733" y="4050601"/>
            <a:ext cx="1690869" cy="3114573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3E494EFE-5868-44B7-B32A-D0548E5110F9}"/>
              </a:ext>
            </a:extLst>
          </p:cNvPr>
          <p:cNvSpPr txBox="1"/>
          <p:nvPr/>
        </p:nvSpPr>
        <p:spPr>
          <a:xfrm>
            <a:off x="9028319" y="4932641"/>
            <a:ext cx="282309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/>
              <a:t>s := 0</a:t>
            </a:r>
          </a:p>
          <a:p>
            <a:r>
              <a:rPr lang="hu-HU" b="1" dirty="0" err="1"/>
              <a:t>forall</a:t>
            </a:r>
            <a:r>
              <a:rPr lang="hu-HU" dirty="0"/>
              <a:t> b in bejegyzések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s := s + </a:t>
            </a:r>
            <a:r>
              <a:rPr lang="hu-HU" dirty="0" err="1"/>
              <a:t>b.getMéret</a:t>
            </a:r>
            <a:r>
              <a:rPr lang="hu-HU" dirty="0"/>
              <a:t>()</a:t>
            </a:r>
          </a:p>
          <a:p>
            <a:r>
              <a:rPr lang="hu-HU" b="1" dirty="0" err="1"/>
              <a:t>endloop</a:t>
            </a:r>
            <a:endParaRPr lang="hu-HU" b="1" dirty="0"/>
          </a:p>
          <a:p>
            <a:r>
              <a:rPr lang="hu-HU" b="1" dirty="0" err="1"/>
              <a:t>return</a:t>
            </a:r>
            <a:r>
              <a:rPr lang="hu-HU" dirty="0"/>
              <a:t> s </a:t>
            </a:r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72177BAE-E814-43C8-8F02-18B6DEC6E365}"/>
              </a:ext>
            </a:extLst>
          </p:cNvPr>
          <p:cNvSpPr/>
          <p:nvPr/>
        </p:nvSpPr>
        <p:spPr>
          <a:xfrm>
            <a:off x="9350083" y="4346272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0" name="Egyenes összekötő 129">
            <a:extLst>
              <a:ext uri="{FF2B5EF4-FFF2-40B4-BE49-F238E27FC236}">
                <a16:creationId xmlns:a16="http://schemas.microsoft.com/office/drawing/2014/main" id="{36DEAE55-A96F-43BB-9D5D-E03F5BA195C8}"/>
              </a:ext>
            </a:extLst>
          </p:cNvPr>
          <p:cNvCxnSpPr>
            <a:cxnSpLocks/>
            <a:stCxn id="129" idx="4"/>
            <a:endCxn id="127" idx="3"/>
          </p:cNvCxnSpPr>
          <p:nvPr/>
        </p:nvCxnSpPr>
        <p:spPr>
          <a:xfrm>
            <a:off x="9393595" y="4429268"/>
            <a:ext cx="922573" cy="3331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Háromszög 140">
            <a:extLst>
              <a:ext uri="{FF2B5EF4-FFF2-40B4-BE49-F238E27FC236}">
                <a16:creationId xmlns:a16="http://schemas.microsoft.com/office/drawing/2014/main" id="{5476EDF6-F19A-4DE7-8B79-91EC44CFE119}"/>
              </a:ext>
            </a:extLst>
          </p:cNvPr>
          <p:cNvSpPr/>
          <p:nvPr/>
        </p:nvSpPr>
        <p:spPr>
          <a:xfrm>
            <a:off x="6629369" y="2605105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Téglalap 191">
            <a:extLst>
              <a:ext uri="{FF2B5EF4-FFF2-40B4-BE49-F238E27FC236}">
                <a16:creationId xmlns:a16="http://schemas.microsoft.com/office/drawing/2014/main" id="{AA433E36-31E4-40E8-AE9F-DB79B8A00E59}"/>
              </a:ext>
            </a:extLst>
          </p:cNvPr>
          <p:cNvSpPr/>
          <p:nvPr/>
        </p:nvSpPr>
        <p:spPr>
          <a:xfrm>
            <a:off x="3907893" y="3707788"/>
            <a:ext cx="2540882" cy="937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Fájl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méret : int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getMéret</a:t>
            </a:r>
            <a:r>
              <a:rPr lang="hu-HU" sz="1600" dirty="0">
                <a:solidFill>
                  <a:schemeClr val="tx1"/>
                </a:solidFill>
              </a:rPr>
              <a:t>() : int {</a:t>
            </a:r>
            <a:r>
              <a:rPr lang="hu-HU" sz="1600" dirty="0" err="1">
                <a:solidFill>
                  <a:schemeClr val="tx1"/>
                </a:solidFill>
              </a:rPr>
              <a:t>override</a:t>
            </a:r>
            <a:r>
              <a:rPr lang="hu-HU" sz="1600" dirty="0">
                <a:solidFill>
                  <a:schemeClr val="tx1"/>
                </a:solidFill>
              </a:rPr>
              <a:t>}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3" name="Téglalap 192">
            <a:extLst>
              <a:ext uri="{FF2B5EF4-FFF2-40B4-BE49-F238E27FC236}">
                <a16:creationId xmlns:a16="http://schemas.microsoft.com/office/drawing/2014/main" id="{6FA0ACE2-63C2-4EF0-B223-7854352FAE56}"/>
              </a:ext>
            </a:extLst>
          </p:cNvPr>
          <p:cNvSpPr/>
          <p:nvPr/>
        </p:nvSpPr>
        <p:spPr>
          <a:xfrm>
            <a:off x="6968128" y="3707788"/>
            <a:ext cx="2540882" cy="937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Könyvtár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+ </a:t>
            </a:r>
            <a:r>
              <a:rPr lang="hu-HU" sz="1600" dirty="0" err="1">
                <a:solidFill>
                  <a:schemeClr val="tx1"/>
                </a:solidFill>
              </a:rPr>
              <a:t>getMéret</a:t>
            </a:r>
            <a:r>
              <a:rPr lang="hu-HU" sz="1600" dirty="0">
                <a:solidFill>
                  <a:schemeClr val="tx1"/>
                </a:solidFill>
              </a:rPr>
              <a:t>() : int {</a:t>
            </a:r>
            <a:r>
              <a:rPr lang="hu-HU" sz="1600" dirty="0" err="1">
                <a:solidFill>
                  <a:schemeClr val="tx1"/>
                </a:solidFill>
              </a:rPr>
              <a:t>override</a:t>
            </a:r>
            <a:r>
              <a:rPr lang="hu-HU" sz="1600" dirty="0">
                <a:solidFill>
                  <a:schemeClr val="tx1"/>
                </a:solidFill>
              </a:rPr>
              <a:t>}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43" name="Összekötő: szögletes 142">
            <a:extLst>
              <a:ext uri="{FF2B5EF4-FFF2-40B4-BE49-F238E27FC236}">
                <a16:creationId xmlns:a16="http://schemas.microsoft.com/office/drawing/2014/main" id="{55484B07-2AC7-4D5E-A6DB-3E8E6C004E52}"/>
              </a:ext>
            </a:extLst>
          </p:cNvPr>
          <p:cNvCxnSpPr>
            <a:cxnSpLocks/>
            <a:stCxn id="192" idx="0"/>
            <a:endCxn id="141" idx="3"/>
          </p:cNvCxnSpPr>
          <p:nvPr/>
        </p:nvCxnSpPr>
        <p:spPr>
          <a:xfrm rot="5400000" flipH="1" flipV="1">
            <a:off x="5481519" y="2466723"/>
            <a:ext cx="937880" cy="154425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Összekötő: szögletes 193">
            <a:extLst>
              <a:ext uri="{FF2B5EF4-FFF2-40B4-BE49-F238E27FC236}">
                <a16:creationId xmlns:a16="http://schemas.microsoft.com/office/drawing/2014/main" id="{DF106288-AFE5-4A38-A654-640FCB393061}"/>
              </a:ext>
            </a:extLst>
          </p:cNvPr>
          <p:cNvCxnSpPr>
            <a:cxnSpLocks/>
            <a:stCxn id="193" idx="0"/>
            <a:endCxn id="141" idx="3"/>
          </p:cNvCxnSpPr>
          <p:nvPr/>
        </p:nvCxnSpPr>
        <p:spPr>
          <a:xfrm rot="16200000" flipV="1">
            <a:off x="7011637" y="2480856"/>
            <a:ext cx="937880" cy="15159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églalap 74">
            <a:extLst>
              <a:ext uri="{FF2B5EF4-FFF2-40B4-BE49-F238E27FC236}">
                <a16:creationId xmlns:a16="http://schemas.microsoft.com/office/drawing/2014/main" id="{8BCD5B46-B212-48F0-93C2-5E9151EA454F}"/>
              </a:ext>
            </a:extLst>
          </p:cNvPr>
          <p:cNvSpPr/>
          <p:nvPr/>
        </p:nvSpPr>
        <p:spPr>
          <a:xfrm>
            <a:off x="3907893" y="4035373"/>
            <a:ext cx="2540881" cy="2461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Téglalap 75">
            <a:extLst>
              <a:ext uri="{FF2B5EF4-FFF2-40B4-BE49-F238E27FC236}">
                <a16:creationId xmlns:a16="http://schemas.microsoft.com/office/drawing/2014/main" id="{75AAFB34-E6BC-453B-BAAE-AE45BF1C1E27}"/>
              </a:ext>
            </a:extLst>
          </p:cNvPr>
          <p:cNvSpPr/>
          <p:nvPr/>
        </p:nvSpPr>
        <p:spPr>
          <a:xfrm>
            <a:off x="6968129" y="4023918"/>
            <a:ext cx="2540881" cy="2576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Rombusz 77">
            <a:extLst>
              <a:ext uri="{FF2B5EF4-FFF2-40B4-BE49-F238E27FC236}">
                <a16:creationId xmlns:a16="http://schemas.microsoft.com/office/drawing/2014/main" id="{4ACE1199-5C1D-45BA-B482-8DC04E7AB925}"/>
              </a:ext>
            </a:extLst>
          </p:cNvPr>
          <p:cNvSpPr/>
          <p:nvPr/>
        </p:nvSpPr>
        <p:spPr>
          <a:xfrm rot="5400000">
            <a:off x="1991630" y="4524032"/>
            <a:ext cx="200129" cy="1240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7EAD96B6-CF73-40B0-AE8B-5BE3038A5F5E}"/>
              </a:ext>
            </a:extLst>
          </p:cNvPr>
          <p:cNvSpPr txBox="1"/>
          <p:nvPr/>
        </p:nvSpPr>
        <p:spPr>
          <a:xfrm>
            <a:off x="7796567" y="181598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cxnSp>
        <p:nvCxnSpPr>
          <p:cNvPr id="84" name="Összekötő: szögletes 83">
            <a:extLst>
              <a:ext uri="{FF2B5EF4-FFF2-40B4-BE49-F238E27FC236}">
                <a16:creationId xmlns:a16="http://schemas.microsoft.com/office/drawing/2014/main" id="{9DF45693-9231-41C9-8524-0F370859D2DA}"/>
              </a:ext>
            </a:extLst>
          </p:cNvPr>
          <p:cNvCxnSpPr>
            <a:cxnSpLocks/>
            <a:stCxn id="81" idx="3"/>
            <a:endCxn id="90" idx="3"/>
          </p:cNvCxnSpPr>
          <p:nvPr/>
        </p:nvCxnSpPr>
        <p:spPr>
          <a:xfrm flipH="1" flipV="1">
            <a:off x="7826314" y="2129372"/>
            <a:ext cx="1882825" cy="2055723"/>
          </a:xfrm>
          <a:prstGeom prst="bentConnector3">
            <a:avLst>
              <a:gd name="adj1" fmla="val -1214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mbusz 80">
            <a:extLst>
              <a:ext uri="{FF2B5EF4-FFF2-40B4-BE49-F238E27FC236}">
                <a16:creationId xmlns:a16="http://schemas.microsoft.com/office/drawing/2014/main" id="{BB0D1F94-A4F5-4A71-94DF-B1BC11584219}"/>
              </a:ext>
            </a:extLst>
          </p:cNvPr>
          <p:cNvSpPr/>
          <p:nvPr/>
        </p:nvSpPr>
        <p:spPr>
          <a:xfrm>
            <a:off x="9509010" y="4123051"/>
            <a:ext cx="200129" cy="1240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8" name="Szövegdoboz 87">
            <a:extLst>
              <a:ext uri="{FF2B5EF4-FFF2-40B4-BE49-F238E27FC236}">
                <a16:creationId xmlns:a16="http://schemas.microsoft.com/office/drawing/2014/main" id="{5AA41B7E-AD90-452F-8211-A5FD292578F1}"/>
              </a:ext>
            </a:extLst>
          </p:cNvPr>
          <p:cNvSpPr txBox="1"/>
          <p:nvPr/>
        </p:nvSpPr>
        <p:spPr>
          <a:xfrm>
            <a:off x="7359780" y="4707811"/>
            <a:ext cx="115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+ </a:t>
            </a:r>
            <a:r>
              <a:rPr lang="hu-HU" sz="1600" dirty="0" err="1"/>
              <a:t>root</a:t>
            </a:r>
            <a:endParaRPr lang="hu-HU" sz="1600" dirty="0"/>
          </a:p>
        </p:txBody>
      </p:sp>
      <p:sp>
        <p:nvSpPr>
          <p:cNvPr id="96" name="Téglalap: szamárfül 95">
            <a:extLst>
              <a:ext uri="{FF2B5EF4-FFF2-40B4-BE49-F238E27FC236}">
                <a16:creationId xmlns:a16="http://schemas.microsoft.com/office/drawing/2014/main" id="{E615DEB6-395F-455C-BBCC-6717C976CEDC}"/>
              </a:ext>
            </a:extLst>
          </p:cNvPr>
          <p:cNvSpPr/>
          <p:nvPr/>
        </p:nvSpPr>
        <p:spPr>
          <a:xfrm rot="16200000">
            <a:off x="4741089" y="4385523"/>
            <a:ext cx="596822" cy="1607126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F3E439AE-52EC-439C-A618-A7B1E40A538C}"/>
              </a:ext>
            </a:extLst>
          </p:cNvPr>
          <p:cNvSpPr txBox="1"/>
          <p:nvPr/>
        </p:nvSpPr>
        <p:spPr>
          <a:xfrm>
            <a:off x="4284997" y="5011733"/>
            <a:ext cx="1509005" cy="369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err="1"/>
              <a:t>return</a:t>
            </a:r>
            <a:r>
              <a:rPr lang="hu-HU" dirty="0"/>
              <a:t> méret</a:t>
            </a:r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711DEAC0-D5C0-4384-BEF0-4F3B0D04722F}"/>
              </a:ext>
            </a:extLst>
          </p:cNvPr>
          <p:cNvSpPr/>
          <p:nvPr/>
        </p:nvSpPr>
        <p:spPr>
          <a:xfrm>
            <a:off x="6327795" y="4387111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9F62F766-1CC6-4E46-8A4C-DCD0E39E536C}"/>
              </a:ext>
            </a:extLst>
          </p:cNvPr>
          <p:cNvCxnSpPr>
            <a:cxnSpLocks/>
            <a:stCxn id="98" idx="4"/>
            <a:endCxn id="96" idx="3"/>
          </p:cNvCxnSpPr>
          <p:nvPr/>
        </p:nvCxnSpPr>
        <p:spPr>
          <a:xfrm flipH="1">
            <a:off x="5039500" y="4470107"/>
            <a:ext cx="1331807" cy="4205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D38E6C1F-4F52-43BB-88AD-0A4AED718459}"/>
              </a:ext>
            </a:extLst>
          </p:cNvPr>
          <p:cNvSpPr txBox="1"/>
          <p:nvPr/>
        </p:nvSpPr>
        <p:spPr>
          <a:xfrm>
            <a:off x="278117" y="200477"/>
            <a:ext cx="11573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Egy számítógépes fájlrendszerben a fájlokat könyvtárakba szervezzük. Minden könyvtár tetszőleges számú fájlt vagy </a:t>
            </a:r>
          </a:p>
          <a:p>
            <a:r>
              <a:rPr lang="hu-HU" dirty="0"/>
              <a:t>    könyvtárat tartalmazhat. A fájlrendszerben a fájlok lehetnek közvetlen a fájlrendszerhez kötve (gyökér), vagy valamelyik </a:t>
            </a:r>
          </a:p>
          <a:p>
            <a:r>
              <a:rPr lang="hu-HU" dirty="0"/>
              <a:t>    könyvtárban is elhelyezkedhetnek. Mennyi </a:t>
            </a:r>
            <a:r>
              <a:rPr lang="hu-HU" dirty="0" err="1"/>
              <a:t>tárhelyet</a:t>
            </a:r>
            <a:r>
              <a:rPr lang="hu-HU" dirty="0"/>
              <a:t> foglal egy adott könyvtár?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11A2985-EFA5-481E-A866-49275A02EBBA}"/>
              </a:ext>
            </a:extLst>
          </p:cNvPr>
          <p:cNvCxnSpPr>
            <a:cxnSpLocks/>
          </p:cNvCxnSpPr>
          <p:nvPr/>
        </p:nvCxnSpPr>
        <p:spPr>
          <a:xfrm flipH="1">
            <a:off x="2110038" y="4680391"/>
            <a:ext cx="1" cy="1310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FC215ABB-92CB-4E64-B875-ABB6E59B596A}"/>
              </a:ext>
            </a:extLst>
          </p:cNvPr>
          <p:cNvCxnSpPr>
            <a:cxnSpLocks/>
          </p:cNvCxnSpPr>
          <p:nvPr/>
        </p:nvCxnSpPr>
        <p:spPr>
          <a:xfrm flipH="1">
            <a:off x="7368363" y="4645735"/>
            <a:ext cx="1" cy="1310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2E816072-2830-432E-ADE8-BC4E7BA1A3B0}"/>
              </a:ext>
            </a:extLst>
          </p:cNvPr>
          <p:cNvSpPr txBox="1"/>
          <p:nvPr/>
        </p:nvSpPr>
        <p:spPr>
          <a:xfrm>
            <a:off x="7936506" y="2245062"/>
            <a:ext cx="131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- bejegyzések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9ECF1C8-C3A9-4F68-A29B-1866D0A7ED2E}"/>
              </a:ext>
            </a:extLst>
          </p:cNvPr>
          <p:cNvSpPr/>
          <p:nvPr/>
        </p:nvSpPr>
        <p:spPr>
          <a:xfrm>
            <a:off x="1541721" y="1499191"/>
            <a:ext cx="2683771" cy="1339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3. kis </a:t>
            </a:r>
            <a:r>
              <a:rPr lang="hu-HU" dirty="0" err="1"/>
              <a:t>hf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ennek megvalósítása</a:t>
            </a:r>
          </a:p>
        </p:txBody>
      </p:sp>
    </p:spTree>
    <p:extLst>
      <p:ext uri="{BB962C8B-B14F-4D97-AF65-F5344CB8AC3E}">
        <p14:creationId xmlns:p14="http://schemas.microsoft.com/office/powerpoint/2010/main" val="28645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9" grpId="0" animBg="1"/>
      <p:bldP spid="90" grpId="0" animBg="1"/>
      <p:bldP spid="127" grpId="0" animBg="1"/>
      <p:bldP spid="128" grpId="0"/>
      <p:bldP spid="129" grpId="0" animBg="1"/>
      <p:bldP spid="141" grpId="0" animBg="1"/>
      <p:bldP spid="192" grpId="0" animBg="1"/>
      <p:bldP spid="193" grpId="0" animBg="1"/>
      <p:bldP spid="75" grpId="0" animBg="1"/>
      <p:bldP spid="76" grpId="0" animBg="1"/>
      <p:bldP spid="78" grpId="0" animBg="1"/>
      <p:bldP spid="83" grpId="0"/>
      <p:bldP spid="81" grpId="0" animBg="1"/>
      <p:bldP spid="88" grpId="0"/>
      <p:bldP spid="96" grpId="0" animBg="1"/>
      <p:bldP spid="97" grpId="0" animBg="1"/>
      <p:bldP spid="98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102768-8F4E-4BAE-85B8-B25312A8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222" y="857000"/>
            <a:ext cx="7528698" cy="5385050"/>
          </a:xfrm>
          <a:prstGeom prst="rect">
            <a:avLst/>
          </a:prstGeom>
        </p:spPr>
      </p:pic>
      <p:sp>
        <p:nvSpPr>
          <p:cNvPr id="9" name="Felirat: vonal 8">
            <a:extLst>
              <a:ext uri="{FF2B5EF4-FFF2-40B4-BE49-F238E27FC236}">
                <a16:creationId xmlns:a16="http://schemas.microsoft.com/office/drawing/2014/main" id="{D30058A0-9265-41CF-B81C-5F34482422A1}"/>
              </a:ext>
            </a:extLst>
          </p:cNvPr>
          <p:cNvSpPr/>
          <p:nvPr/>
        </p:nvSpPr>
        <p:spPr>
          <a:xfrm>
            <a:off x="6720396" y="1571348"/>
            <a:ext cx="3027286" cy="390617"/>
          </a:xfrm>
          <a:prstGeom prst="borderCallout1">
            <a:avLst>
              <a:gd name="adj1" fmla="val 50568"/>
              <a:gd name="adj2" fmla="val -1002"/>
              <a:gd name="adj3" fmla="val 137500"/>
              <a:gd name="adj4" fmla="val -11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virtual</a:t>
            </a:r>
            <a:r>
              <a:rPr lang="hu-HU" dirty="0"/>
              <a:t> kell legyen!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EC3AADF-03B4-4127-BA92-37C19713EB95}"/>
              </a:ext>
            </a:extLst>
          </p:cNvPr>
          <p:cNvSpPr/>
          <p:nvPr/>
        </p:nvSpPr>
        <p:spPr>
          <a:xfrm>
            <a:off x="4474346" y="3959441"/>
            <a:ext cx="6560598" cy="1038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7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43D73-2E68-4461-815D-3E783DE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 b="1" dirty="0"/>
              <a:t>3. Kvíz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33321-2280-4B94-B1CA-25C609EA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hu-HU" sz="2000" dirty="0"/>
              <a:t>Tekintsük a mellékelt osztálydiagramot.</a:t>
            </a:r>
          </a:p>
          <a:p>
            <a:r>
              <a:rPr lang="hu-HU" sz="2000" dirty="0"/>
              <a:t>Tekintsük a mellékelt programot.</a:t>
            </a:r>
          </a:p>
          <a:p>
            <a:r>
              <a:rPr lang="hu-HU" sz="2000" dirty="0"/>
              <a:t>Mi lesz az s változó értéke az program lefutásának végén, ha:</a:t>
            </a:r>
          </a:p>
          <a:p>
            <a:pPr lvl="1"/>
            <a:r>
              <a:rPr lang="hu-HU" sz="1600" dirty="0"/>
              <a:t>(1)  </a:t>
            </a:r>
            <a:r>
              <a:rPr lang="hu-HU" sz="1600" dirty="0" err="1"/>
              <a:t>ÉrésiIdő</a:t>
            </a:r>
            <a:r>
              <a:rPr lang="hu-HU" sz="1600" dirty="0"/>
              <a:t>() metódus virtuális?</a:t>
            </a:r>
          </a:p>
          <a:p>
            <a:pPr lvl="1"/>
            <a:r>
              <a:rPr lang="hu-HU" sz="1600" dirty="0"/>
              <a:t>(2) </a:t>
            </a:r>
            <a:r>
              <a:rPr lang="hu-HU" sz="1600" dirty="0" err="1"/>
              <a:t>ÉrésiIdő</a:t>
            </a:r>
            <a:r>
              <a:rPr lang="hu-HU" sz="1600" dirty="0"/>
              <a:t>() metódus nem virtuális?</a:t>
            </a:r>
          </a:p>
          <a:p>
            <a:endParaRPr lang="hu-HU" sz="2000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FEAD8AB5-F3B6-4AC5-8687-8E9DBFAC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24</a:t>
            </a:fld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113F6E6-2032-4805-95CB-22E52C784F19}"/>
              </a:ext>
            </a:extLst>
          </p:cNvPr>
          <p:cNvSpPr txBox="1"/>
          <p:nvPr/>
        </p:nvSpPr>
        <p:spPr>
          <a:xfrm>
            <a:off x="5211658" y="4472609"/>
            <a:ext cx="6556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b : Borsó, s1 : Szegfű, s2 : Szegfű, h : Hagyma, r1 : Rózsa, r2 : Rózsa</a:t>
            </a:r>
          </a:p>
          <a:p>
            <a:r>
              <a:rPr lang="hu-HU" b="1" dirty="0">
                <a:solidFill>
                  <a:srgbClr val="FFFF00"/>
                </a:solidFill>
              </a:rPr>
              <a:t>x: </a:t>
            </a:r>
            <a:r>
              <a:rPr lang="hu-HU" b="1" dirty="0" err="1">
                <a:solidFill>
                  <a:srgbClr val="FFFF00"/>
                </a:solidFill>
              </a:rPr>
              <a:t>Novenyfajta</a:t>
            </a:r>
            <a:r>
              <a:rPr lang="hu-HU" b="1" dirty="0">
                <a:solidFill>
                  <a:srgbClr val="FFFF00"/>
                </a:solidFill>
              </a:rPr>
              <a:t>[]</a:t>
            </a:r>
          </a:p>
          <a:p>
            <a:r>
              <a:rPr lang="hu-HU" b="1" dirty="0">
                <a:solidFill>
                  <a:srgbClr val="FFFF00"/>
                </a:solidFill>
              </a:rPr>
              <a:t>x := [ b, s1, s2, h, r1, r2 ]  -- növényeket tartalmazó sorozat </a:t>
            </a:r>
          </a:p>
          <a:p>
            <a:r>
              <a:rPr lang="hu-HU" b="1" dirty="0">
                <a:solidFill>
                  <a:srgbClr val="FFFF00"/>
                </a:solidFill>
              </a:rPr>
              <a:t>s := 0; </a:t>
            </a:r>
            <a:r>
              <a:rPr lang="hu-HU" b="1" dirty="0" err="1">
                <a:solidFill>
                  <a:srgbClr val="FFFF00"/>
                </a:solidFill>
              </a:rPr>
              <a:t>forall</a:t>
            </a:r>
            <a:r>
              <a:rPr lang="hu-HU" b="1" dirty="0">
                <a:solidFill>
                  <a:srgbClr val="FFFF00"/>
                </a:solidFill>
              </a:rPr>
              <a:t> e in x </a:t>
            </a:r>
            <a:r>
              <a:rPr lang="hu-HU" b="1" dirty="0" err="1">
                <a:solidFill>
                  <a:srgbClr val="FFFF00"/>
                </a:solidFill>
              </a:rPr>
              <a:t>loop</a:t>
            </a:r>
            <a:r>
              <a:rPr lang="hu-HU" b="1" dirty="0">
                <a:solidFill>
                  <a:srgbClr val="FFFF00"/>
                </a:solidFill>
              </a:rPr>
              <a:t> s := s + </a:t>
            </a:r>
            <a:r>
              <a:rPr lang="hu-HU" b="1" dirty="0" err="1">
                <a:solidFill>
                  <a:srgbClr val="FFFF00"/>
                </a:solidFill>
              </a:rPr>
              <a:t>e.ÉrésiIdő</a:t>
            </a:r>
            <a:r>
              <a:rPr lang="hu-HU" b="1" dirty="0">
                <a:solidFill>
                  <a:srgbClr val="FFFF00"/>
                </a:solidFill>
              </a:rPr>
              <a:t>() </a:t>
            </a:r>
            <a:r>
              <a:rPr lang="hu-HU" b="1" dirty="0" err="1">
                <a:solidFill>
                  <a:srgbClr val="FFFF00"/>
                </a:solidFill>
              </a:rPr>
              <a:t>endloop</a:t>
            </a:r>
            <a:endParaRPr lang="hu-HU" b="1" dirty="0">
              <a:solidFill>
                <a:srgbClr val="FFFF00"/>
              </a:solidFill>
            </a:endParaRPr>
          </a:p>
          <a:p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A79646D-6E8A-4892-8188-4EA61C0A10DA}"/>
              </a:ext>
            </a:extLst>
          </p:cNvPr>
          <p:cNvSpPr txBox="1"/>
          <p:nvPr/>
        </p:nvSpPr>
        <p:spPr>
          <a:xfrm>
            <a:off x="3934290" y="4826551"/>
            <a:ext cx="43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034140C-AFBF-4F73-8218-4D95E4E6B434}"/>
              </a:ext>
            </a:extLst>
          </p:cNvPr>
          <p:cNvSpPr txBox="1"/>
          <p:nvPr/>
        </p:nvSpPr>
        <p:spPr>
          <a:xfrm>
            <a:off x="3934290" y="5365161"/>
            <a:ext cx="43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21FED5-1852-43DE-8224-0A04AE7E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72" y="736934"/>
            <a:ext cx="6933460" cy="32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43D73-2E68-4461-815D-3E783DE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 b="1" dirty="0"/>
              <a:t>3. Kvíz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33321-2280-4B94-B1CA-25C609EA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hu-HU" sz="2000" dirty="0"/>
              <a:t>Tekintsük ismét a mellékelt osztálydiagramot.</a:t>
            </a:r>
          </a:p>
          <a:p>
            <a:r>
              <a:rPr lang="hu-HU" sz="2000" dirty="0"/>
              <a:t>Tekintsük most a mellékelt másik alakú programot.</a:t>
            </a:r>
          </a:p>
          <a:p>
            <a:r>
              <a:rPr lang="hu-HU" sz="2000" dirty="0"/>
              <a:t>Mi lesz az s változó értéke az program lefutásának végén, ha:</a:t>
            </a:r>
          </a:p>
          <a:p>
            <a:pPr lvl="1"/>
            <a:r>
              <a:rPr lang="hu-HU" sz="1600" dirty="0"/>
              <a:t>(1)  </a:t>
            </a:r>
            <a:r>
              <a:rPr lang="hu-HU" sz="1600" dirty="0" err="1"/>
              <a:t>ÉrésiIdő</a:t>
            </a:r>
            <a:r>
              <a:rPr lang="hu-HU" sz="1600" dirty="0"/>
              <a:t>() metódus virtuális?</a:t>
            </a:r>
          </a:p>
          <a:p>
            <a:pPr lvl="1"/>
            <a:r>
              <a:rPr lang="hu-HU" sz="1600" dirty="0"/>
              <a:t>(2) </a:t>
            </a:r>
            <a:r>
              <a:rPr lang="hu-HU" sz="1600" dirty="0" err="1"/>
              <a:t>ÉrésiIdő</a:t>
            </a:r>
            <a:r>
              <a:rPr lang="hu-HU" sz="1600" dirty="0"/>
              <a:t>() metódus nem virtuális?</a:t>
            </a:r>
          </a:p>
          <a:p>
            <a:endParaRPr lang="hu-HU" sz="200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4852BB-2ED8-45BA-B694-20B59D11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25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A79646D-6E8A-4892-8188-4EA61C0A10DA}"/>
              </a:ext>
            </a:extLst>
          </p:cNvPr>
          <p:cNvSpPr txBox="1"/>
          <p:nvPr/>
        </p:nvSpPr>
        <p:spPr>
          <a:xfrm>
            <a:off x="3934290" y="4826551"/>
            <a:ext cx="43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034140C-AFBF-4F73-8218-4D95E4E6B434}"/>
              </a:ext>
            </a:extLst>
          </p:cNvPr>
          <p:cNvSpPr txBox="1"/>
          <p:nvPr/>
        </p:nvSpPr>
        <p:spPr>
          <a:xfrm>
            <a:off x="3934290" y="5365161"/>
            <a:ext cx="43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5D77B8-B37F-49CA-9EBC-A672478C6B8F}"/>
              </a:ext>
            </a:extLst>
          </p:cNvPr>
          <p:cNvSpPr txBox="1"/>
          <p:nvPr/>
        </p:nvSpPr>
        <p:spPr>
          <a:xfrm>
            <a:off x="4949688" y="4323522"/>
            <a:ext cx="7242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b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Borsó, s1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Szegfű, s2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Szegfű,    -- referenciák</a:t>
            </a:r>
          </a:p>
          <a:p>
            <a:r>
              <a:rPr lang="hu-HU" b="1" dirty="0">
                <a:solidFill>
                  <a:srgbClr val="FFFF00"/>
                </a:solidFill>
              </a:rPr>
              <a:t>h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Hagyma, r1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Rózsa, r2 := </a:t>
            </a:r>
            <a:r>
              <a:rPr lang="hu-HU" b="1" dirty="0" err="1">
                <a:solidFill>
                  <a:srgbClr val="FFFF00"/>
                </a:solidFill>
              </a:rPr>
              <a:t>new</a:t>
            </a:r>
            <a:r>
              <a:rPr lang="hu-HU" b="1" dirty="0">
                <a:solidFill>
                  <a:srgbClr val="FFFF00"/>
                </a:solidFill>
              </a:rPr>
              <a:t> Rózsa    -- referenciák </a:t>
            </a:r>
          </a:p>
          <a:p>
            <a:r>
              <a:rPr lang="hu-HU" b="1" dirty="0">
                <a:solidFill>
                  <a:srgbClr val="FFFF00"/>
                </a:solidFill>
              </a:rPr>
              <a:t>x:Novenyfajta*[]	 </a:t>
            </a:r>
          </a:p>
          <a:p>
            <a:r>
              <a:rPr lang="hu-HU" b="1" dirty="0">
                <a:solidFill>
                  <a:srgbClr val="FFFF00"/>
                </a:solidFill>
              </a:rPr>
              <a:t>x := [ b, s1, s2, h, r1, r2 ] – növények referenciáit tartalmazó sorozat</a:t>
            </a:r>
          </a:p>
          <a:p>
            <a:r>
              <a:rPr lang="hu-HU" b="1" dirty="0">
                <a:solidFill>
                  <a:srgbClr val="FFFF00"/>
                </a:solidFill>
              </a:rPr>
              <a:t>s := 0; </a:t>
            </a:r>
            <a:r>
              <a:rPr lang="hu-HU" b="1" dirty="0" err="1">
                <a:solidFill>
                  <a:srgbClr val="FFFF00"/>
                </a:solidFill>
              </a:rPr>
              <a:t>forall</a:t>
            </a:r>
            <a:r>
              <a:rPr lang="hu-HU" b="1" dirty="0">
                <a:solidFill>
                  <a:srgbClr val="FFFF00"/>
                </a:solidFill>
              </a:rPr>
              <a:t> e in x </a:t>
            </a:r>
            <a:r>
              <a:rPr lang="hu-HU" b="1" dirty="0" err="1">
                <a:solidFill>
                  <a:srgbClr val="FFFF00"/>
                </a:solidFill>
              </a:rPr>
              <a:t>loop</a:t>
            </a:r>
            <a:r>
              <a:rPr lang="hu-HU" b="1" dirty="0">
                <a:solidFill>
                  <a:srgbClr val="FFFF00"/>
                </a:solidFill>
              </a:rPr>
              <a:t> s := s + e-&gt;</a:t>
            </a:r>
            <a:r>
              <a:rPr lang="hu-HU" b="1" dirty="0" err="1">
                <a:solidFill>
                  <a:srgbClr val="FFFF00"/>
                </a:solidFill>
              </a:rPr>
              <a:t>ÉrésiIdő</a:t>
            </a:r>
            <a:r>
              <a:rPr lang="hu-HU" b="1" dirty="0">
                <a:solidFill>
                  <a:srgbClr val="FFFF00"/>
                </a:solidFill>
              </a:rPr>
              <a:t>() </a:t>
            </a:r>
            <a:r>
              <a:rPr lang="hu-HU" b="1" dirty="0" err="1">
                <a:solidFill>
                  <a:srgbClr val="FFFF00"/>
                </a:solidFill>
              </a:rPr>
              <a:t>endloop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53F18AB8-3972-4704-912C-17704DA930D0}"/>
              </a:ext>
            </a:extLst>
          </p:cNvPr>
          <p:cNvSpPr/>
          <p:nvPr/>
        </p:nvSpPr>
        <p:spPr>
          <a:xfrm>
            <a:off x="7295322" y="5734493"/>
            <a:ext cx="3299791" cy="686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Futási idejű </a:t>
            </a:r>
            <a:r>
              <a:rPr lang="hu-HU" dirty="0" err="1"/>
              <a:t>poliformizmus</a:t>
            </a: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F50CE24-81B1-492A-9D92-C399F088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72" y="736934"/>
            <a:ext cx="6933460" cy="32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43D73-2E68-4461-815D-3E783DE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u-HU" sz="2800" b="1" dirty="0"/>
              <a:t>4. kvíz 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33321-2280-4B94-B1CA-25C609EA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hu-HU" sz="2400" dirty="0"/>
              <a:t>Tekintsük a mellékelt osztálydiagramot.</a:t>
            </a:r>
          </a:p>
          <a:p>
            <a:r>
              <a:rPr lang="hu-HU" sz="2400" dirty="0"/>
              <a:t>Milyen értéket ad vissza az </a:t>
            </a:r>
            <a:r>
              <a:rPr lang="hu-HU" sz="2400" dirty="0" err="1"/>
              <a:t>o.F</a:t>
            </a:r>
            <a:r>
              <a:rPr lang="hu-HU" sz="2400" dirty="0"/>
              <a:t>(13) metódushívás, ha:</a:t>
            </a:r>
          </a:p>
          <a:p>
            <a:endParaRPr lang="hu-HU" sz="2000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A408EAC-BFC5-4B55-AF5F-9EA1CA1B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26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7DF91F-DC86-49B2-8DD2-93B270FD36F4}"/>
              </a:ext>
            </a:extLst>
          </p:cNvPr>
          <p:cNvSpPr txBox="1"/>
          <p:nvPr/>
        </p:nvSpPr>
        <p:spPr>
          <a:xfrm>
            <a:off x="6096000" y="4441371"/>
            <a:ext cx="1895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hu-HU" b="1" dirty="0">
                <a:solidFill>
                  <a:schemeClr val="tx1"/>
                </a:solidFill>
              </a:rPr>
              <a:t>o : A(</a:t>
            </a:r>
            <a:r>
              <a:rPr lang="hu-HU" b="1" dirty="0" err="1">
                <a:solidFill>
                  <a:schemeClr val="tx1"/>
                </a:solidFill>
              </a:rPr>
              <a:t>new</a:t>
            </a:r>
            <a:r>
              <a:rPr lang="hu-HU" b="1" dirty="0">
                <a:solidFill>
                  <a:schemeClr val="tx1"/>
                </a:solidFill>
              </a:rPr>
              <a:t> B1)</a:t>
            </a:r>
            <a:br>
              <a:rPr lang="hu-HU" b="1" dirty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  <a:p>
            <a:pPr marL="342900" indent="-342900">
              <a:buAutoNum type="arabicParenBoth"/>
            </a:pPr>
            <a:r>
              <a:rPr lang="hu-HU" b="1" dirty="0">
                <a:solidFill>
                  <a:schemeClr val="tx1"/>
                </a:solidFill>
              </a:rPr>
              <a:t>o: A(new B2)</a:t>
            </a:r>
            <a:br>
              <a:rPr lang="hu-HU" b="1" dirty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  <a:p>
            <a:pPr marL="342900" indent="-342900">
              <a:buAutoNum type="arabicParenBoth"/>
            </a:pPr>
            <a:r>
              <a:rPr lang="hu-HU" b="1" dirty="0">
                <a:solidFill>
                  <a:schemeClr val="tx1"/>
                </a:solidFill>
              </a:rPr>
              <a:t>o: A(new B3)</a:t>
            </a:r>
          </a:p>
          <a:p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(4) o: A(</a:t>
            </a:r>
            <a:r>
              <a:rPr lang="hu-HU" b="1" dirty="0" err="1">
                <a:solidFill>
                  <a:schemeClr val="tx1"/>
                </a:solidFill>
              </a:rPr>
              <a:t>new</a:t>
            </a:r>
            <a:r>
              <a:rPr lang="hu-HU" b="1" dirty="0">
                <a:solidFill>
                  <a:schemeClr val="tx1"/>
                </a:solidFill>
              </a:rPr>
              <a:t> B)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272582-5FE3-41C7-9412-0C5AF9411A19}"/>
              </a:ext>
            </a:extLst>
          </p:cNvPr>
          <p:cNvSpPr txBox="1"/>
          <p:nvPr/>
        </p:nvSpPr>
        <p:spPr>
          <a:xfrm>
            <a:off x="8418443" y="4441371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5BFF564-7FEA-4E78-8008-FFAA10A5B3AF}"/>
              </a:ext>
            </a:extLst>
          </p:cNvPr>
          <p:cNvSpPr txBox="1"/>
          <p:nvPr/>
        </p:nvSpPr>
        <p:spPr>
          <a:xfrm>
            <a:off x="8418442" y="4995369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1C5C947-523E-4109-B839-CB2E061D17F8}"/>
              </a:ext>
            </a:extLst>
          </p:cNvPr>
          <p:cNvSpPr txBox="1"/>
          <p:nvPr/>
        </p:nvSpPr>
        <p:spPr>
          <a:xfrm>
            <a:off x="8411892" y="5506278"/>
            <a:ext cx="481822" cy="38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F46EBFB-FB0F-4BC8-8183-4B35ACEB2D46}"/>
              </a:ext>
            </a:extLst>
          </p:cNvPr>
          <p:cNvSpPr/>
          <p:nvPr/>
        </p:nvSpPr>
        <p:spPr>
          <a:xfrm>
            <a:off x="9490364" y="4626037"/>
            <a:ext cx="2058168" cy="1025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Stratégia tervminta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BBB3297-0D5E-4C45-B5E3-9401A610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33" y="452314"/>
            <a:ext cx="7285467" cy="328398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09C6EB7F-68DC-4191-867A-24E24E3853C5}"/>
              </a:ext>
            </a:extLst>
          </p:cNvPr>
          <p:cNvSpPr txBox="1"/>
          <p:nvPr/>
        </p:nvSpPr>
        <p:spPr>
          <a:xfrm>
            <a:off x="8450857" y="6069778"/>
            <a:ext cx="481822" cy="38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36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4" grpId="0"/>
      <p:bldP spid="8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C227A5F-F415-44DE-ACBD-9416D39CFD36}"/>
              </a:ext>
            </a:extLst>
          </p:cNvPr>
          <p:cNvSpPr txBox="1"/>
          <p:nvPr/>
        </p:nvSpPr>
        <p:spPr>
          <a:xfrm>
            <a:off x="275533" y="517102"/>
            <a:ext cx="11495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5. Egy vonatszerelvény egy mozdonyból és legalább egy kocsiból áll. A kocsikat a mozdony után adott sorrend szerint </a:t>
            </a:r>
          </a:p>
          <a:p>
            <a:r>
              <a:rPr lang="hu-HU" dirty="0"/>
              <a:t>    kapcsolják össze. A vonatot különböző típusú (eltérő hosszúságú) kocsikból állíthatják össze. A lehetséges típusok: </a:t>
            </a:r>
          </a:p>
          <a:p>
            <a:r>
              <a:rPr lang="hu-HU" dirty="0"/>
              <a:t>    első osztályú, másodosztályú, posta, étkező, háló, tehervagon, platóvagon. Egy szerelvény vagy személyszállító (nincs </a:t>
            </a:r>
          </a:p>
          <a:p>
            <a:r>
              <a:rPr lang="hu-HU" dirty="0"/>
              <a:t>    tehervagon, sem platóvagon), vagy teherszállító (csak tehervagon vagy platóvagon van). Egy mozdony, illetve kocsi egy </a:t>
            </a:r>
          </a:p>
          <a:p>
            <a:r>
              <a:rPr lang="hu-HU" dirty="0"/>
              <a:t>    időben csak egy vonathoz tartozhat. Önálló feladat:  milyen hosszú egy adott szerelvény?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636564B-C99B-41E1-85E4-2F1EBD6E0858}"/>
              </a:ext>
            </a:extLst>
          </p:cNvPr>
          <p:cNvSpPr/>
          <p:nvPr/>
        </p:nvSpPr>
        <p:spPr>
          <a:xfrm>
            <a:off x="5597748" y="3842519"/>
            <a:ext cx="1525310" cy="449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Kocsi</a:t>
            </a:r>
          </a:p>
        </p:txBody>
      </p:sp>
      <p:sp>
        <p:nvSpPr>
          <p:cNvPr id="5" name="Háromszög 4">
            <a:extLst>
              <a:ext uri="{FF2B5EF4-FFF2-40B4-BE49-F238E27FC236}">
                <a16:creationId xmlns:a16="http://schemas.microsoft.com/office/drawing/2014/main" id="{18A9CAB4-CB66-4A46-BCF1-26CE93F442D2}"/>
              </a:ext>
            </a:extLst>
          </p:cNvPr>
          <p:cNvSpPr/>
          <p:nvPr/>
        </p:nvSpPr>
        <p:spPr>
          <a:xfrm>
            <a:off x="6236136" y="4296650"/>
            <a:ext cx="161182" cy="23643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55824D1-1D5A-42CC-B3CF-5F3DA6AAD027}"/>
              </a:ext>
            </a:extLst>
          </p:cNvPr>
          <p:cNvSpPr/>
          <p:nvPr/>
        </p:nvSpPr>
        <p:spPr>
          <a:xfrm>
            <a:off x="2281380" y="5314867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Posta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B7BF67F-09A5-4907-A32D-B224E7F81C5D}"/>
              </a:ext>
            </a:extLst>
          </p:cNvPr>
          <p:cNvSpPr/>
          <p:nvPr/>
        </p:nvSpPr>
        <p:spPr>
          <a:xfrm>
            <a:off x="3906002" y="5314867"/>
            <a:ext cx="1527115" cy="4542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I. osztály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8" name="Összekötő: szögletes 7">
            <a:extLst>
              <a:ext uri="{FF2B5EF4-FFF2-40B4-BE49-F238E27FC236}">
                <a16:creationId xmlns:a16="http://schemas.microsoft.com/office/drawing/2014/main" id="{990BD98E-B9B9-43C7-A7B1-743D30331CC4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5400000" flipH="1" flipV="1">
            <a:off x="4289942" y="3288083"/>
            <a:ext cx="781780" cy="327178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F6B61E4A-BEFB-4881-B797-64FC20A5D259}"/>
              </a:ext>
            </a:extLst>
          </p:cNvPr>
          <p:cNvCxnSpPr>
            <a:cxnSpLocks/>
            <a:stCxn id="7" idx="0"/>
            <a:endCxn id="5" idx="3"/>
          </p:cNvCxnSpPr>
          <p:nvPr/>
        </p:nvCxnSpPr>
        <p:spPr>
          <a:xfrm rot="5400000" flipH="1" flipV="1">
            <a:off x="5102253" y="4100394"/>
            <a:ext cx="781780" cy="164716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>
            <a:extLst>
              <a:ext uri="{FF2B5EF4-FFF2-40B4-BE49-F238E27FC236}">
                <a16:creationId xmlns:a16="http://schemas.microsoft.com/office/drawing/2014/main" id="{0C2E7156-0AAA-4136-AA2B-D06D7D669C12}"/>
              </a:ext>
            </a:extLst>
          </p:cNvPr>
          <p:cNvSpPr/>
          <p:nvPr/>
        </p:nvSpPr>
        <p:spPr>
          <a:xfrm>
            <a:off x="5553170" y="5314867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II. osztály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1" name="Összekötő: szögletes 10">
            <a:extLst>
              <a:ext uri="{FF2B5EF4-FFF2-40B4-BE49-F238E27FC236}">
                <a16:creationId xmlns:a16="http://schemas.microsoft.com/office/drawing/2014/main" id="{119E5E42-05FF-44E1-95B8-F22E62F984C9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rot="16200000" flipV="1">
            <a:off x="5925838" y="4923976"/>
            <a:ext cx="781780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>
            <a:extLst>
              <a:ext uri="{FF2B5EF4-FFF2-40B4-BE49-F238E27FC236}">
                <a16:creationId xmlns:a16="http://schemas.microsoft.com/office/drawing/2014/main" id="{CF9A80DA-FE44-4AA5-A46F-AAEE2E179488}"/>
              </a:ext>
            </a:extLst>
          </p:cNvPr>
          <p:cNvSpPr/>
          <p:nvPr/>
        </p:nvSpPr>
        <p:spPr>
          <a:xfrm>
            <a:off x="8847506" y="5314867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Háló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434976C-0493-4C26-9C5F-6FA211F3ACD1}"/>
              </a:ext>
            </a:extLst>
          </p:cNvPr>
          <p:cNvSpPr/>
          <p:nvPr/>
        </p:nvSpPr>
        <p:spPr>
          <a:xfrm>
            <a:off x="7200338" y="5311564"/>
            <a:ext cx="1527115" cy="4542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Étkező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DFE95A5-149A-4312-9CE4-3BB35EE26783}"/>
              </a:ext>
            </a:extLst>
          </p:cNvPr>
          <p:cNvSpPr/>
          <p:nvPr/>
        </p:nvSpPr>
        <p:spPr>
          <a:xfrm>
            <a:off x="3471598" y="3842518"/>
            <a:ext cx="1525310" cy="449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Mozdony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BE92583B-6800-4C83-9313-7880893C32C2}"/>
              </a:ext>
            </a:extLst>
          </p:cNvPr>
          <p:cNvSpPr/>
          <p:nvPr/>
        </p:nvSpPr>
        <p:spPr>
          <a:xfrm>
            <a:off x="4497758" y="2519484"/>
            <a:ext cx="1525310" cy="449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Vonat</a:t>
            </a:r>
          </a:p>
        </p:txBody>
      </p:sp>
      <p:sp>
        <p:nvSpPr>
          <p:cNvPr id="16" name="Rombusz 15">
            <a:extLst>
              <a:ext uri="{FF2B5EF4-FFF2-40B4-BE49-F238E27FC236}">
                <a16:creationId xmlns:a16="http://schemas.microsoft.com/office/drawing/2014/main" id="{BBD21413-4082-4F35-A29B-DD091F084D7F}"/>
              </a:ext>
            </a:extLst>
          </p:cNvPr>
          <p:cNvSpPr/>
          <p:nvPr/>
        </p:nvSpPr>
        <p:spPr>
          <a:xfrm rot="16200000">
            <a:off x="5201639" y="3026821"/>
            <a:ext cx="200129" cy="1240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54751A3-2876-4627-87BE-D623019F025C}"/>
              </a:ext>
            </a:extLst>
          </p:cNvPr>
          <p:cNvSpPr txBox="1"/>
          <p:nvPr/>
        </p:nvSpPr>
        <p:spPr>
          <a:xfrm>
            <a:off x="5363748" y="2871699"/>
            <a:ext cx="55015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0..1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83AF7D5-B74C-4775-BBF1-97E9647206EA}"/>
              </a:ext>
            </a:extLst>
          </p:cNvPr>
          <p:cNvSpPr txBox="1"/>
          <p:nvPr/>
        </p:nvSpPr>
        <p:spPr>
          <a:xfrm>
            <a:off x="6730715" y="347145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{ </a:t>
            </a:r>
            <a:r>
              <a:rPr lang="hu-HU" i="1" dirty="0" err="1"/>
              <a:t>ordered</a:t>
            </a:r>
            <a:r>
              <a:rPr lang="hu-HU" dirty="0"/>
              <a:t> }</a:t>
            </a:r>
          </a:p>
        </p:txBody>
      </p:sp>
      <p:cxnSp>
        <p:nvCxnSpPr>
          <p:cNvPr id="20" name="Összekötő: szögletes 19">
            <a:extLst>
              <a:ext uri="{FF2B5EF4-FFF2-40B4-BE49-F238E27FC236}">
                <a16:creationId xmlns:a16="http://schemas.microsoft.com/office/drawing/2014/main" id="{C96E0C86-164E-418E-B24F-D8005F3949CD}"/>
              </a:ext>
            </a:extLst>
          </p:cNvPr>
          <p:cNvCxnSpPr>
            <a:cxnSpLocks/>
            <a:stCxn id="4" idx="0"/>
            <a:endCxn id="16" idx="1"/>
          </p:cNvCxnSpPr>
          <p:nvPr/>
        </p:nvCxnSpPr>
        <p:spPr>
          <a:xfrm rot="16200000" flipV="1">
            <a:off x="5504260" y="2986375"/>
            <a:ext cx="653589" cy="105869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Összekötő: szögletes 22">
            <a:extLst>
              <a:ext uri="{FF2B5EF4-FFF2-40B4-BE49-F238E27FC236}">
                <a16:creationId xmlns:a16="http://schemas.microsoft.com/office/drawing/2014/main" id="{FE6F1FD3-F875-4DD3-BF73-2994AAC45615}"/>
              </a:ext>
            </a:extLst>
          </p:cNvPr>
          <p:cNvCxnSpPr>
            <a:cxnSpLocks/>
            <a:stCxn id="14" idx="0"/>
            <a:endCxn id="16" idx="1"/>
          </p:cNvCxnSpPr>
          <p:nvPr/>
        </p:nvCxnSpPr>
        <p:spPr>
          <a:xfrm rot="5400000" flipH="1" flipV="1">
            <a:off x="4441184" y="2981999"/>
            <a:ext cx="653588" cy="106745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Összekötő: szögletes 26">
            <a:extLst>
              <a:ext uri="{FF2B5EF4-FFF2-40B4-BE49-F238E27FC236}">
                <a16:creationId xmlns:a16="http://schemas.microsoft.com/office/drawing/2014/main" id="{E5FE77D4-D7EE-40E2-935A-B1C3D374A456}"/>
              </a:ext>
            </a:extLst>
          </p:cNvPr>
          <p:cNvCxnSpPr>
            <a:cxnSpLocks/>
            <a:stCxn id="13" idx="0"/>
            <a:endCxn id="5" idx="3"/>
          </p:cNvCxnSpPr>
          <p:nvPr/>
        </p:nvCxnSpPr>
        <p:spPr>
          <a:xfrm rot="16200000" flipV="1">
            <a:off x="6751074" y="4098741"/>
            <a:ext cx="778477" cy="164716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Összekötő: szögletes 29">
            <a:extLst>
              <a:ext uri="{FF2B5EF4-FFF2-40B4-BE49-F238E27FC236}">
                <a16:creationId xmlns:a16="http://schemas.microsoft.com/office/drawing/2014/main" id="{72EC26C8-80C4-4B10-8DAC-DC8C19CBE829}"/>
              </a:ext>
            </a:extLst>
          </p:cNvPr>
          <p:cNvCxnSpPr>
            <a:cxnSpLocks/>
            <a:stCxn id="12" idx="0"/>
            <a:endCxn id="5" idx="3"/>
          </p:cNvCxnSpPr>
          <p:nvPr/>
        </p:nvCxnSpPr>
        <p:spPr>
          <a:xfrm rot="16200000" flipV="1">
            <a:off x="7573006" y="3276808"/>
            <a:ext cx="781780" cy="32943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C23D8172-7B7D-4EBC-9628-8B1F111C1854}"/>
              </a:ext>
            </a:extLst>
          </p:cNvPr>
          <p:cNvSpPr txBox="1"/>
          <p:nvPr/>
        </p:nvSpPr>
        <p:spPr>
          <a:xfrm>
            <a:off x="6321246" y="3466139"/>
            <a:ext cx="54694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A6DD184-F71A-4A92-B55A-1E309C56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84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3A6D2B-1568-494F-B2FD-55D4E8F6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Önálló feladat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859ECC-84C8-4DAE-9015-B0FCD142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77"/>
            <a:ext cx="10515600" cy="4351338"/>
          </a:xfrm>
        </p:spPr>
        <p:txBody>
          <a:bodyPr>
            <a:normAutofit/>
          </a:bodyPr>
          <a:lstStyle/>
          <a:p>
            <a:r>
              <a:rPr lang="hu-HU" sz="2000" dirty="0"/>
              <a:t>Egy vonatszerelvény egy mozdonyból és legalább egy kocsiból áll. </a:t>
            </a:r>
          </a:p>
          <a:p>
            <a:pPr lvl="1"/>
            <a:r>
              <a:rPr lang="hu-HU" sz="2000" dirty="0"/>
              <a:t>A kocsikat a mozdony után adott sorrend szerint     kapcsolják össze.</a:t>
            </a:r>
          </a:p>
          <a:p>
            <a:pPr lvl="1"/>
            <a:r>
              <a:rPr lang="hu-HU" sz="2000" dirty="0"/>
              <a:t> A vonatot különböző típusú (eltérő hosszúságú) kocsikból állíthatják össze. </a:t>
            </a:r>
          </a:p>
          <a:p>
            <a:pPr lvl="1"/>
            <a:r>
              <a:rPr lang="hu-HU" sz="2000" dirty="0"/>
              <a:t>A lehetséges típusok:     első osztályú, másodosztályú, posta, étkező, háló, tehervagon, platóvagon. </a:t>
            </a:r>
          </a:p>
          <a:p>
            <a:pPr lvl="1"/>
            <a:r>
              <a:rPr lang="hu-HU" sz="2000" dirty="0"/>
              <a:t>Egy szerelvény vagy személyszállító (nincs     tehervagon, sem platóvagon), vagy teherszállító (csak tehervagon vagy platóvagon van). </a:t>
            </a:r>
          </a:p>
          <a:p>
            <a:pPr lvl="1"/>
            <a:r>
              <a:rPr lang="hu-HU" sz="2000" dirty="0"/>
              <a:t>Egy mozdony, illetve kocsi egy időben csak egy vonathoz tartozhat. Milyen hosszú egy adott szerelvény?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48446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>
            <a:extLst>
              <a:ext uri="{FF2B5EF4-FFF2-40B4-BE49-F238E27FC236}">
                <a16:creationId xmlns:a16="http://schemas.microsoft.com/office/drawing/2014/main" id="{A9C3FA44-D50C-4E25-A217-678A0001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842" y="3427902"/>
            <a:ext cx="4294314" cy="32008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Course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{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private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 int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_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max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::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vector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&lt;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*&gt; _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teachers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;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std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::map&lt;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Student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*, int&gt; _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students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;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: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Course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int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a) { _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max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= a; }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bool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can_lead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*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pt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) 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bool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has_teacher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() 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const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bool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can_sign_up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Student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*ps) 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void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grade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Student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* ps, int mark);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int 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getMark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hu-HU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Student</a:t>
            </a:r>
            <a:r>
              <a:rPr lang="hu-H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* ps) const;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C227A5F-F415-44DE-ACBD-9416D39CFD36}"/>
              </a:ext>
            </a:extLst>
          </p:cNvPr>
          <p:cNvSpPr txBox="1"/>
          <p:nvPr/>
        </p:nvSpPr>
        <p:spPr>
          <a:xfrm>
            <a:off x="278117" y="200477"/>
            <a:ext cx="1125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5. Egészítsük ki az előadáson szerepelt (Kurzusok nyilvántartása) feladat modelljét azzal, hogy jegyeket is lehessen adni</a:t>
            </a:r>
            <a:br>
              <a:rPr lang="hu-HU" dirty="0"/>
            </a:br>
            <a:r>
              <a:rPr lang="hu-HU" dirty="0"/>
              <a:t>egy hallgatónak egy adott kurzusán.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9B42B93-A74C-42B9-8EB7-F1EEC3133BF7}"/>
              </a:ext>
            </a:extLst>
          </p:cNvPr>
          <p:cNvSpPr txBox="1"/>
          <p:nvPr/>
        </p:nvSpPr>
        <p:spPr>
          <a:xfrm>
            <a:off x="2266341" y="2084267"/>
            <a:ext cx="92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0 .. </a:t>
            </a:r>
            <a:r>
              <a:rPr lang="hu-HU" sz="1600" dirty="0" err="1"/>
              <a:t>max</a:t>
            </a:r>
            <a:endParaRPr lang="en-US" sz="1600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79A00AF-363A-408F-B070-4EA447F86EB4}"/>
              </a:ext>
            </a:extLst>
          </p:cNvPr>
          <p:cNvCxnSpPr>
            <a:cxnSpLocks/>
            <a:stCxn id="19" idx="6"/>
            <a:endCxn id="15" idx="2"/>
          </p:cNvCxnSpPr>
          <p:nvPr/>
        </p:nvCxnSpPr>
        <p:spPr>
          <a:xfrm flipV="1">
            <a:off x="2334533" y="2412326"/>
            <a:ext cx="1993953" cy="193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1796B1CF-585B-479B-AD24-EA7B1900B5CA}"/>
              </a:ext>
            </a:extLst>
          </p:cNvPr>
          <p:cNvSpPr txBox="1"/>
          <p:nvPr/>
        </p:nvSpPr>
        <p:spPr>
          <a:xfrm>
            <a:off x="4214588" y="2108320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*</a:t>
            </a:r>
            <a:endParaRPr lang="en-US" sz="16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580BA0E-010C-4CE2-834C-FA1E5D97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84" y="2191645"/>
            <a:ext cx="948228" cy="883178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Oktató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33306EFF-CB80-414C-A04F-97F4216B969C}"/>
              </a:ext>
            </a:extLst>
          </p:cNvPr>
          <p:cNvCxnSpPr>
            <a:cxnSpLocks/>
            <a:stCxn id="14" idx="2"/>
            <a:endCxn id="18" idx="6"/>
          </p:cNvCxnSpPr>
          <p:nvPr/>
        </p:nvCxnSpPr>
        <p:spPr>
          <a:xfrm flipH="1" flipV="1">
            <a:off x="7271088" y="2415433"/>
            <a:ext cx="1731788" cy="88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F8033CEC-1C5F-4014-9F1A-79DC344C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681" y="2191645"/>
            <a:ext cx="1018736" cy="883178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Hallgató</a:t>
            </a:r>
          </a:p>
          <a:p>
            <a:endParaRPr lang="hu-HU" sz="1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15AC5DB-7FAA-4BFC-A1C1-EA73CC307440}"/>
              </a:ext>
            </a:extLst>
          </p:cNvPr>
          <p:cNvSpPr txBox="1"/>
          <p:nvPr/>
        </p:nvSpPr>
        <p:spPr>
          <a:xfrm>
            <a:off x="3044445" y="2098015"/>
            <a:ext cx="74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felvesz</a:t>
            </a:r>
            <a:endParaRPr lang="en-US" sz="1600" dirty="0"/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B43C89E8-4735-4A9A-8CE0-54440A0BC5A5}"/>
              </a:ext>
            </a:extLst>
          </p:cNvPr>
          <p:cNvSpPr/>
          <p:nvPr/>
        </p:nvSpPr>
        <p:spPr>
          <a:xfrm rot="5400000">
            <a:off x="3725085" y="2217446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Háromszög 11">
            <a:extLst>
              <a:ext uri="{FF2B5EF4-FFF2-40B4-BE49-F238E27FC236}">
                <a16:creationId xmlns:a16="http://schemas.microsoft.com/office/drawing/2014/main" id="{EED409A3-DF18-4432-B23C-DCC12384EDFC}"/>
              </a:ext>
            </a:extLst>
          </p:cNvPr>
          <p:cNvSpPr/>
          <p:nvPr/>
        </p:nvSpPr>
        <p:spPr>
          <a:xfrm rot="16200000">
            <a:off x="7927647" y="2221485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3F082CA-4560-4A8D-9EA7-7B10F0CF89CE}"/>
              </a:ext>
            </a:extLst>
          </p:cNvPr>
          <p:cNvSpPr txBox="1"/>
          <p:nvPr/>
        </p:nvSpPr>
        <p:spPr>
          <a:xfrm>
            <a:off x="8004056" y="2117221"/>
            <a:ext cx="489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tart</a:t>
            </a:r>
            <a:endParaRPr lang="en-US" sz="1600" dirty="0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3A9FFA71-D11A-49EC-8674-93409F5D897F}"/>
              </a:ext>
            </a:extLst>
          </p:cNvPr>
          <p:cNvSpPr/>
          <p:nvPr/>
        </p:nvSpPr>
        <p:spPr>
          <a:xfrm>
            <a:off x="9002876" y="2365252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635ED7A-01B8-44D3-86BF-A64A0D084400}"/>
              </a:ext>
            </a:extLst>
          </p:cNvPr>
          <p:cNvSpPr/>
          <p:nvPr/>
        </p:nvSpPr>
        <p:spPr>
          <a:xfrm>
            <a:off x="4328486" y="2361264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ED87A14-296F-42D2-B39B-0404F6727F40}"/>
              </a:ext>
            </a:extLst>
          </p:cNvPr>
          <p:cNvSpPr txBox="1"/>
          <p:nvPr/>
        </p:nvSpPr>
        <p:spPr>
          <a:xfrm>
            <a:off x="2350150" y="2635643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CE93574-383F-4061-B983-EF455FA149D2}"/>
              </a:ext>
            </a:extLst>
          </p:cNvPr>
          <p:cNvSpPr txBox="1"/>
          <p:nvPr/>
        </p:nvSpPr>
        <p:spPr>
          <a:xfrm>
            <a:off x="3604435" y="2639638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7F183BBC-D4AE-43CC-83F7-7F41B940B2DF}"/>
              </a:ext>
            </a:extLst>
          </p:cNvPr>
          <p:cNvSpPr/>
          <p:nvPr/>
        </p:nvSpPr>
        <p:spPr>
          <a:xfrm>
            <a:off x="7179558" y="2364371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55295424-073B-4FC3-B1FA-058C66137BE6}"/>
              </a:ext>
            </a:extLst>
          </p:cNvPr>
          <p:cNvSpPr/>
          <p:nvPr/>
        </p:nvSpPr>
        <p:spPr>
          <a:xfrm>
            <a:off x="2243003" y="2363202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410CDD7-4FAD-4560-B46D-223F4E094041}"/>
              </a:ext>
            </a:extLst>
          </p:cNvPr>
          <p:cNvSpPr txBox="1"/>
          <p:nvPr/>
        </p:nvSpPr>
        <p:spPr>
          <a:xfrm>
            <a:off x="3491657" y="2430165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kurzusok</a:t>
            </a:r>
            <a:endParaRPr lang="en-US" sz="16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F710396-0198-4195-8101-93999441E627}"/>
              </a:ext>
            </a:extLst>
          </p:cNvPr>
          <p:cNvSpPr txBox="1"/>
          <p:nvPr/>
        </p:nvSpPr>
        <p:spPr>
          <a:xfrm>
            <a:off x="2258017" y="2426045"/>
            <a:ext cx="107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hallgatók</a:t>
            </a:r>
            <a:endParaRPr lang="en-US" sz="1600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EC7F226-C822-4CE8-B174-ABF6B0F8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841" y="2503857"/>
            <a:ext cx="1016621" cy="200840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F591B46-83E1-4426-80C0-AACD756D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16" y="998641"/>
            <a:ext cx="1249959" cy="78654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Osztályzat</a:t>
            </a:r>
          </a:p>
          <a:p>
            <a:r>
              <a:rPr lang="hu-HU" sz="1600" dirty="0">
                <a:solidFill>
                  <a:srgbClr val="FF0000"/>
                </a:solidFill>
              </a:rPr>
              <a:t>- jegy : int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09F3131-3ACB-4823-AB70-11989301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16" y="1307936"/>
            <a:ext cx="1249959" cy="256279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451DA89C-F598-4C39-91BE-DD02A1E4CD3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017996" y="1785188"/>
            <a:ext cx="0" cy="62713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F1386912-5ED8-4D27-846C-085DB0043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84" y="2479085"/>
            <a:ext cx="948228" cy="193195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CF64A91-DF0D-48A7-8F8D-981F3F1967E0}"/>
              </a:ext>
            </a:extLst>
          </p:cNvPr>
          <p:cNvSpPr txBox="1"/>
          <p:nvPr/>
        </p:nvSpPr>
        <p:spPr>
          <a:xfrm>
            <a:off x="8523822" y="208426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0 .. 2</a:t>
            </a:r>
            <a:endParaRPr lang="en-US" sz="160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0C4F8B5-09DE-456E-BBEE-3E127AFD9C3A}"/>
              </a:ext>
            </a:extLst>
          </p:cNvPr>
          <p:cNvSpPr txBox="1"/>
          <p:nvPr/>
        </p:nvSpPr>
        <p:spPr>
          <a:xfrm>
            <a:off x="7182839" y="2108303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*</a:t>
            </a:r>
            <a:endParaRPr lang="en-US" sz="16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E4883BF5-3B3F-4390-8FC8-70F534B36208}"/>
              </a:ext>
            </a:extLst>
          </p:cNvPr>
          <p:cNvSpPr txBox="1"/>
          <p:nvPr/>
        </p:nvSpPr>
        <p:spPr>
          <a:xfrm>
            <a:off x="8295636" y="2704697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4BD73AB-5104-4BF9-97A0-E21EA518B2DE}"/>
              </a:ext>
            </a:extLst>
          </p:cNvPr>
          <p:cNvSpPr txBox="1"/>
          <p:nvPr/>
        </p:nvSpPr>
        <p:spPr>
          <a:xfrm>
            <a:off x="7199198" y="2704697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697C8275-A870-41EE-9718-2C9A6FE4CA93}"/>
              </a:ext>
            </a:extLst>
          </p:cNvPr>
          <p:cNvSpPr txBox="1"/>
          <p:nvPr/>
        </p:nvSpPr>
        <p:spPr>
          <a:xfrm>
            <a:off x="7114270" y="2485870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kurzusok</a:t>
            </a:r>
            <a:endParaRPr lang="en-US" sz="1600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D3EE1693-5188-4D9E-898E-E09B46F485BD}"/>
              </a:ext>
            </a:extLst>
          </p:cNvPr>
          <p:cNvSpPr txBox="1"/>
          <p:nvPr/>
        </p:nvSpPr>
        <p:spPr>
          <a:xfrm>
            <a:off x="8220567" y="2494914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oktatók</a:t>
            </a:r>
            <a:endParaRPr lang="en-US" sz="1600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0EC7122-72EE-4CA5-B834-5A48DBEA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75" y="1916711"/>
            <a:ext cx="2718040" cy="1402222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Kurzus</a:t>
            </a:r>
          </a:p>
          <a:p>
            <a:r>
              <a:rPr lang="hu-HU" sz="1600" dirty="0"/>
              <a:t>- </a:t>
            </a:r>
            <a:r>
              <a:rPr lang="hu-HU" sz="1600" dirty="0" err="1"/>
              <a:t>max</a:t>
            </a:r>
            <a:r>
              <a:rPr lang="hu-HU" sz="1600" dirty="0"/>
              <a:t> : int</a:t>
            </a:r>
          </a:p>
          <a:p>
            <a:r>
              <a:rPr lang="hu-HU" sz="1600" dirty="0"/>
              <a:t>…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3667B4B-3427-4FAF-AB34-13CF9FE4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013" y="2228923"/>
            <a:ext cx="2716735" cy="349474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600" dirty="0"/>
          </a:p>
        </p:txBody>
      </p:sp>
      <p:cxnSp>
        <p:nvCxnSpPr>
          <p:cNvPr id="35" name="Összekötő: szögletes 34">
            <a:extLst>
              <a:ext uri="{FF2B5EF4-FFF2-40B4-BE49-F238E27FC236}">
                <a16:creationId xmlns:a16="http://schemas.microsoft.com/office/drawing/2014/main" id="{3E5A7339-850E-4152-9305-3BBC064DF144}"/>
              </a:ext>
            </a:extLst>
          </p:cNvPr>
          <p:cNvCxnSpPr>
            <a:cxnSpLocks/>
            <a:stCxn id="10" idx="2"/>
            <a:endCxn id="13" idx="2"/>
          </p:cNvCxnSpPr>
          <p:nvPr/>
        </p:nvCxnSpPr>
        <p:spPr>
          <a:xfrm rot="16200000" flipH="1">
            <a:off x="5823338" y="30086"/>
            <a:ext cx="19206" cy="4832172"/>
          </a:xfrm>
          <a:prstGeom prst="bentConnector3">
            <a:avLst>
              <a:gd name="adj1" fmla="val 6168822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C0ADCE2F-A79C-4E38-9E1D-5EEC9FB64DFF}"/>
              </a:ext>
            </a:extLst>
          </p:cNvPr>
          <p:cNvSpPr txBox="1"/>
          <p:nvPr/>
        </p:nvSpPr>
        <p:spPr>
          <a:xfrm>
            <a:off x="7271088" y="3607611"/>
            <a:ext cx="100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implies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B3DB9A2-2A2A-4B7F-AFDA-028B494DE1F4}"/>
              </a:ext>
            </a:extLst>
          </p:cNvPr>
          <p:cNvSpPr txBox="1"/>
          <p:nvPr/>
        </p:nvSpPr>
        <p:spPr>
          <a:xfrm>
            <a:off x="4398032" y="2703801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FFFF00"/>
                </a:solidFill>
              </a:rPr>
              <a:t>+ értékel(Hallgató, int):</a:t>
            </a:r>
            <a:r>
              <a:rPr lang="hu-HU" sz="1600" b="1" dirty="0" err="1">
                <a:solidFill>
                  <a:srgbClr val="FFFF00"/>
                </a:solidFill>
              </a:rPr>
              <a:t>void</a:t>
            </a:r>
            <a:endParaRPr lang="hu-HU" sz="1600" b="1" dirty="0">
              <a:solidFill>
                <a:srgbClr val="FFFF00"/>
              </a:solidFill>
            </a:endParaRPr>
          </a:p>
          <a:p>
            <a:r>
              <a:rPr lang="hu-HU" sz="1600" b="1" dirty="0">
                <a:solidFill>
                  <a:srgbClr val="FFFF00"/>
                </a:solidFill>
              </a:rPr>
              <a:t>+ </a:t>
            </a:r>
            <a:r>
              <a:rPr lang="hu-HU" sz="1600" b="1" dirty="0" err="1">
                <a:solidFill>
                  <a:srgbClr val="FFFF00"/>
                </a:solidFill>
              </a:rPr>
              <a:t>getJegy</a:t>
            </a:r>
            <a:r>
              <a:rPr lang="hu-HU" sz="1600" b="1" dirty="0">
                <a:solidFill>
                  <a:srgbClr val="FFFF00"/>
                </a:solidFill>
              </a:rPr>
              <a:t>(Hallgató) : int </a:t>
            </a:r>
          </a:p>
        </p:txBody>
      </p:sp>
    </p:spTree>
    <p:extLst>
      <p:ext uri="{BB962C8B-B14F-4D97-AF65-F5344CB8AC3E}">
        <p14:creationId xmlns:p14="http://schemas.microsoft.com/office/powerpoint/2010/main" val="20743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3" grpId="0" animBg="1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441EF14-E19F-4B68-AF1A-A02A3C69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62" y="713592"/>
            <a:ext cx="7764295" cy="56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6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00EAA1C-3ED5-46D3-85D5-E88EAA39209D}"/>
              </a:ext>
            </a:extLst>
          </p:cNvPr>
          <p:cNvSpPr txBox="1"/>
          <p:nvPr/>
        </p:nvSpPr>
        <p:spPr>
          <a:xfrm>
            <a:off x="2497161" y="2288453"/>
            <a:ext cx="92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0 .. </a:t>
            </a:r>
            <a:r>
              <a:rPr lang="hu-HU" sz="1600" dirty="0" err="1"/>
              <a:t>max</a:t>
            </a:r>
            <a:endParaRPr lang="en-US" sz="1600" dirty="0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1D9E493E-D78C-4041-AAB3-ACD3FA3FAD1C}"/>
              </a:ext>
            </a:extLst>
          </p:cNvPr>
          <p:cNvCxnSpPr>
            <a:cxnSpLocks/>
            <a:stCxn id="18" idx="6"/>
            <a:endCxn id="13" idx="2"/>
          </p:cNvCxnSpPr>
          <p:nvPr/>
        </p:nvCxnSpPr>
        <p:spPr>
          <a:xfrm flipV="1">
            <a:off x="2565353" y="2616512"/>
            <a:ext cx="1993953" cy="193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182A30-E6E5-491E-8167-D99B71A0C2B1}"/>
              </a:ext>
            </a:extLst>
          </p:cNvPr>
          <p:cNvSpPr txBox="1"/>
          <p:nvPr/>
        </p:nvSpPr>
        <p:spPr>
          <a:xfrm>
            <a:off x="4445408" y="2312506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*</a:t>
            </a:r>
            <a:endParaRPr lang="en-US" sz="1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759308-EDED-44B7-A627-DDA8A960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904" y="2395831"/>
            <a:ext cx="948228" cy="883178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Oktató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994DE9DF-7496-4247-983E-8DB9A3EFDEAD}"/>
              </a:ext>
            </a:extLst>
          </p:cNvPr>
          <p:cNvCxnSpPr>
            <a:cxnSpLocks/>
            <a:stCxn id="12" idx="2"/>
            <a:endCxn id="17" idx="6"/>
          </p:cNvCxnSpPr>
          <p:nvPr/>
        </p:nvCxnSpPr>
        <p:spPr>
          <a:xfrm flipH="1" flipV="1">
            <a:off x="7501908" y="2619619"/>
            <a:ext cx="1731788" cy="88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E41F6840-91C0-4982-857B-4F9BC63B6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01" y="2395831"/>
            <a:ext cx="1018736" cy="883178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Hallgató</a:t>
            </a:r>
          </a:p>
          <a:p>
            <a:endParaRPr lang="hu-HU" sz="16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FCC220-C2CD-41F8-BF3C-42C99DA957FC}"/>
              </a:ext>
            </a:extLst>
          </p:cNvPr>
          <p:cNvSpPr txBox="1"/>
          <p:nvPr/>
        </p:nvSpPr>
        <p:spPr>
          <a:xfrm>
            <a:off x="3275265" y="2302201"/>
            <a:ext cx="74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felvesz</a:t>
            </a:r>
            <a:endParaRPr lang="en-US" sz="1600" dirty="0"/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2FE00E8A-8198-4044-B057-FF923E68F384}"/>
              </a:ext>
            </a:extLst>
          </p:cNvPr>
          <p:cNvSpPr/>
          <p:nvPr/>
        </p:nvSpPr>
        <p:spPr>
          <a:xfrm rot="5400000">
            <a:off x="3955905" y="2421632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Háromszög 9">
            <a:extLst>
              <a:ext uri="{FF2B5EF4-FFF2-40B4-BE49-F238E27FC236}">
                <a16:creationId xmlns:a16="http://schemas.microsoft.com/office/drawing/2014/main" id="{11EA73B0-957C-4714-97F0-DAAFE80AA2C8}"/>
              </a:ext>
            </a:extLst>
          </p:cNvPr>
          <p:cNvSpPr/>
          <p:nvPr/>
        </p:nvSpPr>
        <p:spPr>
          <a:xfrm rot="16200000">
            <a:off x="8158467" y="242567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355C25F-03EE-4265-8622-E473332C539C}"/>
              </a:ext>
            </a:extLst>
          </p:cNvPr>
          <p:cNvSpPr txBox="1"/>
          <p:nvPr/>
        </p:nvSpPr>
        <p:spPr>
          <a:xfrm>
            <a:off x="8234876" y="2321407"/>
            <a:ext cx="489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tart</a:t>
            </a:r>
            <a:endParaRPr lang="en-US" sz="1600" dirty="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B64CEF5C-CA90-4A28-9AA2-B056017B4CBB}"/>
              </a:ext>
            </a:extLst>
          </p:cNvPr>
          <p:cNvSpPr/>
          <p:nvPr/>
        </p:nvSpPr>
        <p:spPr>
          <a:xfrm>
            <a:off x="9233696" y="2569438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8C4FE34F-2054-4501-877A-C005750481D2}"/>
              </a:ext>
            </a:extLst>
          </p:cNvPr>
          <p:cNvSpPr/>
          <p:nvPr/>
        </p:nvSpPr>
        <p:spPr>
          <a:xfrm>
            <a:off x="4559306" y="2565450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4F549A7-B19A-430C-8413-FDD61DDAA481}"/>
              </a:ext>
            </a:extLst>
          </p:cNvPr>
          <p:cNvSpPr txBox="1"/>
          <p:nvPr/>
        </p:nvSpPr>
        <p:spPr>
          <a:xfrm>
            <a:off x="3835255" y="4187809"/>
            <a:ext cx="100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implies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A7DF8E7-4534-4AA0-BFA3-7A02C8E67536}"/>
              </a:ext>
            </a:extLst>
          </p:cNvPr>
          <p:cNvSpPr txBox="1"/>
          <p:nvPr/>
        </p:nvSpPr>
        <p:spPr>
          <a:xfrm>
            <a:off x="2580970" y="2839829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7E4624E-5907-4A33-8270-EA6F31054633}"/>
              </a:ext>
            </a:extLst>
          </p:cNvPr>
          <p:cNvSpPr txBox="1"/>
          <p:nvPr/>
        </p:nvSpPr>
        <p:spPr>
          <a:xfrm>
            <a:off x="3835255" y="2843824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F32DD6B-D255-4993-876E-65D1F7C64CF7}"/>
              </a:ext>
            </a:extLst>
          </p:cNvPr>
          <p:cNvSpPr/>
          <p:nvPr/>
        </p:nvSpPr>
        <p:spPr>
          <a:xfrm>
            <a:off x="7410378" y="2568557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B70BB83E-2692-40FC-8D5A-0AEF32546D11}"/>
              </a:ext>
            </a:extLst>
          </p:cNvPr>
          <p:cNvSpPr/>
          <p:nvPr/>
        </p:nvSpPr>
        <p:spPr>
          <a:xfrm>
            <a:off x="2473823" y="2567388"/>
            <a:ext cx="91530" cy="102124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7BA311F-6167-4AEF-AF0A-46BCF54FA2BA}"/>
              </a:ext>
            </a:extLst>
          </p:cNvPr>
          <p:cNvSpPr txBox="1"/>
          <p:nvPr/>
        </p:nvSpPr>
        <p:spPr>
          <a:xfrm>
            <a:off x="3722477" y="2634351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kurzusok</a:t>
            </a:r>
            <a:endParaRPr lang="en-US" sz="16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44F6632-1093-4489-9A13-A42FCE5521F3}"/>
              </a:ext>
            </a:extLst>
          </p:cNvPr>
          <p:cNvSpPr txBox="1"/>
          <p:nvPr/>
        </p:nvSpPr>
        <p:spPr>
          <a:xfrm>
            <a:off x="2488837" y="2630231"/>
            <a:ext cx="107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hallgatók</a:t>
            </a:r>
            <a:endParaRPr lang="en-US" sz="1600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FFE79016-BBC5-4FC6-9D47-FA0355F3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661" y="2708043"/>
            <a:ext cx="1016621" cy="200840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4D7F6DB-FFA7-45BD-80EE-29E8B84A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836" y="1202827"/>
            <a:ext cx="1249959" cy="786547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/>
              <a:t>Osztályzat</a:t>
            </a:r>
            <a:endParaRPr lang="hu-HU" b="1" dirty="0"/>
          </a:p>
          <a:p>
            <a:r>
              <a:rPr lang="hu-HU" sz="1600" dirty="0"/>
              <a:t>- jegy : int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CB7D2EE-C380-4EE5-AC32-5A9F3BD5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836" y="1512122"/>
            <a:ext cx="1249959" cy="256279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DCC5B384-5C26-4FB8-B080-E486B55129D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248816" y="1989374"/>
            <a:ext cx="0" cy="62713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>
            <a:extLst>
              <a:ext uri="{FF2B5EF4-FFF2-40B4-BE49-F238E27FC236}">
                <a16:creationId xmlns:a16="http://schemas.microsoft.com/office/drawing/2014/main" id="{1FD15D6D-6CCC-4B47-A308-67B4DB62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904" y="2683271"/>
            <a:ext cx="948228" cy="193195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00E30AF-15A3-40E5-9C3B-34A8AB167F44}"/>
              </a:ext>
            </a:extLst>
          </p:cNvPr>
          <p:cNvSpPr txBox="1"/>
          <p:nvPr/>
        </p:nvSpPr>
        <p:spPr>
          <a:xfrm>
            <a:off x="8754642" y="2288453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0 .. 2</a:t>
            </a:r>
            <a:endParaRPr lang="en-US" sz="16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DB65E3F-085F-47C7-BFE9-5281BE247228}"/>
              </a:ext>
            </a:extLst>
          </p:cNvPr>
          <p:cNvSpPr txBox="1"/>
          <p:nvPr/>
        </p:nvSpPr>
        <p:spPr>
          <a:xfrm>
            <a:off x="7413659" y="2312489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*</a:t>
            </a:r>
            <a:endParaRPr lang="en-US" sz="160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C2B54572-1EED-4F53-9AE8-82D74C576045}"/>
              </a:ext>
            </a:extLst>
          </p:cNvPr>
          <p:cNvSpPr txBox="1"/>
          <p:nvPr/>
        </p:nvSpPr>
        <p:spPr>
          <a:xfrm>
            <a:off x="8526456" y="2908883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6AFFE49-B7DB-4307-88BD-F82A5C58CF1C}"/>
              </a:ext>
            </a:extLst>
          </p:cNvPr>
          <p:cNvSpPr txBox="1"/>
          <p:nvPr/>
        </p:nvSpPr>
        <p:spPr>
          <a:xfrm>
            <a:off x="7430018" y="2908883"/>
            <a:ext cx="94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  <a:endParaRPr lang="en-US" sz="1600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2B3C2AC7-E0BE-4A76-8563-CB09B02C036B}"/>
              </a:ext>
            </a:extLst>
          </p:cNvPr>
          <p:cNvSpPr txBox="1"/>
          <p:nvPr/>
        </p:nvSpPr>
        <p:spPr>
          <a:xfrm>
            <a:off x="7345090" y="2690056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kurzusok</a:t>
            </a:r>
            <a:endParaRPr lang="en-US" sz="1600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29DA29E0-6879-4072-96C3-B7AD672DCD9B}"/>
              </a:ext>
            </a:extLst>
          </p:cNvPr>
          <p:cNvSpPr txBox="1"/>
          <p:nvPr/>
        </p:nvSpPr>
        <p:spPr>
          <a:xfrm>
            <a:off x="8451387" y="2699100"/>
            <a:ext cx="12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- oktatók</a:t>
            </a:r>
            <a:endParaRPr lang="en-US" sz="1600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8451B64-3C97-4E9E-9350-CF900CCF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095" y="2120897"/>
            <a:ext cx="2718040" cy="2122962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Kurzus</a:t>
            </a:r>
          </a:p>
          <a:p>
            <a:r>
              <a:rPr lang="hu-HU" sz="1600" dirty="0"/>
              <a:t>- </a:t>
            </a:r>
            <a:r>
              <a:rPr lang="hu-HU" sz="1600" dirty="0" err="1"/>
              <a:t>max</a:t>
            </a:r>
            <a:r>
              <a:rPr lang="hu-HU" sz="1600" dirty="0"/>
              <a:t> : int</a:t>
            </a:r>
          </a:p>
          <a:p>
            <a:r>
              <a:rPr lang="hu-HU" sz="1600" dirty="0"/>
              <a:t>- hallgatók : map[Hallgató, int]</a:t>
            </a:r>
          </a:p>
          <a:p>
            <a:r>
              <a:rPr lang="hu-HU" sz="1600" dirty="0"/>
              <a:t> …    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1B602A4-43E0-4DCA-AB8E-61986C9B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33" y="2433109"/>
            <a:ext cx="2722902" cy="583414"/>
          </a:xfrm>
          <a:prstGeom prst="rect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600" dirty="0"/>
          </a:p>
        </p:txBody>
      </p:sp>
      <p:cxnSp>
        <p:nvCxnSpPr>
          <p:cNvPr id="34" name="Összekötő: szögletes 33">
            <a:extLst>
              <a:ext uri="{FF2B5EF4-FFF2-40B4-BE49-F238E27FC236}">
                <a16:creationId xmlns:a16="http://schemas.microsoft.com/office/drawing/2014/main" id="{D9D43F56-1780-48AE-AA85-A75D1093FF8E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16200000" flipH="1">
            <a:off x="6054158" y="234272"/>
            <a:ext cx="19206" cy="4832172"/>
          </a:xfrm>
          <a:prstGeom prst="bentConnector3">
            <a:avLst>
              <a:gd name="adj1" fmla="val 9754275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9">
            <a:extLst>
              <a:ext uri="{FF2B5EF4-FFF2-40B4-BE49-F238E27FC236}">
                <a16:creationId xmlns:a16="http://schemas.microsoft.com/office/drawing/2014/main" id="{F9F438CD-4E7E-4AC8-8C92-ECBB84D8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611" y="5070171"/>
            <a:ext cx="4361595" cy="1420326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600" dirty="0">
                <a:solidFill>
                  <a:srgbClr val="0070C0"/>
                </a:solidFill>
              </a:rPr>
              <a:t>&lt;&lt;</a:t>
            </a:r>
            <a:r>
              <a:rPr lang="hu-HU" sz="1600" dirty="0" err="1">
                <a:solidFill>
                  <a:srgbClr val="0070C0"/>
                </a:solidFill>
              </a:rPr>
              <a:t>singleton</a:t>
            </a:r>
            <a:r>
              <a:rPr lang="hu-HU" sz="1600" dirty="0">
                <a:solidFill>
                  <a:srgbClr val="0070C0"/>
                </a:solidFill>
              </a:rPr>
              <a:t>&gt;&gt;</a:t>
            </a:r>
          </a:p>
          <a:p>
            <a:pPr algn="ctr"/>
            <a:r>
              <a:rPr lang="hu-HU" b="1" dirty="0">
                <a:solidFill>
                  <a:srgbClr val="0070C0"/>
                </a:solidFill>
              </a:rPr>
              <a:t>Központ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+ tábla : map(</a:t>
            </a:r>
            <a:r>
              <a:rPr lang="hu-HU" sz="1600" dirty="0" err="1">
                <a:solidFill>
                  <a:srgbClr val="0070C0"/>
                </a:solidFill>
              </a:rPr>
              <a:t>key:Azonosító</a:t>
            </a:r>
            <a:r>
              <a:rPr lang="hu-HU" sz="1600" dirty="0">
                <a:solidFill>
                  <a:srgbClr val="0070C0"/>
                </a:solidFill>
              </a:rPr>
              <a:t>, </a:t>
            </a:r>
            <a:r>
              <a:rPr lang="hu-HU" sz="1600" dirty="0" err="1">
                <a:solidFill>
                  <a:srgbClr val="0070C0"/>
                </a:solidFill>
              </a:rPr>
              <a:t>val:Személy</a:t>
            </a:r>
            <a:r>
              <a:rPr lang="hu-HU" sz="1600" dirty="0">
                <a:solidFill>
                  <a:srgbClr val="0070C0"/>
                </a:solidFill>
              </a:rPr>
              <a:t>]</a:t>
            </a:r>
          </a:p>
          <a:p>
            <a:r>
              <a:rPr lang="hu-HU" sz="1600" dirty="0">
                <a:solidFill>
                  <a:srgbClr val="0070C0"/>
                </a:solidFill>
              </a:rPr>
              <a:t>+ regisztrál(</a:t>
            </a:r>
            <a:r>
              <a:rPr lang="hu-HU" sz="1600" dirty="0" err="1">
                <a:solidFill>
                  <a:srgbClr val="0070C0"/>
                </a:solidFill>
              </a:rPr>
              <a:t>id:Azonosító</a:t>
            </a:r>
            <a:r>
              <a:rPr lang="hu-HU" sz="1600" dirty="0">
                <a:solidFill>
                  <a:srgbClr val="0070C0"/>
                </a:solidFill>
              </a:rPr>
              <a:t>, p:Személy)</a:t>
            </a:r>
          </a:p>
          <a:p>
            <a:r>
              <a:rPr lang="hu-HU" sz="1600" dirty="0">
                <a:solidFill>
                  <a:srgbClr val="0070C0"/>
                </a:solidFill>
              </a:rPr>
              <a:t>+ </a:t>
            </a:r>
            <a:r>
              <a:rPr lang="hu-HU" sz="1600" dirty="0" err="1">
                <a:solidFill>
                  <a:srgbClr val="0070C0"/>
                </a:solidFill>
              </a:rPr>
              <a:t>getSzemély</a:t>
            </a:r>
            <a:r>
              <a:rPr lang="hu-HU" sz="1600" dirty="0">
                <a:solidFill>
                  <a:srgbClr val="0070C0"/>
                </a:solidFill>
              </a:rPr>
              <a:t>(</a:t>
            </a:r>
            <a:r>
              <a:rPr lang="hu-HU" sz="1600" dirty="0" err="1">
                <a:solidFill>
                  <a:srgbClr val="0070C0"/>
                </a:solidFill>
              </a:rPr>
              <a:t>id:Azonosító</a:t>
            </a:r>
            <a:r>
              <a:rPr lang="hu-HU" sz="1600" dirty="0">
                <a:solidFill>
                  <a:srgbClr val="0070C0"/>
                </a:solidFill>
              </a:rPr>
              <a:t>) : Személy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C3715F4F-1636-4236-B32D-34AE5937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611" y="5628815"/>
            <a:ext cx="4361595" cy="251021"/>
          </a:xfrm>
          <a:prstGeom prst="rect">
            <a:avLst/>
          </a:prstGeom>
          <a:noFill/>
          <a:ln w="1905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cxnSp>
        <p:nvCxnSpPr>
          <p:cNvPr id="37" name="Összekötő: szögletes 36">
            <a:extLst>
              <a:ext uri="{FF2B5EF4-FFF2-40B4-BE49-F238E27FC236}">
                <a16:creationId xmlns:a16="http://schemas.microsoft.com/office/drawing/2014/main" id="{74C415BA-50DC-4FC5-870E-727C7521EE0D}"/>
              </a:ext>
            </a:extLst>
          </p:cNvPr>
          <p:cNvCxnSpPr>
            <a:cxnSpLocks/>
            <a:stCxn id="5" idx="2"/>
            <a:endCxn id="36" idx="3"/>
          </p:cNvCxnSpPr>
          <p:nvPr/>
        </p:nvCxnSpPr>
        <p:spPr>
          <a:xfrm rot="5400000">
            <a:off x="7769954" y="3718261"/>
            <a:ext cx="2475317" cy="1596812"/>
          </a:xfrm>
          <a:prstGeom prst="bentConnector2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Összekötő: szögletes 37">
            <a:extLst>
              <a:ext uri="{FF2B5EF4-FFF2-40B4-BE49-F238E27FC236}">
                <a16:creationId xmlns:a16="http://schemas.microsoft.com/office/drawing/2014/main" id="{07EA3101-413D-4AE5-84EC-32D9AF6B3C3F}"/>
              </a:ext>
            </a:extLst>
          </p:cNvPr>
          <p:cNvCxnSpPr>
            <a:cxnSpLocks/>
            <a:stCxn id="7" idx="2"/>
            <a:endCxn id="36" idx="1"/>
          </p:cNvCxnSpPr>
          <p:nvPr/>
        </p:nvCxnSpPr>
        <p:spPr>
          <a:xfrm rot="16200000" flipH="1">
            <a:off x="1661582" y="3568296"/>
            <a:ext cx="2475317" cy="1896742"/>
          </a:xfrm>
          <a:prstGeom prst="bentConnector2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AC6B3B8A-CCA5-4527-BE1F-D382C2778B5C}"/>
              </a:ext>
            </a:extLst>
          </p:cNvPr>
          <p:cNvCxnSpPr>
            <a:cxnSpLocks/>
            <a:stCxn id="35" idx="0"/>
            <a:endCxn id="32" idx="2"/>
          </p:cNvCxnSpPr>
          <p:nvPr/>
        </p:nvCxnSpPr>
        <p:spPr>
          <a:xfrm flipH="1" flipV="1">
            <a:off x="6024115" y="4243859"/>
            <a:ext cx="4294" cy="826312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90DBC700-8470-40D4-9330-4FAB7FCF251F}"/>
              </a:ext>
            </a:extLst>
          </p:cNvPr>
          <p:cNvSpPr txBox="1"/>
          <p:nvPr/>
        </p:nvSpPr>
        <p:spPr>
          <a:xfrm>
            <a:off x="5044808" y="4767876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0070C0"/>
                </a:solidFill>
              </a:rPr>
              <a:t>- központ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ED236C5D-FD5F-43F2-88F2-D3AB532C734E}"/>
              </a:ext>
            </a:extLst>
          </p:cNvPr>
          <p:cNvSpPr txBox="1"/>
          <p:nvPr/>
        </p:nvSpPr>
        <p:spPr>
          <a:xfrm>
            <a:off x="8178243" y="5416399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0070C0"/>
                </a:solidFill>
              </a:rPr>
              <a:t>- központ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116B438D-26CF-426C-9FB9-732F44D4C91A}"/>
              </a:ext>
            </a:extLst>
          </p:cNvPr>
          <p:cNvSpPr txBox="1"/>
          <p:nvPr/>
        </p:nvSpPr>
        <p:spPr>
          <a:xfrm>
            <a:off x="2914862" y="5407973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0070C0"/>
                </a:solidFill>
              </a:rPr>
              <a:t>- központ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0CDF5A93-D592-448B-A27F-D05B7C022F48}"/>
              </a:ext>
            </a:extLst>
          </p:cNvPr>
          <p:cNvCxnSpPr>
            <a:cxnSpLocks/>
            <a:endCxn id="44" idx="4"/>
          </p:cNvCxnSpPr>
          <p:nvPr/>
        </p:nvCxnSpPr>
        <p:spPr bwMode="auto">
          <a:xfrm flipH="1">
            <a:off x="7248514" y="1902171"/>
            <a:ext cx="3226" cy="1704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Ellipszis 43">
            <a:extLst>
              <a:ext uri="{FF2B5EF4-FFF2-40B4-BE49-F238E27FC236}">
                <a16:creationId xmlns:a16="http://schemas.microsoft.com/office/drawing/2014/main" id="{C66A2E98-566C-486C-9546-344FAF3696B3}"/>
              </a:ext>
            </a:extLst>
          </p:cNvPr>
          <p:cNvSpPr/>
          <p:nvPr/>
        </p:nvSpPr>
        <p:spPr bwMode="auto">
          <a:xfrm>
            <a:off x="7200399" y="3514079"/>
            <a:ext cx="96229" cy="92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82944" tIns="41472" rIns="82944" bIns="41472" numCol="1" rtlCol="0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177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5097C638-5ED9-48A4-BA14-810C21E903F3}"/>
              </a:ext>
            </a:extLst>
          </p:cNvPr>
          <p:cNvCxnSpPr>
            <a:cxnSpLocks/>
            <a:endCxn id="47" idx="4"/>
          </p:cNvCxnSpPr>
          <p:nvPr/>
        </p:nvCxnSpPr>
        <p:spPr bwMode="auto">
          <a:xfrm flipV="1">
            <a:off x="7252911" y="4000243"/>
            <a:ext cx="0" cy="772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églalap: szamárfül 45">
            <a:extLst>
              <a:ext uri="{FF2B5EF4-FFF2-40B4-BE49-F238E27FC236}">
                <a16:creationId xmlns:a16="http://schemas.microsoft.com/office/drawing/2014/main" id="{02018E6F-5B37-4213-B61F-BE43B9405A65}"/>
              </a:ext>
            </a:extLst>
          </p:cNvPr>
          <p:cNvSpPr/>
          <p:nvPr/>
        </p:nvSpPr>
        <p:spPr>
          <a:xfrm rot="16200000">
            <a:off x="7756687" y="2810507"/>
            <a:ext cx="1188057" cy="3858835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központ.getSzemély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id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) = h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or</a:t>
            </a:r>
            <a:endParaRPr lang="hu-HU" sz="16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központ.getSzemély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id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oktatók) </a:t>
            </a:r>
          </a:p>
          <a:p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then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error</a:t>
            </a:r>
            <a:endParaRPr lang="hu-HU" sz="1600" b="1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else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return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hallgatók[h]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endif</a:t>
            </a:r>
            <a:endParaRPr lang="hu-HU" sz="1600" b="1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Ellipszis 46">
            <a:extLst>
              <a:ext uri="{FF2B5EF4-FFF2-40B4-BE49-F238E27FC236}">
                <a16:creationId xmlns:a16="http://schemas.microsoft.com/office/drawing/2014/main" id="{D0922880-A155-4E51-8982-DBFC79BDF6F4}"/>
              </a:ext>
            </a:extLst>
          </p:cNvPr>
          <p:cNvSpPr/>
          <p:nvPr/>
        </p:nvSpPr>
        <p:spPr bwMode="auto">
          <a:xfrm>
            <a:off x="7204796" y="3908083"/>
            <a:ext cx="96229" cy="92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82944" tIns="41472" rIns="82944" bIns="41472" numCol="1" rtlCol="0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177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DB881FC8-729E-4496-8F95-EF427BAC2E0F}"/>
              </a:ext>
            </a:extLst>
          </p:cNvPr>
          <p:cNvSpPr/>
          <p:nvPr/>
        </p:nvSpPr>
        <p:spPr bwMode="auto">
          <a:xfrm>
            <a:off x="7281002" y="5962663"/>
            <a:ext cx="96229" cy="92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82944" tIns="41472" rIns="82944" bIns="41472" numCol="1" rtlCol="0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177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03DF235D-3EA0-4F1D-9424-9A490F620B8C}"/>
              </a:ext>
            </a:extLst>
          </p:cNvPr>
          <p:cNvCxnSpPr>
            <a:cxnSpLocks/>
            <a:stCxn id="50" idx="0"/>
            <a:endCxn id="48" idx="6"/>
          </p:cNvCxnSpPr>
          <p:nvPr/>
        </p:nvCxnSpPr>
        <p:spPr bwMode="auto">
          <a:xfrm flipH="1" flipV="1">
            <a:off x="7377231" y="6008743"/>
            <a:ext cx="947124" cy="30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églalap: szamárfül 49">
            <a:extLst>
              <a:ext uri="{FF2B5EF4-FFF2-40B4-BE49-F238E27FC236}">
                <a16:creationId xmlns:a16="http://schemas.microsoft.com/office/drawing/2014/main" id="{0E515658-ED00-4593-99AB-994C37DA834B}"/>
              </a:ext>
            </a:extLst>
          </p:cNvPr>
          <p:cNvSpPr/>
          <p:nvPr/>
        </p:nvSpPr>
        <p:spPr>
          <a:xfrm rot="16200000">
            <a:off x="8898186" y="5278143"/>
            <a:ext cx="319626" cy="1467288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tábla[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id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] := p</a:t>
            </a:r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DD60F30A-9BBE-40A6-9988-600D052554C4}"/>
              </a:ext>
            </a:extLst>
          </p:cNvPr>
          <p:cNvSpPr/>
          <p:nvPr/>
        </p:nvSpPr>
        <p:spPr bwMode="auto">
          <a:xfrm>
            <a:off x="7290396" y="6252054"/>
            <a:ext cx="96229" cy="92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82944" tIns="41472" rIns="82944" bIns="41472" numCol="1" rtlCol="0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177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514343DE-B588-473E-AD04-9C921C9CC568}"/>
              </a:ext>
            </a:extLst>
          </p:cNvPr>
          <p:cNvCxnSpPr>
            <a:cxnSpLocks/>
            <a:endCxn id="51" idx="6"/>
          </p:cNvCxnSpPr>
          <p:nvPr/>
        </p:nvCxnSpPr>
        <p:spPr bwMode="auto">
          <a:xfrm flipH="1" flipV="1">
            <a:off x="7386625" y="6298134"/>
            <a:ext cx="914322" cy="1277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églalap: szamárfül 52">
            <a:extLst>
              <a:ext uri="{FF2B5EF4-FFF2-40B4-BE49-F238E27FC236}">
                <a16:creationId xmlns:a16="http://schemas.microsoft.com/office/drawing/2014/main" id="{D62AA945-76AD-4BE5-83FA-90FE72FC5A5D}"/>
              </a:ext>
            </a:extLst>
          </p:cNvPr>
          <p:cNvSpPr/>
          <p:nvPr/>
        </p:nvSpPr>
        <p:spPr>
          <a:xfrm rot="16200000">
            <a:off x="8875437" y="5704780"/>
            <a:ext cx="365124" cy="1459321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return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tábla[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id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B1A11094-200E-44F0-B493-E1CF08CC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550" y="734110"/>
            <a:ext cx="1249959" cy="78654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Személy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CA45BABF-4BE7-4B9B-91E0-7FFEC6BE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550" y="1043405"/>
            <a:ext cx="1249959" cy="204709"/>
          </a:xfrm>
          <a:prstGeom prst="rect">
            <a:avLst/>
          </a:prstGeom>
          <a:noFill/>
          <a:ln w="1905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 sz="1400" dirty="0"/>
          </a:p>
        </p:txBody>
      </p:sp>
      <p:cxnSp>
        <p:nvCxnSpPr>
          <p:cNvPr id="56" name="Összekötő: szögletes 55">
            <a:extLst>
              <a:ext uri="{FF2B5EF4-FFF2-40B4-BE49-F238E27FC236}">
                <a16:creationId xmlns:a16="http://schemas.microsoft.com/office/drawing/2014/main" id="{86FAD2F8-A44C-45F6-9B58-98EF816395A5}"/>
              </a:ext>
            </a:extLst>
          </p:cNvPr>
          <p:cNvCxnSpPr>
            <a:cxnSpLocks/>
            <a:stCxn id="7" idx="0"/>
            <a:endCxn id="58" idx="3"/>
          </p:cNvCxnSpPr>
          <p:nvPr/>
        </p:nvCxnSpPr>
        <p:spPr>
          <a:xfrm rot="5400000" flipH="1" flipV="1">
            <a:off x="3692877" y="-9821"/>
            <a:ext cx="663645" cy="414766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Összekötő: szögletes 56">
            <a:extLst>
              <a:ext uri="{FF2B5EF4-FFF2-40B4-BE49-F238E27FC236}">
                <a16:creationId xmlns:a16="http://schemas.microsoft.com/office/drawing/2014/main" id="{45D4B3D8-6F69-4FD1-93C8-724544049BF9}"/>
              </a:ext>
            </a:extLst>
          </p:cNvPr>
          <p:cNvCxnSpPr>
            <a:cxnSpLocks/>
            <a:stCxn id="5" idx="0"/>
            <a:endCxn id="58" idx="3"/>
          </p:cNvCxnSpPr>
          <p:nvPr/>
        </p:nvCxnSpPr>
        <p:spPr>
          <a:xfrm rot="16200000" flipV="1">
            <a:off x="7620452" y="210264"/>
            <a:ext cx="663645" cy="3707489"/>
          </a:xfrm>
          <a:prstGeom prst="bentConnector3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áromszög 57">
            <a:extLst>
              <a:ext uri="{FF2B5EF4-FFF2-40B4-BE49-F238E27FC236}">
                <a16:creationId xmlns:a16="http://schemas.microsoft.com/office/drawing/2014/main" id="{2A6D9207-BF40-4161-94C1-4388D20D08D1}"/>
              </a:ext>
            </a:extLst>
          </p:cNvPr>
          <p:cNvSpPr/>
          <p:nvPr/>
        </p:nvSpPr>
        <p:spPr>
          <a:xfrm>
            <a:off x="6013029" y="1561058"/>
            <a:ext cx="170999" cy="171128"/>
          </a:xfrm>
          <a:prstGeom prst="triangle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églalap: szamárfül 58">
            <a:extLst>
              <a:ext uri="{FF2B5EF4-FFF2-40B4-BE49-F238E27FC236}">
                <a16:creationId xmlns:a16="http://schemas.microsoft.com/office/drawing/2014/main" id="{9C3F95A3-E3E4-4DEE-A949-B03CBC94C66F}"/>
              </a:ext>
            </a:extLst>
          </p:cNvPr>
          <p:cNvSpPr/>
          <p:nvPr/>
        </p:nvSpPr>
        <p:spPr>
          <a:xfrm rot="16200000">
            <a:off x="8029411" y="-445407"/>
            <a:ext cx="1040159" cy="3562789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központ.getSzemély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u-HU" sz="16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id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oktatók</a:t>
            </a:r>
          </a:p>
          <a:p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then</a:t>
            </a:r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error</a:t>
            </a:r>
            <a:endParaRPr lang="hu-HU" sz="1600" b="1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else</a:t>
            </a:r>
            <a:r>
              <a:rPr lang="hu-HU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hallgatók[h]:=m </a:t>
            </a:r>
          </a:p>
          <a:p>
            <a:r>
              <a:rPr lang="hu-HU" sz="1600" b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endif</a:t>
            </a:r>
            <a:endParaRPr lang="hu-HU" sz="1600" b="1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2. sz. felirat 6">
            <a:extLst>
              <a:ext uri="{FF2B5EF4-FFF2-40B4-BE49-F238E27FC236}">
                <a16:creationId xmlns:a16="http://schemas.microsoft.com/office/drawing/2014/main" id="{7D3B312B-0DF8-4A87-A86A-F7C9A6A21FBB}"/>
              </a:ext>
            </a:extLst>
          </p:cNvPr>
          <p:cNvSpPr>
            <a:spLocks/>
          </p:cNvSpPr>
          <p:nvPr/>
        </p:nvSpPr>
        <p:spPr bwMode="auto">
          <a:xfrm>
            <a:off x="2899240" y="4887860"/>
            <a:ext cx="1983032" cy="251021"/>
          </a:xfrm>
          <a:prstGeom prst="borderCallout2">
            <a:avLst>
              <a:gd name="adj1" fmla="val 39849"/>
              <a:gd name="adj2" fmla="val 99978"/>
              <a:gd name="adj3" fmla="val 39849"/>
              <a:gd name="adj4" fmla="val 105274"/>
              <a:gd name="adj5" fmla="val 154370"/>
              <a:gd name="adj6" fmla="val 122497"/>
            </a:avLst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hu-HU" sz="1400" dirty="0">
                <a:ea typeface="Arial Unicode MS" pitchFamily="34" charset="-128"/>
                <a:cs typeface="Arial Unicode MS" pitchFamily="34" charset="-128"/>
              </a:rPr>
              <a:t>egyetlen objektuma lesz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9355FC06-93A7-486B-9D22-9596889D904B}"/>
              </a:ext>
            </a:extLst>
          </p:cNvPr>
          <p:cNvSpPr txBox="1"/>
          <p:nvPr/>
        </p:nvSpPr>
        <p:spPr>
          <a:xfrm>
            <a:off x="4660933" y="3110591"/>
            <a:ext cx="2571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+ értékel(</a:t>
            </a:r>
            <a:r>
              <a:rPr lang="hu-HU" sz="1600" dirty="0" err="1"/>
              <a:t>h:Hallgató</a:t>
            </a:r>
            <a:r>
              <a:rPr lang="hu-HU" sz="1600" dirty="0"/>
              <a:t>, m:int,</a:t>
            </a:r>
            <a:br>
              <a:rPr lang="hu-HU" sz="1600" dirty="0"/>
            </a:br>
            <a:r>
              <a:rPr lang="hu-HU" sz="1600" dirty="0"/>
              <a:t>                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id:Azonosító</a:t>
            </a:r>
            <a:r>
              <a:rPr lang="hu-HU" sz="1600" dirty="0"/>
              <a:t>) : </a:t>
            </a:r>
            <a:r>
              <a:rPr lang="hu-HU" sz="1600" dirty="0" err="1"/>
              <a:t>void</a:t>
            </a:r>
            <a:endParaRPr lang="hu-HU" sz="1600" dirty="0"/>
          </a:p>
          <a:p>
            <a:r>
              <a:rPr lang="hu-HU" sz="1600" dirty="0"/>
              <a:t>+ </a:t>
            </a:r>
            <a:r>
              <a:rPr lang="hu-HU" sz="1600" dirty="0" err="1"/>
              <a:t>getJegy</a:t>
            </a:r>
            <a:r>
              <a:rPr lang="hu-HU" sz="1600" dirty="0"/>
              <a:t>(</a:t>
            </a:r>
            <a:r>
              <a:rPr lang="hu-HU" sz="1600" dirty="0" err="1"/>
              <a:t>h:Hallgató</a:t>
            </a:r>
            <a:r>
              <a:rPr lang="hu-HU" sz="1600" dirty="0"/>
              <a:t>, </a:t>
            </a:r>
            <a:br>
              <a:rPr lang="hu-HU" sz="1600" dirty="0"/>
            </a:br>
            <a:r>
              <a:rPr lang="hu-HU" sz="1600" dirty="0"/>
              <a:t>                  </a:t>
            </a:r>
            <a:r>
              <a:rPr lang="hu-HU" sz="1600" dirty="0" err="1">
                <a:solidFill>
                  <a:srgbClr val="0070C0"/>
                </a:solidFill>
              </a:rPr>
              <a:t>id:Azonosító</a:t>
            </a:r>
            <a:r>
              <a:rPr lang="hu-HU" sz="1600" dirty="0"/>
              <a:t>) : int</a:t>
            </a:r>
            <a:endParaRPr lang="hu-HU" sz="1600" b="1" dirty="0"/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907B6D35-0AA2-4357-A34F-D592C5BABCEB}"/>
              </a:ext>
            </a:extLst>
          </p:cNvPr>
          <p:cNvSpPr txBox="1"/>
          <p:nvPr/>
        </p:nvSpPr>
        <p:spPr>
          <a:xfrm>
            <a:off x="617733" y="160229"/>
            <a:ext cx="918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Modellezzük azt is, hogy csak az arra jogosult személyek adhassanak jegyet és olvashassák el azt. </a:t>
            </a:r>
          </a:p>
        </p:txBody>
      </p:sp>
    </p:spTree>
    <p:extLst>
      <p:ext uri="{BB962C8B-B14F-4D97-AF65-F5344CB8AC3E}">
        <p14:creationId xmlns:p14="http://schemas.microsoft.com/office/powerpoint/2010/main" val="35526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/>
      <p:bldP spid="41" grpId="0"/>
      <p:bldP spid="42" grpId="0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FE63707-53D9-49A9-801D-A6734FCA98B6}"/>
              </a:ext>
            </a:extLst>
          </p:cNvPr>
          <p:cNvSpPr txBox="1"/>
          <p:nvPr/>
        </p:nvSpPr>
        <p:spPr>
          <a:xfrm>
            <a:off x="278117" y="200477"/>
            <a:ext cx="11831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A könyveket legalább egy szerző írja és pontosan egy kiadó adja ki. Egy kiadó legalább egy könyvet kiad. A kiadó legalább </a:t>
            </a:r>
          </a:p>
          <a:p>
            <a:r>
              <a:rPr lang="hu-HU" dirty="0"/>
              <a:t>egy alkalmazottakat foglalkoztat. Egy alkalmazottat pontosan egy kiadó alkalmaz. Az alkalmazottak és a szerzők is személyek, </a:t>
            </a:r>
          </a:p>
          <a:p>
            <a:r>
              <a:rPr lang="hu-HU" dirty="0"/>
              <a:t>és nincs olyan szerző, aki kiadói alkalmazott lenne.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12BD5C5-B131-4DFF-8BB9-045366EC6849}"/>
              </a:ext>
            </a:extLst>
          </p:cNvPr>
          <p:cNvSpPr/>
          <p:nvPr/>
        </p:nvSpPr>
        <p:spPr>
          <a:xfrm>
            <a:off x="4401362" y="1903656"/>
            <a:ext cx="1966694" cy="1662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414EC26-9134-4B84-A0ED-85CA79BCE656}"/>
              </a:ext>
            </a:extLst>
          </p:cNvPr>
          <p:cNvSpPr/>
          <p:nvPr/>
        </p:nvSpPr>
        <p:spPr>
          <a:xfrm>
            <a:off x="4401362" y="2228383"/>
            <a:ext cx="1966694" cy="511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Háromszög 5">
            <a:extLst>
              <a:ext uri="{FF2B5EF4-FFF2-40B4-BE49-F238E27FC236}">
                <a16:creationId xmlns:a16="http://schemas.microsoft.com/office/drawing/2014/main" id="{BAB94344-3B92-49F0-90EE-B0D8997D8C13}"/>
              </a:ext>
            </a:extLst>
          </p:cNvPr>
          <p:cNvSpPr/>
          <p:nvPr/>
        </p:nvSpPr>
        <p:spPr>
          <a:xfrm>
            <a:off x="5291494" y="358662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555879A-F010-49F2-86E4-9B8B36222F91}"/>
              </a:ext>
            </a:extLst>
          </p:cNvPr>
          <p:cNvSpPr/>
          <p:nvPr/>
        </p:nvSpPr>
        <p:spPr>
          <a:xfrm>
            <a:off x="3266951" y="442085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Szerző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FD4214E-6103-4EF9-A0AA-76607DB52B04}"/>
              </a:ext>
            </a:extLst>
          </p:cNvPr>
          <p:cNvSpPr/>
          <p:nvPr/>
        </p:nvSpPr>
        <p:spPr>
          <a:xfrm>
            <a:off x="5893096" y="442085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Alkalmazott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47D11524-4CDC-40D1-8517-52592A3E00BE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rot="5400000" flipH="1" flipV="1">
            <a:off x="4372899" y="3409041"/>
            <a:ext cx="669421" cy="135420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4F09B481-BE66-4D8C-849B-031C9D497AF2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5685972" y="3450169"/>
            <a:ext cx="669421" cy="1271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1781B570-3E30-4F0C-9969-E3AD51B356D7}"/>
              </a:ext>
            </a:extLst>
          </p:cNvPr>
          <p:cNvSpPr/>
          <p:nvPr/>
        </p:nvSpPr>
        <p:spPr>
          <a:xfrm>
            <a:off x="3266951" y="599367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2F180C-F3AF-47FC-9ACD-1EE3F14ACCDC}"/>
              </a:ext>
            </a:extLst>
          </p:cNvPr>
          <p:cNvSpPr/>
          <p:nvPr/>
        </p:nvSpPr>
        <p:spPr>
          <a:xfrm>
            <a:off x="5893096" y="599367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Kiadó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C9A8EED7-61E5-4645-BF73-E1A1F4645A45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4794066" y="6219138"/>
            <a:ext cx="10990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F6589187-C06C-44B9-B255-C9429C384C55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V="1">
            <a:off x="4030509" y="487177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16DCD79B-376D-47BB-B28B-ACD251C8A24D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V="1">
            <a:off x="6656654" y="487177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áromszög 15">
            <a:extLst>
              <a:ext uri="{FF2B5EF4-FFF2-40B4-BE49-F238E27FC236}">
                <a16:creationId xmlns:a16="http://schemas.microsoft.com/office/drawing/2014/main" id="{4713DC2C-C508-4555-980F-6E6622D2914B}"/>
              </a:ext>
            </a:extLst>
          </p:cNvPr>
          <p:cNvSpPr/>
          <p:nvPr/>
        </p:nvSpPr>
        <p:spPr>
          <a:xfrm rot="10800000">
            <a:off x="3847635" y="536956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D519A1C-FE50-4E8A-93D7-3EAE76D7A506}"/>
              </a:ext>
            </a:extLst>
          </p:cNvPr>
          <p:cNvSpPr txBox="1"/>
          <p:nvPr/>
        </p:nvSpPr>
        <p:spPr>
          <a:xfrm>
            <a:off x="3552740" y="5236953"/>
            <a:ext cx="41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ír</a:t>
            </a:r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4592C71B-1661-4D28-A46B-4902238C66C6}"/>
              </a:ext>
            </a:extLst>
          </p:cNvPr>
          <p:cNvSpPr/>
          <p:nvPr/>
        </p:nvSpPr>
        <p:spPr>
          <a:xfrm>
            <a:off x="6446724" y="536956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CE23696-8D58-4F8D-8951-7AAFB2DB0E6F}"/>
              </a:ext>
            </a:extLst>
          </p:cNvPr>
          <p:cNvSpPr txBox="1"/>
          <p:nvPr/>
        </p:nvSpPr>
        <p:spPr>
          <a:xfrm>
            <a:off x="5506763" y="5263447"/>
            <a:ext cx="10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20" name="Háromszög 19">
            <a:extLst>
              <a:ext uri="{FF2B5EF4-FFF2-40B4-BE49-F238E27FC236}">
                <a16:creationId xmlns:a16="http://schemas.microsoft.com/office/drawing/2014/main" id="{29B36820-EE07-4C62-BA2D-919A16D6E23F}"/>
              </a:ext>
            </a:extLst>
          </p:cNvPr>
          <p:cNvSpPr/>
          <p:nvPr/>
        </p:nvSpPr>
        <p:spPr>
          <a:xfrm rot="16200000">
            <a:off x="5051691" y="605613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50438EC-35C4-42F3-8761-0240607C9813}"/>
              </a:ext>
            </a:extLst>
          </p:cNvPr>
          <p:cNvSpPr txBox="1"/>
          <p:nvPr/>
        </p:nvSpPr>
        <p:spPr>
          <a:xfrm>
            <a:off x="4988326" y="595001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kiad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664BDE2A-F3DF-4E39-926E-E43403BD1ECE}"/>
              </a:ext>
            </a:extLst>
          </p:cNvPr>
          <p:cNvSpPr txBox="1"/>
          <p:nvPr/>
        </p:nvSpPr>
        <p:spPr>
          <a:xfrm>
            <a:off x="4030508" y="486333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548CD17-B06D-4046-B7FE-A26907F7BFA6}"/>
              </a:ext>
            </a:extLst>
          </p:cNvPr>
          <p:cNvSpPr txBox="1"/>
          <p:nvPr/>
        </p:nvSpPr>
        <p:spPr>
          <a:xfrm>
            <a:off x="6715655" y="486333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821E7CFF-F7AD-4931-8E34-566E57286187}"/>
              </a:ext>
            </a:extLst>
          </p:cNvPr>
          <p:cNvSpPr txBox="1"/>
          <p:nvPr/>
        </p:nvSpPr>
        <p:spPr>
          <a:xfrm>
            <a:off x="4732397" y="6162529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26CC4D9E-CB6B-4DAE-8B65-BDD2F1681C29}"/>
              </a:ext>
            </a:extLst>
          </p:cNvPr>
          <p:cNvSpPr txBox="1"/>
          <p:nvPr/>
        </p:nvSpPr>
        <p:spPr>
          <a:xfrm>
            <a:off x="4123777" y="561408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4C33DA6-6DC5-47A0-AF75-504086817ED6}"/>
              </a:ext>
            </a:extLst>
          </p:cNvPr>
          <p:cNvSpPr txBox="1"/>
          <p:nvPr/>
        </p:nvSpPr>
        <p:spPr>
          <a:xfrm>
            <a:off x="4401361" y="2174439"/>
            <a:ext cx="1714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- név : string</a:t>
            </a:r>
          </a:p>
          <a:p>
            <a:r>
              <a:rPr lang="hu-HU" sz="1600" dirty="0"/>
              <a:t>- taj : string</a:t>
            </a:r>
          </a:p>
          <a:p>
            <a:r>
              <a:rPr lang="hu-HU" sz="1600" dirty="0"/>
              <a:t>&lt;&lt; getter &gt;&gt;</a:t>
            </a:r>
          </a:p>
          <a:p>
            <a:r>
              <a:rPr lang="hu-HU" sz="1600" dirty="0"/>
              <a:t>+ getTaj() : string</a:t>
            </a:r>
          </a:p>
          <a:p>
            <a:r>
              <a:rPr lang="hu-HU" sz="1600" dirty="0"/>
              <a:t>+ getNév() : string </a:t>
            </a: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033A3858-384F-408B-B5B1-CC954A942A8E}"/>
              </a:ext>
            </a:extLst>
          </p:cNvPr>
          <p:cNvSpPr/>
          <p:nvPr/>
        </p:nvSpPr>
        <p:spPr>
          <a:xfrm>
            <a:off x="7540030" y="2063801"/>
            <a:ext cx="3852909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 kapcsolat típus:</a:t>
            </a:r>
          </a:p>
          <a:p>
            <a:pPr algn="ctr"/>
            <a:r>
              <a:rPr lang="hu-HU" dirty="0"/>
              <a:t>Származtatás vagy öröklődés</a:t>
            </a:r>
            <a:br>
              <a:rPr lang="hu-HU" dirty="0"/>
            </a:br>
            <a:r>
              <a:rPr lang="hu-HU" dirty="0"/>
              <a:t>(inheritence)</a:t>
            </a:r>
          </a:p>
        </p:txBody>
      </p:sp>
    </p:spTree>
    <p:extLst>
      <p:ext uri="{BB962C8B-B14F-4D97-AF65-F5344CB8AC3E}">
        <p14:creationId xmlns:p14="http://schemas.microsoft.com/office/powerpoint/2010/main" val="29614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zövegdoboz 61">
            <a:extLst>
              <a:ext uri="{FF2B5EF4-FFF2-40B4-BE49-F238E27FC236}">
                <a16:creationId xmlns:a16="http://schemas.microsoft.com/office/drawing/2014/main" id="{6F18E11F-F348-4EE2-B3FC-C4E3B2843E51}"/>
              </a:ext>
            </a:extLst>
          </p:cNvPr>
          <p:cNvSpPr txBox="1"/>
          <p:nvPr/>
        </p:nvSpPr>
        <p:spPr>
          <a:xfrm>
            <a:off x="7460058" y="1582703"/>
            <a:ext cx="2483314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c := 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∣ </a:t>
            </a:r>
            <a:r>
              <a:rPr lang="hu-HU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szerző.művek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∣     </a:t>
            </a:r>
            <a:endParaRPr lang="hu-HU" dirty="0"/>
          </a:p>
        </p:txBody>
      </p:sp>
      <p:sp>
        <p:nvSpPr>
          <p:cNvPr id="35" name="Háromszög 34">
            <a:extLst>
              <a:ext uri="{FF2B5EF4-FFF2-40B4-BE49-F238E27FC236}">
                <a16:creationId xmlns:a16="http://schemas.microsoft.com/office/drawing/2014/main" id="{950A4A7E-BE91-4526-BE29-AC3377E434BB}"/>
              </a:ext>
            </a:extLst>
          </p:cNvPr>
          <p:cNvSpPr/>
          <p:nvPr/>
        </p:nvSpPr>
        <p:spPr>
          <a:xfrm>
            <a:off x="3757334" y="260110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BF69A902-ADE5-4FE0-B78B-B24E3033483F}"/>
              </a:ext>
            </a:extLst>
          </p:cNvPr>
          <p:cNvSpPr/>
          <p:nvPr/>
        </p:nvSpPr>
        <p:spPr>
          <a:xfrm>
            <a:off x="1732791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Szerző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D84029D2-2F6F-4A27-83D3-870F508289D2}"/>
              </a:ext>
            </a:extLst>
          </p:cNvPr>
          <p:cNvSpPr/>
          <p:nvPr/>
        </p:nvSpPr>
        <p:spPr>
          <a:xfrm>
            <a:off x="4358936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Alkalmazott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38" name="Összekötő: szögletes 37">
            <a:extLst>
              <a:ext uri="{FF2B5EF4-FFF2-40B4-BE49-F238E27FC236}">
                <a16:creationId xmlns:a16="http://schemas.microsoft.com/office/drawing/2014/main" id="{47D434EC-9789-48FA-AC72-C9B544655A0C}"/>
              </a:ext>
            </a:extLst>
          </p:cNvPr>
          <p:cNvCxnSpPr>
            <a:cxnSpLocks/>
            <a:stCxn id="36" idx="0"/>
            <a:endCxn id="35" idx="3"/>
          </p:cNvCxnSpPr>
          <p:nvPr/>
        </p:nvCxnSpPr>
        <p:spPr>
          <a:xfrm rot="5400000" flipH="1" flipV="1">
            <a:off x="2838739" y="2423521"/>
            <a:ext cx="669421" cy="135420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Összekötő: szögletes 38">
            <a:extLst>
              <a:ext uri="{FF2B5EF4-FFF2-40B4-BE49-F238E27FC236}">
                <a16:creationId xmlns:a16="http://schemas.microsoft.com/office/drawing/2014/main" id="{E2A65194-0EB1-43A4-BAF0-57D1F52FAA46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rot="16200000" flipV="1">
            <a:off x="4151812" y="2464649"/>
            <a:ext cx="669421" cy="1271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églalap 67">
            <a:extLst>
              <a:ext uri="{FF2B5EF4-FFF2-40B4-BE49-F238E27FC236}">
                <a16:creationId xmlns:a16="http://schemas.microsoft.com/office/drawing/2014/main" id="{D9581C30-5EFE-4D76-9C0A-C1730CF98428}"/>
              </a:ext>
            </a:extLst>
          </p:cNvPr>
          <p:cNvSpPr/>
          <p:nvPr/>
        </p:nvSpPr>
        <p:spPr>
          <a:xfrm>
            <a:off x="1732791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</a:t>
            </a:r>
          </a:p>
        </p:txBody>
      </p:sp>
      <p:sp>
        <p:nvSpPr>
          <p:cNvPr id="69" name="Téglalap 68">
            <a:extLst>
              <a:ext uri="{FF2B5EF4-FFF2-40B4-BE49-F238E27FC236}">
                <a16:creationId xmlns:a16="http://schemas.microsoft.com/office/drawing/2014/main" id="{605463B5-04E0-4AF7-AB33-560812892F0F}"/>
              </a:ext>
            </a:extLst>
          </p:cNvPr>
          <p:cNvSpPr/>
          <p:nvPr/>
        </p:nvSpPr>
        <p:spPr>
          <a:xfrm>
            <a:off x="4358936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Kiadó</a:t>
            </a:r>
          </a:p>
        </p:txBody>
      </p: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E7516B9E-95C2-4370-BD31-58D3DA8ED33C}"/>
              </a:ext>
            </a:extLst>
          </p:cNvPr>
          <p:cNvCxnSpPr>
            <a:cxnSpLocks/>
            <a:stCxn id="69" idx="1"/>
            <a:endCxn id="68" idx="3"/>
          </p:cNvCxnSpPr>
          <p:nvPr/>
        </p:nvCxnSpPr>
        <p:spPr>
          <a:xfrm flipH="1">
            <a:off x="3259906" y="5233618"/>
            <a:ext cx="10990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D5473D8E-CC1B-47AF-A825-3BA853CEE1A3}"/>
              </a:ext>
            </a:extLst>
          </p:cNvPr>
          <p:cNvCxnSpPr>
            <a:cxnSpLocks/>
            <a:stCxn id="68" idx="0"/>
            <a:endCxn id="36" idx="2"/>
          </p:cNvCxnSpPr>
          <p:nvPr/>
        </p:nvCxnSpPr>
        <p:spPr>
          <a:xfrm flipV="1">
            <a:off x="2496349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BB5975CD-6021-4DB8-99A2-8F399A1FCCC1}"/>
              </a:ext>
            </a:extLst>
          </p:cNvPr>
          <p:cNvCxnSpPr>
            <a:cxnSpLocks/>
            <a:stCxn id="69" idx="0"/>
            <a:endCxn id="37" idx="2"/>
          </p:cNvCxnSpPr>
          <p:nvPr/>
        </p:nvCxnSpPr>
        <p:spPr>
          <a:xfrm flipV="1">
            <a:off x="5122494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Háromszög 72">
            <a:extLst>
              <a:ext uri="{FF2B5EF4-FFF2-40B4-BE49-F238E27FC236}">
                <a16:creationId xmlns:a16="http://schemas.microsoft.com/office/drawing/2014/main" id="{60F2D112-3F08-4006-8713-247EBD5D2781}"/>
              </a:ext>
            </a:extLst>
          </p:cNvPr>
          <p:cNvSpPr/>
          <p:nvPr/>
        </p:nvSpPr>
        <p:spPr>
          <a:xfrm rot="10800000">
            <a:off x="2313475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D3858334-FF8A-4DD1-98DF-A392BFF2737B}"/>
              </a:ext>
            </a:extLst>
          </p:cNvPr>
          <p:cNvSpPr txBox="1"/>
          <p:nvPr/>
        </p:nvSpPr>
        <p:spPr>
          <a:xfrm>
            <a:off x="2018580" y="4251433"/>
            <a:ext cx="41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ír</a:t>
            </a:r>
          </a:p>
        </p:txBody>
      </p:sp>
      <p:sp>
        <p:nvSpPr>
          <p:cNvPr id="75" name="Háromszög 74">
            <a:extLst>
              <a:ext uri="{FF2B5EF4-FFF2-40B4-BE49-F238E27FC236}">
                <a16:creationId xmlns:a16="http://schemas.microsoft.com/office/drawing/2014/main" id="{80F603BA-595A-484F-9712-37DF3EB477E7}"/>
              </a:ext>
            </a:extLst>
          </p:cNvPr>
          <p:cNvSpPr/>
          <p:nvPr/>
        </p:nvSpPr>
        <p:spPr>
          <a:xfrm>
            <a:off x="4912564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984CC1A8-CE65-4351-B0A7-5FB9EEE4AFA8}"/>
              </a:ext>
            </a:extLst>
          </p:cNvPr>
          <p:cNvSpPr txBox="1"/>
          <p:nvPr/>
        </p:nvSpPr>
        <p:spPr>
          <a:xfrm>
            <a:off x="3972603" y="4277927"/>
            <a:ext cx="10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77" name="Háromszög 76">
            <a:extLst>
              <a:ext uri="{FF2B5EF4-FFF2-40B4-BE49-F238E27FC236}">
                <a16:creationId xmlns:a16="http://schemas.microsoft.com/office/drawing/2014/main" id="{D5329A9E-9B17-4CEA-AF6C-3A240E55DFE2}"/>
              </a:ext>
            </a:extLst>
          </p:cNvPr>
          <p:cNvSpPr/>
          <p:nvPr/>
        </p:nvSpPr>
        <p:spPr>
          <a:xfrm rot="16200000">
            <a:off x="3517531" y="507061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1B1B0FA4-2ACA-46A2-A092-BB253C3CEB7A}"/>
              </a:ext>
            </a:extLst>
          </p:cNvPr>
          <p:cNvSpPr txBox="1"/>
          <p:nvPr/>
        </p:nvSpPr>
        <p:spPr>
          <a:xfrm>
            <a:off x="3454166" y="496449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kiad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73595389-6211-41CA-809D-44137923697D}"/>
              </a:ext>
            </a:extLst>
          </p:cNvPr>
          <p:cNvSpPr txBox="1"/>
          <p:nvPr/>
        </p:nvSpPr>
        <p:spPr>
          <a:xfrm>
            <a:off x="2496348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8713DDDC-DACF-41D4-AA75-D28739B46F06}"/>
              </a:ext>
            </a:extLst>
          </p:cNvPr>
          <p:cNvSpPr txBox="1"/>
          <p:nvPr/>
        </p:nvSpPr>
        <p:spPr>
          <a:xfrm>
            <a:off x="5181495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722CD591-B8B9-40F6-99A2-2EB76A267EB1}"/>
              </a:ext>
            </a:extLst>
          </p:cNvPr>
          <p:cNvSpPr txBox="1"/>
          <p:nvPr/>
        </p:nvSpPr>
        <p:spPr>
          <a:xfrm>
            <a:off x="3198237" y="5177009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702FE20B-5832-4256-8F68-2484A5129B71}"/>
              </a:ext>
            </a:extLst>
          </p:cNvPr>
          <p:cNvSpPr txBox="1"/>
          <p:nvPr/>
        </p:nvSpPr>
        <p:spPr>
          <a:xfrm>
            <a:off x="2589617" y="462856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16997BA6-A503-4B3E-A4AB-08EB23951136}"/>
              </a:ext>
            </a:extLst>
          </p:cNvPr>
          <p:cNvSpPr txBox="1"/>
          <p:nvPr/>
        </p:nvSpPr>
        <p:spPr>
          <a:xfrm>
            <a:off x="1584178" y="4589265"/>
            <a:ext cx="95180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+művek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1D096C6E-6ABA-4C17-A299-0551A39D2EA4}"/>
              </a:ext>
            </a:extLst>
          </p:cNvPr>
          <p:cNvSpPr txBox="1"/>
          <p:nvPr/>
        </p:nvSpPr>
        <p:spPr>
          <a:xfrm>
            <a:off x="6308466" y="763433"/>
            <a:ext cx="363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Feladat: Hány könyvet írt egy szerző?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3070EC49-EBF7-4B3F-8D17-1FDF60DFB1EA}"/>
              </a:ext>
            </a:extLst>
          </p:cNvPr>
          <p:cNvSpPr/>
          <p:nvPr/>
        </p:nvSpPr>
        <p:spPr>
          <a:xfrm>
            <a:off x="2867203" y="921705"/>
            <a:ext cx="1966694" cy="1662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A28C7483-3D2A-4946-9754-84E36970E5ED}"/>
              </a:ext>
            </a:extLst>
          </p:cNvPr>
          <p:cNvSpPr/>
          <p:nvPr/>
        </p:nvSpPr>
        <p:spPr>
          <a:xfrm>
            <a:off x="2867203" y="1246432"/>
            <a:ext cx="1966694" cy="511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2AC6E38-2282-45DC-86FB-EBFCBBFBA5C4}"/>
              </a:ext>
            </a:extLst>
          </p:cNvPr>
          <p:cNvSpPr txBox="1"/>
          <p:nvPr/>
        </p:nvSpPr>
        <p:spPr>
          <a:xfrm>
            <a:off x="2867202" y="1192488"/>
            <a:ext cx="1714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- név : string</a:t>
            </a:r>
          </a:p>
          <a:p>
            <a:r>
              <a:rPr lang="hu-HU" sz="1600" dirty="0"/>
              <a:t>- taj : string</a:t>
            </a:r>
          </a:p>
          <a:p>
            <a:r>
              <a:rPr lang="hu-HU" sz="1600" dirty="0"/>
              <a:t>&lt;&lt; getter &gt;&gt;</a:t>
            </a:r>
          </a:p>
          <a:p>
            <a:r>
              <a:rPr lang="hu-HU" sz="1600" dirty="0"/>
              <a:t>+ getTaj() : string</a:t>
            </a:r>
          </a:p>
          <a:p>
            <a:r>
              <a:rPr lang="hu-HU" sz="1600" dirty="0"/>
              <a:t>+ getNév() : string 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FED2A0B-3B4A-44DF-8B7F-7CDC74BA115B}"/>
              </a:ext>
            </a:extLst>
          </p:cNvPr>
          <p:cNvSpPr txBox="1"/>
          <p:nvPr/>
        </p:nvSpPr>
        <p:spPr>
          <a:xfrm>
            <a:off x="6308466" y="2915955"/>
            <a:ext cx="486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Feladat: Hány könyvet írt egy szerző egy kiadónál?</a:t>
            </a:r>
          </a:p>
        </p:txBody>
      </p:sp>
      <p:sp>
        <p:nvSpPr>
          <p:cNvPr id="30" name="Téglalap: lekerekített 29">
            <a:extLst>
              <a:ext uri="{FF2B5EF4-FFF2-40B4-BE49-F238E27FC236}">
                <a16:creationId xmlns:a16="http://schemas.microsoft.com/office/drawing/2014/main" id="{19738AE8-D9D5-4965-B4D1-7E43AAD0FC95}"/>
              </a:ext>
            </a:extLst>
          </p:cNvPr>
          <p:cNvSpPr/>
          <p:nvPr/>
        </p:nvSpPr>
        <p:spPr>
          <a:xfrm>
            <a:off x="6985080" y="3388048"/>
            <a:ext cx="3754039" cy="36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 := darab(szerző :Szerző, kiadó:kiadó)</a:t>
            </a:r>
          </a:p>
        </p:txBody>
      </p:sp>
      <p:sp>
        <p:nvSpPr>
          <p:cNvPr id="33" name="Téglalap: lekerekített 32">
            <a:extLst>
              <a:ext uri="{FF2B5EF4-FFF2-40B4-BE49-F238E27FC236}">
                <a16:creationId xmlns:a16="http://schemas.microsoft.com/office/drawing/2014/main" id="{378917AF-5826-43D5-B946-B1A3D7805327}"/>
              </a:ext>
            </a:extLst>
          </p:cNvPr>
          <p:cNvSpPr/>
          <p:nvPr/>
        </p:nvSpPr>
        <p:spPr>
          <a:xfrm>
            <a:off x="6985081" y="1173068"/>
            <a:ext cx="3123396" cy="36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 := darabKönyv(szerző:Szerző)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DED44100-932B-48DB-B9C2-6EB42D85DCD2}"/>
              </a:ext>
            </a:extLst>
          </p:cNvPr>
          <p:cNvSpPr txBox="1"/>
          <p:nvPr/>
        </p:nvSpPr>
        <p:spPr>
          <a:xfrm>
            <a:off x="7460058" y="3788593"/>
            <a:ext cx="3307187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c := 0   </a:t>
            </a:r>
          </a:p>
          <a:p>
            <a:r>
              <a:rPr lang="hu-HU" b="1" dirty="0"/>
              <a:t>forall</a:t>
            </a:r>
            <a:r>
              <a:rPr lang="hu-HU" dirty="0"/>
              <a:t> könyv </a:t>
            </a:r>
            <a:r>
              <a:rPr lang="hu-HU" b="1" dirty="0"/>
              <a:t>in</a:t>
            </a:r>
            <a:r>
              <a:rPr lang="hu-HU" dirty="0"/>
              <a:t> szerző.művek </a:t>
            </a:r>
            <a:r>
              <a:rPr lang="hu-HU" b="1" dirty="0"/>
              <a:t>loop</a:t>
            </a:r>
          </a:p>
          <a:p>
            <a:r>
              <a:rPr lang="hu-HU" b="1" dirty="0"/>
              <a:t>     if</a:t>
            </a:r>
            <a:r>
              <a:rPr lang="hu-HU" dirty="0"/>
              <a:t> könyv.kiadó = kiadó </a:t>
            </a:r>
            <a:r>
              <a:rPr lang="hu-HU" b="1" dirty="0"/>
              <a:t>then</a:t>
            </a:r>
          </a:p>
          <a:p>
            <a:r>
              <a:rPr lang="hu-HU" dirty="0"/>
              <a:t>          c := c + 1</a:t>
            </a:r>
          </a:p>
          <a:p>
            <a:r>
              <a:rPr lang="hu-HU" b="1" dirty="0"/>
              <a:t>     endif     </a:t>
            </a:r>
          </a:p>
          <a:p>
            <a:r>
              <a:rPr lang="hu-HU" b="1" dirty="0"/>
              <a:t>endloop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995ED3B7-B7D5-458A-B8E3-44C20B6A4E57}"/>
              </a:ext>
            </a:extLst>
          </p:cNvPr>
          <p:cNvSpPr txBox="1"/>
          <p:nvPr/>
        </p:nvSpPr>
        <p:spPr>
          <a:xfrm>
            <a:off x="3893843" y="5415417"/>
            <a:ext cx="83388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+kiadó</a:t>
            </a:r>
          </a:p>
        </p:txBody>
      </p:sp>
    </p:spTree>
    <p:extLst>
      <p:ext uri="{BB962C8B-B14F-4D97-AF65-F5344CB8AC3E}">
        <p14:creationId xmlns:p14="http://schemas.microsoft.com/office/powerpoint/2010/main" val="28214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3" grpId="0"/>
      <p:bldP spid="30" grpId="0" animBg="1"/>
      <p:bldP spid="33" grpId="0" animBg="1"/>
      <p:bldP spid="34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áromszög 34">
            <a:extLst>
              <a:ext uri="{FF2B5EF4-FFF2-40B4-BE49-F238E27FC236}">
                <a16:creationId xmlns:a16="http://schemas.microsoft.com/office/drawing/2014/main" id="{950A4A7E-BE91-4526-BE29-AC3377E434BB}"/>
              </a:ext>
            </a:extLst>
          </p:cNvPr>
          <p:cNvSpPr/>
          <p:nvPr/>
        </p:nvSpPr>
        <p:spPr>
          <a:xfrm>
            <a:off x="3757334" y="260110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BF69A902-ADE5-4FE0-B78B-B24E3033483F}"/>
              </a:ext>
            </a:extLst>
          </p:cNvPr>
          <p:cNvSpPr/>
          <p:nvPr/>
        </p:nvSpPr>
        <p:spPr>
          <a:xfrm>
            <a:off x="1732791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Szerző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D84029D2-2F6F-4A27-83D3-870F508289D2}"/>
              </a:ext>
            </a:extLst>
          </p:cNvPr>
          <p:cNvSpPr/>
          <p:nvPr/>
        </p:nvSpPr>
        <p:spPr>
          <a:xfrm>
            <a:off x="4358936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Alkalmazott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38" name="Összekötő: szögletes 37">
            <a:extLst>
              <a:ext uri="{FF2B5EF4-FFF2-40B4-BE49-F238E27FC236}">
                <a16:creationId xmlns:a16="http://schemas.microsoft.com/office/drawing/2014/main" id="{47D434EC-9789-48FA-AC72-C9B544655A0C}"/>
              </a:ext>
            </a:extLst>
          </p:cNvPr>
          <p:cNvCxnSpPr>
            <a:cxnSpLocks/>
            <a:stCxn id="36" idx="0"/>
            <a:endCxn id="35" idx="3"/>
          </p:cNvCxnSpPr>
          <p:nvPr/>
        </p:nvCxnSpPr>
        <p:spPr>
          <a:xfrm rot="5400000" flipH="1" flipV="1">
            <a:off x="2838739" y="2423521"/>
            <a:ext cx="669421" cy="135420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Összekötő: szögletes 38">
            <a:extLst>
              <a:ext uri="{FF2B5EF4-FFF2-40B4-BE49-F238E27FC236}">
                <a16:creationId xmlns:a16="http://schemas.microsoft.com/office/drawing/2014/main" id="{E2A65194-0EB1-43A4-BAF0-57D1F52FAA46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rot="16200000" flipV="1">
            <a:off x="4151812" y="2464649"/>
            <a:ext cx="669421" cy="1271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églalap 67">
            <a:extLst>
              <a:ext uri="{FF2B5EF4-FFF2-40B4-BE49-F238E27FC236}">
                <a16:creationId xmlns:a16="http://schemas.microsoft.com/office/drawing/2014/main" id="{D9581C30-5EFE-4D76-9C0A-C1730CF98428}"/>
              </a:ext>
            </a:extLst>
          </p:cNvPr>
          <p:cNvSpPr/>
          <p:nvPr/>
        </p:nvSpPr>
        <p:spPr>
          <a:xfrm>
            <a:off x="1732791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</a:t>
            </a:r>
          </a:p>
        </p:txBody>
      </p:sp>
      <p:sp>
        <p:nvSpPr>
          <p:cNvPr id="69" name="Téglalap 68">
            <a:extLst>
              <a:ext uri="{FF2B5EF4-FFF2-40B4-BE49-F238E27FC236}">
                <a16:creationId xmlns:a16="http://schemas.microsoft.com/office/drawing/2014/main" id="{605463B5-04E0-4AF7-AB33-560812892F0F}"/>
              </a:ext>
            </a:extLst>
          </p:cNvPr>
          <p:cNvSpPr/>
          <p:nvPr/>
        </p:nvSpPr>
        <p:spPr>
          <a:xfrm>
            <a:off x="4358936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Kiadó</a:t>
            </a:r>
          </a:p>
        </p:txBody>
      </p: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E7516B9E-95C2-4370-BD31-58D3DA8ED33C}"/>
              </a:ext>
            </a:extLst>
          </p:cNvPr>
          <p:cNvCxnSpPr>
            <a:cxnSpLocks/>
            <a:stCxn id="69" idx="1"/>
            <a:endCxn id="68" idx="3"/>
          </p:cNvCxnSpPr>
          <p:nvPr/>
        </p:nvCxnSpPr>
        <p:spPr>
          <a:xfrm flipH="1">
            <a:off x="3259906" y="5233618"/>
            <a:ext cx="10990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D5473D8E-CC1B-47AF-A825-3BA853CEE1A3}"/>
              </a:ext>
            </a:extLst>
          </p:cNvPr>
          <p:cNvCxnSpPr>
            <a:cxnSpLocks/>
            <a:stCxn id="68" idx="0"/>
            <a:endCxn id="36" idx="2"/>
          </p:cNvCxnSpPr>
          <p:nvPr/>
        </p:nvCxnSpPr>
        <p:spPr>
          <a:xfrm flipV="1">
            <a:off x="2496349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BB5975CD-6021-4DB8-99A2-8F399A1FCCC1}"/>
              </a:ext>
            </a:extLst>
          </p:cNvPr>
          <p:cNvCxnSpPr>
            <a:cxnSpLocks/>
            <a:stCxn id="69" idx="0"/>
            <a:endCxn id="37" idx="2"/>
          </p:cNvCxnSpPr>
          <p:nvPr/>
        </p:nvCxnSpPr>
        <p:spPr>
          <a:xfrm flipV="1">
            <a:off x="5122494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Háromszög 72">
            <a:extLst>
              <a:ext uri="{FF2B5EF4-FFF2-40B4-BE49-F238E27FC236}">
                <a16:creationId xmlns:a16="http://schemas.microsoft.com/office/drawing/2014/main" id="{60F2D112-3F08-4006-8713-247EBD5D2781}"/>
              </a:ext>
            </a:extLst>
          </p:cNvPr>
          <p:cNvSpPr/>
          <p:nvPr/>
        </p:nvSpPr>
        <p:spPr>
          <a:xfrm rot="10800000">
            <a:off x="2313475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D3858334-FF8A-4DD1-98DF-A392BFF2737B}"/>
              </a:ext>
            </a:extLst>
          </p:cNvPr>
          <p:cNvSpPr txBox="1"/>
          <p:nvPr/>
        </p:nvSpPr>
        <p:spPr>
          <a:xfrm>
            <a:off x="2018580" y="4251433"/>
            <a:ext cx="41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ír</a:t>
            </a:r>
          </a:p>
        </p:txBody>
      </p:sp>
      <p:sp>
        <p:nvSpPr>
          <p:cNvPr id="75" name="Háromszög 74">
            <a:extLst>
              <a:ext uri="{FF2B5EF4-FFF2-40B4-BE49-F238E27FC236}">
                <a16:creationId xmlns:a16="http://schemas.microsoft.com/office/drawing/2014/main" id="{80F603BA-595A-484F-9712-37DF3EB477E7}"/>
              </a:ext>
            </a:extLst>
          </p:cNvPr>
          <p:cNvSpPr/>
          <p:nvPr/>
        </p:nvSpPr>
        <p:spPr>
          <a:xfrm>
            <a:off x="4912564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984CC1A8-CE65-4351-B0A7-5FB9EEE4AFA8}"/>
              </a:ext>
            </a:extLst>
          </p:cNvPr>
          <p:cNvSpPr txBox="1"/>
          <p:nvPr/>
        </p:nvSpPr>
        <p:spPr>
          <a:xfrm>
            <a:off x="3972603" y="4277927"/>
            <a:ext cx="10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77" name="Háromszög 76">
            <a:extLst>
              <a:ext uri="{FF2B5EF4-FFF2-40B4-BE49-F238E27FC236}">
                <a16:creationId xmlns:a16="http://schemas.microsoft.com/office/drawing/2014/main" id="{D5329A9E-9B17-4CEA-AF6C-3A240E55DFE2}"/>
              </a:ext>
            </a:extLst>
          </p:cNvPr>
          <p:cNvSpPr/>
          <p:nvPr/>
        </p:nvSpPr>
        <p:spPr>
          <a:xfrm rot="16200000">
            <a:off x="3517531" y="507061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1B1B0FA4-2ACA-46A2-A092-BB253C3CEB7A}"/>
              </a:ext>
            </a:extLst>
          </p:cNvPr>
          <p:cNvSpPr txBox="1"/>
          <p:nvPr/>
        </p:nvSpPr>
        <p:spPr>
          <a:xfrm>
            <a:off x="3454166" y="496449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kiad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73595389-6211-41CA-809D-44137923697D}"/>
              </a:ext>
            </a:extLst>
          </p:cNvPr>
          <p:cNvSpPr txBox="1"/>
          <p:nvPr/>
        </p:nvSpPr>
        <p:spPr>
          <a:xfrm>
            <a:off x="2496348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8713DDDC-DACF-41D4-AA75-D28739B46F06}"/>
              </a:ext>
            </a:extLst>
          </p:cNvPr>
          <p:cNvSpPr txBox="1"/>
          <p:nvPr/>
        </p:nvSpPr>
        <p:spPr>
          <a:xfrm>
            <a:off x="5181495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722CD591-B8B9-40F6-99A2-2EB76A267EB1}"/>
              </a:ext>
            </a:extLst>
          </p:cNvPr>
          <p:cNvSpPr txBox="1"/>
          <p:nvPr/>
        </p:nvSpPr>
        <p:spPr>
          <a:xfrm>
            <a:off x="3198237" y="5177009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702FE20B-5832-4256-8F68-2484A5129B71}"/>
              </a:ext>
            </a:extLst>
          </p:cNvPr>
          <p:cNvSpPr txBox="1"/>
          <p:nvPr/>
        </p:nvSpPr>
        <p:spPr>
          <a:xfrm>
            <a:off x="2589617" y="462856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16997BA6-A503-4B3E-A4AB-08EB23951136}"/>
              </a:ext>
            </a:extLst>
          </p:cNvPr>
          <p:cNvSpPr txBox="1"/>
          <p:nvPr/>
        </p:nvSpPr>
        <p:spPr>
          <a:xfrm>
            <a:off x="1584178" y="4589265"/>
            <a:ext cx="95180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+művek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97FD6A4-C86D-4E38-867C-D092E2913B40}"/>
              </a:ext>
            </a:extLst>
          </p:cNvPr>
          <p:cNvSpPr txBox="1"/>
          <p:nvPr/>
        </p:nvSpPr>
        <p:spPr>
          <a:xfrm>
            <a:off x="6308466" y="763433"/>
            <a:ext cx="588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Feladatok: Ki egy kiadó által legtöbbet foglalkoztatott szerző?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37983E1A-8CF2-4DDB-987D-115B03D0BC71}"/>
              </a:ext>
            </a:extLst>
          </p:cNvPr>
          <p:cNvSpPr txBox="1"/>
          <p:nvPr/>
        </p:nvSpPr>
        <p:spPr>
          <a:xfrm>
            <a:off x="6649609" y="2216937"/>
            <a:ext cx="3807196" cy="3139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elem := </a:t>
            </a:r>
            <a:r>
              <a:rPr lang="hu-HU" dirty="0" err="1"/>
              <a:t>kiadó.kiadványok</a:t>
            </a:r>
            <a:r>
              <a:rPr lang="hu-HU" dirty="0"/>
              <a:t>[1].szerzők[1]</a:t>
            </a:r>
          </a:p>
          <a:p>
            <a:r>
              <a:rPr lang="hu-HU" dirty="0" err="1"/>
              <a:t>max</a:t>
            </a:r>
            <a:r>
              <a:rPr lang="hu-HU" dirty="0"/>
              <a:t> := darab(szerző, kiadó)</a:t>
            </a:r>
          </a:p>
          <a:p>
            <a:r>
              <a:rPr lang="hu-HU" b="1" dirty="0" err="1"/>
              <a:t>forall</a:t>
            </a:r>
            <a:r>
              <a:rPr lang="hu-HU" dirty="0"/>
              <a:t> könyv </a:t>
            </a:r>
            <a:r>
              <a:rPr lang="hu-HU" b="1" dirty="0"/>
              <a:t>in</a:t>
            </a:r>
            <a:r>
              <a:rPr lang="hu-HU" dirty="0"/>
              <a:t> </a:t>
            </a:r>
            <a:r>
              <a:rPr lang="hu-HU" dirty="0" err="1"/>
              <a:t>kiadó.kiadványok</a:t>
            </a:r>
            <a:r>
              <a:rPr lang="hu-HU" dirty="0"/>
              <a:t>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 </a:t>
            </a:r>
            <a:r>
              <a:rPr lang="hu-HU" b="1" dirty="0" err="1"/>
              <a:t>forall</a:t>
            </a:r>
            <a:r>
              <a:rPr lang="hu-HU" dirty="0"/>
              <a:t> szerző </a:t>
            </a:r>
            <a:r>
              <a:rPr lang="hu-HU" b="1" dirty="0"/>
              <a:t>in</a:t>
            </a:r>
            <a:r>
              <a:rPr lang="hu-HU" dirty="0"/>
              <a:t> </a:t>
            </a:r>
            <a:r>
              <a:rPr lang="hu-HU" dirty="0" err="1"/>
              <a:t>könyv.szerzők</a:t>
            </a:r>
            <a:r>
              <a:rPr lang="hu-HU" dirty="0"/>
              <a:t>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      c := darab(szerző, kiadó)</a:t>
            </a:r>
          </a:p>
          <a:p>
            <a:r>
              <a:rPr lang="hu-HU" dirty="0"/>
              <a:t>          </a:t>
            </a:r>
            <a:r>
              <a:rPr lang="hu-HU" b="1" dirty="0" err="1"/>
              <a:t>if</a:t>
            </a:r>
            <a:r>
              <a:rPr lang="hu-HU" dirty="0"/>
              <a:t> c &gt;</a:t>
            </a:r>
            <a:r>
              <a:rPr lang="hu-HU" dirty="0" err="1"/>
              <a:t>max</a:t>
            </a:r>
            <a:r>
              <a:rPr lang="hu-HU" dirty="0"/>
              <a:t>  </a:t>
            </a:r>
            <a:r>
              <a:rPr lang="hu-HU" b="1" dirty="0" err="1"/>
              <a:t>then</a:t>
            </a:r>
            <a:endParaRPr lang="hu-HU" b="1" dirty="0"/>
          </a:p>
          <a:p>
            <a:r>
              <a:rPr lang="hu-HU" dirty="0"/>
              <a:t>               </a:t>
            </a:r>
            <a:r>
              <a:rPr lang="hu-HU" dirty="0" err="1"/>
              <a:t>max</a:t>
            </a:r>
            <a:r>
              <a:rPr lang="hu-HU" dirty="0"/>
              <a:t>, elem := c, szerző</a:t>
            </a:r>
          </a:p>
          <a:p>
            <a:r>
              <a:rPr lang="hu-HU" dirty="0"/>
              <a:t>          </a:t>
            </a:r>
            <a:r>
              <a:rPr lang="hu-HU" b="1" dirty="0" err="1"/>
              <a:t>endif</a:t>
            </a:r>
            <a:endParaRPr lang="hu-HU" b="1" dirty="0"/>
          </a:p>
          <a:p>
            <a:r>
              <a:rPr lang="hu-HU" b="1" dirty="0"/>
              <a:t>     </a:t>
            </a:r>
            <a:r>
              <a:rPr lang="hu-HU" b="1" dirty="0" err="1"/>
              <a:t>endloop</a:t>
            </a:r>
            <a:endParaRPr lang="hu-HU" dirty="0"/>
          </a:p>
          <a:p>
            <a:r>
              <a:rPr lang="hu-HU" b="1" dirty="0" err="1"/>
              <a:t>endloop</a:t>
            </a:r>
            <a:endParaRPr lang="hu-HU" b="1" dirty="0"/>
          </a:p>
          <a:p>
            <a:r>
              <a:rPr lang="hu-HU" dirty="0"/>
              <a:t>név := </a:t>
            </a:r>
            <a:r>
              <a:rPr lang="hu-HU" dirty="0" err="1"/>
              <a:t>elem.getNév</a:t>
            </a:r>
            <a:r>
              <a:rPr lang="hu-HU" dirty="0"/>
              <a:t>()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C1971695-EC37-4BEB-8B21-9A40F612F20D}"/>
              </a:ext>
            </a:extLst>
          </p:cNvPr>
          <p:cNvSpPr txBox="1"/>
          <p:nvPr/>
        </p:nvSpPr>
        <p:spPr>
          <a:xfrm>
            <a:off x="2645337" y="5443077"/>
            <a:ext cx="138897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+kiadványok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7909CA3D-3D8D-46AC-A416-4A45A67370D4}"/>
              </a:ext>
            </a:extLst>
          </p:cNvPr>
          <p:cNvSpPr txBox="1"/>
          <p:nvPr/>
        </p:nvSpPr>
        <p:spPr>
          <a:xfrm>
            <a:off x="1559448" y="3877818"/>
            <a:ext cx="101027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+szerzők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53489CD-4A03-4BA2-B581-50E286E97E14}"/>
              </a:ext>
            </a:extLst>
          </p:cNvPr>
          <p:cNvSpPr/>
          <p:nvPr/>
        </p:nvSpPr>
        <p:spPr>
          <a:xfrm>
            <a:off x="6695352" y="1679259"/>
            <a:ext cx="3437476" cy="36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név := sztár(</a:t>
            </a:r>
            <a:r>
              <a:rPr lang="hu-HU" dirty="0" err="1">
                <a:solidFill>
                  <a:schemeClr val="tx1"/>
                </a:solidFill>
              </a:rPr>
              <a:t>kiadó:Kiadó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Téglalap: lekerekített 30">
            <a:extLst>
              <a:ext uri="{FF2B5EF4-FFF2-40B4-BE49-F238E27FC236}">
                <a16:creationId xmlns:a16="http://schemas.microsoft.com/office/drawing/2014/main" id="{577F8324-5044-487D-A641-C97451E01AB1}"/>
              </a:ext>
            </a:extLst>
          </p:cNvPr>
          <p:cNvSpPr/>
          <p:nvPr/>
        </p:nvSpPr>
        <p:spPr>
          <a:xfrm>
            <a:off x="7243661" y="3347777"/>
            <a:ext cx="2342013" cy="3200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2E79278B-9F12-4394-9CDC-0263808F3B6C}"/>
              </a:ext>
            </a:extLst>
          </p:cNvPr>
          <p:cNvSpPr txBox="1"/>
          <p:nvPr/>
        </p:nvSpPr>
        <p:spPr>
          <a:xfrm>
            <a:off x="3965718" y="5448397"/>
            <a:ext cx="83388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+kiadó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57401538-98E8-4B21-94AC-21FB8BA41224}"/>
              </a:ext>
            </a:extLst>
          </p:cNvPr>
          <p:cNvSpPr/>
          <p:nvPr/>
        </p:nvSpPr>
        <p:spPr>
          <a:xfrm>
            <a:off x="6695352" y="2531209"/>
            <a:ext cx="2558326" cy="3200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F8FDEC68-F89C-48A2-9751-20FD10E31E2A}"/>
              </a:ext>
            </a:extLst>
          </p:cNvPr>
          <p:cNvSpPr txBox="1"/>
          <p:nvPr/>
        </p:nvSpPr>
        <p:spPr>
          <a:xfrm>
            <a:off x="6649609" y="1272305"/>
            <a:ext cx="416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maximum kiválasztás   (kiadó felől indulva)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D92430B7-4FB5-45C1-8ADF-0217B642848F}"/>
              </a:ext>
            </a:extLst>
          </p:cNvPr>
          <p:cNvSpPr/>
          <p:nvPr/>
        </p:nvSpPr>
        <p:spPr>
          <a:xfrm>
            <a:off x="2867203" y="921705"/>
            <a:ext cx="1966694" cy="1662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C6805257-1E29-4332-8176-18E5F6200304}"/>
              </a:ext>
            </a:extLst>
          </p:cNvPr>
          <p:cNvSpPr/>
          <p:nvPr/>
        </p:nvSpPr>
        <p:spPr>
          <a:xfrm>
            <a:off x="2867203" y="1246432"/>
            <a:ext cx="1966694" cy="511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49CB5CA1-EF7B-4190-BCFA-19D640D7B216}"/>
              </a:ext>
            </a:extLst>
          </p:cNvPr>
          <p:cNvSpPr txBox="1"/>
          <p:nvPr/>
        </p:nvSpPr>
        <p:spPr>
          <a:xfrm>
            <a:off x="2867202" y="1192488"/>
            <a:ext cx="1714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- név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- taj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&lt;&lt; </a:t>
            </a:r>
            <a:r>
              <a:rPr lang="hu-HU" sz="1600" dirty="0" err="1"/>
              <a:t>getter</a:t>
            </a:r>
            <a:r>
              <a:rPr lang="hu-HU" sz="1600" dirty="0"/>
              <a:t> &gt;&gt;</a:t>
            </a:r>
          </a:p>
          <a:p>
            <a:r>
              <a:rPr lang="hu-HU" sz="1600" dirty="0"/>
              <a:t>+ </a:t>
            </a:r>
            <a:r>
              <a:rPr lang="hu-HU" sz="1600" dirty="0" err="1"/>
              <a:t>getTaj</a:t>
            </a:r>
            <a:r>
              <a:rPr lang="hu-HU" sz="1600" dirty="0"/>
              <a:t>()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+ </a:t>
            </a:r>
            <a:r>
              <a:rPr lang="hu-HU" sz="1600" dirty="0" err="1"/>
              <a:t>getNév</a:t>
            </a:r>
            <a:r>
              <a:rPr lang="hu-HU" sz="1600" dirty="0"/>
              <a:t>() : </a:t>
            </a:r>
            <a:r>
              <a:rPr lang="hu-HU" sz="1600" dirty="0" err="1"/>
              <a:t>string</a:t>
            </a:r>
            <a:r>
              <a:rPr lang="hu-HU" sz="1600" dirty="0"/>
              <a:t> 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061C0AC8-4CC6-4865-BC2A-66336AB69B16}"/>
              </a:ext>
            </a:extLst>
          </p:cNvPr>
          <p:cNvSpPr/>
          <p:nvPr/>
        </p:nvSpPr>
        <p:spPr>
          <a:xfrm>
            <a:off x="6934108" y="5613602"/>
            <a:ext cx="3408377" cy="778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Túl költséges, javítsunk rajta!</a:t>
            </a:r>
          </a:p>
        </p:txBody>
      </p:sp>
    </p:spTree>
    <p:extLst>
      <p:ext uri="{BB962C8B-B14F-4D97-AF65-F5344CB8AC3E}">
        <p14:creationId xmlns:p14="http://schemas.microsoft.com/office/powerpoint/2010/main" val="3059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1" grpId="0" animBg="1"/>
      <p:bldP spid="45" grpId="0" animBg="1"/>
      <p:bldP spid="4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zövegdoboz 31">
            <a:extLst>
              <a:ext uri="{FF2B5EF4-FFF2-40B4-BE49-F238E27FC236}">
                <a16:creationId xmlns:a16="http://schemas.microsoft.com/office/drawing/2014/main" id="{91B4C734-0305-43BA-A370-26673455F0FC}"/>
              </a:ext>
            </a:extLst>
          </p:cNvPr>
          <p:cNvSpPr txBox="1"/>
          <p:nvPr/>
        </p:nvSpPr>
        <p:spPr>
          <a:xfrm>
            <a:off x="6623117" y="2230813"/>
            <a:ext cx="4456009" cy="25853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zsák : Zsák</a:t>
            </a:r>
          </a:p>
          <a:p>
            <a:r>
              <a:rPr lang="hu-HU" dirty="0"/>
              <a:t>   </a:t>
            </a:r>
          </a:p>
          <a:p>
            <a:r>
              <a:rPr lang="hu-HU" dirty="0" err="1"/>
              <a:t>zsák.erase</a:t>
            </a:r>
            <a:r>
              <a:rPr lang="hu-HU" dirty="0"/>
              <a:t>()</a:t>
            </a:r>
          </a:p>
          <a:p>
            <a:r>
              <a:rPr lang="hu-HU" b="1" dirty="0" err="1"/>
              <a:t>forall</a:t>
            </a:r>
            <a:r>
              <a:rPr lang="hu-HU" dirty="0"/>
              <a:t> könyv </a:t>
            </a:r>
            <a:r>
              <a:rPr lang="hu-HU" b="1" dirty="0"/>
              <a:t>in</a:t>
            </a:r>
            <a:r>
              <a:rPr lang="hu-HU" dirty="0"/>
              <a:t> </a:t>
            </a:r>
            <a:r>
              <a:rPr lang="hu-HU" dirty="0" err="1"/>
              <a:t>kiadó.kiadványok</a:t>
            </a:r>
            <a:r>
              <a:rPr lang="hu-HU" dirty="0"/>
              <a:t>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 </a:t>
            </a:r>
            <a:r>
              <a:rPr lang="hu-HU" b="1" dirty="0" err="1"/>
              <a:t>forall</a:t>
            </a:r>
            <a:r>
              <a:rPr lang="hu-HU" dirty="0"/>
              <a:t> szerző </a:t>
            </a:r>
            <a:r>
              <a:rPr lang="hu-HU" b="1" dirty="0"/>
              <a:t>in</a:t>
            </a:r>
            <a:r>
              <a:rPr lang="hu-HU" dirty="0"/>
              <a:t> </a:t>
            </a:r>
            <a:r>
              <a:rPr lang="hu-HU" dirty="0" err="1"/>
              <a:t>könyv.szerzők</a:t>
            </a:r>
            <a:r>
              <a:rPr lang="hu-HU" dirty="0"/>
              <a:t> </a:t>
            </a:r>
            <a:r>
              <a:rPr lang="hu-HU" b="1" dirty="0" err="1"/>
              <a:t>loop</a:t>
            </a:r>
            <a:endParaRPr lang="hu-HU" b="1" dirty="0"/>
          </a:p>
          <a:p>
            <a:r>
              <a:rPr lang="hu-HU" dirty="0"/>
              <a:t>           </a:t>
            </a:r>
            <a:r>
              <a:rPr lang="hu-HU" dirty="0" err="1"/>
              <a:t>zsák.putIn</a:t>
            </a:r>
            <a:r>
              <a:rPr lang="hu-HU" dirty="0"/>
              <a:t>(szerző)</a:t>
            </a:r>
          </a:p>
          <a:p>
            <a:r>
              <a:rPr lang="hu-HU" b="1" dirty="0"/>
              <a:t>     </a:t>
            </a:r>
            <a:r>
              <a:rPr lang="hu-HU" b="1" dirty="0" err="1"/>
              <a:t>endloop</a:t>
            </a:r>
            <a:endParaRPr lang="hu-HU" dirty="0"/>
          </a:p>
          <a:p>
            <a:r>
              <a:rPr lang="hu-HU" b="1" dirty="0" err="1"/>
              <a:t>endloop</a:t>
            </a:r>
            <a:endParaRPr lang="hu-HU" b="1" dirty="0"/>
          </a:p>
          <a:p>
            <a:r>
              <a:rPr lang="hu-HU" dirty="0"/>
              <a:t>név := </a:t>
            </a:r>
            <a:r>
              <a:rPr lang="hu-HU" dirty="0" err="1"/>
              <a:t>zsák.mostFrequent</a:t>
            </a:r>
            <a:r>
              <a:rPr lang="hu-HU" dirty="0"/>
              <a:t>().</a:t>
            </a:r>
            <a:r>
              <a:rPr lang="hu-HU" dirty="0" err="1"/>
              <a:t>getNév</a:t>
            </a:r>
            <a:r>
              <a:rPr lang="hu-HU" dirty="0"/>
              <a:t>()</a:t>
            </a:r>
          </a:p>
        </p:txBody>
      </p:sp>
      <p:sp>
        <p:nvSpPr>
          <p:cNvPr id="29" name="Háromszög 28">
            <a:extLst>
              <a:ext uri="{FF2B5EF4-FFF2-40B4-BE49-F238E27FC236}">
                <a16:creationId xmlns:a16="http://schemas.microsoft.com/office/drawing/2014/main" id="{A5C1D078-DB34-4BC1-A0B1-6C85DE36C1EE}"/>
              </a:ext>
            </a:extLst>
          </p:cNvPr>
          <p:cNvSpPr/>
          <p:nvPr/>
        </p:nvSpPr>
        <p:spPr>
          <a:xfrm>
            <a:off x="3757334" y="2601107"/>
            <a:ext cx="186431" cy="16480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6BB01703-4B81-4A2F-93FA-EECFA010A9C5}"/>
              </a:ext>
            </a:extLst>
          </p:cNvPr>
          <p:cNvSpPr/>
          <p:nvPr/>
        </p:nvSpPr>
        <p:spPr>
          <a:xfrm>
            <a:off x="1732791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Szerző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16B07BC0-800A-49C0-A4DF-4D364CFC54D9}"/>
              </a:ext>
            </a:extLst>
          </p:cNvPr>
          <p:cNvSpPr/>
          <p:nvPr/>
        </p:nvSpPr>
        <p:spPr>
          <a:xfrm>
            <a:off x="4358936" y="3435331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Alkalmazott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43" name="Összekötő: szögletes 42">
            <a:extLst>
              <a:ext uri="{FF2B5EF4-FFF2-40B4-BE49-F238E27FC236}">
                <a16:creationId xmlns:a16="http://schemas.microsoft.com/office/drawing/2014/main" id="{A8C35D61-530A-4D85-9FE2-CA39B10EA589}"/>
              </a:ext>
            </a:extLst>
          </p:cNvPr>
          <p:cNvCxnSpPr>
            <a:cxnSpLocks/>
            <a:stCxn id="30" idx="0"/>
            <a:endCxn id="29" idx="3"/>
          </p:cNvCxnSpPr>
          <p:nvPr/>
        </p:nvCxnSpPr>
        <p:spPr>
          <a:xfrm rot="5400000" flipH="1" flipV="1">
            <a:off x="2838739" y="2423521"/>
            <a:ext cx="669421" cy="135420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Összekötő: szögletes 43">
            <a:extLst>
              <a:ext uri="{FF2B5EF4-FFF2-40B4-BE49-F238E27FC236}">
                <a16:creationId xmlns:a16="http://schemas.microsoft.com/office/drawing/2014/main" id="{8DA93CC5-BB49-43B8-93F5-EEBA309FCBF7}"/>
              </a:ext>
            </a:extLst>
          </p:cNvPr>
          <p:cNvCxnSpPr>
            <a:cxnSpLocks/>
            <a:stCxn id="42" idx="0"/>
            <a:endCxn id="29" idx="3"/>
          </p:cNvCxnSpPr>
          <p:nvPr/>
        </p:nvCxnSpPr>
        <p:spPr>
          <a:xfrm rot="16200000" flipV="1">
            <a:off x="4151812" y="2464649"/>
            <a:ext cx="669421" cy="1271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>
            <a:extLst>
              <a:ext uri="{FF2B5EF4-FFF2-40B4-BE49-F238E27FC236}">
                <a16:creationId xmlns:a16="http://schemas.microsoft.com/office/drawing/2014/main" id="{4D258E18-D0F9-4AB2-A979-39144602AE42}"/>
              </a:ext>
            </a:extLst>
          </p:cNvPr>
          <p:cNvSpPr/>
          <p:nvPr/>
        </p:nvSpPr>
        <p:spPr>
          <a:xfrm>
            <a:off x="1732791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Könyv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CC31EA86-FBBB-4366-9BF9-87B74D1B67F5}"/>
              </a:ext>
            </a:extLst>
          </p:cNvPr>
          <p:cNvSpPr/>
          <p:nvPr/>
        </p:nvSpPr>
        <p:spPr>
          <a:xfrm>
            <a:off x="4358936" y="5008158"/>
            <a:ext cx="1527115" cy="450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Kiadó</a:t>
            </a: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29D0411-EF36-4871-96AE-591817BA2C7B}"/>
              </a:ext>
            </a:extLst>
          </p:cNvPr>
          <p:cNvCxnSpPr>
            <a:cxnSpLocks/>
            <a:stCxn id="46" idx="1"/>
            <a:endCxn id="45" idx="3"/>
          </p:cNvCxnSpPr>
          <p:nvPr/>
        </p:nvCxnSpPr>
        <p:spPr>
          <a:xfrm flipH="1">
            <a:off x="3259906" y="5233618"/>
            <a:ext cx="10990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A3228424-1761-448B-9969-8160B315F4F5}"/>
              </a:ext>
            </a:extLst>
          </p:cNvPr>
          <p:cNvCxnSpPr>
            <a:cxnSpLocks/>
            <a:stCxn id="45" idx="0"/>
            <a:endCxn id="30" idx="2"/>
          </p:cNvCxnSpPr>
          <p:nvPr/>
        </p:nvCxnSpPr>
        <p:spPr>
          <a:xfrm flipV="1">
            <a:off x="2496349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5FE4414B-7FAF-4520-92B7-6FCF0060B773}"/>
              </a:ext>
            </a:extLst>
          </p:cNvPr>
          <p:cNvCxnSpPr>
            <a:cxnSpLocks/>
            <a:stCxn id="46" idx="0"/>
            <a:endCxn id="42" idx="2"/>
          </p:cNvCxnSpPr>
          <p:nvPr/>
        </p:nvCxnSpPr>
        <p:spPr>
          <a:xfrm flipV="1">
            <a:off x="5122494" y="3886251"/>
            <a:ext cx="0" cy="11219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áromszög 49">
            <a:extLst>
              <a:ext uri="{FF2B5EF4-FFF2-40B4-BE49-F238E27FC236}">
                <a16:creationId xmlns:a16="http://schemas.microsoft.com/office/drawing/2014/main" id="{181D484E-9B91-475E-90C0-59C4D223621A}"/>
              </a:ext>
            </a:extLst>
          </p:cNvPr>
          <p:cNvSpPr/>
          <p:nvPr/>
        </p:nvSpPr>
        <p:spPr>
          <a:xfrm rot="10800000">
            <a:off x="2313475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0FBDEA0B-AE94-4F1F-AAD3-704BF4120EBF}"/>
              </a:ext>
            </a:extLst>
          </p:cNvPr>
          <p:cNvSpPr txBox="1"/>
          <p:nvPr/>
        </p:nvSpPr>
        <p:spPr>
          <a:xfrm>
            <a:off x="2018580" y="4251433"/>
            <a:ext cx="41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ír</a:t>
            </a:r>
          </a:p>
        </p:txBody>
      </p:sp>
      <p:sp>
        <p:nvSpPr>
          <p:cNvPr id="52" name="Háromszög 51">
            <a:extLst>
              <a:ext uri="{FF2B5EF4-FFF2-40B4-BE49-F238E27FC236}">
                <a16:creationId xmlns:a16="http://schemas.microsoft.com/office/drawing/2014/main" id="{0665DA78-2383-4F09-86F2-9D8A01EA6B2F}"/>
              </a:ext>
            </a:extLst>
          </p:cNvPr>
          <p:cNvSpPr/>
          <p:nvPr/>
        </p:nvSpPr>
        <p:spPr>
          <a:xfrm>
            <a:off x="4912564" y="438404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0BEC10EC-043A-474A-A764-595FEE720ED3}"/>
              </a:ext>
            </a:extLst>
          </p:cNvPr>
          <p:cNvSpPr txBox="1"/>
          <p:nvPr/>
        </p:nvSpPr>
        <p:spPr>
          <a:xfrm>
            <a:off x="3972603" y="4277927"/>
            <a:ext cx="10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54" name="Háromszög 53">
            <a:extLst>
              <a:ext uri="{FF2B5EF4-FFF2-40B4-BE49-F238E27FC236}">
                <a16:creationId xmlns:a16="http://schemas.microsoft.com/office/drawing/2014/main" id="{676EB455-7153-4E85-B21E-59D258C264B7}"/>
              </a:ext>
            </a:extLst>
          </p:cNvPr>
          <p:cNvSpPr/>
          <p:nvPr/>
        </p:nvSpPr>
        <p:spPr>
          <a:xfrm rot="16200000">
            <a:off x="3517531" y="507061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E3B7085E-8C5A-4CE7-85D1-8B321CF0F78A}"/>
              </a:ext>
            </a:extLst>
          </p:cNvPr>
          <p:cNvSpPr txBox="1"/>
          <p:nvPr/>
        </p:nvSpPr>
        <p:spPr>
          <a:xfrm>
            <a:off x="3454166" y="4964498"/>
            <a:ext cx="87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kiad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6BD65D37-504D-4D4A-92C5-DB5431C85D55}"/>
              </a:ext>
            </a:extLst>
          </p:cNvPr>
          <p:cNvSpPr txBox="1"/>
          <p:nvPr/>
        </p:nvSpPr>
        <p:spPr>
          <a:xfrm>
            <a:off x="2496348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64F336D5-9D62-4965-920A-287DDF4FF8E7}"/>
              </a:ext>
            </a:extLst>
          </p:cNvPr>
          <p:cNvSpPr txBox="1"/>
          <p:nvPr/>
        </p:nvSpPr>
        <p:spPr>
          <a:xfrm>
            <a:off x="5181495" y="3877818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2A7FC599-5590-42F5-A38B-1B89355004AF}"/>
              </a:ext>
            </a:extLst>
          </p:cNvPr>
          <p:cNvSpPr txBox="1"/>
          <p:nvPr/>
        </p:nvSpPr>
        <p:spPr>
          <a:xfrm>
            <a:off x="3198237" y="5177009"/>
            <a:ext cx="55015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1..*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D91AA78-7D19-4EFD-BD6A-1EA8AC1E549D}"/>
              </a:ext>
            </a:extLst>
          </p:cNvPr>
          <p:cNvSpPr txBox="1"/>
          <p:nvPr/>
        </p:nvSpPr>
        <p:spPr>
          <a:xfrm>
            <a:off x="2589617" y="4628567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EC9BFDED-E90E-4F9B-A680-44DBDB5875A9}"/>
              </a:ext>
            </a:extLst>
          </p:cNvPr>
          <p:cNvSpPr txBox="1"/>
          <p:nvPr/>
        </p:nvSpPr>
        <p:spPr>
          <a:xfrm>
            <a:off x="1584178" y="4589265"/>
            <a:ext cx="95180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+művek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8CEE2F76-5EC8-4642-A778-DF9283497683}"/>
              </a:ext>
            </a:extLst>
          </p:cNvPr>
          <p:cNvSpPr txBox="1"/>
          <p:nvPr/>
        </p:nvSpPr>
        <p:spPr>
          <a:xfrm>
            <a:off x="2589617" y="5443077"/>
            <a:ext cx="138897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+kiadványok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650B1344-84B5-4CE9-A477-A88ED4B79973}"/>
              </a:ext>
            </a:extLst>
          </p:cNvPr>
          <p:cNvSpPr txBox="1"/>
          <p:nvPr/>
        </p:nvSpPr>
        <p:spPr>
          <a:xfrm>
            <a:off x="1559448" y="3877818"/>
            <a:ext cx="101027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+szerzők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A4957AC4-1070-4223-A1EB-F9492586CE0C}"/>
              </a:ext>
            </a:extLst>
          </p:cNvPr>
          <p:cNvSpPr txBox="1"/>
          <p:nvPr/>
        </p:nvSpPr>
        <p:spPr>
          <a:xfrm>
            <a:off x="4069453" y="5471164"/>
            <a:ext cx="83388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+kiadó</a:t>
            </a:r>
          </a:p>
        </p:txBody>
      </p:sp>
      <p:sp>
        <p:nvSpPr>
          <p:cNvPr id="64" name="Téglalap 63">
            <a:extLst>
              <a:ext uri="{FF2B5EF4-FFF2-40B4-BE49-F238E27FC236}">
                <a16:creationId xmlns:a16="http://schemas.microsoft.com/office/drawing/2014/main" id="{1BB65540-0312-4C8C-BC9D-2A7FE29733CD}"/>
              </a:ext>
            </a:extLst>
          </p:cNvPr>
          <p:cNvSpPr/>
          <p:nvPr/>
        </p:nvSpPr>
        <p:spPr>
          <a:xfrm>
            <a:off x="2867203" y="921705"/>
            <a:ext cx="1966694" cy="1662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C788FADF-E552-4E25-A63F-643A02021E6E}"/>
              </a:ext>
            </a:extLst>
          </p:cNvPr>
          <p:cNvSpPr/>
          <p:nvPr/>
        </p:nvSpPr>
        <p:spPr>
          <a:xfrm>
            <a:off x="2867203" y="1246432"/>
            <a:ext cx="1966694" cy="511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62BE9C55-D1B9-4C81-A849-C9BF905E58B2}"/>
              </a:ext>
            </a:extLst>
          </p:cNvPr>
          <p:cNvSpPr txBox="1"/>
          <p:nvPr/>
        </p:nvSpPr>
        <p:spPr>
          <a:xfrm>
            <a:off x="2867202" y="1192488"/>
            <a:ext cx="1714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- név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- taj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&lt;&lt; </a:t>
            </a:r>
            <a:r>
              <a:rPr lang="hu-HU" sz="1600" dirty="0" err="1"/>
              <a:t>getter</a:t>
            </a:r>
            <a:r>
              <a:rPr lang="hu-HU" sz="1600" dirty="0"/>
              <a:t> &gt;&gt;</a:t>
            </a:r>
          </a:p>
          <a:p>
            <a:r>
              <a:rPr lang="hu-HU" sz="1600" dirty="0"/>
              <a:t>+ </a:t>
            </a:r>
            <a:r>
              <a:rPr lang="hu-HU" sz="1600" dirty="0" err="1"/>
              <a:t>getTaj</a:t>
            </a:r>
            <a:r>
              <a:rPr lang="hu-HU" sz="1600" dirty="0"/>
              <a:t>() : </a:t>
            </a:r>
            <a:r>
              <a:rPr lang="hu-HU" sz="1600" dirty="0" err="1"/>
              <a:t>string</a:t>
            </a:r>
            <a:endParaRPr lang="hu-HU" sz="1600" dirty="0"/>
          </a:p>
          <a:p>
            <a:r>
              <a:rPr lang="hu-HU" sz="1600" dirty="0"/>
              <a:t>+ </a:t>
            </a:r>
            <a:r>
              <a:rPr lang="hu-HU" sz="1600" dirty="0" err="1"/>
              <a:t>getNév</a:t>
            </a:r>
            <a:r>
              <a:rPr lang="hu-HU" sz="1600" dirty="0"/>
              <a:t>() : </a:t>
            </a:r>
            <a:r>
              <a:rPr lang="hu-HU" sz="1600" dirty="0" err="1"/>
              <a:t>string</a:t>
            </a:r>
            <a:r>
              <a:rPr lang="hu-HU" sz="1600" dirty="0"/>
              <a:t> 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340AA4F-940F-453B-A221-0FD493D5EB48}"/>
              </a:ext>
            </a:extLst>
          </p:cNvPr>
          <p:cNvSpPr txBox="1"/>
          <p:nvPr/>
        </p:nvSpPr>
        <p:spPr>
          <a:xfrm>
            <a:off x="6308466" y="763433"/>
            <a:ext cx="588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Feladatok: Ki egy kiadó által legtöbbet foglalkoztatott szerző?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ABEECEC7-9830-47CE-AB49-0EE7BA19031A}"/>
              </a:ext>
            </a:extLst>
          </p:cNvPr>
          <p:cNvSpPr txBox="1"/>
          <p:nvPr/>
        </p:nvSpPr>
        <p:spPr>
          <a:xfrm>
            <a:off x="6649609" y="1272305"/>
            <a:ext cx="9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zsákolás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2F9EF921-CE9D-4FE0-BCFC-5A2640E22BC4}"/>
              </a:ext>
            </a:extLst>
          </p:cNvPr>
          <p:cNvSpPr/>
          <p:nvPr/>
        </p:nvSpPr>
        <p:spPr>
          <a:xfrm>
            <a:off x="6649609" y="1819240"/>
            <a:ext cx="4340946" cy="36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név := sztár(</a:t>
            </a:r>
            <a:r>
              <a:rPr lang="hu-HU" dirty="0" err="1">
                <a:solidFill>
                  <a:schemeClr val="tx1"/>
                </a:solidFill>
              </a:rPr>
              <a:t>kiadó:Kiadó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1479D4E0-88EE-463A-B232-BD159B86FC8B}"/>
              </a:ext>
            </a:extLst>
          </p:cNvPr>
          <p:cNvSpPr txBox="1"/>
          <p:nvPr/>
        </p:nvSpPr>
        <p:spPr>
          <a:xfrm>
            <a:off x="6308466" y="396406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Még egyszer</a:t>
            </a:r>
          </a:p>
        </p:txBody>
      </p:sp>
    </p:spTree>
    <p:extLst>
      <p:ext uri="{BB962C8B-B14F-4D97-AF65-F5344CB8AC3E}">
        <p14:creationId xmlns:p14="http://schemas.microsoft.com/office/powerpoint/2010/main" val="36351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43D73-2E68-4461-815D-3E783DE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hu-HU" sz="3600" b="1" dirty="0"/>
              <a:t>Első kvíz 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33321-2280-4B94-B1CA-25C609EA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2030818"/>
            <a:ext cx="4782189" cy="3807451"/>
          </a:xfrm>
        </p:spPr>
        <p:txBody>
          <a:bodyPr anchor="t">
            <a:normAutofit/>
          </a:bodyPr>
          <a:lstStyle/>
          <a:p>
            <a:r>
              <a:rPr lang="hu-HU" sz="1800" dirty="0"/>
              <a:t>Milyen fordítási hibát okoz a Szerző osztályának konstruktora?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sp>
        <p:nvSpPr>
          <p:cNvPr id="16" name="Dia számának helye 15">
            <a:extLst>
              <a:ext uri="{FF2B5EF4-FFF2-40B4-BE49-F238E27FC236}">
                <a16:creationId xmlns:a16="http://schemas.microsoft.com/office/drawing/2014/main" id="{A99607A5-1833-4739-AB04-4FB4B184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8</a:t>
            </a:fld>
            <a:endParaRPr lang="hu-HU"/>
          </a:p>
        </p:txBody>
      </p:sp>
      <p:pic>
        <p:nvPicPr>
          <p:cNvPr id="4" name="Kép 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A2C2302-0070-4CD2-BF3C-19B8E60452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62" y="1474211"/>
            <a:ext cx="4966090" cy="337155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3141B68-3975-495E-BB4A-5494D4F5B5AD}"/>
              </a:ext>
            </a:extLst>
          </p:cNvPr>
          <p:cNvSpPr txBox="1"/>
          <p:nvPr/>
        </p:nvSpPr>
        <p:spPr>
          <a:xfrm>
            <a:off x="348780" y="3159990"/>
            <a:ext cx="4550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Nem lehet hivatkozni a  Személy ősosztály privát név adattagjára.</a:t>
            </a:r>
            <a:r>
              <a:rPr lang="hu-HU" dirty="0">
                <a:solidFill>
                  <a:srgbClr val="FF0000"/>
                </a:solidFill>
              </a:rPr>
              <a:t> </a:t>
            </a:r>
          </a:p>
          <a:p>
            <a:r>
              <a:rPr lang="hu-HU" b="1" dirty="0">
                <a:solidFill>
                  <a:srgbClr val="FF0000"/>
                </a:solidFill>
              </a:rPr>
              <a:t>Személy osztálynak nincs üres konstruktora.</a:t>
            </a:r>
          </a:p>
        </p:txBody>
      </p:sp>
    </p:spTree>
    <p:extLst>
      <p:ext uri="{BB962C8B-B14F-4D97-AF65-F5344CB8AC3E}">
        <p14:creationId xmlns:p14="http://schemas.microsoft.com/office/powerpoint/2010/main" val="6859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43D73-2E68-4461-815D-3E783DE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hu-HU" sz="3600" b="1" dirty="0"/>
              <a:t>Második kvíz 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33321-2280-4B94-B1CA-25C609EA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782189" cy="4063898"/>
          </a:xfrm>
        </p:spPr>
        <p:txBody>
          <a:bodyPr anchor="t">
            <a:normAutofit/>
          </a:bodyPr>
          <a:lstStyle/>
          <a:p>
            <a:r>
              <a:rPr lang="hu-HU" sz="1800" dirty="0"/>
              <a:t>Milyen fordítási hibát okoz a Szerző osztályának konstruktora?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r>
              <a:rPr lang="hu-HU" sz="1800" dirty="0"/>
              <a:t>Milyen módokon lehetne ezt a hibát orvosolni? </a:t>
            </a:r>
          </a:p>
          <a:p>
            <a:endParaRPr lang="hu-HU" sz="1800" dirty="0"/>
          </a:p>
        </p:txBody>
      </p:sp>
      <p:sp>
        <p:nvSpPr>
          <p:cNvPr id="16" name="Dia számának helye 15">
            <a:extLst>
              <a:ext uri="{FF2B5EF4-FFF2-40B4-BE49-F238E27FC236}">
                <a16:creationId xmlns:a16="http://schemas.microsoft.com/office/drawing/2014/main" id="{A99607A5-1833-4739-AB04-4FB4B184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9</a:t>
            </a:fld>
            <a:endParaRPr lang="hu-HU" dirty="0"/>
          </a:p>
        </p:txBody>
      </p:sp>
      <p:pic>
        <p:nvPicPr>
          <p:cNvPr id="4" name="Kép 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A2C2302-0070-4CD2-BF3C-19B8E60452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62" y="434763"/>
            <a:ext cx="4966090" cy="337155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3141B68-3975-495E-BB4A-5494D4F5B5AD}"/>
              </a:ext>
            </a:extLst>
          </p:cNvPr>
          <p:cNvSpPr txBox="1"/>
          <p:nvPr/>
        </p:nvSpPr>
        <p:spPr>
          <a:xfrm>
            <a:off x="729573" y="2594965"/>
            <a:ext cx="455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Nem lehet hivatkozni a  Személy ősosztály privát név adattagjára.</a:t>
            </a:r>
            <a:r>
              <a:rPr lang="hu-HU" dirty="0">
                <a:solidFill>
                  <a:srgbClr val="FF0000"/>
                </a:solidFill>
              </a:rPr>
              <a:t> </a:t>
            </a:r>
          </a:p>
          <a:p>
            <a:r>
              <a:rPr lang="hu-HU" b="1" dirty="0">
                <a:solidFill>
                  <a:srgbClr val="FF0000"/>
                </a:solidFill>
              </a:rPr>
              <a:t>Személy osztálynak nincs üres konstruktora.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3C44587-83D1-427A-922F-481C1AE24103}"/>
              </a:ext>
            </a:extLst>
          </p:cNvPr>
          <p:cNvSpPr txBox="1"/>
          <p:nvPr/>
        </p:nvSpPr>
        <p:spPr>
          <a:xfrm>
            <a:off x="6327894" y="3971925"/>
            <a:ext cx="502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(1) Legyen a név adattag védett (protected) a Személy osztályban.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30F242C-23E4-4AEF-9030-CA6CD494A8EA}"/>
              </a:ext>
            </a:extLst>
          </p:cNvPr>
          <p:cNvSpPr txBox="1"/>
          <p:nvPr/>
        </p:nvSpPr>
        <p:spPr>
          <a:xfrm>
            <a:off x="6359462" y="4618256"/>
            <a:ext cx="502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(2) Hívjuk meg a Szerző konstruktorából a Személy konstruktorát a név:=n értékadás helyett.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3BF4A80-1223-4EE7-B60F-1CB3265B890F}"/>
              </a:ext>
            </a:extLst>
          </p:cNvPr>
          <p:cNvSpPr txBox="1"/>
          <p:nvPr/>
        </p:nvSpPr>
        <p:spPr>
          <a:xfrm>
            <a:off x="6359462" y="5264587"/>
            <a:ext cx="531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(3) Készítsünk a Személy osztályban egy (publikus vagy legalább védett) setNév(str:string) metódust, amely a név adattagot felülírja, és ezt hívjuk meg az név:=n értékadás helyett.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A1F0036-2129-4FAB-B26B-9F58D2C74FF4}"/>
              </a:ext>
            </a:extLst>
          </p:cNvPr>
          <p:cNvSpPr/>
          <p:nvPr/>
        </p:nvSpPr>
        <p:spPr>
          <a:xfrm>
            <a:off x="1123123" y="4455845"/>
            <a:ext cx="4347971" cy="1769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Láthatóság: private, protected, public</a:t>
            </a:r>
          </a:p>
          <a:p>
            <a:pPr algn="ctr"/>
            <a:r>
              <a:rPr lang="hu-HU" dirty="0"/>
              <a:t>Vigyázat!</a:t>
            </a:r>
          </a:p>
          <a:p>
            <a:pPr algn="ctr"/>
            <a:r>
              <a:rPr lang="hu-HU" dirty="0"/>
              <a:t>Származtatás is lehet public, protected, </a:t>
            </a:r>
            <a:r>
              <a:rPr lang="hu-HU" dirty="0" err="1"/>
              <a:t>private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23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1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2804</Words>
  <Application>Microsoft Office PowerPoint</Application>
  <PresentationFormat>Szélesvásznú</PresentationFormat>
  <Paragraphs>624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Cambria Math</vt:lpstr>
      <vt:lpstr>Verdana</vt:lpstr>
      <vt:lpstr>Office-téma</vt:lpstr>
      <vt:lpstr>Office Theme</vt:lpstr>
      <vt:lpstr>OEP</vt:lpstr>
      <vt:lpstr>Feladatok</vt:lpstr>
      <vt:lpstr>PowerPoint-bemutató</vt:lpstr>
      <vt:lpstr>PowerPoint-bemutató</vt:lpstr>
      <vt:lpstr>PowerPoint-bemutató</vt:lpstr>
      <vt:lpstr>PowerPoint-bemutató</vt:lpstr>
      <vt:lpstr>PowerPoint-bemutató</vt:lpstr>
      <vt:lpstr>Első kvíz kérdés</vt:lpstr>
      <vt:lpstr>Második kvíz kérdés</vt:lpstr>
      <vt:lpstr>PowerPoint-bemutató</vt:lpstr>
      <vt:lpstr>PowerPoint-bemutató</vt:lpstr>
      <vt:lpstr>Bázisosztályok elérése útmutató: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3. Kvíz feladat</vt:lpstr>
      <vt:lpstr>3. Kvíz feladat</vt:lpstr>
      <vt:lpstr>4. kvíz kérdés</vt:lpstr>
      <vt:lpstr>PowerPoint-bemutató</vt:lpstr>
      <vt:lpstr>Önálló feladat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</dc:title>
  <dc:creator>Veszprémi Anna</dc:creator>
  <cp:lastModifiedBy>Veszprémi Anna</cp:lastModifiedBy>
  <cp:revision>41</cp:revision>
  <dcterms:created xsi:type="dcterms:W3CDTF">2020-04-21T13:24:42Z</dcterms:created>
  <dcterms:modified xsi:type="dcterms:W3CDTF">2021-05-12T07:35:54Z</dcterms:modified>
</cp:coreProperties>
</file>