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63" r:id="rId5"/>
    <p:sldMasterId id="2147483648" r:id="rId6"/>
  </p:sldMasterIdLst>
  <p:sldIdLst>
    <p:sldId id="282" r:id="rId7"/>
    <p:sldId id="283" r:id="rId8"/>
    <p:sldId id="274" r:id="rId9"/>
    <p:sldId id="281" r:id="rId10"/>
    <p:sldId id="275" r:id="rId11"/>
    <p:sldId id="276" r:id="rId12"/>
    <p:sldId id="285" r:id="rId13"/>
    <p:sldId id="284" r:id="rId14"/>
    <p:sldId id="286" r:id="rId15"/>
    <p:sldId id="287" r:id="rId16"/>
    <p:sldId id="277" r:id="rId17"/>
    <p:sldId id="280" r:id="rId18"/>
    <p:sldId id="291" r:id="rId19"/>
    <p:sldId id="278" r:id="rId20"/>
    <p:sldId id="271" r:id="rId21"/>
    <p:sldId id="279" r:id="rId22"/>
    <p:sldId id="272" r:id="rId23"/>
    <p:sldId id="290" r:id="rId24"/>
    <p:sldId id="2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B9079-9BD2-4C3B-BAF8-2F1CBFAEE07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CF99497-9476-4F7B-9333-696768929B9D}">
      <dgm:prSet/>
      <dgm:spPr/>
      <dgm:t>
        <a:bodyPr/>
        <a:lstStyle/>
        <a:p>
          <a:r>
            <a:rPr lang="hu-HU">
              <a:hlinkClick xmlns:r="http://schemas.openxmlformats.org/officeDocument/2006/relationships" r:id="" action="ppaction://noaction"/>
            </a:rPr>
            <a:t>Vadászat</a:t>
          </a:r>
          <a:endParaRPr lang="en-US"/>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34DBD89-42E6-4DDD-BF41-4C3FA9F01AEA}" type="parTrans" cxnId="{69C16D06-9AB0-4912-ADD9-58EBD23465C8}">
      <dgm:prSet/>
      <dgm:spPr/>
      <dgm:t>
        <a:bodyPr/>
        <a:lstStyle/>
        <a:p>
          <a:endParaRPr lang="en-US"/>
        </a:p>
      </dgm:t>
    </dgm:pt>
    <dgm:pt modelId="{C9F22BD4-5BB6-47AB-BDF5-B0A730A71C13}" type="sibTrans" cxnId="{69C16D06-9AB0-4912-ADD9-58EBD23465C8}">
      <dgm:prSet/>
      <dgm:spPr/>
      <dgm:t>
        <a:bodyPr/>
        <a:lstStyle/>
        <a:p>
          <a:endParaRPr lang="en-US"/>
        </a:p>
      </dgm:t>
    </dgm:pt>
    <dgm:pt modelId="{66CF767E-6903-4CD7-9790-C87C4A8D707E}">
      <dgm:prSet/>
      <dgm:spPr/>
      <dgm:t>
        <a:bodyPr/>
        <a:lstStyle/>
        <a:p>
          <a:r>
            <a:rPr lang="hu-HU">
              <a:hlinkClick xmlns:r="http://schemas.openxmlformats.org/officeDocument/2006/relationships" r:id="" action="ppaction://noaction"/>
            </a:rPr>
            <a:t>Vidámpark</a:t>
          </a:r>
          <a:endParaRPr lang="en-US"/>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1EB5EF96-FB13-4087-BC69-D4D1CF28A54E}" type="parTrans" cxnId="{437F93FD-45F7-4BB5-BFB8-3E1D6C123365}">
      <dgm:prSet/>
      <dgm:spPr/>
      <dgm:t>
        <a:bodyPr/>
        <a:lstStyle/>
        <a:p>
          <a:endParaRPr lang="en-US"/>
        </a:p>
      </dgm:t>
    </dgm:pt>
    <dgm:pt modelId="{7F3EFE87-705B-474E-99F8-10E63DBFBB4A}" type="sibTrans" cxnId="{437F93FD-45F7-4BB5-BFB8-3E1D6C123365}">
      <dgm:prSet/>
      <dgm:spPr/>
      <dgm:t>
        <a:bodyPr/>
        <a:lstStyle/>
        <a:p>
          <a:endParaRPr lang="en-US"/>
        </a:p>
      </dgm:t>
    </dgm:pt>
    <dgm:pt modelId="{81FB400C-EC1F-4FBF-8F0A-CD54902BD4E1}">
      <dgm:prSet/>
      <dgm:spPr/>
      <dgm:t>
        <a:bodyPr/>
        <a:lstStyle/>
        <a:p>
          <a:r>
            <a:rPr lang="hu-HU">
              <a:hlinkClick xmlns:r="http://schemas.openxmlformats.org/officeDocument/2006/relationships" r:id="" action="ppaction://noaction"/>
            </a:rPr>
            <a:t>Horgászverseny</a:t>
          </a:r>
          <a:endParaRPr lang="en-US"/>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38DF7D5-3315-4906-A660-EEC802432D4B}" type="parTrans" cxnId="{9D06655B-7ADB-4B42-B1AE-B992E422A1AD}">
      <dgm:prSet/>
      <dgm:spPr/>
      <dgm:t>
        <a:bodyPr/>
        <a:lstStyle/>
        <a:p>
          <a:endParaRPr lang="en-US"/>
        </a:p>
      </dgm:t>
    </dgm:pt>
    <dgm:pt modelId="{59A2380B-6BF1-4F29-9D07-B1AFD16AC413}" type="sibTrans" cxnId="{9D06655B-7ADB-4B42-B1AE-B992E422A1AD}">
      <dgm:prSet/>
      <dgm:spPr/>
      <dgm:t>
        <a:bodyPr/>
        <a:lstStyle/>
        <a:p>
          <a:endParaRPr lang="en-US"/>
        </a:p>
      </dgm:t>
    </dgm:pt>
    <dgm:pt modelId="{F5AF82D2-9600-4D3C-B496-E8B88AF6518D}">
      <dgm:prSet/>
      <dgm:spPr/>
      <dgm:t>
        <a:bodyPr/>
        <a:lstStyle/>
        <a:p>
          <a:r>
            <a:rPr lang="hu-HU">
              <a:hlinkClick xmlns:r="http://schemas.openxmlformats.org/officeDocument/2006/relationships" r:id="" action="ppaction://noaction"/>
            </a:rPr>
            <a:t>Rally</a:t>
          </a:r>
          <a:endParaRPr lang="en-US"/>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0E82404-3E35-4810-BF7E-63E37DAE559D}" type="parTrans" cxnId="{D4A957E9-BC18-4BDE-8AEF-8E97C99A96EF}">
      <dgm:prSet/>
      <dgm:spPr/>
      <dgm:t>
        <a:bodyPr/>
        <a:lstStyle/>
        <a:p>
          <a:endParaRPr lang="en-US"/>
        </a:p>
      </dgm:t>
    </dgm:pt>
    <dgm:pt modelId="{5D02B6B4-C26B-401E-B121-52B2F76EC603}" type="sibTrans" cxnId="{D4A957E9-BC18-4BDE-8AEF-8E97C99A96EF}">
      <dgm:prSet/>
      <dgm:spPr/>
      <dgm:t>
        <a:bodyPr/>
        <a:lstStyle/>
        <a:p>
          <a:endParaRPr lang="en-US"/>
        </a:p>
      </dgm:t>
    </dgm:pt>
    <dgm:pt modelId="{63F8DD89-98C8-48E7-9807-3F0C81468FF1}">
      <dgm:prSet/>
      <dgm:spPr/>
      <dgm:t>
        <a:bodyPr/>
        <a:lstStyle/>
        <a:p>
          <a:r>
            <a:rPr lang="hu-HU">
              <a:hlinkClick xmlns:r="http://schemas.openxmlformats.org/officeDocument/2006/relationships" r:id="" action="ppaction://noaction"/>
            </a:rPr>
            <a:t>Obszervatórium</a:t>
          </a:r>
          <a:r>
            <a:rPr lang="hu-HU"/>
            <a:t>	</a:t>
          </a:r>
          <a:endParaRPr lang="en-US"/>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C0F9778-D047-4612-8B2E-D745726DA877}" type="parTrans" cxnId="{8523E715-EF1F-4700-BE49-8EC75845AC9E}">
      <dgm:prSet/>
      <dgm:spPr/>
      <dgm:t>
        <a:bodyPr/>
        <a:lstStyle/>
        <a:p>
          <a:endParaRPr lang="hu-HU"/>
        </a:p>
      </dgm:t>
    </dgm:pt>
    <dgm:pt modelId="{FF82FC18-054D-44C8-941F-BC48926737C3}" type="sibTrans" cxnId="{8523E715-EF1F-4700-BE49-8EC75845AC9E}">
      <dgm:prSet/>
      <dgm:spPr/>
      <dgm:t>
        <a:bodyPr/>
        <a:lstStyle/>
        <a:p>
          <a:endParaRPr lang="hu-HU"/>
        </a:p>
      </dgm:t>
    </dgm:pt>
    <dgm:pt modelId="{3623AAAB-63EB-465F-9B98-C9A950AFF49C}" type="pres">
      <dgm:prSet presAssocID="{E8AB9079-9BD2-4C3B-BAF8-2F1CBFAEE070}" presName="linear" presStyleCnt="0">
        <dgm:presLayoutVars>
          <dgm:animLvl val="lvl"/>
          <dgm:resizeHandles val="exact"/>
        </dgm:presLayoutVars>
      </dgm:prSet>
      <dgm:spPr/>
    </dgm:pt>
    <dgm:pt modelId="{57610180-3C42-4E3D-A3FB-D9B0B83728D5}" type="pres">
      <dgm:prSet presAssocID="{6CF99497-9476-4F7B-9333-696768929B9D}" presName="parentText" presStyleLbl="node1" presStyleIdx="0" presStyleCnt="5">
        <dgm:presLayoutVars>
          <dgm:chMax val="0"/>
          <dgm:bulletEnabled val="1"/>
        </dgm:presLayoutVars>
      </dgm:prSet>
      <dgm:spPr/>
    </dgm:pt>
    <dgm:pt modelId="{1C469CD8-FEA8-4E2C-B56A-C950DF7B2A2C}" type="pres">
      <dgm:prSet presAssocID="{C9F22BD4-5BB6-47AB-BDF5-B0A730A71C13}" presName="spacer" presStyleCnt="0"/>
      <dgm:spPr/>
    </dgm:pt>
    <dgm:pt modelId="{A9815A89-B2A8-4D61-AB01-B7058CB2CE24}" type="pres">
      <dgm:prSet presAssocID="{66CF767E-6903-4CD7-9790-C87C4A8D707E}" presName="parentText" presStyleLbl="node1" presStyleIdx="1" presStyleCnt="5">
        <dgm:presLayoutVars>
          <dgm:chMax val="0"/>
          <dgm:bulletEnabled val="1"/>
        </dgm:presLayoutVars>
      </dgm:prSet>
      <dgm:spPr/>
    </dgm:pt>
    <dgm:pt modelId="{D94C9721-D9A9-4156-A147-F9A3EA28F9CD}" type="pres">
      <dgm:prSet presAssocID="{7F3EFE87-705B-474E-99F8-10E63DBFBB4A}" presName="spacer" presStyleCnt="0"/>
      <dgm:spPr/>
    </dgm:pt>
    <dgm:pt modelId="{07B27EB1-EC46-4C09-9454-EBCFC46585EE}" type="pres">
      <dgm:prSet presAssocID="{81FB400C-EC1F-4FBF-8F0A-CD54902BD4E1}" presName="parentText" presStyleLbl="node1" presStyleIdx="2" presStyleCnt="5">
        <dgm:presLayoutVars>
          <dgm:chMax val="0"/>
          <dgm:bulletEnabled val="1"/>
        </dgm:presLayoutVars>
      </dgm:prSet>
      <dgm:spPr/>
    </dgm:pt>
    <dgm:pt modelId="{A8088EED-29D0-4598-8916-729610792B06}" type="pres">
      <dgm:prSet presAssocID="{59A2380B-6BF1-4F29-9D07-B1AFD16AC413}" presName="spacer" presStyleCnt="0"/>
      <dgm:spPr/>
    </dgm:pt>
    <dgm:pt modelId="{9BD77B88-D735-444A-B41D-F682337DBBC4}" type="pres">
      <dgm:prSet presAssocID="{F5AF82D2-9600-4D3C-B496-E8B88AF6518D}" presName="parentText" presStyleLbl="node1" presStyleIdx="3" presStyleCnt="5">
        <dgm:presLayoutVars>
          <dgm:chMax val="0"/>
          <dgm:bulletEnabled val="1"/>
        </dgm:presLayoutVars>
      </dgm:prSet>
      <dgm:spPr/>
    </dgm:pt>
    <dgm:pt modelId="{4024327A-4B82-468C-8DD4-5AA1E3C9A76F}" type="pres">
      <dgm:prSet presAssocID="{5D02B6B4-C26B-401E-B121-52B2F76EC603}" presName="spacer" presStyleCnt="0"/>
      <dgm:spPr/>
    </dgm:pt>
    <dgm:pt modelId="{CF12DD67-DBC0-43C0-93C7-1DCFC5266E54}" type="pres">
      <dgm:prSet presAssocID="{63F8DD89-98C8-48E7-9807-3F0C81468FF1}" presName="parentText" presStyleLbl="node1" presStyleIdx="4" presStyleCnt="5">
        <dgm:presLayoutVars>
          <dgm:chMax val="0"/>
          <dgm:bulletEnabled val="1"/>
        </dgm:presLayoutVars>
      </dgm:prSet>
      <dgm:spPr/>
    </dgm:pt>
  </dgm:ptLst>
  <dgm:cxnLst>
    <dgm:cxn modelId="{69C16D06-9AB0-4912-ADD9-58EBD23465C8}" srcId="{E8AB9079-9BD2-4C3B-BAF8-2F1CBFAEE070}" destId="{6CF99497-9476-4F7B-9333-696768929B9D}" srcOrd="0" destOrd="0" parTransId="{534DBD89-42E6-4DDD-BF41-4C3FA9F01AEA}" sibTransId="{C9F22BD4-5BB6-47AB-BDF5-B0A730A71C13}"/>
    <dgm:cxn modelId="{8523E715-EF1F-4700-BE49-8EC75845AC9E}" srcId="{E8AB9079-9BD2-4C3B-BAF8-2F1CBFAEE070}" destId="{63F8DD89-98C8-48E7-9807-3F0C81468FF1}" srcOrd="4" destOrd="0" parTransId="{6C0F9778-D047-4612-8B2E-D745726DA877}" sibTransId="{FF82FC18-054D-44C8-941F-BC48926737C3}"/>
    <dgm:cxn modelId="{4A21E438-51CB-414E-A62A-EE1B15CE02AA}" type="presOf" srcId="{81FB400C-EC1F-4FBF-8F0A-CD54902BD4E1}" destId="{07B27EB1-EC46-4C09-9454-EBCFC46585EE}" srcOrd="0" destOrd="0" presId="urn:microsoft.com/office/officeart/2005/8/layout/vList2"/>
    <dgm:cxn modelId="{9D06655B-7ADB-4B42-B1AE-B992E422A1AD}" srcId="{E8AB9079-9BD2-4C3B-BAF8-2F1CBFAEE070}" destId="{81FB400C-EC1F-4FBF-8F0A-CD54902BD4E1}" srcOrd="2" destOrd="0" parTransId="{E38DF7D5-3315-4906-A660-EEC802432D4B}" sibTransId="{59A2380B-6BF1-4F29-9D07-B1AFD16AC413}"/>
    <dgm:cxn modelId="{7D209A56-D12C-4E33-9A89-0A1BC0B942B0}" type="presOf" srcId="{F5AF82D2-9600-4D3C-B496-E8B88AF6518D}" destId="{9BD77B88-D735-444A-B41D-F682337DBBC4}" srcOrd="0" destOrd="0" presId="urn:microsoft.com/office/officeart/2005/8/layout/vList2"/>
    <dgm:cxn modelId="{072A5077-43BE-470D-876D-22E494CADA12}" type="presOf" srcId="{63F8DD89-98C8-48E7-9807-3F0C81468FF1}" destId="{CF12DD67-DBC0-43C0-93C7-1DCFC5266E54}" srcOrd="0" destOrd="0" presId="urn:microsoft.com/office/officeart/2005/8/layout/vList2"/>
    <dgm:cxn modelId="{63F0A47C-D5E9-417A-AC17-73867A122481}" type="presOf" srcId="{E8AB9079-9BD2-4C3B-BAF8-2F1CBFAEE070}" destId="{3623AAAB-63EB-465F-9B98-C9A950AFF49C}" srcOrd="0" destOrd="0" presId="urn:microsoft.com/office/officeart/2005/8/layout/vList2"/>
    <dgm:cxn modelId="{6C22A07D-309A-42C7-8CB4-0CE83B5835F4}" type="presOf" srcId="{6CF99497-9476-4F7B-9333-696768929B9D}" destId="{57610180-3C42-4E3D-A3FB-D9B0B83728D5}" srcOrd="0" destOrd="0" presId="urn:microsoft.com/office/officeart/2005/8/layout/vList2"/>
    <dgm:cxn modelId="{F31F28E5-ACA5-4ACA-8A77-DD307015821C}" type="presOf" srcId="{66CF767E-6903-4CD7-9790-C87C4A8D707E}" destId="{A9815A89-B2A8-4D61-AB01-B7058CB2CE24}" srcOrd="0" destOrd="0" presId="urn:microsoft.com/office/officeart/2005/8/layout/vList2"/>
    <dgm:cxn modelId="{D4A957E9-BC18-4BDE-8AEF-8E97C99A96EF}" srcId="{E8AB9079-9BD2-4C3B-BAF8-2F1CBFAEE070}" destId="{F5AF82D2-9600-4D3C-B496-E8B88AF6518D}" srcOrd="3" destOrd="0" parTransId="{A0E82404-3E35-4810-BF7E-63E37DAE559D}" sibTransId="{5D02B6B4-C26B-401E-B121-52B2F76EC603}"/>
    <dgm:cxn modelId="{437F93FD-45F7-4BB5-BFB8-3E1D6C123365}" srcId="{E8AB9079-9BD2-4C3B-BAF8-2F1CBFAEE070}" destId="{66CF767E-6903-4CD7-9790-C87C4A8D707E}" srcOrd="1" destOrd="0" parTransId="{1EB5EF96-FB13-4087-BC69-D4D1CF28A54E}" sibTransId="{7F3EFE87-705B-474E-99F8-10E63DBFBB4A}"/>
    <dgm:cxn modelId="{84445260-7829-45EF-A1A9-DE415DC8FA3A}" type="presParOf" srcId="{3623AAAB-63EB-465F-9B98-C9A950AFF49C}" destId="{57610180-3C42-4E3D-A3FB-D9B0B83728D5}" srcOrd="0" destOrd="0" presId="urn:microsoft.com/office/officeart/2005/8/layout/vList2"/>
    <dgm:cxn modelId="{7F398046-17D6-4C69-A700-72135F6EC97B}" type="presParOf" srcId="{3623AAAB-63EB-465F-9B98-C9A950AFF49C}" destId="{1C469CD8-FEA8-4E2C-B56A-C950DF7B2A2C}" srcOrd="1" destOrd="0" presId="urn:microsoft.com/office/officeart/2005/8/layout/vList2"/>
    <dgm:cxn modelId="{85519C88-AF63-4501-A57F-52C4E4F87CEB}" type="presParOf" srcId="{3623AAAB-63EB-465F-9B98-C9A950AFF49C}" destId="{A9815A89-B2A8-4D61-AB01-B7058CB2CE24}" srcOrd="2" destOrd="0" presId="urn:microsoft.com/office/officeart/2005/8/layout/vList2"/>
    <dgm:cxn modelId="{0B995283-18C9-4E27-AD26-E6807371E608}" type="presParOf" srcId="{3623AAAB-63EB-465F-9B98-C9A950AFF49C}" destId="{D94C9721-D9A9-4156-A147-F9A3EA28F9CD}" srcOrd="3" destOrd="0" presId="urn:microsoft.com/office/officeart/2005/8/layout/vList2"/>
    <dgm:cxn modelId="{531A9419-4F9F-444F-9CBA-8A130BA6F0DB}" type="presParOf" srcId="{3623AAAB-63EB-465F-9B98-C9A950AFF49C}" destId="{07B27EB1-EC46-4C09-9454-EBCFC46585EE}" srcOrd="4" destOrd="0" presId="urn:microsoft.com/office/officeart/2005/8/layout/vList2"/>
    <dgm:cxn modelId="{A2ADD78F-8B89-445B-B544-4691CBB534CC}" type="presParOf" srcId="{3623AAAB-63EB-465F-9B98-C9A950AFF49C}" destId="{A8088EED-29D0-4598-8916-729610792B06}" srcOrd="5" destOrd="0" presId="urn:microsoft.com/office/officeart/2005/8/layout/vList2"/>
    <dgm:cxn modelId="{FA14AB27-42B0-476A-9A8E-4C8F965A5802}" type="presParOf" srcId="{3623AAAB-63EB-465F-9B98-C9A950AFF49C}" destId="{9BD77B88-D735-444A-B41D-F682337DBBC4}" srcOrd="6" destOrd="0" presId="urn:microsoft.com/office/officeart/2005/8/layout/vList2"/>
    <dgm:cxn modelId="{F4D4322C-13E7-41F4-947E-21739DEDE7FD}" type="presParOf" srcId="{3623AAAB-63EB-465F-9B98-C9A950AFF49C}" destId="{4024327A-4B82-468C-8DD4-5AA1E3C9A76F}" srcOrd="7" destOrd="0" presId="urn:microsoft.com/office/officeart/2005/8/layout/vList2"/>
    <dgm:cxn modelId="{F29FAD38-95AA-455A-B75A-D06FC9AAC6D3}" type="presParOf" srcId="{3623AAAB-63EB-465F-9B98-C9A950AFF49C}" destId="{CF12DD67-DBC0-43C0-93C7-1DCFC5266E5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10180-3C42-4E3D-A3FB-D9B0B83728D5}">
      <dsp:nvSpPr>
        <dsp:cNvPr id="0" name=""/>
        <dsp:cNvSpPr/>
      </dsp:nvSpPr>
      <dsp:spPr>
        <a:xfrm>
          <a:off x="0" y="30629"/>
          <a:ext cx="6253721" cy="911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hu-HU" sz="3800" kern="1200">
              <a:hlinkClick xmlns:r="http://schemas.openxmlformats.org/officeDocument/2006/relationships" r:id="" action="ppaction://noaction"/>
            </a:rPr>
            <a:t>Vadászat</a:t>
          </a:r>
          <a:endParaRPr lang="en-US" sz="3800" kern="1200"/>
        </a:p>
      </dsp:txBody>
      <dsp:txXfrm>
        <a:off x="44492" y="75121"/>
        <a:ext cx="6164737" cy="822446"/>
      </dsp:txXfrm>
    </dsp:sp>
    <dsp:sp modelId="{A9815A89-B2A8-4D61-AB01-B7058CB2CE24}">
      <dsp:nvSpPr>
        <dsp:cNvPr id="0" name=""/>
        <dsp:cNvSpPr/>
      </dsp:nvSpPr>
      <dsp:spPr>
        <a:xfrm>
          <a:off x="0" y="1051499"/>
          <a:ext cx="6253721" cy="91143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hu-HU" sz="3800" kern="1200">
              <a:hlinkClick xmlns:r="http://schemas.openxmlformats.org/officeDocument/2006/relationships" r:id="" action="ppaction://noaction"/>
            </a:rPr>
            <a:t>Vidámpark</a:t>
          </a:r>
          <a:endParaRPr lang="en-US" sz="3800" kern="1200"/>
        </a:p>
      </dsp:txBody>
      <dsp:txXfrm>
        <a:off x="44492" y="1095991"/>
        <a:ext cx="6164737" cy="822446"/>
      </dsp:txXfrm>
    </dsp:sp>
    <dsp:sp modelId="{07B27EB1-EC46-4C09-9454-EBCFC46585EE}">
      <dsp:nvSpPr>
        <dsp:cNvPr id="0" name=""/>
        <dsp:cNvSpPr/>
      </dsp:nvSpPr>
      <dsp:spPr>
        <a:xfrm>
          <a:off x="0" y="2072369"/>
          <a:ext cx="6253721" cy="9114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hu-HU" sz="3800" kern="1200">
              <a:hlinkClick xmlns:r="http://schemas.openxmlformats.org/officeDocument/2006/relationships" r:id="" action="ppaction://noaction"/>
            </a:rPr>
            <a:t>Horgászverseny</a:t>
          </a:r>
          <a:endParaRPr lang="en-US" sz="3800" kern="1200"/>
        </a:p>
      </dsp:txBody>
      <dsp:txXfrm>
        <a:off x="44492" y="2116861"/>
        <a:ext cx="6164737" cy="822446"/>
      </dsp:txXfrm>
    </dsp:sp>
    <dsp:sp modelId="{9BD77B88-D735-444A-B41D-F682337DBBC4}">
      <dsp:nvSpPr>
        <dsp:cNvPr id="0" name=""/>
        <dsp:cNvSpPr/>
      </dsp:nvSpPr>
      <dsp:spPr>
        <a:xfrm>
          <a:off x="0" y="3093240"/>
          <a:ext cx="6253721" cy="91143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hu-HU" sz="3800" kern="1200">
              <a:hlinkClick xmlns:r="http://schemas.openxmlformats.org/officeDocument/2006/relationships" r:id="" action="ppaction://noaction"/>
            </a:rPr>
            <a:t>Rally</a:t>
          </a:r>
          <a:endParaRPr lang="en-US" sz="3800" kern="1200"/>
        </a:p>
      </dsp:txBody>
      <dsp:txXfrm>
        <a:off x="44492" y="3137732"/>
        <a:ext cx="6164737" cy="822446"/>
      </dsp:txXfrm>
    </dsp:sp>
    <dsp:sp modelId="{CF12DD67-DBC0-43C0-93C7-1DCFC5266E54}">
      <dsp:nvSpPr>
        <dsp:cNvPr id="0" name=""/>
        <dsp:cNvSpPr/>
      </dsp:nvSpPr>
      <dsp:spPr>
        <a:xfrm>
          <a:off x="0" y="4114110"/>
          <a:ext cx="6253721" cy="9114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hu-HU" sz="3800" kern="1200">
              <a:hlinkClick xmlns:r="http://schemas.openxmlformats.org/officeDocument/2006/relationships" r:id="" action="ppaction://noaction"/>
            </a:rPr>
            <a:t>Obszervatórium</a:t>
          </a:r>
          <a:r>
            <a:rPr lang="hu-HU" sz="3800" kern="1200"/>
            <a:t>	</a:t>
          </a:r>
          <a:endParaRPr lang="en-US" sz="3800" kern="1200"/>
        </a:p>
      </dsp:txBody>
      <dsp:txXfrm>
        <a:off x="44492" y="4158602"/>
        <a:ext cx="6164737" cy="8224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FD1414B-012E-42B8-9851-2BCF6CDA3912}" type="datetimeFigureOut">
              <a:rPr lang="hu-HU" smtClean="0"/>
              <a:t>2021. 05. 05.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109832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FD1414B-012E-42B8-9851-2BCF6CDA3912}" type="datetimeFigureOut">
              <a:rPr lang="hu-HU" smtClean="0"/>
              <a:t>2021. 05. 05.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353226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FD1414B-012E-42B8-9851-2BCF6CDA3912}" type="datetimeFigureOut">
              <a:rPr lang="hu-HU" smtClean="0"/>
              <a:t>2021. 05. 05.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21527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B425901-4CCA-4207-8B9B-E31C7B6A814A}" type="datetime1">
              <a:rPr lang="hu-HU" smtClean="0"/>
              <a:t>2021. 05. 05.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332025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B6E46D88-037A-464B-8A51-1C5A3231F106}" type="datetime1">
              <a:rPr lang="hu-HU" smtClean="0"/>
              <a:t>2021. 05. 05.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109850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6473516B-07C0-470C-B395-4905D23AA41A}"/>
              </a:ext>
            </a:extLst>
          </p:cNvPr>
          <p:cNvSpPr>
            <a:spLocks noGrp="1"/>
          </p:cNvSpPr>
          <p:nvPr>
            <p:ph type="dt" sz="half" idx="10"/>
          </p:nvPr>
        </p:nvSpPr>
        <p:spPr/>
        <p:txBody>
          <a:bodyPr/>
          <a:lstStyle/>
          <a:p>
            <a:fld id="{2F9BB5ED-9456-42AC-8605-03B9BFE2B75B}" type="datetime1">
              <a:rPr lang="hu-HU" smtClean="0"/>
              <a:t>2021. 05. 05.</a:t>
            </a:fld>
            <a:endParaRPr lang="hu-HU"/>
          </a:p>
        </p:txBody>
      </p:sp>
      <p:sp>
        <p:nvSpPr>
          <p:cNvPr id="3" name="Élőláb helye 2">
            <a:extLst>
              <a:ext uri="{FF2B5EF4-FFF2-40B4-BE49-F238E27FC236}">
                <a16:creationId xmlns:a16="http://schemas.microsoft.com/office/drawing/2014/main" id="{81D7F5B0-1131-4289-B198-05D7DF10C208}"/>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0684058F-44DC-4AF8-BB43-E52F6CBB8E7A}"/>
              </a:ext>
            </a:extLst>
          </p:cNvPr>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171708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FD1414B-012E-42B8-9851-2BCF6CDA3912}" type="datetimeFigureOut">
              <a:rPr lang="hu-HU" smtClean="0"/>
              <a:t>2021. 05. 05.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7730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FD1414B-012E-42B8-9851-2BCF6CDA3912}" type="datetimeFigureOut">
              <a:rPr lang="hu-HU" smtClean="0"/>
              <a:t>2021. 05. 05.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206956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FD1414B-012E-42B8-9851-2BCF6CDA3912}" type="datetimeFigureOut">
              <a:rPr lang="hu-HU" smtClean="0"/>
              <a:t>2021. 05. 05.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297973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FD1414B-012E-42B8-9851-2BCF6CDA3912}" type="datetimeFigureOut">
              <a:rPr lang="hu-HU" smtClean="0"/>
              <a:t>2021. 05. 05.</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24685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FD1414B-012E-42B8-9851-2BCF6CDA3912}" type="datetimeFigureOut">
              <a:rPr lang="hu-HU" smtClean="0"/>
              <a:t>2021. 05. 05.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180528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1414B-012E-42B8-9851-2BCF6CDA3912}" type="datetimeFigureOut">
              <a:rPr lang="hu-HU" smtClean="0"/>
              <a:t>2021. 05. 05.</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114467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FFD1414B-012E-42B8-9851-2BCF6CDA3912}" type="datetimeFigureOut">
              <a:rPr lang="hu-HU" smtClean="0"/>
              <a:t>2021. 05. 05.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427463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FFD1414B-012E-42B8-9851-2BCF6CDA3912}" type="datetimeFigureOut">
              <a:rPr lang="hu-HU" smtClean="0"/>
              <a:t>2021. 05. 05.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6A09BDF-08F0-4B7E-BFE0-6DB12198B295}" type="slidenum">
              <a:rPr lang="hu-HU" smtClean="0"/>
              <a:t>‹#›</a:t>
            </a:fld>
            <a:endParaRPr lang="hu-HU"/>
          </a:p>
        </p:txBody>
      </p:sp>
    </p:spTree>
    <p:extLst>
      <p:ext uri="{BB962C8B-B14F-4D97-AF65-F5344CB8AC3E}">
        <p14:creationId xmlns:p14="http://schemas.microsoft.com/office/powerpoint/2010/main" val="44813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1414B-012E-42B8-9851-2BCF6CDA3912}" type="datetimeFigureOut">
              <a:rPr lang="hu-HU" smtClean="0"/>
              <a:t>2021. 05. 05.</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09BDF-08F0-4B7E-BFE0-6DB12198B295}" type="slidenum">
              <a:rPr lang="hu-HU" smtClean="0"/>
              <a:t>‹#›</a:t>
            </a:fld>
            <a:endParaRPr lang="hu-HU"/>
          </a:p>
        </p:txBody>
      </p:sp>
    </p:spTree>
    <p:extLst>
      <p:ext uri="{BB962C8B-B14F-4D97-AF65-F5344CB8AC3E}">
        <p14:creationId xmlns:p14="http://schemas.microsoft.com/office/powerpoint/2010/main" val="44098895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E620A-5E57-4B8E-AAF7-EF6754905DE1}" type="datetime1">
              <a:rPr lang="hu-HU" smtClean="0"/>
              <a:t>2021. 05. 05.</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09BDF-08F0-4B7E-BFE0-6DB12198B295}" type="slidenum">
              <a:rPr lang="hu-HU" smtClean="0"/>
              <a:t>‹#›</a:t>
            </a:fld>
            <a:endParaRPr lang="hu-HU"/>
          </a:p>
        </p:txBody>
      </p:sp>
    </p:spTree>
    <p:extLst>
      <p:ext uri="{BB962C8B-B14F-4D97-AF65-F5344CB8AC3E}">
        <p14:creationId xmlns:p14="http://schemas.microsoft.com/office/powerpoint/2010/main" val="406310184"/>
      </p:ext>
    </p:extLst>
  </p:cSld>
  <p:clrMap bg1="lt1" tx1="dk1" bg2="lt2" tx2="dk2" accent1="accent1" accent2="accent2" accent3="accent3" accent4="accent4" accent5="accent5" accent6="accent6" hlink="hlink" folHlink="folHlink"/>
  <p:sldLayoutIdLst>
    <p:sldLayoutId id="2147483665" r:id="rId1"/>
    <p:sldLayoutId id="21474836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5851853-3DBE-4632-95EC-D0DF44A1D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E78C616-3653-4DE8-BEDA-4E1929294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269E38C-D41B-48F6-A064-11EB54384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F4D39-870A-462A-B24C-92360C1D7BF0}" type="datetime1">
              <a:rPr lang="hu-HU" smtClean="0"/>
              <a:t>2021. 05. 05.</a:t>
            </a:fld>
            <a:endParaRPr lang="hu-HU"/>
          </a:p>
        </p:txBody>
      </p:sp>
      <p:sp>
        <p:nvSpPr>
          <p:cNvPr id="5" name="Élőláb helye 4">
            <a:extLst>
              <a:ext uri="{FF2B5EF4-FFF2-40B4-BE49-F238E27FC236}">
                <a16:creationId xmlns:a16="http://schemas.microsoft.com/office/drawing/2014/main" id="{631AF910-E24F-4555-81A6-77FE75544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974AD3D-07BA-44B7-A4A6-04EB68C47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09BDF-08F0-4B7E-BFE0-6DB12198B295}" type="slidenum">
              <a:rPr lang="hu-HU" smtClean="0"/>
              <a:t>‹#›</a:t>
            </a:fld>
            <a:endParaRPr lang="hu-HU"/>
          </a:p>
        </p:txBody>
      </p:sp>
    </p:spTree>
    <p:extLst>
      <p:ext uri="{BB962C8B-B14F-4D97-AF65-F5344CB8AC3E}">
        <p14:creationId xmlns:p14="http://schemas.microsoft.com/office/powerpoint/2010/main" val="2253156648"/>
      </p:ext>
    </p:extLst>
  </p:cSld>
  <p:clrMap bg1="dk1" tx1="lt1" bg2="dk2" tx2="lt2" accent1="accent1" accent2="accent2" accent3="accent3" accent4="accent4" accent5="accent5" accent6="accent6" hlink="hlink" folHlink="folHlink"/>
  <p:sldLayoutIdLst>
    <p:sldLayoutId id="214748365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E3FECE6-F547-4091-B36B-4698880B8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4B967C3-E425-4EA9-8DA0-E732D6343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7518FAB-64B0-4F23-BD36-3AE031647E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5" name="Oval 44">
              <a:extLst>
                <a:ext uri="{FF2B5EF4-FFF2-40B4-BE49-F238E27FC236}">
                  <a16:creationId xmlns:a16="http://schemas.microsoft.com/office/drawing/2014/main" id="{CE5D7881-7CF4-4B93-B203-7E4F90AB7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8D630C7-0103-4356-B237-B700A8F47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C35EB7F-91CF-4E2C-A089-47E924D8F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A8745D0-872E-426D-8286-E302B6AF1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0D956A76-41FA-428E-A06F-88CD3A4BE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B328DAB-8F48-4BF7-8DE9-4EC7B9DBC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11CF3400-A0BC-4F98-B69A-7D6BA101C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6D100F4E-5FD6-4EE5-976D-00AC6A8C4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5" name="Straight Connector 54">
              <a:extLst>
                <a:ext uri="{FF2B5EF4-FFF2-40B4-BE49-F238E27FC236}">
                  <a16:creationId xmlns:a16="http://schemas.microsoft.com/office/drawing/2014/main" id="{03B285C3-CF67-4783-8817-BF975446A9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A770555-5637-4E70-9857-22713AD96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4F00AEB-AAFD-4513-BF89-59366515F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335FAE-0DD3-4411-8190-15459EB49D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DAA434CA-B019-477E-9043-1B2B5E1A5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6AAD412C-DCE5-4620-A3F0-66AF79C62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3" name="Straight Connector 62">
              <a:extLst>
                <a:ext uri="{FF2B5EF4-FFF2-40B4-BE49-F238E27FC236}">
                  <a16:creationId xmlns:a16="http://schemas.microsoft.com/office/drawing/2014/main" id="{B1D6D6E2-019C-4B9D-B97D-2C734078B4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42B4ECD-96C8-4150-8CC2-1C03059409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CCFE894-B4A0-4628-8A9C-D3B7969706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A56880B-D731-4641-BB6F-9C9F8F32B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Cím 1">
            <a:extLst>
              <a:ext uri="{FF2B5EF4-FFF2-40B4-BE49-F238E27FC236}">
                <a16:creationId xmlns:a16="http://schemas.microsoft.com/office/drawing/2014/main" id="{0669203A-A4DA-467B-A518-584437CA544E}"/>
              </a:ext>
            </a:extLst>
          </p:cNvPr>
          <p:cNvSpPr>
            <a:spLocks noGrp="1"/>
          </p:cNvSpPr>
          <p:nvPr>
            <p:ph type="ctrTitle"/>
          </p:nvPr>
        </p:nvSpPr>
        <p:spPr>
          <a:xfrm>
            <a:off x="629640" y="630936"/>
            <a:ext cx="4767065" cy="5531185"/>
          </a:xfrm>
          <a:noFill/>
        </p:spPr>
        <p:txBody>
          <a:bodyPr anchor="ctr">
            <a:normAutofit/>
          </a:bodyPr>
          <a:lstStyle/>
          <a:p>
            <a:r>
              <a:rPr lang="hu-HU" dirty="0">
                <a:solidFill>
                  <a:schemeClr val="bg1"/>
                </a:solidFill>
              </a:rPr>
              <a:t>OEP</a:t>
            </a:r>
          </a:p>
        </p:txBody>
      </p:sp>
      <p:sp>
        <p:nvSpPr>
          <p:cNvPr id="3" name="Alcím 2">
            <a:extLst>
              <a:ext uri="{FF2B5EF4-FFF2-40B4-BE49-F238E27FC236}">
                <a16:creationId xmlns:a16="http://schemas.microsoft.com/office/drawing/2014/main" id="{7F755C81-49F1-458B-AF79-48E73402C712}"/>
              </a:ext>
            </a:extLst>
          </p:cNvPr>
          <p:cNvSpPr>
            <a:spLocks noGrp="1"/>
          </p:cNvSpPr>
          <p:nvPr>
            <p:ph type="subTitle" idx="1"/>
          </p:nvPr>
        </p:nvSpPr>
        <p:spPr>
          <a:xfrm>
            <a:off x="5688102" y="1315804"/>
            <a:ext cx="4008003" cy="4438904"/>
          </a:xfrm>
          <a:noFill/>
        </p:spPr>
        <p:txBody>
          <a:bodyPr anchor="ctr">
            <a:normAutofit/>
          </a:bodyPr>
          <a:lstStyle/>
          <a:p>
            <a:pPr algn="l"/>
            <a:r>
              <a:rPr lang="hu-HU" sz="3200" dirty="0">
                <a:solidFill>
                  <a:schemeClr val="bg1"/>
                </a:solidFill>
              </a:rPr>
              <a:t>12. táblás gyakorlat</a:t>
            </a:r>
            <a:br>
              <a:rPr lang="hu-HU" dirty="0">
                <a:solidFill>
                  <a:schemeClr val="bg1"/>
                </a:solidFill>
              </a:rPr>
            </a:br>
            <a:endParaRPr lang="hu-HU" dirty="0">
              <a:solidFill>
                <a:schemeClr val="bg1"/>
              </a:solidFill>
            </a:endParaRPr>
          </a:p>
        </p:txBody>
      </p:sp>
    </p:spTree>
    <p:extLst>
      <p:ext uri="{BB962C8B-B14F-4D97-AF65-F5344CB8AC3E}">
        <p14:creationId xmlns:p14="http://schemas.microsoft.com/office/powerpoint/2010/main" val="392528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EB372171-EBBB-4B75-A0E7-C9D1CB622D24}"/>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hu-HU" sz="2600" dirty="0">
                <a:solidFill>
                  <a:srgbClr val="FFFFFF"/>
                </a:solidFill>
                <a:latin typeface="+mj-lt"/>
                <a:ea typeface="+mj-ea"/>
                <a:cs typeface="+mj-cs"/>
              </a:rPr>
              <a:t>8</a:t>
            </a:r>
            <a:r>
              <a:rPr lang="en-US" sz="2600" kern="1200" dirty="0">
                <a:solidFill>
                  <a:srgbClr val="FFFFFF"/>
                </a:solidFill>
                <a:latin typeface="+mj-lt"/>
                <a:ea typeface="+mj-ea"/>
                <a:cs typeface="+mj-cs"/>
              </a:rPr>
              <a:t>. </a:t>
            </a:r>
            <a:r>
              <a:rPr lang="hu-HU" sz="2600" kern="1200" dirty="0">
                <a:solidFill>
                  <a:srgbClr val="FFFFFF"/>
                </a:solidFill>
                <a:latin typeface="+mj-lt"/>
                <a:ea typeface="+mj-ea"/>
                <a:cs typeface="+mj-cs"/>
              </a:rPr>
              <a:t>előadás</a:t>
            </a:r>
          </a:p>
        </p:txBody>
      </p:sp>
      <p:sp>
        <p:nvSpPr>
          <p:cNvPr id="2" name="Dia számának helye 1">
            <a:extLst>
              <a:ext uri="{FF2B5EF4-FFF2-40B4-BE49-F238E27FC236}">
                <a16:creationId xmlns:a16="http://schemas.microsoft.com/office/drawing/2014/main" id="{94BDCDBC-A3A1-49D3-992C-D32B2E1E582E}"/>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F6A09BDF-08F0-4B7E-BFE0-6DB12198B295}" type="slidenum">
              <a:rPr lang="en-US">
                <a:solidFill>
                  <a:srgbClr val="898989"/>
                </a:solidFill>
              </a:rPr>
              <a:pPr>
                <a:spcAft>
                  <a:spcPts val="600"/>
                </a:spcAft>
              </a:pPr>
              <a:t>10</a:t>
            </a:fld>
            <a:endParaRPr lang="en-US" dirty="0">
              <a:solidFill>
                <a:srgbClr val="898989"/>
              </a:solidFill>
            </a:endParaRPr>
          </a:p>
        </p:txBody>
      </p:sp>
      <p:pic>
        <p:nvPicPr>
          <p:cNvPr id="6" name="Kép 5">
            <a:extLst>
              <a:ext uri="{FF2B5EF4-FFF2-40B4-BE49-F238E27FC236}">
                <a16:creationId xmlns:a16="http://schemas.microsoft.com/office/drawing/2014/main" id="{1F11647C-8DA5-44BC-8F5B-E581D6F06B1B}"/>
              </a:ext>
            </a:extLst>
          </p:cNvPr>
          <p:cNvPicPr>
            <a:picLocks noChangeAspect="1"/>
          </p:cNvPicPr>
          <p:nvPr/>
        </p:nvPicPr>
        <p:blipFill>
          <a:blip r:embed="rId2"/>
          <a:stretch>
            <a:fillRect/>
          </a:stretch>
        </p:blipFill>
        <p:spPr>
          <a:xfrm>
            <a:off x="3796028" y="858581"/>
            <a:ext cx="7666630" cy="5140837"/>
          </a:xfrm>
          <a:prstGeom prst="rect">
            <a:avLst/>
          </a:prstGeom>
        </p:spPr>
      </p:pic>
    </p:spTree>
    <p:extLst>
      <p:ext uri="{BB962C8B-B14F-4D97-AF65-F5344CB8AC3E}">
        <p14:creationId xmlns:p14="http://schemas.microsoft.com/office/powerpoint/2010/main" val="37867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AAB96E64-2457-4B3E-8E71-C07C1D33D86E}"/>
              </a:ext>
            </a:extLst>
          </p:cNvPr>
          <p:cNvSpPr txBox="1"/>
          <p:nvPr/>
        </p:nvSpPr>
        <p:spPr>
          <a:xfrm>
            <a:off x="221482" y="238760"/>
            <a:ext cx="11749035" cy="2681824"/>
          </a:xfrm>
          <a:prstGeom prst="rect">
            <a:avLst/>
          </a:prstGeom>
          <a:noFill/>
        </p:spPr>
        <p:txBody>
          <a:bodyPr wrap="square" rtlCol="0">
            <a:spAutoFit/>
          </a:bodyPr>
          <a:lstStyle/>
          <a:p>
            <a:pPr lvl="0" algn="just">
              <a:spcBef>
                <a:spcPts val="100"/>
              </a:spcBef>
              <a:spcAft>
                <a:spcPts val="100"/>
              </a:spcAft>
            </a:pPr>
            <a:r>
              <a:rPr lang="hu-HU" sz="1800" dirty="0">
                <a:effectLst/>
                <a:latin typeface="Calibri" panose="020F0502020204030204" pitchFamily="34" charset="0"/>
                <a:ea typeface="Times New Roman" panose="02020603050405020304" pitchFamily="18" charset="0"/>
              </a:rPr>
              <a:t>3. Egy horgásztársaság több horgászversenyt rendez, amelyekre horgászok neveznek be; ugyanaz a horgász több versenyen is részt vehet. A versenyeknek van egy azonosítója, és ismert a helyszíne. A horgászoknak ismerjük a nevét, tudjuk, hogy milyen fogásaik voltak az egyes versenyeken. Egy fogás leírja, hogy melyik versenyen fogták, ki volt a horgász, mi a kifogott hal fajtája és a tömege (kg-ban). A halak fajtája lehet ponty, keszeg, vagy harcsa.</a:t>
            </a:r>
            <a:endParaRPr lang="hu-HU"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lphaLcParenR"/>
            </a:pPr>
            <a:r>
              <a:rPr lang="hu-HU" sz="1800" dirty="0">
                <a:effectLst/>
                <a:latin typeface="Calibri" panose="020F0502020204030204" pitchFamily="34" charset="0"/>
                <a:ea typeface="Calibri" panose="020F0502020204030204" pitchFamily="34" charset="0"/>
                <a:cs typeface="Times New Roman" panose="02020603050405020304" pitchFamily="18" charset="0"/>
              </a:rPr>
              <a:t>Hogyan határozható meg egy hal értéke, ha ez a hal tömegétől, és a halfajta szorzójától (harcsa:4, ponty:2, keszeg:1) függ?</a:t>
            </a:r>
          </a:p>
          <a:p>
            <a:pPr marL="342900" lvl="0" indent="-342900" algn="just">
              <a:lnSpc>
                <a:spcPct val="107000"/>
              </a:lnSpc>
              <a:buFont typeface="+mj-lt"/>
              <a:buAutoNum type="alphaLcParenR"/>
            </a:pPr>
            <a:r>
              <a:rPr lang="hu-HU" sz="1800" dirty="0">
                <a:effectLst/>
                <a:latin typeface="Calibri" panose="020F0502020204030204" pitchFamily="34" charset="0"/>
                <a:ea typeface="Calibri" panose="020F0502020204030204" pitchFamily="34" charset="0"/>
                <a:cs typeface="Times New Roman" panose="02020603050405020304" pitchFamily="18" charset="0"/>
              </a:rPr>
              <a:t>Hogyan határozható meg egy horgász hány harcsát fogott egy adott versenyen, illetve hogy mennyi a kifogott halainak értéke? </a:t>
            </a:r>
          </a:p>
          <a:p>
            <a:pPr marL="342900" lvl="0" indent="-342900" algn="just">
              <a:lnSpc>
                <a:spcPct val="107000"/>
              </a:lnSpc>
              <a:buFont typeface="+mj-lt"/>
              <a:buAutoNum type="alphaLcParenR"/>
            </a:pPr>
            <a:r>
              <a:rPr lang="hu-HU" sz="1800" dirty="0">
                <a:effectLst/>
                <a:latin typeface="Calibri" panose="020F0502020204030204" pitchFamily="34" charset="0"/>
                <a:ea typeface="Calibri" panose="020F0502020204030204" pitchFamily="34" charset="0"/>
                <a:cs typeface="Times New Roman" panose="02020603050405020304" pitchFamily="18" charset="0"/>
              </a:rPr>
              <a:t>Hogyan határozható meg az a legeredményesebb olyan verseny, ahol mindenki fogott harcsát?</a:t>
            </a:r>
          </a:p>
        </p:txBody>
      </p:sp>
      <p:sp>
        <p:nvSpPr>
          <p:cNvPr id="4" name="Téglalap 3">
            <a:extLst>
              <a:ext uri="{FF2B5EF4-FFF2-40B4-BE49-F238E27FC236}">
                <a16:creationId xmlns:a16="http://schemas.microsoft.com/office/drawing/2014/main" id="{EDB78EBA-976A-42CE-9575-379FDCDAB054}"/>
              </a:ext>
            </a:extLst>
          </p:cNvPr>
          <p:cNvSpPr/>
          <p:nvPr/>
        </p:nvSpPr>
        <p:spPr>
          <a:xfrm>
            <a:off x="1370712" y="3194332"/>
            <a:ext cx="2010757" cy="10675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Horgász-szövetség</a:t>
            </a:r>
          </a:p>
          <a:p>
            <a:pPr algn="ctr"/>
            <a:endParaRPr lang="hu-HU" dirty="0">
              <a:solidFill>
                <a:schemeClr val="tx1"/>
              </a:solidFill>
            </a:endParaRPr>
          </a:p>
        </p:txBody>
      </p:sp>
      <p:sp>
        <p:nvSpPr>
          <p:cNvPr id="5" name="Téglalap 4">
            <a:extLst>
              <a:ext uri="{FF2B5EF4-FFF2-40B4-BE49-F238E27FC236}">
                <a16:creationId xmlns:a16="http://schemas.microsoft.com/office/drawing/2014/main" id="{52B0B654-F553-425C-AF87-EE7348FB752F}"/>
              </a:ext>
            </a:extLst>
          </p:cNvPr>
          <p:cNvSpPr/>
          <p:nvPr/>
        </p:nvSpPr>
        <p:spPr>
          <a:xfrm>
            <a:off x="4961812" y="3048256"/>
            <a:ext cx="2301252" cy="15969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Verseny</a:t>
            </a:r>
          </a:p>
          <a:p>
            <a:r>
              <a:rPr lang="hu-HU" sz="1600" dirty="0">
                <a:solidFill>
                  <a:schemeClr val="tx1"/>
                </a:solidFill>
              </a:rPr>
              <a:t>+ azon : int</a:t>
            </a:r>
          </a:p>
          <a:p>
            <a:r>
              <a:rPr lang="hu-HU" sz="1600" dirty="0">
                <a:solidFill>
                  <a:schemeClr val="tx1"/>
                </a:solidFill>
              </a:rPr>
              <a:t>+ hely : </a:t>
            </a:r>
            <a:r>
              <a:rPr lang="hu-HU" sz="1600" dirty="0" err="1">
                <a:solidFill>
                  <a:schemeClr val="tx1"/>
                </a:solidFill>
              </a:rPr>
              <a:t>string</a:t>
            </a:r>
            <a:endParaRPr lang="hu-HU" sz="1600" dirty="0">
              <a:solidFill>
                <a:schemeClr val="tx1"/>
              </a:solidFill>
            </a:endParaRPr>
          </a:p>
        </p:txBody>
      </p:sp>
      <p:cxnSp>
        <p:nvCxnSpPr>
          <p:cNvPr id="6" name="Egyenes összekötő 5">
            <a:extLst>
              <a:ext uri="{FF2B5EF4-FFF2-40B4-BE49-F238E27FC236}">
                <a16:creationId xmlns:a16="http://schemas.microsoft.com/office/drawing/2014/main" id="{5575CFEF-07F9-4064-AD0F-4607EC6E9C9E}"/>
              </a:ext>
            </a:extLst>
          </p:cNvPr>
          <p:cNvCxnSpPr>
            <a:cxnSpLocks/>
            <a:stCxn id="16" idx="2"/>
            <a:endCxn id="15" idx="0"/>
          </p:cNvCxnSpPr>
          <p:nvPr/>
        </p:nvCxnSpPr>
        <p:spPr>
          <a:xfrm>
            <a:off x="9715070" y="4562257"/>
            <a:ext cx="0" cy="811452"/>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églalap 6">
            <a:extLst>
              <a:ext uri="{FF2B5EF4-FFF2-40B4-BE49-F238E27FC236}">
                <a16:creationId xmlns:a16="http://schemas.microsoft.com/office/drawing/2014/main" id="{A6ED75E7-7769-40D1-8985-F2FD76615423}"/>
              </a:ext>
            </a:extLst>
          </p:cNvPr>
          <p:cNvSpPr/>
          <p:nvPr/>
        </p:nvSpPr>
        <p:spPr>
          <a:xfrm>
            <a:off x="4961738" y="3363038"/>
            <a:ext cx="2301833" cy="5122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a:extLst>
              <a:ext uri="{FF2B5EF4-FFF2-40B4-BE49-F238E27FC236}">
                <a16:creationId xmlns:a16="http://schemas.microsoft.com/office/drawing/2014/main" id="{2FAE2557-06B0-4387-831F-7FEA3FBAEC02}"/>
              </a:ext>
            </a:extLst>
          </p:cNvPr>
          <p:cNvSpPr txBox="1"/>
          <p:nvPr/>
        </p:nvSpPr>
        <p:spPr>
          <a:xfrm>
            <a:off x="7470956" y="3607150"/>
            <a:ext cx="1167243" cy="338554"/>
          </a:xfrm>
          <a:prstGeom prst="rect">
            <a:avLst/>
          </a:prstGeom>
          <a:noFill/>
        </p:spPr>
        <p:txBody>
          <a:bodyPr wrap="none" rtlCol="0">
            <a:spAutoFit/>
          </a:bodyPr>
          <a:lstStyle/>
          <a:p>
            <a:pPr algn="ctr"/>
            <a:r>
              <a:rPr lang="hu-HU" sz="1600" dirty="0"/>
              <a:t>+ horgászok</a:t>
            </a:r>
          </a:p>
        </p:txBody>
      </p:sp>
      <p:sp>
        <p:nvSpPr>
          <p:cNvPr id="9" name="Téglalap 8">
            <a:extLst>
              <a:ext uri="{FF2B5EF4-FFF2-40B4-BE49-F238E27FC236}">
                <a16:creationId xmlns:a16="http://schemas.microsoft.com/office/drawing/2014/main" id="{27B7E2A9-3A1D-4CEA-A4C9-847ED5B83277}"/>
              </a:ext>
            </a:extLst>
          </p:cNvPr>
          <p:cNvSpPr/>
          <p:nvPr/>
        </p:nvSpPr>
        <p:spPr>
          <a:xfrm>
            <a:off x="8608544" y="5458045"/>
            <a:ext cx="2212803" cy="9022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Fogás</a:t>
            </a:r>
          </a:p>
          <a:p>
            <a:r>
              <a:rPr lang="hu-HU" sz="1600" dirty="0">
                <a:solidFill>
                  <a:schemeClr val="tx1"/>
                </a:solidFill>
              </a:rPr>
              <a:t>+ </a:t>
            </a:r>
            <a:r>
              <a:rPr lang="hu-HU" sz="1600" dirty="0">
                <a:solidFill>
                  <a:schemeClr val="tx1"/>
                </a:solidFill>
                <a:latin typeface="Calibri" panose="020F0502020204030204" pitchFamily="34" charset="0"/>
                <a:ea typeface="Times New Roman" panose="02020603050405020304" pitchFamily="18" charset="0"/>
              </a:rPr>
              <a:t>tömeg</a:t>
            </a:r>
            <a:r>
              <a:rPr lang="hu-HU" sz="1600" dirty="0">
                <a:solidFill>
                  <a:schemeClr val="tx1"/>
                </a:solidFill>
              </a:rPr>
              <a:t> : </a:t>
            </a:r>
            <a:r>
              <a:rPr lang="hu-HU" sz="1600" dirty="0" err="1">
                <a:solidFill>
                  <a:schemeClr val="tx1"/>
                </a:solidFill>
              </a:rPr>
              <a:t>real</a:t>
            </a:r>
            <a:endParaRPr lang="hu-HU" sz="1600" dirty="0">
              <a:solidFill>
                <a:schemeClr val="tx1"/>
              </a:solidFill>
            </a:endParaRPr>
          </a:p>
          <a:p>
            <a:pPr algn="ctr"/>
            <a:endParaRPr lang="hu-HU" i="1" dirty="0">
              <a:solidFill>
                <a:schemeClr val="tx1"/>
              </a:solidFill>
            </a:endParaRPr>
          </a:p>
        </p:txBody>
      </p:sp>
      <p:sp>
        <p:nvSpPr>
          <p:cNvPr id="10" name="Téglalap 9">
            <a:extLst>
              <a:ext uri="{FF2B5EF4-FFF2-40B4-BE49-F238E27FC236}">
                <a16:creationId xmlns:a16="http://schemas.microsoft.com/office/drawing/2014/main" id="{4FD718DF-5F7A-4994-8EE6-E0C5230D3601}"/>
              </a:ext>
            </a:extLst>
          </p:cNvPr>
          <p:cNvSpPr/>
          <p:nvPr/>
        </p:nvSpPr>
        <p:spPr>
          <a:xfrm>
            <a:off x="8608543" y="5794708"/>
            <a:ext cx="2212803" cy="2506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1" name="Egyenes összekötő 10">
            <a:extLst>
              <a:ext uri="{FF2B5EF4-FFF2-40B4-BE49-F238E27FC236}">
                <a16:creationId xmlns:a16="http://schemas.microsoft.com/office/drawing/2014/main" id="{B1155A8B-A869-49D8-BBBD-3F8C1C8675AF}"/>
              </a:ext>
            </a:extLst>
          </p:cNvPr>
          <p:cNvCxnSpPr>
            <a:cxnSpLocks/>
            <a:stCxn id="34" idx="3"/>
            <a:endCxn id="66" idx="2"/>
          </p:cNvCxnSpPr>
          <p:nvPr/>
        </p:nvCxnSpPr>
        <p:spPr>
          <a:xfrm flipV="1">
            <a:off x="3381469" y="3622368"/>
            <a:ext cx="1490715" cy="105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Háromszög 11">
            <a:extLst>
              <a:ext uri="{FF2B5EF4-FFF2-40B4-BE49-F238E27FC236}">
                <a16:creationId xmlns:a16="http://schemas.microsoft.com/office/drawing/2014/main" id="{DA5F4DD4-5062-459B-AADE-E41D1FCC3706}"/>
              </a:ext>
            </a:extLst>
          </p:cNvPr>
          <p:cNvSpPr/>
          <p:nvPr/>
        </p:nvSpPr>
        <p:spPr>
          <a:xfrm rot="16200000">
            <a:off x="7297984" y="3403206"/>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Szövegdoboz 12">
            <a:extLst>
              <a:ext uri="{FF2B5EF4-FFF2-40B4-BE49-F238E27FC236}">
                <a16:creationId xmlns:a16="http://schemas.microsoft.com/office/drawing/2014/main" id="{AC3CE6F8-D191-4B72-A467-95AFA3794F2F}"/>
              </a:ext>
            </a:extLst>
          </p:cNvPr>
          <p:cNvSpPr txBox="1"/>
          <p:nvPr/>
        </p:nvSpPr>
        <p:spPr>
          <a:xfrm>
            <a:off x="9623810" y="4694787"/>
            <a:ext cx="550151" cy="338554"/>
          </a:xfrm>
          <a:prstGeom prst="rect">
            <a:avLst/>
          </a:prstGeom>
          <a:noFill/>
        </p:spPr>
        <p:txBody>
          <a:bodyPr wrap="square" rtlCol="0">
            <a:spAutoFit/>
          </a:bodyPr>
          <a:lstStyle/>
          <a:p>
            <a:pPr algn="ctr"/>
            <a:r>
              <a:rPr lang="hu-HU" sz="1600" dirty="0"/>
              <a:t>fog</a:t>
            </a:r>
          </a:p>
        </p:txBody>
      </p:sp>
      <p:sp>
        <p:nvSpPr>
          <p:cNvPr id="14" name="Szövegdoboz 13">
            <a:extLst>
              <a:ext uri="{FF2B5EF4-FFF2-40B4-BE49-F238E27FC236}">
                <a16:creationId xmlns:a16="http://schemas.microsoft.com/office/drawing/2014/main" id="{CF56C385-4103-43EC-900F-530473C38624}"/>
              </a:ext>
            </a:extLst>
          </p:cNvPr>
          <p:cNvSpPr txBox="1"/>
          <p:nvPr/>
        </p:nvSpPr>
        <p:spPr>
          <a:xfrm>
            <a:off x="4658163" y="3282936"/>
            <a:ext cx="303288" cy="379591"/>
          </a:xfrm>
          <a:prstGeom prst="rect">
            <a:avLst/>
          </a:prstGeom>
          <a:noFill/>
        </p:spPr>
        <p:txBody>
          <a:bodyPr wrap="none" rtlCol="0">
            <a:spAutoFit/>
          </a:bodyPr>
          <a:lstStyle/>
          <a:p>
            <a:pPr algn="ctr"/>
            <a:r>
              <a:rPr lang="hu-HU" sz="2800" baseline="-10000" dirty="0"/>
              <a:t>*</a:t>
            </a:r>
          </a:p>
        </p:txBody>
      </p:sp>
      <p:sp>
        <p:nvSpPr>
          <p:cNvPr id="15" name="Ellipszis 14">
            <a:extLst>
              <a:ext uri="{FF2B5EF4-FFF2-40B4-BE49-F238E27FC236}">
                <a16:creationId xmlns:a16="http://schemas.microsoft.com/office/drawing/2014/main" id="{364A6E27-B855-4CF1-8966-AE0E83AE68BF}"/>
              </a:ext>
            </a:extLst>
          </p:cNvPr>
          <p:cNvSpPr/>
          <p:nvPr/>
        </p:nvSpPr>
        <p:spPr>
          <a:xfrm>
            <a:off x="9671558" y="5373709"/>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C66DF760-AD0A-4FD6-8B68-55ECE477A55F}"/>
              </a:ext>
            </a:extLst>
          </p:cNvPr>
          <p:cNvSpPr/>
          <p:nvPr/>
        </p:nvSpPr>
        <p:spPr>
          <a:xfrm>
            <a:off x="8608544" y="3171839"/>
            <a:ext cx="2213052" cy="13904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Horgász</a:t>
            </a:r>
          </a:p>
          <a:p>
            <a:r>
              <a:rPr lang="hu-HU" sz="1600" dirty="0">
                <a:solidFill>
                  <a:schemeClr val="tx1"/>
                </a:solidFill>
              </a:rPr>
              <a:t>+ név : </a:t>
            </a:r>
            <a:r>
              <a:rPr lang="hu-HU" sz="1600" dirty="0" err="1">
                <a:solidFill>
                  <a:schemeClr val="tx1"/>
                </a:solidFill>
              </a:rPr>
              <a:t>string</a:t>
            </a:r>
            <a:endParaRPr lang="hu-HU" sz="1600" dirty="0">
              <a:solidFill>
                <a:schemeClr val="tx1"/>
              </a:solidFill>
            </a:endParaRPr>
          </a:p>
          <a:p>
            <a:endParaRPr lang="hu-HU" sz="1600" dirty="0">
              <a:solidFill>
                <a:schemeClr val="tx1"/>
              </a:solidFill>
            </a:endParaRPr>
          </a:p>
        </p:txBody>
      </p:sp>
      <p:sp>
        <p:nvSpPr>
          <p:cNvPr id="17" name="Téglalap 16">
            <a:extLst>
              <a:ext uri="{FF2B5EF4-FFF2-40B4-BE49-F238E27FC236}">
                <a16:creationId xmlns:a16="http://schemas.microsoft.com/office/drawing/2014/main" id="{6DC8F53B-8E4B-49C3-8EEA-2888410A1D61}"/>
              </a:ext>
            </a:extLst>
          </p:cNvPr>
          <p:cNvSpPr/>
          <p:nvPr/>
        </p:nvSpPr>
        <p:spPr>
          <a:xfrm>
            <a:off x="8609091" y="3486620"/>
            <a:ext cx="2212255" cy="2793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Szövegdoboz 21">
            <a:extLst>
              <a:ext uri="{FF2B5EF4-FFF2-40B4-BE49-F238E27FC236}">
                <a16:creationId xmlns:a16="http://schemas.microsoft.com/office/drawing/2014/main" id="{31E2DF1D-7D8F-4D91-A774-19506FDD599B}"/>
              </a:ext>
            </a:extLst>
          </p:cNvPr>
          <p:cNvSpPr txBox="1"/>
          <p:nvPr/>
        </p:nvSpPr>
        <p:spPr>
          <a:xfrm>
            <a:off x="8350104" y="3279229"/>
            <a:ext cx="303288" cy="379591"/>
          </a:xfrm>
          <a:prstGeom prst="rect">
            <a:avLst/>
          </a:prstGeom>
          <a:noFill/>
        </p:spPr>
        <p:txBody>
          <a:bodyPr wrap="none" rtlCol="0">
            <a:spAutoFit/>
          </a:bodyPr>
          <a:lstStyle/>
          <a:p>
            <a:pPr algn="ctr"/>
            <a:r>
              <a:rPr lang="hu-HU" sz="2800" baseline="-10000" dirty="0"/>
              <a:t>*</a:t>
            </a:r>
          </a:p>
        </p:txBody>
      </p:sp>
      <p:sp>
        <p:nvSpPr>
          <p:cNvPr id="23" name="Szövegdoboz 22">
            <a:extLst>
              <a:ext uri="{FF2B5EF4-FFF2-40B4-BE49-F238E27FC236}">
                <a16:creationId xmlns:a16="http://schemas.microsoft.com/office/drawing/2014/main" id="{AAAC3AA5-6303-49E8-8981-C94036CAFBC4}"/>
              </a:ext>
            </a:extLst>
          </p:cNvPr>
          <p:cNvSpPr txBox="1"/>
          <p:nvPr/>
        </p:nvSpPr>
        <p:spPr>
          <a:xfrm>
            <a:off x="9347640" y="5160883"/>
            <a:ext cx="303288" cy="379591"/>
          </a:xfrm>
          <a:prstGeom prst="rect">
            <a:avLst/>
          </a:prstGeom>
          <a:noFill/>
        </p:spPr>
        <p:txBody>
          <a:bodyPr wrap="none" rtlCol="0">
            <a:spAutoFit/>
          </a:bodyPr>
          <a:lstStyle/>
          <a:p>
            <a:pPr algn="ctr"/>
            <a:r>
              <a:rPr lang="hu-HU" sz="2800" baseline="-10000" dirty="0"/>
              <a:t>*</a:t>
            </a:r>
          </a:p>
        </p:txBody>
      </p:sp>
      <p:sp>
        <p:nvSpPr>
          <p:cNvPr id="24" name="Szövegdoboz 23">
            <a:extLst>
              <a:ext uri="{FF2B5EF4-FFF2-40B4-BE49-F238E27FC236}">
                <a16:creationId xmlns:a16="http://schemas.microsoft.com/office/drawing/2014/main" id="{CE3E8B80-CAA1-40DB-B87A-025E157B8884}"/>
              </a:ext>
            </a:extLst>
          </p:cNvPr>
          <p:cNvSpPr txBox="1"/>
          <p:nvPr/>
        </p:nvSpPr>
        <p:spPr>
          <a:xfrm>
            <a:off x="9695671" y="5140187"/>
            <a:ext cx="973280" cy="338554"/>
          </a:xfrm>
          <a:prstGeom prst="rect">
            <a:avLst/>
          </a:prstGeom>
          <a:noFill/>
        </p:spPr>
        <p:txBody>
          <a:bodyPr wrap="none" rtlCol="0">
            <a:spAutoFit/>
          </a:bodyPr>
          <a:lstStyle/>
          <a:p>
            <a:pPr algn="ctr"/>
            <a:r>
              <a:rPr lang="hu-HU" sz="1600" dirty="0"/>
              <a:t>+ fogások</a:t>
            </a:r>
          </a:p>
        </p:txBody>
      </p:sp>
      <p:sp>
        <p:nvSpPr>
          <p:cNvPr id="31" name="Szövegdoboz 30">
            <a:extLst>
              <a:ext uri="{FF2B5EF4-FFF2-40B4-BE49-F238E27FC236}">
                <a16:creationId xmlns:a16="http://schemas.microsoft.com/office/drawing/2014/main" id="{4394741C-A181-4BF9-A8BD-D80A3277B7AB}"/>
              </a:ext>
            </a:extLst>
          </p:cNvPr>
          <p:cNvSpPr txBox="1"/>
          <p:nvPr/>
        </p:nvSpPr>
        <p:spPr>
          <a:xfrm>
            <a:off x="7408091" y="3289573"/>
            <a:ext cx="903961" cy="338554"/>
          </a:xfrm>
          <a:prstGeom prst="rect">
            <a:avLst/>
          </a:prstGeom>
          <a:noFill/>
        </p:spPr>
        <p:txBody>
          <a:bodyPr wrap="square" rtlCol="0">
            <a:spAutoFit/>
          </a:bodyPr>
          <a:lstStyle/>
          <a:p>
            <a:r>
              <a:rPr lang="hu-HU" sz="1600" dirty="0"/>
              <a:t>benevez</a:t>
            </a:r>
          </a:p>
        </p:txBody>
      </p:sp>
      <p:sp>
        <p:nvSpPr>
          <p:cNvPr id="33" name="Rombusz 32">
            <a:extLst>
              <a:ext uri="{FF2B5EF4-FFF2-40B4-BE49-F238E27FC236}">
                <a16:creationId xmlns:a16="http://schemas.microsoft.com/office/drawing/2014/main" id="{95067675-8995-44E7-BD35-B00B7646E3A2}"/>
              </a:ext>
            </a:extLst>
          </p:cNvPr>
          <p:cNvSpPr/>
          <p:nvPr/>
        </p:nvSpPr>
        <p:spPr>
          <a:xfrm>
            <a:off x="8384019" y="5876914"/>
            <a:ext cx="190056" cy="111098"/>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Téglalap 33">
            <a:extLst>
              <a:ext uri="{FF2B5EF4-FFF2-40B4-BE49-F238E27FC236}">
                <a16:creationId xmlns:a16="http://schemas.microsoft.com/office/drawing/2014/main" id="{582D875A-F179-4B46-872A-1922FF364F8B}"/>
              </a:ext>
            </a:extLst>
          </p:cNvPr>
          <p:cNvSpPr/>
          <p:nvPr/>
        </p:nvSpPr>
        <p:spPr>
          <a:xfrm>
            <a:off x="1370712" y="3511066"/>
            <a:ext cx="2010757" cy="2247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Szövegdoboz 38">
            <a:extLst>
              <a:ext uri="{FF2B5EF4-FFF2-40B4-BE49-F238E27FC236}">
                <a16:creationId xmlns:a16="http://schemas.microsoft.com/office/drawing/2014/main" id="{831D85BE-FCB9-4F2C-BD99-EAE03DE329D5}"/>
              </a:ext>
            </a:extLst>
          </p:cNvPr>
          <p:cNvSpPr txBox="1"/>
          <p:nvPr/>
        </p:nvSpPr>
        <p:spPr>
          <a:xfrm>
            <a:off x="3832267" y="3633874"/>
            <a:ext cx="1168333" cy="338554"/>
          </a:xfrm>
          <a:prstGeom prst="rect">
            <a:avLst/>
          </a:prstGeom>
          <a:noFill/>
        </p:spPr>
        <p:txBody>
          <a:bodyPr wrap="none" rtlCol="0">
            <a:spAutoFit/>
          </a:bodyPr>
          <a:lstStyle/>
          <a:p>
            <a:pPr algn="ctr"/>
            <a:r>
              <a:rPr lang="hu-HU" sz="1600" dirty="0"/>
              <a:t>+ versenyek</a:t>
            </a:r>
          </a:p>
        </p:txBody>
      </p:sp>
      <p:sp>
        <p:nvSpPr>
          <p:cNvPr id="40" name="Téglalap 39">
            <a:extLst>
              <a:ext uri="{FF2B5EF4-FFF2-40B4-BE49-F238E27FC236}">
                <a16:creationId xmlns:a16="http://schemas.microsoft.com/office/drawing/2014/main" id="{12EF1A56-C907-411A-BE56-6206463E6673}"/>
              </a:ext>
            </a:extLst>
          </p:cNvPr>
          <p:cNvSpPr/>
          <p:nvPr/>
        </p:nvSpPr>
        <p:spPr>
          <a:xfrm>
            <a:off x="4968740" y="5456706"/>
            <a:ext cx="2294324" cy="9035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i="1" dirty="0">
                <a:solidFill>
                  <a:schemeClr val="tx1"/>
                </a:solidFill>
              </a:rPr>
              <a:t>Halfaj</a:t>
            </a:r>
          </a:p>
          <a:p>
            <a:pPr algn="ctr"/>
            <a:endParaRPr lang="hu-HU" i="1" dirty="0">
              <a:solidFill>
                <a:schemeClr val="tx1"/>
              </a:solidFill>
            </a:endParaRPr>
          </a:p>
        </p:txBody>
      </p:sp>
      <p:sp>
        <p:nvSpPr>
          <p:cNvPr id="41" name="Téglalap 40">
            <a:extLst>
              <a:ext uri="{FF2B5EF4-FFF2-40B4-BE49-F238E27FC236}">
                <a16:creationId xmlns:a16="http://schemas.microsoft.com/office/drawing/2014/main" id="{47AA8325-15DC-4F6B-AFCE-CF4A539DC5D5}"/>
              </a:ext>
            </a:extLst>
          </p:cNvPr>
          <p:cNvSpPr/>
          <p:nvPr/>
        </p:nvSpPr>
        <p:spPr>
          <a:xfrm>
            <a:off x="4968739" y="5798497"/>
            <a:ext cx="2294324" cy="2679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4" name="Egyenes összekötő 43">
            <a:extLst>
              <a:ext uri="{FF2B5EF4-FFF2-40B4-BE49-F238E27FC236}">
                <a16:creationId xmlns:a16="http://schemas.microsoft.com/office/drawing/2014/main" id="{C26AAA27-D765-416B-B364-8D115591BC52}"/>
              </a:ext>
            </a:extLst>
          </p:cNvPr>
          <p:cNvCxnSpPr>
            <a:cxnSpLocks/>
            <a:stCxn id="33" idx="1"/>
            <a:endCxn id="41" idx="3"/>
          </p:cNvCxnSpPr>
          <p:nvPr/>
        </p:nvCxnSpPr>
        <p:spPr>
          <a:xfrm flipH="1">
            <a:off x="7263063" y="5932463"/>
            <a:ext cx="1120956" cy="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Szövegdoboz 47">
            <a:extLst>
              <a:ext uri="{FF2B5EF4-FFF2-40B4-BE49-F238E27FC236}">
                <a16:creationId xmlns:a16="http://schemas.microsoft.com/office/drawing/2014/main" id="{129DD80C-FA1A-47F6-B544-BE36AF1DBD0A}"/>
              </a:ext>
            </a:extLst>
          </p:cNvPr>
          <p:cNvSpPr txBox="1"/>
          <p:nvPr/>
        </p:nvSpPr>
        <p:spPr>
          <a:xfrm>
            <a:off x="7257324" y="5897153"/>
            <a:ext cx="585418" cy="338554"/>
          </a:xfrm>
          <a:prstGeom prst="rect">
            <a:avLst/>
          </a:prstGeom>
          <a:noFill/>
        </p:spPr>
        <p:txBody>
          <a:bodyPr wrap="none" rtlCol="0">
            <a:spAutoFit/>
          </a:bodyPr>
          <a:lstStyle/>
          <a:p>
            <a:pPr algn="ctr"/>
            <a:r>
              <a:rPr lang="hu-HU" sz="1600" dirty="0"/>
              <a:t>+ hal</a:t>
            </a:r>
          </a:p>
        </p:txBody>
      </p:sp>
      <p:sp>
        <p:nvSpPr>
          <p:cNvPr id="54" name="Háromszög 53">
            <a:extLst>
              <a:ext uri="{FF2B5EF4-FFF2-40B4-BE49-F238E27FC236}">
                <a16:creationId xmlns:a16="http://schemas.microsoft.com/office/drawing/2014/main" id="{BC4F37C1-BA90-45B3-85DF-861C0C626018}"/>
              </a:ext>
            </a:extLst>
          </p:cNvPr>
          <p:cNvSpPr/>
          <p:nvPr/>
        </p:nvSpPr>
        <p:spPr>
          <a:xfrm rot="5400000">
            <a:off x="4187066" y="3420577"/>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Szövegdoboz 54">
            <a:extLst>
              <a:ext uri="{FF2B5EF4-FFF2-40B4-BE49-F238E27FC236}">
                <a16:creationId xmlns:a16="http://schemas.microsoft.com/office/drawing/2014/main" id="{9F945DC9-8A98-4178-9B32-295CA20B67C5}"/>
              </a:ext>
            </a:extLst>
          </p:cNvPr>
          <p:cNvSpPr txBox="1"/>
          <p:nvPr/>
        </p:nvSpPr>
        <p:spPr>
          <a:xfrm>
            <a:off x="3416277" y="3319985"/>
            <a:ext cx="905709" cy="338554"/>
          </a:xfrm>
          <a:prstGeom prst="rect">
            <a:avLst/>
          </a:prstGeom>
          <a:noFill/>
        </p:spPr>
        <p:txBody>
          <a:bodyPr wrap="square" rtlCol="0">
            <a:spAutoFit/>
          </a:bodyPr>
          <a:lstStyle/>
          <a:p>
            <a:pPr algn="ctr"/>
            <a:r>
              <a:rPr lang="hu-HU" sz="1600" dirty="0"/>
              <a:t>rendez</a:t>
            </a:r>
          </a:p>
        </p:txBody>
      </p:sp>
      <p:cxnSp>
        <p:nvCxnSpPr>
          <p:cNvPr id="61" name="Egyenes összekötő 60">
            <a:extLst>
              <a:ext uri="{FF2B5EF4-FFF2-40B4-BE49-F238E27FC236}">
                <a16:creationId xmlns:a16="http://schemas.microsoft.com/office/drawing/2014/main" id="{84D433BA-C41F-4291-96DD-793E5BEFD6FF}"/>
              </a:ext>
            </a:extLst>
          </p:cNvPr>
          <p:cNvCxnSpPr>
            <a:cxnSpLocks/>
            <a:stCxn id="7" idx="3"/>
            <a:endCxn id="64" idx="2"/>
          </p:cNvCxnSpPr>
          <p:nvPr/>
        </p:nvCxnSpPr>
        <p:spPr>
          <a:xfrm flipV="1">
            <a:off x="7263571" y="3616118"/>
            <a:ext cx="1238052" cy="3041"/>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Ellipszis 63">
            <a:extLst>
              <a:ext uri="{FF2B5EF4-FFF2-40B4-BE49-F238E27FC236}">
                <a16:creationId xmlns:a16="http://schemas.microsoft.com/office/drawing/2014/main" id="{B9887219-7618-40D6-B989-E24B3C574AD1}"/>
              </a:ext>
            </a:extLst>
          </p:cNvPr>
          <p:cNvSpPr/>
          <p:nvPr/>
        </p:nvSpPr>
        <p:spPr>
          <a:xfrm>
            <a:off x="8501623" y="3574620"/>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Ellipszis 65">
            <a:extLst>
              <a:ext uri="{FF2B5EF4-FFF2-40B4-BE49-F238E27FC236}">
                <a16:creationId xmlns:a16="http://schemas.microsoft.com/office/drawing/2014/main" id="{8FCDE7DA-18E1-4B7D-A59E-0CF4C10C9E53}"/>
              </a:ext>
            </a:extLst>
          </p:cNvPr>
          <p:cNvSpPr/>
          <p:nvPr/>
        </p:nvSpPr>
        <p:spPr>
          <a:xfrm>
            <a:off x="4872184" y="3580870"/>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Háromszög 78">
            <a:extLst>
              <a:ext uri="{FF2B5EF4-FFF2-40B4-BE49-F238E27FC236}">
                <a16:creationId xmlns:a16="http://schemas.microsoft.com/office/drawing/2014/main" id="{D21AD5F4-6730-4264-A9B7-66E2FEF62094}"/>
              </a:ext>
            </a:extLst>
          </p:cNvPr>
          <p:cNvSpPr/>
          <p:nvPr/>
        </p:nvSpPr>
        <p:spPr>
          <a:xfrm rot="10800000">
            <a:off x="9799766" y="4990658"/>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5" name="Szövegdoboz 84">
            <a:extLst>
              <a:ext uri="{FF2B5EF4-FFF2-40B4-BE49-F238E27FC236}">
                <a16:creationId xmlns:a16="http://schemas.microsoft.com/office/drawing/2014/main" id="{021A93E3-E8C0-489A-8BF9-3FAD0117197D}"/>
              </a:ext>
            </a:extLst>
          </p:cNvPr>
          <p:cNvSpPr txBox="1"/>
          <p:nvPr/>
        </p:nvSpPr>
        <p:spPr>
          <a:xfrm>
            <a:off x="1326716" y="3693641"/>
            <a:ext cx="2089561" cy="338554"/>
          </a:xfrm>
          <a:prstGeom prst="rect">
            <a:avLst/>
          </a:prstGeom>
          <a:noFill/>
        </p:spPr>
        <p:txBody>
          <a:bodyPr wrap="square" rtlCol="0">
            <a:spAutoFit/>
          </a:bodyPr>
          <a:lstStyle/>
          <a:p>
            <a:r>
              <a:rPr lang="hu-HU" sz="1600" dirty="0"/>
              <a:t>+ hirdet(</a:t>
            </a:r>
            <a:r>
              <a:rPr lang="hu-HU" sz="1600" dirty="0" err="1"/>
              <a:t>h:string</a:t>
            </a:r>
            <a:r>
              <a:rPr lang="hu-HU" sz="1600" dirty="0"/>
              <a:t>) </a:t>
            </a:r>
            <a:r>
              <a:rPr lang="hu-HU" sz="1600" dirty="0">
                <a:solidFill>
                  <a:schemeClr val="tx1"/>
                </a:solidFill>
              </a:rPr>
              <a:t>: </a:t>
            </a:r>
            <a:r>
              <a:rPr lang="hu-HU" sz="1600" dirty="0" err="1">
                <a:solidFill>
                  <a:schemeClr val="tx1"/>
                </a:solidFill>
              </a:rPr>
              <a:t>void</a:t>
            </a:r>
            <a:endParaRPr lang="hu-HU" sz="1600" dirty="0">
              <a:solidFill>
                <a:schemeClr val="tx1"/>
              </a:solidFill>
            </a:endParaRPr>
          </a:p>
        </p:txBody>
      </p:sp>
      <p:sp>
        <p:nvSpPr>
          <p:cNvPr id="88" name="Szövegdoboz 87">
            <a:extLst>
              <a:ext uri="{FF2B5EF4-FFF2-40B4-BE49-F238E27FC236}">
                <a16:creationId xmlns:a16="http://schemas.microsoft.com/office/drawing/2014/main" id="{9D4CC761-667D-4762-8B47-A27243BA45EB}"/>
              </a:ext>
            </a:extLst>
          </p:cNvPr>
          <p:cNvSpPr txBox="1"/>
          <p:nvPr/>
        </p:nvSpPr>
        <p:spPr>
          <a:xfrm>
            <a:off x="4942133" y="3846281"/>
            <a:ext cx="2411720" cy="338554"/>
          </a:xfrm>
          <a:prstGeom prst="rect">
            <a:avLst/>
          </a:prstGeom>
          <a:noFill/>
        </p:spPr>
        <p:txBody>
          <a:bodyPr wrap="square" rtlCol="0">
            <a:spAutoFit/>
          </a:bodyPr>
          <a:lstStyle/>
          <a:p>
            <a:r>
              <a:rPr lang="hu-HU" sz="1600" dirty="0"/>
              <a:t>+ regisztrál(Horgász) </a:t>
            </a:r>
            <a:r>
              <a:rPr lang="hu-HU" sz="1600" dirty="0">
                <a:solidFill>
                  <a:schemeClr val="tx1"/>
                </a:solidFill>
              </a:rPr>
              <a:t>: </a:t>
            </a:r>
            <a:r>
              <a:rPr lang="hu-HU" sz="1600" dirty="0" err="1">
                <a:solidFill>
                  <a:schemeClr val="tx1"/>
                </a:solidFill>
              </a:rPr>
              <a:t>void</a:t>
            </a:r>
            <a:endParaRPr lang="hu-HU" sz="1600" dirty="0">
              <a:solidFill>
                <a:schemeClr val="tx1"/>
              </a:solidFill>
            </a:endParaRPr>
          </a:p>
        </p:txBody>
      </p:sp>
      <p:sp>
        <p:nvSpPr>
          <p:cNvPr id="93" name="Szövegdoboz 92">
            <a:extLst>
              <a:ext uri="{FF2B5EF4-FFF2-40B4-BE49-F238E27FC236}">
                <a16:creationId xmlns:a16="http://schemas.microsoft.com/office/drawing/2014/main" id="{05E30E1F-E352-469C-ABBA-9D966EA562A2}"/>
              </a:ext>
            </a:extLst>
          </p:cNvPr>
          <p:cNvSpPr txBox="1"/>
          <p:nvPr/>
        </p:nvSpPr>
        <p:spPr>
          <a:xfrm>
            <a:off x="8588646" y="3734050"/>
            <a:ext cx="2411721" cy="338554"/>
          </a:xfrm>
          <a:prstGeom prst="rect">
            <a:avLst/>
          </a:prstGeom>
          <a:noFill/>
        </p:spPr>
        <p:txBody>
          <a:bodyPr wrap="square" rtlCol="0">
            <a:spAutoFit/>
          </a:bodyPr>
          <a:lstStyle/>
          <a:p>
            <a:r>
              <a:rPr lang="hu-HU" sz="1600" dirty="0"/>
              <a:t>+ kifog(Halfaj, int) </a:t>
            </a:r>
            <a:r>
              <a:rPr lang="hu-HU" sz="1600" dirty="0">
                <a:solidFill>
                  <a:schemeClr val="tx1"/>
                </a:solidFill>
              </a:rPr>
              <a:t>: </a:t>
            </a:r>
            <a:r>
              <a:rPr lang="hu-HU" sz="1600" dirty="0" err="1">
                <a:solidFill>
                  <a:schemeClr val="tx1"/>
                </a:solidFill>
              </a:rPr>
              <a:t>void</a:t>
            </a:r>
            <a:endParaRPr lang="hu-HU" sz="1600" dirty="0">
              <a:solidFill>
                <a:schemeClr val="tx1"/>
              </a:solidFill>
            </a:endParaRPr>
          </a:p>
        </p:txBody>
      </p:sp>
    </p:spTree>
    <p:extLst>
      <p:ext uri="{BB962C8B-B14F-4D97-AF65-F5344CB8AC3E}">
        <p14:creationId xmlns:p14="http://schemas.microsoft.com/office/powerpoint/2010/main" val="1720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blinds(horizontal)">
                                      <p:cBhvr>
                                        <p:cTn id="39" dur="500"/>
                                        <p:tgtEl>
                                          <p:spTgt spid="85"/>
                                        </p:tgtEl>
                                      </p:cBhvr>
                                    </p:animEffect>
                                  </p:childTnLst>
                                </p:cTn>
                              </p:par>
                            </p:childTnLst>
                          </p:cTn>
                        </p:par>
                        <p:par>
                          <p:cTn id="40" fill="hold">
                            <p:stCondLst>
                              <p:cond delay="500"/>
                            </p:stCondLst>
                            <p:childTnLst>
                              <p:par>
                                <p:cTn id="41" presetID="3" presetClass="entr" presetSubtype="1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linds(horizontal)">
                                      <p:cBhvr>
                                        <p:cTn id="52" dur="500"/>
                                        <p:tgtEl>
                                          <p:spTgt spid="5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blinds(horizontal)">
                                      <p:cBhvr>
                                        <p:cTn id="55" dur="500"/>
                                        <p:tgtEl>
                                          <p:spTgt spid="5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blinds(horizontal)">
                                      <p:cBhvr>
                                        <p:cTn id="58" dur="500"/>
                                        <p:tgtEl>
                                          <p:spTgt spid="6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blinds(horizontal)">
                                      <p:cBhvr>
                                        <p:cTn id="63" dur="500"/>
                                        <p:tgtEl>
                                          <p:spTgt spid="88"/>
                                        </p:tgtEl>
                                      </p:cBhvr>
                                    </p:animEffect>
                                  </p:childTnLst>
                                </p:cTn>
                              </p:par>
                            </p:childTnLst>
                          </p:cTn>
                        </p:par>
                        <p:par>
                          <p:cTn id="64" fill="hold">
                            <p:stCondLst>
                              <p:cond delay="500"/>
                            </p:stCondLst>
                            <p:childTnLst>
                              <p:par>
                                <p:cTn id="65" presetID="3" presetClass="entr" presetSubtype="1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linds(horizontal)">
                                      <p:cBhvr>
                                        <p:cTn id="67" dur="500"/>
                                        <p:tgtEl>
                                          <p:spTgt spid="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linds(horizontal)">
                                      <p:cBhvr>
                                        <p:cTn id="70" dur="500"/>
                                        <p:tgtEl>
                                          <p:spTgt spid="1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linds(horizontal)">
                                      <p:cBhvr>
                                        <p:cTn id="73" dur="500"/>
                                        <p:tgtEl>
                                          <p:spTgt spid="22"/>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500"/>
                                        <p:tgtEl>
                                          <p:spTgt spid="31"/>
                                        </p:tgtEl>
                                      </p:cBhvr>
                                    </p:animEffect>
                                  </p:childTnLst>
                                </p:cTn>
                              </p:par>
                              <p:par>
                                <p:cTn id="77" presetID="3" presetClass="entr" presetSubtype="10"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blinds(horizontal)">
                                      <p:cBhvr>
                                        <p:cTn id="79" dur="500"/>
                                        <p:tgtEl>
                                          <p:spTgt spid="6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blinds(horizontal)">
                                      <p:cBhvr>
                                        <p:cTn id="82" dur="500"/>
                                        <p:tgtEl>
                                          <p:spTgt spid="6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blinds(horizontal)">
                                      <p:cBhvr>
                                        <p:cTn id="87" dur="500"/>
                                        <p:tgtEl>
                                          <p:spTgt spid="93"/>
                                        </p:tgtEl>
                                      </p:cBhvr>
                                    </p:animEffect>
                                  </p:childTnLst>
                                </p:cTn>
                              </p:par>
                            </p:childTnLst>
                          </p:cTn>
                        </p:par>
                        <p:par>
                          <p:cTn id="88" fill="hold">
                            <p:stCondLst>
                              <p:cond delay="500"/>
                            </p:stCondLst>
                            <p:childTnLst>
                              <p:par>
                                <p:cTn id="89" presetID="3" presetClass="entr" presetSubtype="1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blinds(horizontal)">
                                      <p:cBhvr>
                                        <p:cTn id="91" dur="500"/>
                                        <p:tgtEl>
                                          <p:spTgt spid="6"/>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blinds(horizontal)">
                                      <p:cBhvr>
                                        <p:cTn id="94" dur="500"/>
                                        <p:tgtEl>
                                          <p:spTgt spid="13"/>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linds(horizontal)">
                                      <p:cBhvr>
                                        <p:cTn id="97" dur="500"/>
                                        <p:tgtEl>
                                          <p:spTgt spid="15"/>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blinds(horizontal)">
                                      <p:cBhvr>
                                        <p:cTn id="100" dur="500"/>
                                        <p:tgtEl>
                                          <p:spTgt spid="23"/>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blinds(horizontal)">
                                      <p:cBhvr>
                                        <p:cTn id="103" dur="500"/>
                                        <p:tgtEl>
                                          <p:spTgt spid="24"/>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blinds(horizontal)">
                                      <p:cBhvr>
                                        <p:cTn id="106" dur="500"/>
                                        <p:tgtEl>
                                          <p:spTgt spid="79"/>
                                        </p:tgtEl>
                                      </p:cBhvr>
                                    </p:animEffect>
                                  </p:childTnLst>
                                </p:cTn>
                              </p:par>
                            </p:childTnLst>
                          </p:cTn>
                        </p:par>
                        <p:par>
                          <p:cTn id="107" fill="hold">
                            <p:stCondLst>
                              <p:cond delay="1000"/>
                            </p:stCondLst>
                            <p:childTnLst>
                              <p:par>
                                <p:cTn id="108" presetID="3" presetClass="entr" presetSubtype="10"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blinds(horizontal)">
                                      <p:cBhvr>
                                        <p:cTn id="110" dur="500"/>
                                        <p:tgtEl>
                                          <p:spTgt spid="33"/>
                                        </p:tgtEl>
                                      </p:cBhvr>
                                    </p:animEffect>
                                  </p:childTnLst>
                                </p:cTn>
                              </p:par>
                              <p:par>
                                <p:cTn id="111" presetID="3" presetClass="entr" presetSubtype="10"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blinds(horizontal)">
                                      <p:cBhvr>
                                        <p:cTn id="113" dur="500"/>
                                        <p:tgtEl>
                                          <p:spTgt spid="44"/>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blinds(horizontal)">
                                      <p:cBhvr>
                                        <p:cTn id="1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9" grpId="0" animBg="1"/>
      <p:bldP spid="10" grpId="0" animBg="1"/>
      <p:bldP spid="12" grpId="0" animBg="1"/>
      <p:bldP spid="13" grpId="0"/>
      <p:bldP spid="14" grpId="0"/>
      <p:bldP spid="15" grpId="0" animBg="1"/>
      <p:bldP spid="16" grpId="0" animBg="1"/>
      <p:bldP spid="17" grpId="0" animBg="1"/>
      <p:bldP spid="22" grpId="0"/>
      <p:bldP spid="23" grpId="0"/>
      <p:bldP spid="24" grpId="0"/>
      <p:bldP spid="31" grpId="0"/>
      <p:bldP spid="33" grpId="0" animBg="1"/>
      <p:bldP spid="34" grpId="0" animBg="1"/>
      <p:bldP spid="39" grpId="0"/>
      <p:bldP spid="40" grpId="0" animBg="1"/>
      <p:bldP spid="41" grpId="0" animBg="1"/>
      <p:bldP spid="48" grpId="0"/>
      <p:bldP spid="54" grpId="0" animBg="1"/>
      <p:bldP spid="55" grpId="0"/>
      <p:bldP spid="64" grpId="0" animBg="1"/>
      <p:bldP spid="66" grpId="0" animBg="1"/>
      <p:bldP spid="79" grpId="0" animBg="1"/>
      <p:bldP spid="85" grpId="0"/>
      <p:bldP spid="88" grpId="0"/>
      <p:bldP spid="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églalap: szamárfül 80">
            <a:extLst>
              <a:ext uri="{FF2B5EF4-FFF2-40B4-BE49-F238E27FC236}">
                <a16:creationId xmlns:a16="http://schemas.microsoft.com/office/drawing/2014/main" id="{73C1AE44-C74B-4AD4-8011-09D85D9376F0}"/>
              </a:ext>
            </a:extLst>
          </p:cNvPr>
          <p:cNvSpPr/>
          <p:nvPr/>
        </p:nvSpPr>
        <p:spPr>
          <a:xfrm rot="16200000">
            <a:off x="1661177" y="1142170"/>
            <a:ext cx="863519" cy="3646074"/>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dirty="0">
                <a:solidFill>
                  <a:schemeClr val="tx1"/>
                </a:solidFill>
                <a:ea typeface="Cambria Math" panose="02040503050406030204" pitchFamily="18" charset="0"/>
                <a:cs typeface="Arial Unicode MS" pitchFamily="34" charset="-128"/>
              </a:rPr>
              <a:t>(</a:t>
            </a:r>
            <a:r>
              <a:rPr lang="hu-HU" sz="1600" dirty="0" err="1">
                <a:solidFill>
                  <a:schemeClr val="tx1"/>
                </a:solidFill>
                <a:ea typeface="Cambria Math" panose="02040503050406030204" pitchFamily="18" charset="0"/>
                <a:cs typeface="Arial Unicode MS" pitchFamily="34" charset="-128"/>
              </a:rPr>
              <a:t>max,elem</a:t>
            </a:r>
            <a:r>
              <a:rPr lang="hu-HU" sz="1600" dirty="0">
                <a:solidFill>
                  <a:schemeClr val="tx1"/>
                </a:solidFill>
                <a:ea typeface="Cambria Math" panose="02040503050406030204" pitchFamily="18" charset="0"/>
                <a:cs typeface="Arial Unicode MS" pitchFamily="34" charset="-128"/>
              </a:rPr>
              <a:t>) := MAX                    </a:t>
            </a:r>
            <a:r>
              <a:rPr lang="hu-HU" sz="1600" dirty="0" err="1">
                <a:solidFill>
                  <a:schemeClr val="tx1"/>
                </a:solidFill>
                <a:ea typeface="Cambria Math" panose="02040503050406030204" pitchFamily="18" charset="0"/>
                <a:cs typeface="Arial Unicode MS" pitchFamily="34" charset="-128"/>
              </a:rPr>
              <a:t>e.összesít</a:t>
            </a:r>
            <a:r>
              <a:rPr lang="hu-HU" sz="1600" dirty="0">
                <a:solidFill>
                  <a:schemeClr val="tx1"/>
                </a:solidFill>
                <a:ea typeface="Cambria Math" panose="02040503050406030204" pitchFamily="18" charset="0"/>
                <a:cs typeface="Arial Unicode MS" pitchFamily="34" charset="-128"/>
              </a:rPr>
              <a:t>()</a:t>
            </a:r>
            <a:endParaRPr lang="hu-HU" sz="1600" dirty="0">
              <a:solidFill>
                <a:schemeClr val="tx1"/>
              </a:solidFill>
              <a:ea typeface="Cambria Math" panose="02040503050406030204" pitchFamily="18" charset="0"/>
              <a:cs typeface="Calibri" panose="020F0502020204030204" pitchFamily="34" charset="0"/>
            </a:endParaRPr>
          </a:p>
          <a:p>
            <a:pPr defTabSz="914414"/>
            <a:endParaRPr lang="hu-HU" sz="1600" dirty="0">
              <a:solidFill>
                <a:schemeClr val="tx1"/>
              </a:solidFill>
              <a:latin typeface="Cambria Math" panose="02040503050406030204" pitchFamily="18" charset="0"/>
              <a:ea typeface="Cambria Math" panose="02040503050406030204" pitchFamily="18" charset="0"/>
              <a:cs typeface="Arial Unicode MS" pitchFamily="34" charset="-128"/>
            </a:endParaRPr>
          </a:p>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libri" panose="020F0502020204030204" pitchFamily="34" charset="0"/>
                <a:ea typeface="Cambria Math" panose="02040503050406030204" pitchFamily="18" charset="0"/>
                <a:cs typeface="Calibri" panose="020F0502020204030204" pitchFamily="34" charset="0"/>
              </a:rPr>
              <a:t>elem</a:t>
            </a:r>
          </a:p>
        </p:txBody>
      </p:sp>
      <p:sp>
        <p:nvSpPr>
          <p:cNvPr id="2" name="Téglalap 1">
            <a:extLst>
              <a:ext uri="{FF2B5EF4-FFF2-40B4-BE49-F238E27FC236}">
                <a16:creationId xmlns:a16="http://schemas.microsoft.com/office/drawing/2014/main" id="{FE19D9BF-528B-43DE-AF8A-186D97421CBC}"/>
              </a:ext>
            </a:extLst>
          </p:cNvPr>
          <p:cNvSpPr/>
          <p:nvPr/>
        </p:nvSpPr>
        <p:spPr>
          <a:xfrm>
            <a:off x="344552" y="251177"/>
            <a:ext cx="2010757" cy="10675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Horgász-szövetség</a:t>
            </a:r>
          </a:p>
          <a:p>
            <a:pPr algn="ctr"/>
            <a:endParaRPr lang="hu-HU" dirty="0">
              <a:solidFill>
                <a:schemeClr val="tx1"/>
              </a:solidFill>
            </a:endParaRPr>
          </a:p>
        </p:txBody>
      </p:sp>
      <p:sp>
        <p:nvSpPr>
          <p:cNvPr id="3" name="Téglalap 2">
            <a:extLst>
              <a:ext uri="{FF2B5EF4-FFF2-40B4-BE49-F238E27FC236}">
                <a16:creationId xmlns:a16="http://schemas.microsoft.com/office/drawing/2014/main" id="{4659FFBF-A0DD-47C9-B7BC-A6043C4A9007}"/>
              </a:ext>
            </a:extLst>
          </p:cNvPr>
          <p:cNvSpPr/>
          <p:nvPr/>
        </p:nvSpPr>
        <p:spPr>
          <a:xfrm>
            <a:off x="3935652" y="105101"/>
            <a:ext cx="2301252" cy="15969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Verseny</a:t>
            </a:r>
          </a:p>
          <a:p>
            <a:r>
              <a:rPr lang="hu-HU" sz="1600" dirty="0">
                <a:solidFill>
                  <a:schemeClr val="tx1"/>
                </a:solidFill>
              </a:rPr>
              <a:t>+ azon : int</a:t>
            </a:r>
          </a:p>
          <a:p>
            <a:r>
              <a:rPr lang="hu-HU" sz="1600" dirty="0">
                <a:solidFill>
                  <a:schemeClr val="tx1"/>
                </a:solidFill>
              </a:rPr>
              <a:t>+ hely : </a:t>
            </a:r>
            <a:r>
              <a:rPr lang="hu-HU" sz="1600" dirty="0" err="1">
                <a:solidFill>
                  <a:schemeClr val="tx1"/>
                </a:solidFill>
              </a:rPr>
              <a:t>string</a:t>
            </a:r>
            <a:endParaRPr lang="hu-HU" sz="1600" dirty="0">
              <a:solidFill>
                <a:schemeClr val="tx1"/>
              </a:solidFill>
            </a:endParaRPr>
          </a:p>
        </p:txBody>
      </p:sp>
      <p:cxnSp>
        <p:nvCxnSpPr>
          <p:cNvPr id="4" name="Egyenes összekötő 3">
            <a:extLst>
              <a:ext uri="{FF2B5EF4-FFF2-40B4-BE49-F238E27FC236}">
                <a16:creationId xmlns:a16="http://schemas.microsoft.com/office/drawing/2014/main" id="{DFC9EE8C-AA00-4ABA-BB13-0CDB58B8F33E}"/>
              </a:ext>
            </a:extLst>
          </p:cNvPr>
          <p:cNvCxnSpPr>
            <a:cxnSpLocks/>
            <a:stCxn id="14" idx="2"/>
            <a:endCxn id="13" idx="0"/>
          </p:cNvCxnSpPr>
          <p:nvPr/>
        </p:nvCxnSpPr>
        <p:spPr>
          <a:xfrm>
            <a:off x="8688910" y="1619102"/>
            <a:ext cx="0" cy="99789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églalap 4">
            <a:extLst>
              <a:ext uri="{FF2B5EF4-FFF2-40B4-BE49-F238E27FC236}">
                <a16:creationId xmlns:a16="http://schemas.microsoft.com/office/drawing/2014/main" id="{BA364768-2E23-4116-AEA4-5A2E5281C2C0}"/>
              </a:ext>
            </a:extLst>
          </p:cNvPr>
          <p:cNvSpPr/>
          <p:nvPr/>
        </p:nvSpPr>
        <p:spPr>
          <a:xfrm>
            <a:off x="3935578" y="419883"/>
            <a:ext cx="2301833" cy="5122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id="{A929DE60-F007-4441-8714-6D96D0CA5435}"/>
              </a:ext>
            </a:extLst>
          </p:cNvPr>
          <p:cNvSpPr txBox="1"/>
          <p:nvPr/>
        </p:nvSpPr>
        <p:spPr>
          <a:xfrm>
            <a:off x="6444796" y="663995"/>
            <a:ext cx="1167243" cy="338554"/>
          </a:xfrm>
          <a:prstGeom prst="rect">
            <a:avLst/>
          </a:prstGeom>
          <a:noFill/>
        </p:spPr>
        <p:txBody>
          <a:bodyPr wrap="none" rtlCol="0">
            <a:spAutoFit/>
          </a:bodyPr>
          <a:lstStyle/>
          <a:p>
            <a:pPr algn="ctr"/>
            <a:r>
              <a:rPr lang="hu-HU" sz="1600" dirty="0"/>
              <a:t>+ horgászok</a:t>
            </a:r>
          </a:p>
        </p:txBody>
      </p:sp>
      <p:sp>
        <p:nvSpPr>
          <p:cNvPr id="7" name="Téglalap 6">
            <a:extLst>
              <a:ext uri="{FF2B5EF4-FFF2-40B4-BE49-F238E27FC236}">
                <a16:creationId xmlns:a16="http://schemas.microsoft.com/office/drawing/2014/main" id="{F0B13E6B-9E5E-4292-8AAD-DC03D3936070}"/>
              </a:ext>
            </a:extLst>
          </p:cNvPr>
          <p:cNvSpPr/>
          <p:nvPr/>
        </p:nvSpPr>
        <p:spPr>
          <a:xfrm>
            <a:off x="7582384" y="2701328"/>
            <a:ext cx="2212803" cy="9022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Fogás</a:t>
            </a:r>
          </a:p>
          <a:p>
            <a:r>
              <a:rPr lang="hu-HU" sz="1600" dirty="0">
                <a:solidFill>
                  <a:schemeClr val="tx1"/>
                </a:solidFill>
              </a:rPr>
              <a:t>+ </a:t>
            </a:r>
            <a:r>
              <a:rPr lang="hu-HU" sz="1600" dirty="0">
                <a:solidFill>
                  <a:schemeClr val="tx1"/>
                </a:solidFill>
                <a:latin typeface="Calibri" panose="020F0502020204030204" pitchFamily="34" charset="0"/>
                <a:ea typeface="Times New Roman" panose="02020603050405020304" pitchFamily="18" charset="0"/>
              </a:rPr>
              <a:t>tömeg</a:t>
            </a:r>
            <a:r>
              <a:rPr lang="hu-HU" sz="1600" dirty="0">
                <a:solidFill>
                  <a:schemeClr val="tx1"/>
                </a:solidFill>
              </a:rPr>
              <a:t> : </a:t>
            </a:r>
            <a:r>
              <a:rPr lang="hu-HU" sz="1600" dirty="0" err="1">
                <a:solidFill>
                  <a:schemeClr val="tx1"/>
                </a:solidFill>
              </a:rPr>
              <a:t>real</a:t>
            </a:r>
            <a:endParaRPr lang="hu-HU" sz="1600" dirty="0">
              <a:solidFill>
                <a:schemeClr val="tx1"/>
              </a:solidFill>
            </a:endParaRPr>
          </a:p>
          <a:p>
            <a:pPr algn="ctr"/>
            <a:endParaRPr lang="hu-HU" i="1" dirty="0">
              <a:solidFill>
                <a:schemeClr val="tx1"/>
              </a:solidFill>
            </a:endParaRPr>
          </a:p>
        </p:txBody>
      </p:sp>
      <p:sp>
        <p:nvSpPr>
          <p:cNvPr id="8" name="Téglalap 7">
            <a:extLst>
              <a:ext uri="{FF2B5EF4-FFF2-40B4-BE49-F238E27FC236}">
                <a16:creationId xmlns:a16="http://schemas.microsoft.com/office/drawing/2014/main" id="{E1129E51-83F3-4A33-ABCE-A59E364CBC81}"/>
              </a:ext>
            </a:extLst>
          </p:cNvPr>
          <p:cNvSpPr/>
          <p:nvPr/>
        </p:nvSpPr>
        <p:spPr>
          <a:xfrm>
            <a:off x="7582383" y="3037991"/>
            <a:ext cx="2212803" cy="2506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9" name="Egyenes összekötő 8">
            <a:extLst>
              <a:ext uri="{FF2B5EF4-FFF2-40B4-BE49-F238E27FC236}">
                <a16:creationId xmlns:a16="http://schemas.microsoft.com/office/drawing/2014/main" id="{2DC06CC1-98F2-4EE9-8DDF-57FDA3E641DC}"/>
              </a:ext>
            </a:extLst>
          </p:cNvPr>
          <p:cNvCxnSpPr>
            <a:cxnSpLocks/>
            <a:stCxn id="24" idx="3"/>
            <a:endCxn id="35" idx="2"/>
          </p:cNvCxnSpPr>
          <p:nvPr/>
        </p:nvCxnSpPr>
        <p:spPr>
          <a:xfrm flipV="1">
            <a:off x="2355309" y="679213"/>
            <a:ext cx="1490715" cy="105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Háromszög 9">
            <a:extLst>
              <a:ext uri="{FF2B5EF4-FFF2-40B4-BE49-F238E27FC236}">
                <a16:creationId xmlns:a16="http://schemas.microsoft.com/office/drawing/2014/main" id="{30869ED0-03CB-407F-926E-D4D169F93FE7}"/>
              </a:ext>
            </a:extLst>
          </p:cNvPr>
          <p:cNvSpPr/>
          <p:nvPr/>
        </p:nvSpPr>
        <p:spPr>
          <a:xfrm rot="16200000">
            <a:off x="6271824" y="460051"/>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Szövegdoboz 10">
            <a:extLst>
              <a:ext uri="{FF2B5EF4-FFF2-40B4-BE49-F238E27FC236}">
                <a16:creationId xmlns:a16="http://schemas.microsoft.com/office/drawing/2014/main" id="{0BD6152A-B030-47C6-9B12-4090962C9711}"/>
              </a:ext>
            </a:extLst>
          </p:cNvPr>
          <p:cNvSpPr txBox="1"/>
          <p:nvPr/>
        </p:nvSpPr>
        <p:spPr>
          <a:xfrm>
            <a:off x="8597650" y="1938070"/>
            <a:ext cx="550151" cy="338554"/>
          </a:xfrm>
          <a:prstGeom prst="rect">
            <a:avLst/>
          </a:prstGeom>
          <a:noFill/>
        </p:spPr>
        <p:txBody>
          <a:bodyPr wrap="square" rtlCol="0">
            <a:spAutoFit/>
          </a:bodyPr>
          <a:lstStyle/>
          <a:p>
            <a:pPr algn="ctr"/>
            <a:r>
              <a:rPr lang="hu-HU" sz="1600" dirty="0"/>
              <a:t>fog</a:t>
            </a:r>
          </a:p>
        </p:txBody>
      </p:sp>
      <p:sp>
        <p:nvSpPr>
          <p:cNvPr id="12" name="Szövegdoboz 11">
            <a:extLst>
              <a:ext uri="{FF2B5EF4-FFF2-40B4-BE49-F238E27FC236}">
                <a16:creationId xmlns:a16="http://schemas.microsoft.com/office/drawing/2014/main" id="{24A9B2C1-FB6D-44CE-9E03-7DE2A4C36F3B}"/>
              </a:ext>
            </a:extLst>
          </p:cNvPr>
          <p:cNvSpPr txBox="1"/>
          <p:nvPr/>
        </p:nvSpPr>
        <p:spPr>
          <a:xfrm>
            <a:off x="3632003" y="339781"/>
            <a:ext cx="303288" cy="379591"/>
          </a:xfrm>
          <a:prstGeom prst="rect">
            <a:avLst/>
          </a:prstGeom>
          <a:noFill/>
        </p:spPr>
        <p:txBody>
          <a:bodyPr wrap="none" rtlCol="0">
            <a:spAutoFit/>
          </a:bodyPr>
          <a:lstStyle/>
          <a:p>
            <a:pPr algn="ctr"/>
            <a:r>
              <a:rPr lang="hu-HU" sz="2800" baseline="-10000" dirty="0"/>
              <a:t>*</a:t>
            </a:r>
          </a:p>
        </p:txBody>
      </p:sp>
      <p:sp>
        <p:nvSpPr>
          <p:cNvPr id="13" name="Ellipszis 12">
            <a:extLst>
              <a:ext uri="{FF2B5EF4-FFF2-40B4-BE49-F238E27FC236}">
                <a16:creationId xmlns:a16="http://schemas.microsoft.com/office/drawing/2014/main" id="{129EF564-6B66-4075-8768-5F5F9287C011}"/>
              </a:ext>
            </a:extLst>
          </p:cNvPr>
          <p:cNvSpPr/>
          <p:nvPr/>
        </p:nvSpPr>
        <p:spPr>
          <a:xfrm>
            <a:off x="8645398" y="2616992"/>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B647E9A5-380C-4D91-BDE0-AD3B95A8320A}"/>
              </a:ext>
            </a:extLst>
          </p:cNvPr>
          <p:cNvSpPr/>
          <p:nvPr/>
        </p:nvSpPr>
        <p:spPr>
          <a:xfrm>
            <a:off x="7582384" y="228684"/>
            <a:ext cx="2213052" cy="13904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Horgász</a:t>
            </a:r>
          </a:p>
          <a:p>
            <a:r>
              <a:rPr lang="hu-HU" sz="1600" dirty="0">
                <a:solidFill>
                  <a:schemeClr val="tx1"/>
                </a:solidFill>
              </a:rPr>
              <a:t>+ név : </a:t>
            </a:r>
            <a:r>
              <a:rPr lang="hu-HU" sz="1600" dirty="0" err="1">
                <a:solidFill>
                  <a:schemeClr val="tx1"/>
                </a:solidFill>
              </a:rPr>
              <a:t>string</a:t>
            </a:r>
            <a:endParaRPr lang="hu-HU" sz="1600" dirty="0">
              <a:solidFill>
                <a:schemeClr val="tx1"/>
              </a:solidFill>
            </a:endParaRPr>
          </a:p>
          <a:p>
            <a:endParaRPr lang="hu-HU" sz="1600" dirty="0">
              <a:solidFill>
                <a:schemeClr val="tx1"/>
              </a:solidFill>
            </a:endParaRPr>
          </a:p>
        </p:txBody>
      </p:sp>
      <p:sp>
        <p:nvSpPr>
          <p:cNvPr id="15" name="Téglalap 14">
            <a:extLst>
              <a:ext uri="{FF2B5EF4-FFF2-40B4-BE49-F238E27FC236}">
                <a16:creationId xmlns:a16="http://schemas.microsoft.com/office/drawing/2014/main" id="{E1BDB32B-D0AD-42E4-9D1D-7A49BC856AE4}"/>
              </a:ext>
            </a:extLst>
          </p:cNvPr>
          <p:cNvSpPr/>
          <p:nvPr/>
        </p:nvSpPr>
        <p:spPr>
          <a:xfrm>
            <a:off x="7582931" y="543465"/>
            <a:ext cx="2212255" cy="2793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övegdoboz 15">
            <a:extLst>
              <a:ext uri="{FF2B5EF4-FFF2-40B4-BE49-F238E27FC236}">
                <a16:creationId xmlns:a16="http://schemas.microsoft.com/office/drawing/2014/main" id="{27B342DC-0D7B-4368-A532-F3D6D2A68D46}"/>
              </a:ext>
            </a:extLst>
          </p:cNvPr>
          <p:cNvSpPr txBox="1"/>
          <p:nvPr/>
        </p:nvSpPr>
        <p:spPr>
          <a:xfrm>
            <a:off x="7323944" y="336074"/>
            <a:ext cx="303288" cy="379591"/>
          </a:xfrm>
          <a:prstGeom prst="rect">
            <a:avLst/>
          </a:prstGeom>
          <a:noFill/>
        </p:spPr>
        <p:txBody>
          <a:bodyPr wrap="none" rtlCol="0">
            <a:spAutoFit/>
          </a:bodyPr>
          <a:lstStyle/>
          <a:p>
            <a:pPr algn="ctr"/>
            <a:r>
              <a:rPr lang="hu-HU" sz="2800" baseline="-10000" dirty="0"/>
              <a:t>*</a:t>
            </a:r>
          </a:p>
        </p:txBody>
      </p:sp>
      <p:sp>
        <p:nvSpPr>
          <p:cNvPr id="17" name="Szövegdoboz 16">
            <a:extLst>
              <a:ext uri="{FF2B5EF4-FFF2-40B4-BE49-F238E27FC236}">
                <a16:creationId xmlns:a16="http://schemas.microsoft.com/office/drawing/2014/main" id="{3C53CC55-1D4F-4A9D-A216-F60F5BA2A0FD}"/>
              </a:ext>
            </a:extLst>
          </p:cNvPr>
          <p:cNvSpPr txBox="1"/>
          <p:nvPr/>
        </p:nvSpPr>
        <p:spPr>
          <a:xfrm>
            <a:off x="8321480" y="2404166"/>
            <a:ext cx="303288" cy="379591"/>
          </a:xfrm>
          <a:prstGeom prst="rect">
            <a:avLst/>
          </a:prstGeom>
          <a:noFill/>
        </p:spPr>
        <p:txBody>
          <a:bodyPr wrap="none" rtlCol="0">
            <a:spAutoFit/>
          </a:bodyPr>
          <a:lstStyle/>
          <a:p>
            <a:pPr algn="ctr"/>
            <a:r>
              <a:rPr lang="hu-HU" sz="2800" baseline="-10000" dirty="0"/>
              <a:t>*</a:t>
            </a:r>
          </a:p>
        </p:txBody>
      </p:sp>
      <p:sp>
        <p:nvSpPr>
          <p:cNvPr id="18" name="Szövegdoboz 17">
            <a:extLst>
              <a:ext uri="{FF2B5EF4-FFF2-40B4-BE49-F238E27FC236}">
                <a16:creationId xmlns:a16="http://schemas.microsoft.com/office/drawing/2014/main" id="{17535FA6-2383-43B6-9C4A-9FB775AEA79F}"/>
              </a:ext>
            </a:extLst>
          </p:cNvPr>
          <p:cNvSpPr txBox="1"/>
          <p:nvPr/>
        </p:nvSpPr>
        <p:spPr>
          <a:xfrm>
            <a:off x="8669511" y="2383470"/>
            <a:ext cx="973280" cy="338554"/>
          </a:xfrm>
          <a:prstGeom prst="rect">
            <a:avLst/>
          </a:prstGeom>
          <a:noFill/>
        </p:spPr>
        <p:txBody>
          <a:bodyPr wrap="none" rtlCol="0">
            <a:spAutoFit/>
          </a:bodyPr>
          <a:lstStyle/>
          <a:p>
            <a:pPr algn="ctr"/>
            <a:r>
              <a:rPr lang="hu-HU" sz="1600" dirty="0"/>
              <a:t>+ fogások</a:t>
            </a:r>
          </a:p>
        </p:txBody>
      </p:sp>
      <p:sp>
        <p:nvSpPr>
          <p:cNvPr id="19" name="Szövegdoboz 18">
            <a:extLst>
              <a:ext uri="{FF2B5EF4-FFF2-40B4-BE49-F238E27FC236}">
                <a16:creationId xmlns:a16="http://schemas.microsoft.com/office/drawing/2014/main" id="{93B7C4ED-D665-4423-9314-3702FFF12549}"/>
              </a:ext>
            </a:extLst>
          </p:cNvPr>
          <p:cNvSpPr txBox="1"/>
          <p:nvPr/>
        </p:nvSpPr>
        <p:spPr>
          <a:xfrm>
            <a:off x="3913160" y="1118295"/>
            <a:ext cx="1988237" cy="584775"/>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mindharcsa</a:t>
            </a:r>
            <a:r>
              <a:rPr lang="hu-HU" sz="1600" dirty="0">
                <a:solidFill>
                  <a:schemeClr val="tx1"/>
                </a:solidFill>
              </a:rPr>
              <a:t>() : </a:t>
            </a:r>
            <a:r>
              <a:rPr lang="hu-HU" sz="1600" dirty="0" err="1">
                <a:solidFill>
                  <a:schemeClr val="tx1"/>
                </a:solidFill>
              </a:rPr>
              <a:t>bool</a:t>
            </a:r>
            <a:endParaRPr lang="hu-HU" sz="1600" dirty="0">
              <a:solidFill>
                <a:schemeClr val="tx1"/>
              </a:solidFill>
            </a:endParaRPr>
          </a:p>
          <a:p>
            <a:r>
              <a:rPr lang="hu-HU" sz="1600" dirty="0"/>
              <a:t>+ összesít() : int</a:t>
            </a:r>
          </a:p>
        </p:txBody>
      </p:sp>
      <p:sp>
        <p:nvSpPr>
          <p:cNvPr id="20" name="Szövegdoboz 19">
            <a:extLst>
              <a:ext uri="{FF2B5EF4-FFF2-40B4-BE49-F238E27FC236}">
                <a16:creationId xmlns:a16="http://schemas.microsoft.com/office/drawing/2014/main" id="{87580A17-B7ED-4407-A814-9B298F8A3C04}"/>
              </a:ext>
            </a:extLst>
          </p:cNvPr>
          <p:cNvSpPr txBox="1"/>
          <p:nvPr/>
        </p:nvSpPr>
        <p:spPr>
          <a:xfrm>
            <a:off x="7582591" y="3264978"/>
            <a:ext cx="1477777" cy="338554"/>
          </a:xfrm>
          <a:prstGeom prst="rect">
            <a:avLst/>
          </a:prstGeom>
          <a:noFill/>
        </p:spPr>
        <p:txBody>
          <a:bodyPr wrap="square" rtlCol="0">
            <a:spAutoFit/>
          </a:bodyPr>
          <a:lstStyle/>
          <a:p>
            <a:r>
              <a:rPr lang="hu-HU" sz="1600" dirty="0">
                <a:solidFill>
                  <a:schemeClr val="tx1"/>
                </a:solidFill>
              </a:rPr>
              <a:t>+ érték() : int</a:t>
            </a:r>
          </a:p>
        </p:txBody>
      </p:sp>
      <p:sp>
        <p:nvSpPr>
          <p:cNvPr id="21" name="Szövegdoboz 20">
            <a:extLst>
              <a:ext uri="{FF2B5EF4-FFF2-40B4-BE49-F238E27FC236}">
                <a16:creationId xmlns:a16="http://schemas.microsoft.com/office/drawing/2014/main" id="{FF612406-383E-4786-8248-55A894AF6E47}"/>
              </a:ext>
            </a:extLst>
          </p:cNvPr>
          <p:cNvSpPr txBox="1"/>
          <p:nvPr/>
        </p:nvSpPr>
        <p:spPr>
          <a:xfrm>
            <a:off x="7562486" y="1030447"/>
            <a:ext cx="1767728" cy="584775"/>
          </a:xfrm>
          <a:prstGeom prst="rect">
            <a:avLst/>
          </a:prstGeom>
          <a:noFill/>
        </p:spPr>
        <p:txBody>
          <a:bodyPr wrap="none" rtlCol="0">
            <a:spAutoFit/>
          </a:bodyPr>
          <a:lstStyle/>
          <a:p>
            <a:r>
              <a:rPr lang="hu-HU" sz="1600" dirty="0"/>
              <a:t>+ </a:t>
            </a:r>
            <a:r>
              <a:rPr lang="hu-HU" sz="1600" dirty="0" err="1"/>
              <a:t>hányharcsa</a:t>
            </a:r>
            <a:r>
              <a:rPr lang="hu-HU" sz="1600" dirty="0"/>
              <a:t>() : int</a:t>
            </a:r>
          </a:p>
          <a:p>
            <a:r>
              <a:rPr lang="hu-HU" sz="1600" dirty="0">
                <a:solidFill>
                  <a:schemeClr val="tx1"/>
                </a:solidFill>
              </a:rPr>
              <a:t>+ összérték() : int</a:t>
            </a:r>
          </a:p>
        </p:txBody>
      </p:sp>
      <p:sp>
        <p:nvSpPr>
          <p:cNvPr id="22" name="Szövegdoboz 21">
            <a:extLst>
              <a:ext uri="{FF2B5EF4-FFF2-40B4-BE49-F238E27FC236}">
                <a16:creationId xmlns:a16="http://schemas.microsoft.com/office/drawing/2014/main" id="{D43A11E1-E132-4EF5-957F-0918B2461E9B}"/>
              </a:ext>
            </a:extLst>
          </p:cNvPr>
          <p:cNvSpPr txBox="1"/>
          <p:nvPr/>
        </p:nvSpPr>
        <p:spPr>
          <a:xfrm>
            <a:off x="6381931" y="346418"/>
            <a:ext cx="903961" cy="338554"/>
          </a:xfrm>
          <a:prstGeom prst="rect">
            <a:avLst/>
          </a:prstGeom>
          <a:noFill/>
        </p:spPr>
        <p:txBody>
          <a:bodyPr wrap="square" rtlCol="0">
            <a:spAutoFit/>
          </a:bodyPr>
          <a:lstStyle/>
          <a:p>
            <a:r>
              <a:rPr lang="hu-HU" sz="1600" dirty="0"/>
              <a:t>benevez</a:t>
            </a:r>
          </a:p>
        </p:txBody>
      </p:sp>
      <p:sp>
        <p:nvSpPr>
          <p:cNvPr id="23" name="Rombusz 22">
            <a:extLst>
              <a:ext uri="{FF2B5EF4-FFF2-40B4-BE49-F238E27FC236}">
                <a16:creationId xmlns:a16="http://schemas.microsoft.com/office/drawing/2014/main" id="{757B031C-13C2-4C10-AB6F-C3BB799987BF}"/>
              </a:ext>
            </a:extLst>
          </p:cNvPr>
          <p:cNvSpPr/>
          <p:nvPr/>
        </p:nvSpPr>
        <p:spPr>
          <a:xfrm>
            <a:off x="7357859" y="3120197"/>
            <a:ext cx="190056" cy="111098"/>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23">
            <a:extLst>
              <a:ext uri="{FF2B5EF4-FFF2-40B4-BE49-F238E27FC236}">
                <a16:creationId xmlns:a16="http://schemas.microsoft.com/office/drawing/2014/main" id="{7F50BF64-245E-4D4D-AF21-AEAD508394B5}"/>
              </a:ext>
            </a:extLst>
          </p:cNvPr>
          <p:cNvSpPr/>
          <p:nvPr/>
        </p:nvSpPr>
        <p:spPr>
          <a:xfrm>
            <a:off x="344552" y="567911"/>
            <a:ext cx="2010757" cy="2247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Szövegdoboz 24">
            <a:extLst>
              <a:ext uri="{FF2B5EF4-FFF2-40B4-BE49-F238E27FC236}">
                <a16:creationId xmlns:a16="http://schemas.microsoft.com/office/drawing/2014/main" id="{934B1850-4375-4A3F-A636-CA4A9874CA4A}"/>
              </a:ext>
            </a:extLst>
          </p:cNvPr>
          <p:cNvSpPr txBox="1"/>
          <p:nvPr/>
        </p:nvSpPr>
        <p:spPr>
          <a:xfrm>
            <a:off x="301042" y="980142"/>
            <a:ext cx="1882375" cy="338554"/>
          </a:xfrm>
          <a:prstGeom prst="rect">
            <a:avLst/>
          </a:prstGeom>
          <a:noFill/>
        </p:spPr>
        <p:txBody>
          <a:bodyPr wrap="none" rtlCol="0">
            <a:spAutoFit/>
          </a:bodyPr>
          <a:lstStyle/>
          <a:p>
            <a:r>
              <a:rPr lang="hu-HU" sz="1600" dirty="0">
                <a:solidFill>
                  <a:schemeClr val="tx1"/>
                </a:solidFill>
              </a:rPr>
              <a:t>+ legjobb() : </a:t>
            </a:r>
            <a:r>
              <a:rPr lang="hu-HU" sz="1600" dirty="0"/>
              <a:t>Verseny</a:t>
            </a:r>
            <a:endParaRPr lang="hu-HU" sz="1600" dirty="0">
              <a:solidFill>
                <a:schemeClr val="tx1"/>
              </a:solidFill>
            </a:endParaRPr>
          </a:p>
        </p:txBody>
      </p:sp>
      <p:sp>
        <p:nvSpPr>
          <p:cNvPr id="26" name="Szövegdoboz 25">
            <a:extLst>
              <a:ext uri="{FF2B5EF4-FFF2-40B4-BE49-F238E27FC236}">
                <a16:creationId xmlns:a16="http://schemas.microsoft.com/office/drawing/2014/main" id="{E34420CC-CB90-429E-B003-FCB1BE8D0149}"/>
              </a:ext>
            </a:extLst>
          </p:cNvPr>
          <p:cNvSpPr txBox="1"/>
          <p:nvPr/>
        </p:nvSpPr>
        <p:spPr>
          <a:xfrm>
            <a:off x="2806107" y="690719"/>
            <a:ext cx="1168333" cy="338554"/>
          </a:xfrm>
          <a:prstGeom prst="rect">
            <a:avLst/>
          </a:prstGeom>
          <a:noFill/>
        </p:spPr>
        <p:txBody>
          <a:bodyPr wrap="none" rtlCol="0">
            <a:spAutoFit/>
          </a:bodyPr>
          <a:lstStyle/>
          <a:p>
            <a:pPr algn="ctr"/>
            <a:r>
              <a:rPr lang="hu-HU" sz="1600" dirty="0"/>
              <a:t>+ versenyek</a:t>
            </a:r>
          </a:p>
        </p:txBody>
      </p:sp>
      <p:sp>
        <p:nvSpPr>
          <p:cNvPr id="27" name="Téglalap 26">
            <a:extLst>
              <a:ext uri="{FF2B5EF4-FFF2-40B4-BE49-F238E27FC236}">
                <a16:creationId xmlns:a16="http://schemas.microsoft.com/office/drawing/2014/main" id="{70CFE130-0B7E-409A-A3BF-82D9BDD8EB52}"/>
              </a:ext>
            </a:extLst>
          </p:cNvPr>
          <p:cNvSpPr/>
          <p:nvPr/>
        </p:nvSpPr>
        <p:spPr>
          <a:xfrm>
            <a:off x="3942580" y="2699989"/>
            <a:ext cx="2294324" cy="16252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i="1" dirty="0">
                <a:solidFill>
                  <a:schemeClr val="tx1"/>
                </a:solidFill>
              </a:rPr>
              <a:t>Halfaj</a:t>
            </a:r>
          </a:p>
          <a:p>
            <a:pPr algn="ctr"/>
            <a:endParaRPr lang="hu-HU" i="1" dirty="0">
              <a:solidFill>
                <a:schemeClr val="tx1"/>
              </a:solidFill>
            </a:endParaRPr>
          </a:p>
        </p:txBody>
      </p:sp>
      <p:sp>
        <p:nvSpPr>
          <p:cNvPr id="28" name="Téglalap 27">
            <a:extLst>
              <a:ext uri="{FF2B5EF4-FFF2-40B4-BE49-F238E27FC236}">
                <a16:creationId xmlns:a16="http://schemas.microsoft.com/office/drawing/2014/main" id="{224DD080-4981-453C-A8DF-55D8A2340B85}"/>
              </a:ext>
            </a:extLst>
          </p:cNvPr>
          <p:cNvSpPr/>
          <p:nvPr/>
        </p:nvSpPr>
        <p:spPr>
          <a:xfrm>
            <a:off x="3942579" y="3041780"/>
            <a:ext cx="2294324" cy="2679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9" name="Egyenes összekötő 28">
            <a:extLst>
              <a:ext uri="{FF2B5EF4-FFF2-40B4-BE49-F238E27FC236}">
                <a16:creationId xmlns:a16="http://schemas.microsoft.com/office/drawing/2014/main" id="{E851E06C-3CFB-480B-B6D4-2582B0CB5638}"/>
              </a:ext>
            </a:extLst>
          </p:cNvPr>
          <p:cNvCxnSpPr>
            <a:cxnSpLocks/>
            <a:stCxn id="23" idx="1"/>
            <a:endCxn id="28" idx="3"/>
          </p:cNvCxnSpPr>
          <p:nvPr/>
        </p:nvCxnSpPr>
        <p:spPr>
          <a:xfrm flipH="1">
            <a:off x="6236903" y="3175746"/>
            <a:ext cx="1120956" cy="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Szövegdoboz 29">
            <a:extLst>
              <a:ext uri="{FF2B5EF4-FFF2-40B4-BE49-F238E27FC236}">
                <a16:creationId xmlns:a16="http://schemas.microsoft.com/office/drawing/2014/main" id="{DEB9CA52-8C18-460E-BB71-7457E6219BC6}"/>
              </a:ext>
            </a:extLst>
          </p:cNvPr>
          <p:cNvSpPr txBox="1"/>
          <p:nvPr/>
        </p:nvSpPr>
        <p:spPr>
          <a:xfrm>
            <a:off x="6231164" y="3140436"/>
            <a:ext cx="585418" cy="338554"/>
          </a:xfrm>
          <a:prstGeom prst="rect">
            <a:avLst/>
          </a:prstGeom>
          <a:noFill/>
        </p:spPr>
        <p:txBody>
          <a:bodyPr wrap="none" rtlCol="0">
            <a:spAutoFit/>
          </a:bodyPr>
          <a:lstStyle/>
          <a:p>
            <a:pPr algn="ctr"/>
            <a:r>
              <a:rPr lang="hu-HU" sz="1600" dirty="0"/>
              <a:t>+ hal</a:t>
            </a:r>
          </a:p>
        </p:txBody>
      </p:sp>
      <p:sp>
        <p:nvSpPr>
          <p:cNvPr id="31" name="Háromszög 30">
            <a:extLst>
              <a:ext uri="{FF2B5EF4-FFF2-40B4-BE49-F238E27FC236}">
                <a16:creationId xmlns:a16="http://schemas.microsoft.com/office/drawing/2014/main" id="{A68C4412-2E2B-4318-9FBC-31860A4F365A}"/>
              </a:ext>
            </a:extLst>
          </p:cNvPr>
          <p:cNvSpPr/>
          <p:nvPr/>
        </p:nvSpPr>
        <p:spPr>
          <a:xfrm rot="5400000">
            <a:off x="3160906" y="477422"/>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Szövegdoboz 31">
            <a:extLst>
              <a:ext uri="{FF2B5EF4-FFF2-40B4-BE49-F238E27FC236}">
                <a16:creationId xmlns:a16="http://schemas.microsoft.com/office/drawing/2014/main" id="{55BBBA4A-CF7E-42C9-BD3E-FAB507ABE536}"/>
              </a:ext>
            </a:extLst>
          </p:cNvPr>
          <p:cNvSpPr txBox="1"/>
          <p:nvPr/>
        </p:nvSpPr>
        <p:spPr>
          <a:xfrm>
            <a:off x="2390117" y="376830"/>
            <a:ext cx="905709" cy="338554"/>
          </a:xfrm>
          <a:prstGeom prst="rect">
            <a:avLst/>
          </a:prstGeom>
          <a:noFill/>
        </p:spPr>
        <p:txBody>
          <a:bodyPr wrap="square" rtlCol="0">
            <a:spAutoFit/>
          </a:bodyPr>
          <a:lstStyle/>
          <a:p>
            <a:pPr algn="ctr"/>
            <a:r>
              <a:rPr lang="hu-HU" sz="1600" dirty="0"/>
              <a:t>rendez</a:t>
            </a:r>
          </a:p>
        </p:txBody>
      </p:sp>
      <p:cxnSp>
        <p:nvCxnSpPr>
          <p:cNvPr id="33" name="Egyenes összekötő 32">
            <a:extLst>
              <a:ext uri="{FF2B5EF4-FFF2-40B4-BE49-F238E27FC236}">
                <a16:creationId xmlns:a16="http://schemas.microsoft.com/office/drawing/2014/main" id="{7921C795-FB07-43FC-A3AC-D2A6618B9778}"/>
              </a:ext>
            </a:extLst>
          </p:cNvPr>
          <p:cNvCxnSpPr>
            <a:cxnSpLocks/>
            <a:stCxn id="5" idx="3"/>
            <a:endCxn id="34" idx="2"/>
          </p:cNvCxnSpPr>
          <p:nvPr/>
        </p:nvCxnSpPr>
        <p:spPr>
          <a:xfrm flipV="1">
            <a:off x="6237411" y="672963"/>
            <a:ext cx="1238052" cy="3041"/>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Ellipszis 33">
            <a:extLst>
              <a:ext uri="{FF2B5EF4-FFF2-40B4-BE49-F238E27FC236}">
                <a16:creationId xmlns:a16="http://schemas.microsoft.com/office/drawing/2014/main" id="{36227DA1-781A-4892-B4D1-33DD543BD2F8}"/>
              </a:ext>
            </a:extLst>
          </p:cNvPr>
          <p:cNvSpPr/>
          <p:nvPr/>
        </p:nvSpPr>
        <p:spPr>
          <a:xfrm>
            <a:off x="7475463" y="631465"/>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AF3C5B96-0528-486B-9CFB-3089B01F23C5}"/>
              </a:ext>
            </a:extLst>
          </p:cNvPr>
          <p:cNvSpPr/>
          <p:nvPr/>
        </p:nvSpPr>
        <p:spPr>
          <a:xfrm>
            <a:off x="3846024" y="637715"/>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Háromszög 35">
            <a:extLst>
              <a:ext uri="{FF2B5EF4-FFF2-40B4-BE49-F238E27FC236}">
                <a16:creationId xmlns:a16="http://schemas.microsoft.com/office/drawing/2014/main" id="{918A9E9B-0BCF-4AFD-B9B6-0F117B2F8B32}"/>
              </a:ext>
            </a:extLst>
          </p:cNvPr>
          <p:cNvSpPr/>
          <p:nvPr/>
        </p:nvSpPr>
        <p:spPr>
          <a:xfrm rot="10800000">
            <a:off x="8773606" y="2233941"/>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Szövegdoboz 36">
            <a:extLst>
              <a:ext uri="{FF2B5EF4-FFF2-40B4-BE49-F238E27FC236}">
                <a16:creationId xmlns:a16="http://schemas.microsoft.com/office/drawing/2014/main" id="{219CDECE-3C92-4396-B604-97B0739BFDA2}"/>
              </a:ext>
            </a:extLst>
          </p:cNvPr>
          <p:cNvSpPr txBox="1"/>
          <p:nvPr/>
        </p:nvSpPr>
        <p:spPr>
          <a:xfrm>
            <a:off x="3942578" y="3282039"/>
            <a:ext cx="1477777" cy="338554"/>
          </a:xfrm>
          <a:prstGeom prst="rect">
            <a:avLst/>
          </a:prstGeom>
          <a:noFill/>
        </p:spPr>
        <p:txBody>
          <a:bodyPr wrap="square" rtlCol="0">
            <a:spAutoFit/>
          </a:bodyPr>
          <a:lstStyle/>
          <a:p>
            <a:r>
              <a:rPr lang="hu-HU" sz="1600" i="1" dirty="0">
                <a:solidFill>
                  <a:schemeClr val="tx1"/>
                </a:solidFill>
              </a:rPr>
              <a:t>+ szorzó() : int</a:t>
            </a:r>
          </a:p>
        </p:txBody>
      </p:sp>
      <p:sp>
        <p:nvSpPr>
          <p:cNvPr id="38" name="Szövegdoboz 37">
            <a:extLst>
              <a:ext uri="{FF2B5EF4-FFF2-40B4-BE49-F238E27FC236}">
                <a16:creationId xmlns:a16="http://schemas.microsoft.com/office/drawing/2014/main" id="{AF59EA1C-7BB9-4E87-B5AC-43D803C6D249}"/>
              </a:ext>
            </a:extLst>
          </p:cNvPr>
          <p:cNvSpPr txBox="1"/>
          <p:nvPr/>
        </p:nvSpPr>
        <p:spPr>
          <a:xfrm>
            <a:off x="300556" y="750486"/>
            <a:ext cx="2089561" cy="338554"/>
          </a:xfrm>
          <a:prstGeom prst="rect">
            <a:avLst/>
          </a:prstGeom>
          <a:noFill/>
        </p:spPr>
        <p:txBody>
          <a:bodyPr wrap="square" rtlCol="0">
            <a:spAutoFit/>
          </a:bodyPr>
          <a:lstStyle/>
          <a:p>
            <a:r>
              <a:rPr lang="hu-HU" sz="1600" dirty="0"/>
              <a:t>+ hirdet(</a:t>
            </a:r>
            <a:r>
              <a:rPr lang="hu-HU" sz="1600" dirty="0" err="1"/>
              <a:t>h:string</a:t>
            </a:r>
            <a:r>
              <a:rPr lang="hu-HU" sz="1600" dirty="0"/>
              <a:t>) </a:t>
            </a:r>
            <a:r>
              <a:rPr lang="hu-HU" sz="1600" dirty="0">
                <a:solidFill>
                  <a:schemeClr val="tx1"/>
                </a:solidFill>
              </a:rPr>
              <a:t>: </a:t>
            </a:r>
            <a:r>
              <a:rPr lang="hu-HU" sz="1600" dirty="0" err="1">
                <a:solidFill>
                  <a:schemeClr val="tx1"/>
                </a:solidFill>
              </a:rPr>
              <a:t>void</a:t>
            </a:r>
            <a:endParaRPr lang="hu-HU" sz="1600" dirty="0">
              <a:solidFill>
                <a:schemeClr val="tx1"/>
              </a:solidFill>
            </a:endParaRPr>
          </a:p>
        </p:txBody>
      </p:sp>
      <p:sp>
        <p:nvSpPr>
          <p:cNvPr id="39" name="Szövegdoboz 38">
            <a:extLst>
              <a:ext uri="{FF2B5EF4-FFF2-40B4-BE49-F238E27FC236}">
                <a16:creationId xmlns:a16="http://schemas.microsoft.com/office/drawing/2014/main" id="{3AE9674F-1ABE-45A0-AE46-BAA7B025F5EC}"/>
              </a:ext>
            </a:extLst>
          </p:cNvPr>
          <p:cNvSpPr txBox="1"/>
          <p:nvPr/>
        </p:nvSpPr>
        <p:spPr>
          <a:xfrm>
            <a:off x="3915973" y="903126"/>
            <a:ext cx="2411720" cy="338554"/>
          </a:xfrm>
          <a:prstGeom prst="rect">
            <a:avLst/>
          </a:prstGeom>
          <a:noFill/>
        </p:spPr>
        <p:txBody>
          <a:bodyPr wrap="square" rtlCol="0">
            <a:spAutoFit/>
          </a:bodyPr>
          <a:lstStyle/>
          <a:p>
            <a:r>
              <a:rPr lang="hu-HU" sz="1600" dirty="0"/>
              <a:t>+ regisztrál(Horgász) </a:t>
            </a:r>
            <a:r>
              <a:rPr lang="hu-HU" sz="1600" dirty="0">
                <a:solidFill>
                  <a:schemeClr val="tx1"/>
                </a:solidFill>
              </a:rPr>
              <a:t>: </a:t>
            </a:r>
            <a:r>
              <a:rPr lang="hu-HU" sz="1600" dirty="0" err="1">
                <a:solidFill>
                  <a:schemeClr val="tx1"/>
                </a:solidFill>
              </a:rPr>
              <a:t>void</a:t>
            </a:r>
            <a:endParaRPr lang="hu-HU" sz="1600" dirty="0">
              <a:solidFill>
                <a:schemeClr val="tx1"/>
              </a:solidFill>
            </a:endParaRPr>
          </a:p>
        </p:txBody>
      </p:sp>
      <p:sp>
        <p:nvSpPr>
          <p:cNvPr id="40" name="Szövegdoboz 39">
            <a:extLst>
              <a:ext uri="{FF2B5EF4-FFF2-40B4-BE49-F238E27FC236}">
                <a16:creationId xmlns:a16="http://schemas.microsoft.com/office/drawing/2014/main" id="{C19832F7-9636-45D0-89F3-F8F7DB53D987}"/>
              </a:ext>
            </a:extLst>
          </p:cNvPr>
          <p:cNvSpPr txBox="1"/>
          <p:nvPr/>
        </p:nvSpPr>
        <p:spPr>
          <a:xfrm>
            <a:off x="7562486" y="790895"/>
            <a:ext cx="2411721" cy="338554"/>
          </a:xfrm>
          <a:prstGeom prst="rect">
            <a:avLst/>
          </a:prstGeom>
          <a:noFill/>
        </p:spPr>
        <p:txBody>
          <a:bodyPr wrap="square" rtlCol="0">
            <a:spAutoFit/>
          </a:bodyPr>
          <a:lstStyle/>
          <a:p>
            <a:r>
              <a:rPr lang="hu-HU" sz="1600" dirty="0"/>
              <a:t>+ kifog(Halfaj, int) </a:t>
            </a:r>
            <a:r>
              <a:rPr lang="hu-HU" sz="1600" dirty="0">
                <a:solidFill>
                  <a:schemeClr val="tx1"/>
                </a:solidFill>
              </a:rPr>
              <a:t>: </a:t>
            </a:r>
            <a:r>
              <a:rPr lang="hu-HU" sz="1600" dirty="0" err="1">
                <a:solidFill>
                  <a:schemeClr val="tx1"/>
                </a:solidFill>
              </a:rPr>
              <a:t>void</a:t>
            </a:r>
            <a:endParaRPr lang="hu-HU" sz="1600" dirty="0">
              <a:solidFill>
                <a:schemeClr val="tx1"/>
              </a:solidFill>
            </a:endParaRPr>
          </a:p>
        </p:txBody>
      </p:sp>
      <p:sp>
        <p:nvSpPr>
          <p:cNvPr id="41" name="Ellipszis 40">
            <a:extLst>
              <a:ext uri="{FF2B5EF4-FFF2-40B4-BE49-F238E27FC236}">
                <a16:creationId xmlns:a16="http://schemas.microsoft.com/office/drawing/2014/main" id="{35E58076-CB9E-4451-92DA-25F9C1B108F0}"/>
              </a:ext>
            </a:extLst>
          </p:cNvPr>
          <p:cNvSpPr/>
          <p:nvPr/>
        </p:nvSpPr>
        <p:spPr>
          <a:xfrm>
            <a:off x="8884339" y="340099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2" name="Egyenes összekötő 41">
            <a:extLst>
              <a:ext uri="{FF2B5EF4-FFF2-40B4-BE49-F238E27FC236}">
                <a16:creationId xmlns:a16="http://schemas.microsoft.com/office/drawing/2014/main" id="{6C1B9C0E-6F25-46E2-A487-CCEE48DEAA5B}"/>
              </a:ext>
            </a:extLst>
          </p:cNvPr>
          <p:cNvCxnSpPr>
            <a:cxnSpLocks/>
            <a:stCxn id="41" idx="4"/>
            <a:endCxn id="43" idx="3"/>
          </p:cNvCxnSpPr>
          <p:nvPr/>
        </p:nvCxnSpPr>
        <p:spPr>
          <a:xfrm flipH="1">
            <a:off x="8927850" y="3483989"/>
            <a:ext cx="1" cy="277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églalap: szamárfül 42">
            <a:extLst>
              <a:ext uri="{FF2B5EF4-FFF2-40B4-BE49-F238E27FC236}">
                <a16:creationId xmlns:a16="http://schemas.microsoft.com/office/drawing/2014/main" id="{020C52DA-9C70-4C83-8349-E20B901AC3EB}"/>
              </a:ext>
            </a:extLst>
          </p:cNvPr>
          <p:cNvSpPr/>
          <p:nvPr/>
        </p:nvSpPr>
        <p:spPr>
          <a:xfrm rot="16200000">
            <a:off x="8758573" y="2704547"/>
            <a:ext cx="338553" cy="2452777"/>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a:solidFill>
                  <a:schemeClr val="tx1"/>
                </a:solidFill>
                <a:latin typeface="Calibri" panose="020F0502020204030204" pitchFamily="34" charset="0"/>
                <a:ea typeface="Times New Roman" panose="02020603050405020304" pitchFamily="18" charset="0"/>
              </a:rPr>
              <a:t>tömeg </a:t>
            </a:r>
            <a:r>
              <a:rPr lang="hu-HU" sz="1600" dirty="0">
                <a:solidFill>
                  <a:schemeClr val="tx1"/>
                </a:solidFill>
              </a:rPr>
              <a:t>* </a:t>
            </a:r>
            <a:r>
              <a:rPr lang="hu-HU" sz="1600" dirty="0" err="1">
                <a:solidFill>
                  <a:schemeClr val="tx1"/>
                </a:solidFill>
              </a:rPr>
              <a:t>hal.szorzó</a:t>
            </a:r>
            <a:r>
              <a:rPr lang="hu-HU" sz="1600" dirty="0">
                <a:solidFill>
                  <a:schemeClr val="tx1"/>
                </a:solidFill>
              </a:rPr>
              <a:t>()</a:t>
            </a:r>
          </a:p>
        </p:txBody>
      </p:sp>
      <p:sp>
        <p:nvSpPr>
          <p:cNvPr id="44" name="Ellipszis 43">
            <a:extLst>
              <a:ext uri="{FF2B5EF4-FFF2-40B4-BE49-F238E27FC236}">
                <a16:creationId xmlns:a16="http://schemas.microsoft.com/office/drawing/2014/main" id="{4BF2C62C-D0C1-4C73-A68B-0DE9938D40FA}"/>
              </a:ext>
            </a:extLst>
          </p:cNvPr>
          <p:cNvSpPr/>
          <p:nvPr/>
        </p:nvSpPr>
        <p:spPr>
          <a:xfrm>
            <a:off x="9291828" y="1173485"/>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5" name="Egyenes összekötő 44">
            <a:extLst>
              <a:ext uri="{FF2B5EF4-FFF2-40B4-BE49-F238E27FC236}">
                <a16:creationId xmlns:a16="http://schemas.microsoft.com/office/drawing/2014/main" id="{73B4E04E-8DC5-4DF3-8FDA-CE1553B185F7}"/>
              </a:ext>
            </a:extLst>
          </p:cNvPr>
          <p:cNvCxnSpPr>
            <a:cxnSpLocks/>
            <a:stCxn id="44" idx="6"/>
          </p:cNvCxnSpPr>
          <p:nvPr/>
        </p:nvCxnSpPr>
        <p:spPr>
          <a:xfrm>
            <a:off x="9378851" y="1214983"/>
            <a:ext cx="595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Téglalap: szamárfül 50">
            <a:extLst>
              <a:ext uri="{FF2B5EF4-FFF2-40B4-BE49-F238E27FC236}">
                <a16:creationId xmlns:a16="http://schemas.microsoft.com/office/drawing/2014/main" id="{8E253778-3F98-4939-A42F-9F6D87E0D0E0}"/>
              </a:ext>
            </a:extLst>
          </p:cNvPr>
          <p:cNvSpPr/>
          <p:nvPr/>
        </p:nvSpPr>
        <p:spPr>
          <a:xfrm rot="16200000">
            <a:off x="10642637" y="-82242"/>
            <a:ext cx="669797" cy="2026183"/>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  </a:t>
            </a:r>
            <a:r>
              <a:rPr lang="hu-HU" sz="1600" dirty="0">
                <a:solidFill>
                  <a:schemeClr val="tx1"/>
                </a:solidFill>
                <a:ea typeface="Cambria Math" panose="02040503050406030204" pitchFamily="18" charset="0"/>
                <a:cs typeface="Arial Unicode MS" pitchFamily="34" charset="-128"/>
              </a:rPr>
              <a:t>                 1</a:t>
            </a:r>
            <a:endParaRPr lang="hu-HU" sz="1600" dirty="0">
              <a:solidFill>
                <a:schemeClr val="tx1"/>
              </a:solidFill>
              <a:ea typeface="Cambria Math" panose="02040503050406030204" pitchFamily="18" charset="0"/>
              <a:cs typeface="Calibri" panose="020F0502020204030204" pitchFamily="34" charset="0"/>
            </a:endParaRPr>
          </a:p>
          <a:p>
            <a:pPr defTabSz="914414"/>
            <a:endParaRPr lang="hu-HU" sz="1600" dirty="0">
              <a:solidFill>
                <a:schemeClr val="tx1"/>
              </a:solidFill>
              <a:latin typeface="Cambria Math" panose="02040503050406030204" pitchFamily="18" charset="0"/>
              <a:ea typeface="Cambria Math" panose="02040503050406030204" pitchFamily="18" charset="0"/>
              <a:cs typeface="Arial Unicode MS" pitchFamily="34" charset="-128"/>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52" name="Szövegdoboz 51">
            <a:extLst>
              <a:ext uri="{FF2B5EF4-FFF2-40B4-BE49-F238E27FC236}">
                <a16:creationId xmlns:a16="http://schemas.microsoft.com/office/drawing/2014/main" id="{E32A64EE-9502-4E1E-8589-90234F9E3F09}"/>
              </a:ext>
            </a:extLst>
          </p:cNvPr>
          <p:cNvSpPr txBox="1"/>
          <p:nvPr/>
        </p:nvSpPr>
        <p:spPr>
          <a:xfrm>
            <a:off x="10675694" y="751125"/>
            <a:ext cx="934166"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∊fogások</a:t>
            </a:r>
            <a:endParaRPr lang="hu-HU" sz="1400" dirty="0"/>
          </a:p>
        </p:txBody>
      </p:sp>
      <p:sp>
        <p:nvSpPr>
          <p:cNvPr id="53" name="Szövegdoboz 52">
            <a:extLst>
              <a:ext uri="{FF2B5EF4-FFF2-40B4-BE49-F238E27FC236}">
                <a16:creationId xmlns:a16="http://schemas.microsoft.com/office/drawing/2014/main" id="{11B753AF-E4E9-4CE5-80B7-8AEAE649DFD9}"/>
              </a:ext>
            </a:extLst>
          </p:cNvPr>
          <p:cNvSpPr txBox="1"/>
          <p:nvPr/>
        </p:nvSpPr>
        <p:spPr>
          <a:xfrm>
            <a:off x="10206819" y="957976"/>
            <a:ext cx="1389098" cy="307777"/>
          </a:xfrm>
          <a:prstGeom prst="rect">
            <a:avLst/>
          </a:prstGeom>
          <a:noFill/>
        </p:spPr>
        <p:txBody>
          <a:bodyPr wrap="none" rtlCol="0">
            <a:spAutoFit/>
          </a:bodyPr>
          <a:lstStyle/>
          <a:p>
            <a:r>
              <a:rPr lang="hu-HU" sz="1400" dirty="0" err="1">
                <a:solidFill>
                  <a:schemeClr val="tx1"/>
                </a:solidFill>
                <a:latin typeface="Calibri" panose="020F0502020204030204" pitchFamily="34" charset="0"/>
                <a:ea typeface="Cambria Math" panose="02040503050406030204" pitchFamily="18" charset="0"/>
                <a:cs typeface="Calibri" panose="020F0502020204030204" pitchFamily="34" charset="0"/>
              </a:rPr>
              <a:t>e.hal.is_Harcsa</a:t>
            </a:r>
            <a:r>
              <a:rPr lang="hu-HU" sz="1400" dirty="0">
                <a:solidFill>
                  <a:schemeClr val="tx1"/>
                </a:solidFill>
                <a:latin typeface="Calibri" panose="020F0502020204030204" pitchFamily="34" charset="0"/>
                <a:ea typeface="Cambria Math" panose="02040503050406030204" pitchFamily="18" charset="0"/>
                <a:cs typeface="Calibri" panose="020F0502020204030204" pitchFamily="34" charset="0"/>
              </a:rPr>
              <a:t>()</a:t>
            </a:r>
          </a:p>
        </p:txBody>
      </p:sp>
      <p:sp>
        <p:nvSpPr>
          <p:cNvPr id="54" name="Ellipszis 53">
            <a:extLst>
              <a:ext uri="{FF2B5EF4-FFF2-40B4-BE49-F238E27FC236}">
                <a16:creationId xmlns:a16="http://schemas.microsoft.com/office/drawing/2014/main" id="{6E45EEE6-64C0-4719-AA81-A96385D107F2}"/>
              </a:ext>
            </a:extLst>
          </p:cNvPr>
          <p:cNvSpPr/>
          <p:nvPr/>
        </p:nvSpPr>
        <p:spPr>
          <a:xfrm>
            <a:off x="9300900" y="1390625"/>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55" name="Egyenes összekötő 54">
            <a:extLst>
              <a:ext uri="{FF2B5EF4-FFF2-40B4-BE49-F238E27FC236}">
                <a16:creationId xmlns:a16="http://schemas.microsoft.com/office/drawing/2014/main" id="{7389B169-1330-481A-9DC2-580E1BC6889F}"/>
              </a:ext>
            </a:extLst>
          </p:cNvPr>
          <p:cNvCxnSpPr>
            <a:cxnSpLocks/>
            <a:stCxn id="54" idx="6"/>
          </p:cNvCxnSpPr>
          <p:nvPr/>
        </p:nvCxnSpPr>
        <p:spPr>
          <a:xfrm>
            <a:off x="9387923" y="1432123"/>
            <a:ext cx="595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églalap: szamárfül 55">
            <a:extLst>
              <a:ext uri="{FF2B5EF4-FFF2-40B4-BE49-F238E27FC236}">
                <a16:creationId xmlns:a16="http://schemas.microsoft.com/office/drawing/2014/main" id="{C65906C6-A2B9-4C71-92D2-CAF9DADF7F47}"/>
              </a:ext>
            </a:extLst>
          </p:cNvPr>
          <p:cNvSpPr/>
          <p:nvPr/>
        </p:nvSpPr>
        <p:spPr>
          <a:xfrm rot="16200000">
            <a:off x="10542314" y="338744"/>
            <a:ext cx="463122" cy="2433504"/>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 </a:t>
            </a:r>
            <a:r>
              <a:rPr lang="hu-HU" sz="1600" dirty="0">
                <a:solidFill>
                  <a:schemeClr val="tx1"/>
                </a:solidFill>
                <a:ea typeface="Cambria Math" panose="02040503050406030204" pitchFamily="18" charset="0"/>
                <a:cs typeface="Arial Unicode MS" pitchFamily="34" charset="-128"/>
              </a:rPr>
              <a:t>               e.érték()</a:t>
            </a:r>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57" name="Szövegdoboz 56">
            <a:extLst>
              <a:ext uri="{FF2B5EF4-FFF2-40B4-BE49-F238E27FC236}">
                <a16:creationId xmlns:a16="http://schemas.microsoft.com/office/drawing/2014/main" id="{99BA3A22-10B0-4143-B5EC-646967ECB635}"/>
              </a:ext>
            </a:extLst>
          </p:cNvPr>
          <p:cNvSpPr txBox="1"/>
          <p:nvPr/>
        </p:nvSpPr>
        <p:spPr>
          <a:xfrm>
            <a:off x="10274225" y="1501949"/>
            <a:ext cx="934166"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∊fogások</a:t>
            </a:r>
            <a:endParaRPr lang="hu-HU" sz="1400" dirty="0"/>
          </a:p>
        </p:txBody>
      </p:sp>
      <p:sp>
        <p:nvSpPr>
          <p:cNvPr id="59" name="Ellipszis 58">
            <a:extLst>
              <a:ext uri="{FF2B5EF4-FFF2-40B4-BE49-F238E27FC236}">
                <a16:creationId xmlns:a16="http://schemas.microsoft.com/office/drawing/2014/main" id="{8E6262C8-B403-4E97-9267-031051490ABC}"/>
              </a:ext>
            </a:extLst>
          </p:cNvPr>
          <p:cNvSpPr/>
          <p:nvPr/>
        </p:nvSpPr>
        <p:spPr>
          <a:xfrm>
            <a:off x="5927696" y="1272645"/>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0" name="Egyenes összekötő 59">
            <a:extLst>
              <a:ext uri="{FF2B5EF4-FFF2-40B4-BE49-F238E27FC236}">
                <a16:creationId xmlns:a16="http://schemas.microsoft.com/office/drawing/2014/main" id="{72797867-8C67-4D03-BF51-4C28CF4F9027}"/>
              </a:ext>
            </a:extLst>
          </p:cNvPr>
          <p:cNvCxnSpPr>
            <a:cxnSpLocks/>
            <a:stCxn id="59" idx="4"/>
          </p:cNvCxnSpPr>
          <p:nvPr/>
        </p:nvCxnSpPr>
        <p:spPr>
          <a:xfrm flipH="1">
            <a:off x="5971207" y="1355641"/>
            <a:ext cx="1" cy="878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églalap: szamárfül 60">
            <a:extLst>
              <a:ext uri="{FF2B5EF4-FFF2-40B4-BE49-F238E27FC236}">
                <a16:creationId xmlns:a16="http://schemas.microsoft.com/office/drawing/2014/main" id="{C77017B6-7106-4D1F-82F7-75189C118638}"/>
              </a:ext>
            </a:extLst>
          </p:cNvPr>
          <p:cNvSpPr/>
          <p:nvPr/>
        </p:nvSpPr>
        <p:spPr>
          <a:xfrm rot="16200000">
            <a:off x="6317726" y="396341"/>
            <a:ext cx="463118" cy="3978882"/>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a:t>
            </a:r>
            <a:r>
              <a:rPr lang="hu-HU" sz="1600" dirty="0">
                <a:solidFill>
                  <a:schemeClr val="tx1"/>
                </a:solidFill>
                <a:ea typeface="Cambria Math" panose="02040503050406030204" pitchFamily="18" charset="0"/>
                <a:cs typeface="Arial Unicode MS" pitchFamily="34" charset="-128"/>
              </a:rPr>
              <a:t>SEARCH                      </a:t>
            </a:r>
            <a:r>
              <a:rPr lang="hu-HU" sz="1600" dirty="0" err="1">
                <a:solidFill>
                  <a:schemeClr val="tx1"/>
                </a:solidFill>
                <a:ea typeface="Cambria Math" panose="02040503050406030204" pitchFamily="18" charset="0"/>
                <a:cs typeface="Arial Unicode MS" pitchFamily="34" charset="-128"/>
              </a:rPr>
              <a:t>e.hányharcsa</a:t>
            </a:r>
            <a:r>
              <a:rPr lang="hu-HU" sz="1600" dirty="0">
                <a:solidFill>
                  <a:schemeClr val="tx1"/>
                </a:solidFill>
                <a:ea typeface="Cambria Math" panose="02040503050406030204" pitchFamily="18" charset="0"/>
                <a:cs typeface="Arial Unicode MS" pitchFamily="34" charset="-128"/>
              </a:rPr>
              <a:t>()&gt;0</a:t>
            </a:r>
            <a:endParaRPr lang="hu-HU" sz="1600" dirty="0">
              <a:solidFill>
                <a:schemeClr val="tx1"/>
              </a:solidFill>
              <a:latin typeface="Cambria Math" panose="02040503050406030204" pitchFamily="18" charset="0"/>
              <a:ea typeface="Cambria Math" panose="02040503050406030204" pitchFamily="18" charset="0"/>
              <a:cs typeface="Arial Unicode MS" pitchFamily="34" charset="-128"/>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62" name="Szövegdoboz 61">
            <a:extLst>
              <a:ext uri="{FF2B5EF4-FFF2-40B4-BE49-F238E27FC236}">
                <a16:creationId xmlns:a16="http://schemas.microsoft.com/office/drawing/2014/main" id="{C95FAA6E-83BE-4161-9AA9-CF5EF9687AFF}"/>
              </a:ext>
            </a:extLst>
          </p:cNvPr>
          <p:cNvSpPr txBox="1"/>
          <p:nvPr/>
        </p:nvSpPr>
        <p:spPr>
          <a:xfrm>
            <a:off x="5878941" y="2289490"/>
            <a:ext cx="1103059"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∊horgászok</a:t>
            </a:r>
            <a:endParaRPr lang="hu-HU" sz="1400" dirty="0"/>
          </a:p>
        </p:txBody>
      </p:sp>
      <p:sp>
        <p:nvSpPr>
          <p:cNvPr id="64" name="Ellipszis 63">
            <a:extLst>
              <a:ext uri="{FF2B5EF4-FFF2-40B4-BE49-F238E27FC236}">
                <a16:creationId xmlns:a16="http://schemas.microsoft.com/office/drawing/2014/main" id="{ECC62A8A-24F4-4C5D-B59D-0C5415881311}"/>
              </a:ext>
            </a:extLst>
          </p:cNvPr>
          <p:cNvSpPr/>
          <p:nvPr/>
        </p:nvSpPr>
        <p:spPr>
          <a:xfrm>
            <a:off x="5398664" y="1509947"/>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5" name="Egyenes összekötő 64">
            <a:extLst>
              <a:ext uri="{FF2B5EF4-FFF2-40B4-BE49-F238E27FC236}">
                <a16:creationId xmlns:a16="http://schemas.microsoft.com/office/drawing/2014/main" id="{D9FE0972-5D9B-40D8-8E10-98A811F60618}"/>
              </a:ext>
            </a:extLst>
          </p:cNvPr>
          <p:cNvCxnSpPr>
            <a:cxnSpLocks/>
            <a:stCxn id="64" idx="4"/>
          </p:cNvCxnSpPr>
          <p:nvPr/>
        </p:nvCxnSpPr>
        <p:spPr>
          <a:xfrm flipH="1">
            <a:off x="5442175" y="1592943"/>
            <a:ext cx="1" cy="3499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églalap: szamárfül 65">
            <a:extLst>
              <a:ext uri="{FF2B5EF4-FFF2-40B4-BE49-F238E27FC236}">
                <a16:creationId xmlns:a16="http://schemas.microsoft.com/office/drawing/2014/main" id="{FCE8BA14-2945-4844-A8F3-87702C708341}"/>
              </a:ext>
            </a:extLst>
          </p:cNvPr>
          <p:cNvSpPr/>
          <p:nvPr/>
        </p:nvSpPr>
        <p:spPr>
          <a:xfrm rot="16200000">
            <a:off x="3931196" y="505383"/>
            <a:ext cx="463122" cy="3013437"/>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 </a:t>
            </a:r>
            <a:r>
              <a:rPr lang="hu-HU" sz="1600" dirty="0">
                <a:solidFill>
                  <a:schemeClr val="tx1"/>
                </a:solidFill>
                <a:ea typeface="Cambria Math" panose="02040503050406030204" pitchFamily="18" charset="0"/>
                <a:cs typeface="Arial Unicode MS" pitchFamily="34" charset="-128"/>
              </a:rPr>
              <a:t>                     e.összérték()</a:t>
            </a:r>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67" name="Szövegdoboz 66">
            <a:extLst>
              <a:ext uri="{FF2B5EF4-FFF2-40B4-BE49-F238E27FC236}">
                <a16:creationId xmlns:a16="http://schemas.microsoft.com/office/drawing/2014/main" id="{EBC8F441-FB75-487B-994B-072EB7C9FA8B}"/>
              </a:ext>
            </a:extLst>
          </p:cNvPr>
          <p:cNvSpPr txBox="1"/>
          <p:nvPr/>
        </p:nvSpPr>
        <p:spPr>
          <a:xfrm>
            <a:off x="3416711" y="1951260"/>
            <a:ext cx="1143133" cy="307777"/>
          </a:xfrm>
          <a:prstGeom prst="rect">
            <a:avLst/>
          </a:prstGeom>
          <a:noFill/>
        </p:spPr>
        <p:txBody>
          <a:bodyPr wrap="none" rtlCol="0">
            <a:spAutoFit/>
          </a:bodyPr>
          <a:lstStyle/>
          <a:p>
            <a:r>
              <a:rPr lang="hu-HU" sz="1400" dirty="0"/>
              <a:t>e</a:t>
            </a:r>
            <a:r>
              <a:rPr lang="hu-HU" sz="1400" dirty="0">
                <a:ea typeface="Cambria Math" panose="02040503050406030204" pitchFamily="18" charset="0"/>
              </a:rPr>
              <a:t>∊ horgászok</a:t>
            </a:r>
            <a:endParaRPr lang="hu-HU" sz="1400" dirty="0"/>
          </a:p>
        </p:txBody>
      </p:sp>
      <p:sp>
        <p:nvSpPr>
          <p:cNvPr id="79" name="Ellipszis 78">
            <a:extLst>
              <a:ext uri="{FF2B5EF4-FFF2-40B4-BE49-F238E27FC236}">
                <a16:creationId xmlns:a16="http://schemas.microsoft.com/office/drawing/2014/main" id="{64EC1BCC-E525-4053-90DF-20A5B29BFA21}"/>
              </a:ext>
            </a:extLst>
          </p:cNvPr>
          <p:cNvSpPr/>
          <p:nvPr/>
        </p:nvSpPr>
        <p:spPr>
          <a:xfrm>
            <a:off x="2040718" y="114620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0" name="Egyenes összekötő 79">
            <a:extLst>
              <a:ext uri="{FF2B5EF4-FFF2-40B4-BE49-F238E27FC236}">
                <a16:creationId xmlns:a16="http://schemas.microsoft.com/office/drawing/2014/main" id="{49269728-8899-4D82-A519-0AB0B3B08F89}"/>
              </a:ext>
            </a:extLst>
          </p:cNvPr>
          <p:cNvCxnSpPr>
            <a:cxnSpLocks/>
            <a:stCxn id="79" idx="4"/>
            <a:endCxn id="81" idx="3"/>
          </p:cNvCxnSpPr>
          <p:nvPr/>
        </p:nvCxnSpPr>
        <p:spPr>
          <a:xfrm>
            <a:off x="2084230" y="1229199"/>
            <a:ext cx="8706" cy="13042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Szövegdoboz 81">
            <a:extLst>
              <a:ext uri="{FF2B5EF4-FFF2-40B4-BE49-F238E27FC236}">
                <a16:creationId xmlns:a16="http://schemas.microsoft.com/office/drawing/2014/main" id="{07CC9407-9CD6-42BD-8D77-6DA1B5AEEFCE}"/>
              </a:ext>
            </a:extLst>
          </p:cNvPr>
          <p:cNvSpPr txBox="1"/>
          <p:nvPr/>
        </p:nvSpPr>
        <p:spPr>
          <a:xfrm>
            <a:off x="1794605" y="2669343"/>
            <a:ext cx="1105687"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∊versenyek</a:t>
            </a:r>
            <a:endParaRPr lang="hu-HU" sz="1400" dirty="0"/>
          </a:p>
        </p:txBody>
      </p:sp>
      <p:sp>
        <p:nvSpPr>
          <p:cNvPr id="83" name="Szövegdoboz 82">
            <a:extLst>
              <a:ext uri="{FF2B5EF4-FFF2-40B4-BE49-F238E27FC236}">
                <a16:creationId xmlns:a16="http://schemas.microsoft.com/office/drawing/2014/main" id="{5C7B36E3-DC7E-4F92-98CF-339F3C523B53}"/>
              </a:ext>
            </a:extLst>
          </p:cNvPr>
          <p:cNvSpPr txBox="1"/>
          <p:nvPr/>
        </p:nvSpPr>
        <p:spPr>
          <a:xfrm>
            <a:off x="1251633" y="2884625"/>
            <a:ext cx="1292918" cy="307777"/>
          </a:xfrm>
          <a:prstGeom prst="rect">
            <a:avLst/>
          </a:prstGeom>
          <a:noFill/>
        </p:spPr>
        <p:txBody>
          <a:bodyPr wrap="none" rtlCol="0">
            <a:spAutoFit/>
          </a:bodyPr>
          <a:lstStyle/>
          <a:p>
            <a:r>
              <a:rPr lang="hu-HU" sz="1400" dirty="0" err="1">
                <a:solidFill>
                  <a:schemeClr val="tx1"/>
                </a:solidFill>
                <a:latin typeface="Calibri" panose="020F0502020204030204" pitchFamily="34" charset="0"/>
                <a:ea typeface="Cambria Math" panose="02040503050406030204" pitchFamily="18" charset="0"/>
                <a:cs typeface="Calibri" panose="020F0502020204030204" pitchFamily="34" charset="0"/>
              </a:rPr>
              <a:t>e.mindHarcsa</a:t>
            </a:r>
            <a:r>
              <a:rPr lang="hu-HU" sz="1400" dirty="0">
                <a:solidFill>
                  <a:schemeClr val="tx1"/>
                </a:solidFill>
                <a:latin typeface="Calibri" panose="020F0502020204030204" pitchFamily="34" charset="0"/>
                <a:ea typeface="Cambria Math" panose="02040503050406030204" pitchFamily="18" charset="0"/>
                <a:cs typeface="Calibri" panose="020F0502020204030204" pitchFamily="34" charset="0"/>
              </a:rPr>
              <a:t>()</a:t>
            </a:r>
          </a:p>
        </p:txBody>
      </p:sp>
      <p:sp>
        <p:nvSpPr>
          <p:cNvPr id="92" name="Háromszög 91">
            <a:extLst>
              <a:ext uri="{FF2B5EF4-FFF2-40B4-BE49-F238E27FC236}">
                <a16:creationId xmlns:a16="http://schemas.microsoft.com/office/drawing/2014/main" id="{B9932417-2AA3-4FE5-99D4-5633483A9F40}"/>
              </a:ext>
            </a:extLst>
          </p:cNvPr>
          <p:cNvSpPr/>
          <p:nvPr/>
        </p:nvSpPr>
        <p:spPr>
          <a:xfrm>
            <a:off x="5045833" y="4332332"/>
            <a:ext cx="190690" cy="23276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93" name="Összekötő: szögletes 92">
            <a:extLst>
              <a:ext uri="{FF2B5EF4-FFF2-40B4-BE49-F238E27FC236}">
                <a16:creationId xmlns:a16="http://schemas.microsoft.com/office/drawing/2014/main" id="{ACE9282A-978E-4D3F-9743-30A1E7A570C4}"/>
              </a:ext>
            </a:extLst>
          </p:cNvPr>
          <p:cNvCxnSpPr>
            <a:cxnSpLocks/>
            <a:stCxn id="97" idx="0"/>
            <a:endCxn id="92" idx="3"/>
          </p:cNvCxnSpPr>
          <p:nvPr/>
        </p:nvCxnSpPr>
        <p:spPr>
          <a:xfrm rot="16200000" flipV="1">
            <a:off x="4948370" y="4757906"/>
            <a:ext cx="388323" cy="270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Összekötő: szögletes 93">
            <a:extLst>
              <a:ext uri="{FF2B5EF4-FFF2-40B4-BE49-F238E27FC236}">
                <a16:creationId xmlns:a16="http://schemas.microsoft.com/office/drawing/2014/main" id="{163E080B-430A-46BA-B324-FC1919095C55}"/>
              </a:ext>
            </a:extLst>
          </p:cNvPr>
          <p:cNvCxnSpPr>
            <a:cxnSpLocks/>
            <a:stCxn id="99" idx="0"/>
            <a:endCxn id="92" idx="3"/>
          </p:cNvCxnSpPr>
          <p:nvPr/>
        </p:nvCxnSpPr>
        <p:spPr>
          <a:xfrm rot="16200000" flipV="1">
            <a:off x="6226793" y="3479483"/>
            <a:ext cx="383961" cy="255519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églalap 94">
            <a:extLst>
              <a:ext uri="{FF2B5EF4-FFF2-40B4-BE49-F238E27FC236}">
                <a16:creationId xmlns:a16="http://schemas.microsoft.com/office/drawing/2014/main" id="{3A81800F-1C87-4151-A086-B961AE75AD81}"/>
              </a:ext>
            </a:extLst>
          </p:cNvPr>
          <p:cNvSpPr/>
          <p:nvPr/>
        </p:nvSpPr>
        <p:spPr>
          <a:xfrm>
            <a:off x="1637269" y="4944431"/>
            <a:ext cx="1988584" cy="1313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1600" dirty="0">
                <a:solidFill>
                  <a:schemeClr val="tx1"/>
                </a:solidFill>
              </a:rPr>
              <a:t>&lt;&lt;</a:t>
            </a:r>
            <a:r>
              <a:rPr lang="hu-HU" sz="1600" dirty="0" err="1">
                <a:solidFill>
                  <a:schemeClr val="tx1"/>
                </a:solidFill>
              </a:rPr>
              <a:t>singleton</a:t>
            </a:r>
            <a:r>
              <a:rPr lang="hu-HU" sz="1600" dirty="0">
                <a:solidFill>
                  <a:schemeClr val="tx1"/>
                </a:solidFill>
              </a:rPr>
              <a:t>&gt;&gt;</a:t>
            </a:r>
          </a:p>
          <a:p>
            <a:pPr algn="ctr"/>
            <a:r>
              <a:rPr lang="hu-HU" dirty="0">
                <a:solidFill>
                  <a:schemeClr val="tx1"/>
                </a:solidFill>
              </a:rPr>
              <a:t>Ponty</a:t>
            </a:r>
          </a:p>
          <a:p>
            <a:endParaRPr lang="hu-HU" sz="1600" dirty="0">
              <a:solidFill>
                <a:schemeClr val="tx1"/>
              </a:solidFill>
            </a:endParaRPr>
          </a:p>
          <a:p>
            <a:r>
              <a:rPr lang="hu-HU" sz="1600" dirty="0">
                <a:solidFill>
                  <a:schemeClr val="tx1"/>
                </a:solidFill>
              </a:rPr>
              <a:t>+ szorzó() : int</a:t>
            </a:r>
          </a:p>
        </p:txBody>
      </p:sp>
      <p:sp>
        <p:nvSpPr>
          <p:cNvPr id="96" name="Téglalap 95">
            <a:extLst>
              <a:ext uri="{FF2B5EF4-FFF2-40B4-BE49-F238E27FC236}">
                <a16:creationId xmlns:a16="http://schemas.microsoft.com/office/drawing/2014/main" id="{9EC58662-861A-40DD-8F18-379AC58835E7}"/>
              </a:ext>
            </a:extLst>
          </p:cNvPr>
          <p:cNvSpPr/>
          <p:nvPr/>
        </p:nvSpPr>
        <p:spPr>
          <a:xfrm>
            <a:off x="1637268" y="5512617"/>
            <a:ext cx="1988584" cy="2484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a:extLst>
              <a:ext uri="{FF2B5EF4-FFF2-40B4-BE49-F238E27FC236}">
                <a16:creationId xmlns:a16="http://schemas.microsoft.com/office/drawing/2014/main" id="{DB19DDB8-FAA4-41D4-9270-6916A6EC1BF3}"/>
              </a:ext>
            </a:extLst>
          </p:cNvPr>
          <p:cNvSpPr/>
          <p:nvPr/>
        </p:nvSpPr>
        <p:spPr>
          <a:xfrm>
            <a:off x="4149591" y="4953420"/>
            <a:ext cx="1988584" cy="13035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1600" dirty="0">
                <a:solidFill>
                  <a:schemeClr val="tx1"/>
                </a:solidFill>
              </a:rPr>
              <a:t>&lt;&lt;</a:t>
            </a:r>
            <a:r>
              <a:rPr lang="hu-HU" sz="1600" dirty="0" err="1">
                <a:solidFill>
                  <a:schemeClr val="tx1"/>
                </a:solidFill>
              </a:rPr>
              <a:t>singleton</a:t>
            </a:r>
            <a:r>
              <a:rPr lang="hu-HU" sz="1600" dirty="0">
                <a:solidFill>
                  <a:schemeClr val="tx1"/>
                </a:solidFill>
              </a:rPr>
              <a:t>&gt;&gt;</a:t>
            </a:r>
          </a:p>
          <a:p>
            <a:pPr algn="ctr"/>
            <a:r>
              <a:rPr lang="hu-HU" dirty="0">
                <a:solidFill>
                  <a:schemeClr val="tx1"/>
                </a:solidFill>
              </a:rPr>
              <a:t>Keszeg</a:t>
            </a:r>
          </a:p>
          <a:p>
            <a:endParaRPr lang="hu-HU" sz="1600" dirty="0">
              <a:solidFill>
                <a:schemeClr val="tx1"/>
              </a:solidFill>
            </a:endParaRPr>
          </a:p>
          <a:p>
            <a:r>
              <a:rPr lang="hu-HU" sz="1600" dirty="0">
                <a:solidFill>
                  <a:schemeClr val="tx1"/>
                </a:solidFill>
              </a:rPr>
              <a:t>+ szorzó() : int</a:t>
            </a:r>
          </a:p>
          <a:p>
            <a:endParaRPr lang="hu-HU" sz="1600" dirty="0">
              <a:solidFill>
                <a:schemeClr val="tx1"/>
              </a:solidFill>
            </a:endParaRPr>
          </a:p>
        </p:txBody>
      </p:sp>
      <p:sp>
        <p:nvSpPr>
          <p:cNvPr id="98" name="Téglalap 97">
            <a:extLst>
              <a:ext uri="{FF2B5EF4-FFF2-40B4-BE49-F238E27FC236}">
                <a16:creationId xmlns:a16="http://schemas.microsoft.com/office/drawing/2014/main" id="{B93F9952-B738-4E67-BC1B-8FA88A4646CE}"/>
              </a:ext>
            </a:extLst>
          </p:cNvPr>
          <p:cNvSpPr/>
          <p:nvPr/>
        </p:nvSpPr>
        <p:spPr>
          <a:xfrm>
            <a:off x="4149590" y="5520367"/>
            <a:ext cx="1988584"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a:extLst>
              <a:ext uri="{FF2B5EF4-FFF2-40B4-BE49-F238E27FC236}">
                <a16:creationId xmlns:a16="http://schemas.microsoft.com/office/drawing/2014/main" id="{D81CF93B-EC82-4B79-9C60-BDD1BCC10F2C}"/>
              </a:ext>
            </a:extLst>
          </p:cNvPr>
          <p:cNvSpPr/>
          <p:nvPr/>
        </p:nvSpPr>
        <p:spPr>
          <a:xfrm>
            <a:off x="6702076" y="4949058"/>
            <a:ext cx="1988583" cy="12818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1600" dirty="0">
                <a:solidFill>
                  <a:schemeClr val="tx1"/>
                </a:solidFill>
              </a:rPr>
              <a:t>&lt;&lt;</a:t>
            </a:r>
            <a:r>
              <a:rPr lang="hu-HU" sz="1600" dirty="0" err="1">
                <a:solidFill>
                  <a:schemeClr val="tx1"/>
                </a:solidFill>
              </a:rPr>
              <a:t>singleton</a:t>
            </a:r>
            <a:r>
              <a:rPr lang="hu-HU" sz="1600" dirty="0">
                <a:solidFill>
                  <a:schemeClr val="tx1"/>
                </a:solidFill>
              </a:rPr>
              <a:t>&gt;&gt;</a:t>
            </a:r>
          </a:p>
          <a:p>
            <a:pPr algn="ctr"/>
            <a:r>
              <a:rPr lang="hu-HU" dirty="0">
                <a:solidFill>
                  <a:schemeClr val="tx1"/>
                </a:solidFill>
              </a:rPr>
              <a:t>Harcsa</a:t>
            </a:r>
          </a:p>
          <a:p>
            <a:endParaRPr lang="hu-HU" sz="1600" dirty="0">
              <a:solidFill>
                <a:schemeClr val="tx1"/>
              </a:solidFill>
            </a:endParaRPr>
          </a:p>
          <a:p>
            <a:r>
              <a:rPr lang="hu-HU" sz="1600" dirty="0">
                <a:solidFill>
                  <a:schemeClr val="tx1"/>
                </a:solidFill>
              </a:rPr>
              <a:t>+ szorzó() : int   </a:t>
            </a:r>
          </a:p>
          <a:p>
            <a:endParaRPr lang="hu-HU" sz="1600" dirty="0">
              <a:solidFill>
                <a:schemeClr val="tx1"/>
              </a:solidFill>
            </a:endParaRPr>
          </a:p>
          <a:p>
            <a:endParaRPr lang="hu-HU" sz="1600" dirty="0">
              <a:solidFill>
                <a:schemeClr val="tx1"/>
              </a:solidFill>
            </a:endParaRPr>
          </a:p>
        </p:txBody>
      </p:sp>
      <p:sp>
        <p:nvSpPr>
          <p:cNvPr id="100" name="Téglalap 99">
            <a:extLst>
              <a:ext uri="{FF2B5EF4-FFF2-40B4-BE49-F238E27FC236}">
                <a16:creationId xmlns:a16="http://schemas.microsoft.com/office/drawing/2014/main" id="{876EDDD8-D200-45B0-8423-25D7ED1DC0E5}"/>
              </a:ext>
            </a:extLst>
          </p:cNvPr>
          <p:cNvSpPr/>
          <p:nvPr/>
        </p:nvSpPr>
        <p:spPr>
          <a:xfrm>
            <a:off x="6702075" y="5513356"/>
            <a:ext cx="1988583"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1" name="Összekötő: szögletes 100">
            <a:extLst>
              <a:ext uri="{FF2B5EF4-FFF2-40B4-BE49-F238E27FC236}">
                <a16:creationId xmlns:a16="http://schemas.microsoft.com/office/drawing/2014/main" id="{72DFDA64-63B7-47F0-9F2D-4EF5E3243CF7}"/>
              </a:ext>
            </a:extLst>
          </p:cNvPr>
          <p:cNvCxnSpPr>
            <a:cxnSpLocks/>
            <a:stCxn id="95" idx="0"/>
            <a:endCxn id="92" idx="3"/>
          </p:cNvCxnSpPr>
          <p:nvPr/>
        </p:nvCxnSpPr>
        <p:spPr>
          <a:xfrm rot="5400000" flipH="1" flipV="1">
            <a:off x="3696702" y="3499956"/>
            <a:ext cx="379334" cy="250961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Ellipszis 101">
            <a:extLst>
              <a:ext uri="{FF2B5EF4-FFF2-40B4-BE49-F238E27FC236}">
                <a16:creationId xmlns:a16="http://schemas.microsoft.com/office/drawing/2014/main" id="{38A31E35-DC5B-424F-BD3A-065131609810}"/>
              </a:ext>
            </a:extLst>
          </p:cNvPr>
          <p:cNvSpPr/>
          <p:nvPr/>
        </p:nvSpPr>
        <p:spPr>
          <a:xfrm>
            <a:off x="8521995" y="6008019"/>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3" name="Egyenes összekötő 102">
            <a:extLst>
              <a:ext uri="{FF2B5EF4-FFF2-40B4-BE49-F238E27FC236}">
                <a16:creationId xmlns:a16="http://schemas.microsoft.com/office/drawing/2014/main" id="{36A2BBB9-423F-4051-9720-3EB0DFDF9A44}"/>
              </a:ext>
            </a:extLst>
          </p:cNvPr>
          <p:cNvCxnSpPr>
            <a:cxnSpLocks/>
            <a:stCxn id="102" idx="4"/>
            <a:endCxn id="123" idx="3"/>
          </p:cNvCxnSpPr>
          <p:nvPr/>
        </p:nvCxnSpPr>
        <p:spPr>
          <a:xfrm flipH="1">
            <a:off x="8564242" y="6091015"/>
            <a:ext cx="1265" cy="2607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Ellipszis 103">
            <a:extLst>
              <a:ext uri="{FF2B5EF4-FFF2-40B4-BE49-F238E27FC236}">
                <a16:creationId xmlns:a16="http://schemas.microsoft.com/office/drawing/2014/main" id="{4F68BDC6-5D04-4EAA-A8FA-FCAB32186DA3}"/>
              </a:ext>
            </a:extLst>
          </p:cNvPr>
          <p:cNvSpPr/>
          <p:nvPr/>
        </p:nvSpPr>
        <p:spPr>
          <a:xfrm>
            <a:off x="5927920" y="6043425"/>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5" name="Egyenes összekötő 104">
            <a:extLst>
              <a:ext uri="{FF2B5EF4-FFF2-40B4-BE49-F238E27FC236}">
                <a16:creationId xmlns:a16="http://schemas.microsoft.com/office/drawing/2014/main" id="{0DA3BABB-10D6-418C-8E01-037B0CB45F3B}"/>
              </a:ext>
            </a:extLst>
          </p:cNvPr>
          <p:cNvCxnSpPr>
            <a:cxnSpLocks/>
            <a:stCxn id="104" idx="4"/>
            <a:endCxn id="122" idx="3"/>
          </p:cNvCxnSpPr>
          <p:nvPr/>
        </p:nvCxnSpPr>
        <p:spPr>
          <a:xfrm>
            <a:off x="5971432" y="6126421"/>
            <a:ext cx="13368" cy="2196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6" name="Ellipszis 105">
            <a:extLst>
              <a:ext uri="{FF2B5EF4-FFF2-40B4-BE49-F238E27FC236}">
                <a16:creationId xmlns:a16="http://schemas.microsoft.com/office/drawing/2014/main" id="{B0A92792-763D-45DB-8035-F45F613C98F4}"/>
              </a:ext>
            </a:extLst>
          </p:cNvPr>
          <p:cNvSpPr/>
          <p:nvPr/>
        </p:nvSpPr>
        <p:spPr>
          <a:xfrm>
            <a:off x="3434788" y="604215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7" name="Egyenes összekötő 106">
            <a:extLst>
              <a:ext uri="{FF2B5EF4-FFF2-40B4-BE49-F238E27FC236}">
                <a16:creationId xmlns:a16="http://schemas.microsoft.com/office/drawing/2014/main" id="{DCDB5456-504E-4E81-9834-2759222E0435}"/>
              </a:ext>
            </a:extLst>
          </p:cNvPr>
          <p:cNvCxnSpPr>
            <a:cxnSpLocks/>
            <a:stCxn id="106" idx="4"/>
            <a:endCxn id="119" idx="3"/>
          </p:cNvCxnSpPr>
          <p:nvPr/>
        </p:nvCxnSpPr>
        <p:spPr>
          <a:xfrm flipH="1">
            <a:off x="3478299" y="6125149"/>
            <a:ext cx="1" cy="2199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Ellipszis 107">
            <a:extLst>
              <a:ext uri="{FF2B5EF4-FFF2-40B4-BE49-F238E27FC236}">
                <a16:creationId xmlns:a16="http://schemas.microsoft.com/office/drawing/2014/main" id="{149A190C-CD9B-45C0-8EFA-90F2C83D4B0F}"/>
              </a:ext>
            </a:extLst>
          </p:cNvPr>
          <p:cNvSpPr/>
          <p:nvPr/>
        </p:nvSpPr>
        <p:spPr>
          <a:xfrm>
            <a:off x="5730161" y="4168954"/>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9" name="Egyenes összekötő 108">
            <a:extLst>
              <a:ext uri="{FF2B5EF4-FFF2-40B4-BE49-F238E27FC236}">
                <a16:creationId xmlns:a16="http://schemas.microsoft.com/office/drawing/2014/main" id="{D3E0C80B-A72A-4A4B-847E-6C8078C10C88}"/>
              </a:ext>
            </a:extLst>
          </p:cNvPr>
          <p:cNvCxnSpPr>
            <a:cxnSpLocks/>
            <a:stCxn id="108" idx="6"/>
            <a:endCxn id="121" idx="0"/>
          </p:cNvCxnSpPr>
          <p:nvPr/>
        </p:nvCxnSpPr>
        <p:spPr>
          <a:xfrm>
            <a:off x="5817184" y="4210452"/>
            <a:ext cx="575302" cy="1421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Ellipszis 109">
            <a:extLst>
              <a:ext uri="{FF2B5EF4-FFF2-40B4-BE49-F238E27FC236}">
                <a16:creationId xmlns:a16="http://schemas.microsoft.com/office/drawing/2014/main" id="{D78CB860-9975-484F-BCBF-D6D8A9D378F6}"/>
              </a:ext>
            </a:extLst>
          </p:cNvPr>
          <p:cNvSpPr/>
          <p:nvPr/>
        </p:nvSpPr>
        <p:spPr>
          <a:xfrm>
            <a:off x="5730161" y="3678124"/>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11" name="Egyenes összekötő 110">
            <a:extLst>
              <a:ext uri="{FF2B5EF4-FFF2-40B4-BE49-F238E27FC236}">
                <a16:creationId xmlns:a16="http://schemas.microsoft.com/office/drawing/2014/main" id="{BA5B0907-D493-4BFA-B8D1-7C4960334FC1}"/>
              </a:ext>
            </a:extLst>
          </p:cNvPr>
          <p:cNvCxnSpPr>
            <a:cxnSpLocks/>
            <a:stCxn id="110" idx="6"/>
            <a:endCxn id="118" idx="0"/>
          </p:cNvCxnSpPr>
          <p:nvPr/>
        </p:nvCxnSpPr>
        <p:spPr>
          <a:xfrm flipV="1">
            <a:off x="5817184" y="3593689"/>
            <a:ext cx="575302" cy="1259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Ellipszis 111">
            <a:extLst>
              <a:ext uri="{FF2B5EF4-FFF2-40B4-BE49-F238E27FC236}">
                <a16:creationId xmlns:a16="http://schemas.microsoft.com/office/drawing/2014/main" id="{43D00F5A-1D0C-4226-BF9A-A45186A9391F}"/>
              </a:ext>
            </a:extLst>
          </p:cNvPr>
          <p:cNvSpPr/>
          <p:nvPr/>
        </p:nvSpPr>
        <p:spPr>
          <a:xfrm>
            <a:off x="5730161" y="392371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13" name="Egyenes összekötő 112">
            <a:extLst>
              <a:ext uri="{FF2B5EF4-FFF2-40B4-BE49-F238E27FC236}">
                <a16:creationId xmlns:a16="http://schemas.microsoft.com/office/drawing/2014/main" id="{E05AF4E1-4161-43F5-AC2E-284A6804EEBA}"/>
              </a:ext>
            </a:extLst>
          </p:cNvPr>
          <p:cNvCxnSpPr>
            <a:cxnSpLocks/>
            <a:stCxn id="112" idx="6"/>
            <a:endCxn id="120" idx="0"/>
          </p:cNvCxnSpPr>
          <p:nvPr/>
        </p:nvCxnSpPr>
        <p:spPr>
          <a:xfrm>
            <a:off x="5817184" y="3965211"/>
            <a:ext cx="575302" cy="99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4" name="Szövegdoboz 113">
            <a:extLst>
              <a:ext uri="{FF2B5EF4-FFF2-40B4-BE49-F238E27FC236}">
                <a16:creationId xmlns:a16="http://schemas.microsoft.com/office/drawing/2014/main" id="{CD16A62E-E3D1-48D6-A726-1803F53351FF}"/>
              </a:ext>
            </a:extLst>
          </p:cNvPr>
          <p:cNvSpPr txBox="1"/>
          <p:nvPr/>
        </p:nvSpPr>
        <p:spPr>
          <a:xfrm>
            <a:off x="3927962" y="3515438"/>
            <a:ext cx="1767920" cy="830997"/>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is_Ponty</a:t>
            </a:r>
            <a:r>
              <a:rPr lang="hu-HU" sz="1600" dirty="0">
                <a:solidFill>
                  <a:schemeClr val="tx1"/>
                </a:solidFill>
              </a:rPr>
              <a:t>()   : </a:t>
            </a:r>
            <a:r>
              <a:rPr lang="hu-HU" sz="1600" dirty="0" err="1">
                <a:solidFill>
                  <a:schemeClr val="tx1"/>
                </a:solidFill>
              </a:rPr>
              <a:t>bool</a:t>
            </a:r>
            <a:endParaRPr lang="hu-HU" sz="1600" dirty="0">
              <a:solidFill>
                <a:schemeClr val="tx1"/>
              </a:solidFill>
            </a:endParaRPr>
          </a:p>
          <a:p>
            <a:r>
              <a:rPr lang="hu-HU" sz="1600" dirty="0">
                <a:solidFill>
                  <a:schemeClr val="tx1"/>
                </a:solidFill>
              </a:rPr>
              <a:t>+ </a:t>
            </a:r>
            <a:r>
              <a:rPr lang="hu-HU" sz="1600" dirty="0" err="1">
                <a:solidFill>
                  <a:schemeClr val="tx1"/>
                </a:solidFill>
              </a:rPr>
              <a:t>is_Keszeg</a:t>
            </a:r>
            <a:r>
              <a:rPr lang="hu-HU" sz="1600" dirty="0">
                <a:solidFill>
                  <a:schemeClr val="tx1"/>
                </a:solidFill>
              </a:rPr>
              <a:t>() : </a:t>
            </a:r>
            <a:r>
              <a:rPr lang="hu-HU" sz="1600" dirty="0" err="1">
                <a:solidFill>
                  <a:schemeClr val="tx1"/>
                </a:solidFill>
              </a:rPr>
              <a:t>bool</a:t>
            </a:r>
            <a:endParaRPr lang="hu-HU" sz="1600" dirty="0">
              <a:solidFill>
                <a:schemeClr val="tx1"/>
              </a:solidFill>
            </a:endParaRPr>
          </a:p>
          <a:p>
            <a:r>
              <a:rPr lang="hu-HU" sz="1600" dirty="0">
                <a:solidFill>
                  <a:schemeClr val="tx1"/>
                </a:solidFill>
              </a:rPr>
              <a:t>+ </a:t>
            </a:r>
            <a:r>
              <a:rPr lang="hu-HU" sz="1600" dirty="0" err="1">
                <a:solidFill>
                  <a:schemeClr val="tx1"/>
                </a:solidFill>
              </a:rPr>
              <a:t>is_Harcsa</a:t>
            </a:r>
            <a:r>
              <a:rPr lang="hu-HU" sz="1600" dirty="0">
                <a:solidFill>
                  <a:schemeClr val="tx1"/>
                </a:solidFill>
              </a:rPr>
              <a:t>() : </a:t>
            </a:r>
            <a:r>
              <a:rPr lang="hu-HU" sz="1600" dirty="0" err="1">
                <a:solidFill>
                  <a:schemeClr val="tx1"/>
                </a:solidFill>
              </a:rPr>
              <a:t>bool</a:t>
            </a:r>
            <a:endParaRPr lang="hu-HU" sz="1600" dirty="0">
              <a:solidFill>
                <a:schemeClr val="tx1"/>
              </a:solidFill>
            </a:endParaRPr>
          </a:p>
        </p:txBody>
      </p:sp>
      <p:sp>
        <p:nvSpPr>
          <p:cNvPr id="115" name="Szövegdoboz 114">
            <a:extLst>
              <a:ext uri="{FF2B5EF4-FFF2-40B4-BE49-F238E27FC236}">
                <a16:creationId xmlns:a16="http://schemas.microsoft.com/office/drawing/2014/main" id="{E3C1AFA9-0A9C-4A32-B679-05C2998C6106}"/>
              </a:ext>
            </a:extLst>
          </p:cNvPr>
          <p:cNvSpPr txBox="1"/>
          <p:nvPr/>
        </p:nvSpPr>
        <p:spPr>
          <a:xfrm>
            <a:off x="1649718" y="5894514"/>
            <a:ext cx="1685461" cy="338554"/>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is_Ponty</a:t>
            </a:r>
            <a:r>
              <a:rPr lang="hu-HU" sz="1600" dirty="0">
                <a:solidFill>
                  <a:schemeClr val="tx1"/>
                </a:solidFill>
              </a:rPr>
              <a:t>() : </a:t>
            </a:r>
            <a:r>
              <a:rPr lang="hu-HU" sz="1600" dirty="0" err="1">
                <a:solidFill>
                  <a:schemeClr val="tx1"/>
                </a:solidFill>
              </a:rPr>
              <a:t>bool</a:t>
            </a:r>
            <a:endParaRPr lang="hu-HU" sz="1600" dirty="0">
              <a:solidFill>
                <a:schemeClr val="tx1"/>
              </a:solidFill>
            </a:endParaRPr>
          </a:p>
        </p:txBody>
      </p:sp>
      <p:sp>
        <p:nvSpPr>
          <p:cNvPr id="116" name="Szövegdoboz 115">
            <a:extLst>
              <a:ext uri="{FF2B5EF4-FFF2-40B4-BE49-F238E27FC236}">
                <a16:creationId xmlns:a16="http://schemas.microsoft.com/office/drawing/2014/main" id="{FA3375D5-462E-4CFF-8DBD-BB1813B8EAEB}"/>
              </a:ext>
            </a:extLst>
          </p:cNvPr>
          <p:cNvSpPr txBox="1"/>
          <p:nvPr/>
        </p:nvSpPr>
        <p:spPr>
          <a:xfrm>
            <a:off x="6695019" y="5892381"/>
            <a:ext cx="1894639" cy="338554"/>
          </a:xfrm>
          <a:prstGeom prst="rect">
            <a:avLst/>
          </a:prstGeom>
          <a:noFill/>
        </p:spPr>
        <p:txBody>
          <a:bodyPr wrap="square">
            <a:spAutoFit/>
          </a:bodyPr>
          <a:lstStyle/>
          <a:p>
            <a:r>
              <a:rPr lang="hu-HU" sz="1600" dirty="0">
                <a:solidFill>
                  <a:schemeClr val="tx1"/>
                </a:solidFill>
              </a:rPr>
              <a:t>+ </a:t>
            </a:r>
            <a:r>
              <a:rPr lang="hu-HU" sz="1600" dirty="0" err="1">
                <a:solidFill>
                  <a:schemeClr val="tx1"/>
                </a:solidFill>
              </a:rPr>
              <a:t>is_Harcsa</a:t>
            </a:r>
            <a:r>
              <a:rPr lang="hu-HU" sz="1600" dirty="0">
                <a:solidFill>
                  <a:schemeClr val="tx1"/>
                </a:solidFill>
              </a:rPr>
              <a:t>() : </a:t>
            </a:r>
            <a:r>
              <a:rPr lang="hu-HU" sz="1600" dirty="0" err="1">
                <a:solidFill>
                  <a:schemeClr val="tx1"/>
                </a:solidFill>
              </a:rPr>
              <a:t>bool</a:t>
            </a:r>
            <a:endParaRPr lang="hu-HU" sz="1600" dirty="0">
              <a:solidFill>
                <a:schemeClr val="tx1"/>
              </a:solidFill>
            </a:endParaRPr>
          </a:p>
        </p:txBody>
      </p:sp>
      <p:sp>
        <p:nvSpPr>
          <p:cNvPr id="117" name="Szövegdoboz 116">
            <a:extLst>
              <a:ext uri="{FF2B5EF4-FFF2-40B4-BE49-F238E27FC236}">
                <a16:creationId xmlns:a16="http://schemas.microsoft.com/office/drawing/2014/main" id="{973A0AB9-753B-4F4D-A23E-691200C9607E}"/>
              </a:ext>
            </a:extLst>
          </p:cNvPr>
          <p:cNvSpPr txBox="1"/>
          <p:nvPr/>
        </p:nvSpPr>
        <p:spPr>
          <a:xfrm>
            <a:off x="4103296" y="5911514"/>
            <a:ext cx="2075764" cy="338554"/>
          </a:xfrm>
          <a:prstGeom prst="rect">
            <a:avLst/>
          </a:prstGeom>
          <a:noFill/>
        </p:spPr>
        <p:txBody>
          <a:bodyPr wrap="square">
            <a:spAutoFit/>
          </a:bodyPr>
          <a:lstStyle/>
          <a:p>
            <a:r>
              <a:rPr lang="hu-HU" sz="1600" dirty="0">
                <a:solidFill>
                  <a:schemeClr val="tx1"/>
                </a:solidFill>
              </a:rPr>
              <a:t>+ </a:t>
            </a:r>
            <a:r>
              <a:rPr lang="hu-HU" sz="1600" dirty="0" err="1">
                <a:solidFill>
                  <a:schemeClr val="tx1"/>
                </a:solidFill>
              </a:rPr>
              <a:t>is_Keszeg</a:t>
            </a:r>
            <a:r>
              <a:rPr lang="hu-HU" sz="1600" dirty="0">
                <a:solidFill>
                  <a:schemeClr val="tx1"/>
                </a:solidFill>
              </a:rPr>
              <a:t>() : </a:t>
            </a:r>
            <a:r>
              <a:rPr lang="hu-HU" sz="1600" dirty="0" err="1">
                <a:solidFill>
                  <a:schemeClr val="tx1"/>
                </a:solidFill>
              </a:rPr>
              <a:t>bool</a:t>
            </a:r>
            <a:endParaRPr lang="hu-HU" sz="1600" dirty="0">
              <a:solidFill>
                <a:schemeClr val="tx1"/>
              </a:solidFill>
            </a:endParaRPr>
          </a:p>
        </p:txBody>
      </p:sp>
      <p:sp>
        <p:nvSpPr>
          <p:cNvPr id="118" name="Téglalap: szamárfül 117">
            <a:extLst>
              <a:ext uri="{FF2B5EF4-FFF2-40B4-BE49-F238E27FC236}">
                <a16:creationId xmlns:a16="http://schemas.microsoft.com/office/drawing/2014/main" id="{FB2C3F7E-F2EE-496A-8B31-5729E3164487}"/>
              </a:ext>
            </a:extLst>
          </p:cNvPr>
          <p:cNvSpPr/>
          <p:nvPr/>
        </p:nvSpPr>
        <p:spPr>
          <a:xfrm rot="16200000">
            <a:off x="6800290" y="3032064"/>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119" name="Téglalap: szamárfül 118">
            <a:extLst>
              <a:ext uri="{FF2B5EF4-FFF2-40B4-BE49-F238E27FC236}">
                <a16:creationId xmlns:a16="http://schemas.microsoft.com/office/drawing/2014/main" id="{2A972F5D-B4C0-4086-93E8-EA29F6A767E1}"/>
              </a:ext>
            </a:extLst>
          </p:cNvPr>
          <p:cNvSpPr/>
          <p:nvPr/>
        </p:nvSpPr>
        <p:spPr>
          <a:xfrm rot="16200000">
            <a:off x="3324477" y="5937269"/>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120" name="Téglalap: szamárfül 119">
            <a:extLst>
              <a:ext uri="{FF2B5EF4-FFF2-40B4-BE49-F238E27FC236}">
                <a16:creationId xmlns:a16="http://schemas.microsoft.com/office/drawing/2014/main" id="{1298AF9C-7E67-4F82-83B7-517CD6AA340B}"/>
              </a:ext>
            </a:extLst>
          </p:cNvPr>
          <p:cNvSpPr/>
          <p:nvPr/>
        </p:nvSpPr>
        <p:spPr>
          <a:xfrm rot="16200000">
            <a:off x="6800290" y="3413512"/>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121" name="Téglalap: szamárfül 120">
            <a:extLst>
              <a:ext uri="{FF2B5EF4-FFF2-40B4-BE49-F238E27FC236}">
                <a16:creationId xmlns:a16="http://schemas.microsoft.com/office/drawing/2014/main" id="{0662309C-B83F-46BE-8F51-5FA9D9F9EB82}"/>
              </a:ext>
            </a:extLst>
          </p:cNvPr>
          <p:cNvSpPr/>
          <p:nvPr/>
        </p:nvSpPr>
        <p:spPr>
          <a:xfrm rot="16200000">
            <a:off x="6800290" y="3791016"/>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122" name="Téglalap: szamárfül 121">
            <a:extLst>
              <a:ext uri="{FF2B5EF4-FFF2-40B4-BE49-F238E27FC236}">
                <a16:creationId xmlns:a16="http://schemas.microsoft.com/office/drawing/2014/main" id="{04A1C887-1E3C-4B40-96D7-D4AF12927A1C}"/>
              </a:ext>
            </a:extLst>
          </p:cNvPr>
          <p:cNvSpPr/>
          <p:nvPr/>
        </p:nvSpPr>
        <p:spPr>
          <a:xfrm rot="16200000">
            <a:off x="5830978" y="5938311"/>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123" name="Téglalap: szamárfül 122">
            <a:extLst>
              <a:ext uri="{FF2B5EF4-FFF2-40B4-BE49-F238E27FC236}">
                <a16:creationId xmlns:a16="http://schemas.microsoft.com/office/drawing/2014/main" id="{71DF4629-82F7-4A76-8228-BC501D180EB5}"/>
              </a:ext>
            </a:extLst>
          </p:cNvPr>
          <p:cNvSpPr/>
          <p:nvPr/>
        </p:nvSpPr>
        <p:spPr>
          <a:xfrm rot="16200000">
            <a:off x="8410420" y="5944007"/>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141" name="Téglalap: szamárfül 140">
            <a:extLst>
              <a:ext uri="{FF2B5EF4-FFF2-40B4-BE49-F238E27FC236}">
                <a16:creationId xmlns:a16="http://schemas.microsoft.com/office/drawing/2014/main" id="{CF1C3CC0-D9F9-4D32-AF7C-93A5DD9B8840}"/>
              </a:ext>
            </a:extLst>
          </p:cNvPr>
          <p:cNvSpPr/>
          <p:nvPr/>
        </p:nvSpPr>
        <p:spPr>
          <a:xfrm rot="16200000">
            <a:off x="9066558" y="5447290"/>
            <a:ext cx="307643" cy="860006"/>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4</a:t>
            </a:r>
          </a:p>
        </p:txBody>
      </p:sp>
      <p:sp>
        <p:nvSpPr>
          <p:cNvPr id="142" name="Ellipszis 141">
            <a:extLst>
              <a:ext uri="{FF2B5EF4-FFF2-40B4-BE49-F238E27FC236}">
                <a16:creationId xmlns:a16="http://schemas.microsoft.com/office/drawing/2014/main" id="{01859071-97FA-46F3-BDAE-3F34FA07A3C4}"/>
              </a:ext>
            </a:extLst>
          </p:cNvPr>
          <p:cNvSpPr/>
          <p:nvPr/>
        </p:nvSpPr>
        <p:spPr>
          <a:xfrm>
            <a:off x="8520731" y="5835796"/>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3" name="Egyenes összekötő 142">
            <a:extLst>
              <a:ext uri="{FF2B5EF4-FFF2-40B4-BE49-F238E27FC236}">
                <a16:creationId xmlns:a16="http://schemas.microsoft.com/office/drawing/2014/main" id="{25E2375D-D1BA-41AB-8468-89F2A2900F4F}"/>
              </a:ext>
            </a:extLst>
          </p:cNvPr>
          <p:cNvCxnSpPr>
            <a:cxnSpLocks/>
            <a:stCxn id="142" idx="6"/>
            <a:endCxn id="141" idx="0"/>
          </p:cNvCxnSpPr>
          <p:nvPr/>
        </p:nvCxnSpPr>
        <p:spPr>
          <a:xfrm flipV="1">
            <a:off x="8607754" y="5877293"/>
            <a:ext cx="182623"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6" name="Téglalap: szamárfül 145">
            <a:extLst>
              <a:ext uri="{FF2B5EF4-FFF2-40B4-BE49-F238E27FC236}">
                <a16:creationId xmlns:a16="http://schemas.microsoft.com/office/drawing/2014/main" id="{A42F7885-2EDF-4A56-88F6-7F6043915056}"/>
              </a:ext>
            </a:extLst>
          </p:cNvPr>
          <p:cNvSpPr/>
          <p:nvPr/>
        </p:nvSpPr>
        <p:spPr>
          <a:xfrm rot="16200000">
            <a:off x="6044941" y="5445499"/>
            <a:ext cx="307643" cy="860006"/>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1</a:t>
            </a:r>
          </a:p>
        </p:txBody>
      </p:sp>
      <p:sp>
        <p:nvSpPr>
          <p:cNvPr id="147" name="Ellipszis 146">
            <a:extLst>
              <a:ext uri="{FF2B5EF4-FFF2-40B4-BE49-F238E27FC236}">
                <a16:creationId xmlns:a16="http://schemas.microsoft.com/office/drawing/2014/main" id="{52E0DEE4-A407-4B25-9A5B-1D5EF80591A3}"/>
              </a:ext>
            </a:extLst>
          </p:cNvPr>
          <p:cNvSpPr/>
          <p:nvPr/>
        </p:nvSpPr>
        <p:spPr>
          <a:xfrm>
            <a:off x="5499114" y="5834005"/>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8" name="Egyenes összekötő 147">
            <a:extLst>
              <a:ext uri="{FF2B5EF4-FFF2-40B4-BE49-F238E27FC236}">
                <a16:creationId xmlns:a16="http://schemas.microsoft.com/office/drawing/2014/main" id="{6CF58410-6102-44FA-971D-95CAA5AA16D4}"/>
              </a:ext>
            </a:extLst>
          </p:cNvPr>
          <p:cNvCxnSpPr>
            <a:cxnSpLocks/>
            <a:stCxn id="147" idx="6"/>
            <a:endCxn id="146" idx="0"/>
          </p:cNvCxnSpPr>
          <p:nvPr/>
        </p:nvCxnSpPr>
        <p:spPr>
          <a:xfrm flipV="1">
            <a:off x="5586137" y="5875502"/>
            <a:ext cx="182623"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églalap: szamárfül 148">
            <a:extLst>
              <a:ext uri="{FF2B5EF4-FFF2-40B4-BE49-F238E27FC236}">
                <a16:creationId xmlns:a16="http://schemas.microsoft.com/office/drawing/2014/main" id="{B3814593-9A6B-445F-978E-9689B8ADF50B}"/>
              </a:ext>
            </a:extLst>
          </p:cNvPr>
          <p:cNvSpPr/>
          <p:nvPr/>
        </p:nvSpPr>
        <p:spPr>
          <a:xfrm rot="16200000">
            <a:off x="3471838" y="5427290"/>
            <a:ext cx="307643" cy="860006"/>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2</a:t>
            </a:r>
          </a:p>
        </p:txBody>
      </p:sp>
      <p:sp>
        <p:nvSpPr>
          <p:cNvPr id="150" name="Ellipszis 149">
            <a:extLst>
              <a:ext uri="{FF2B5EF4-FFF2-40B4-BE49-F238E27FC236}">
                <a16:creationId xmlns:a16="http://schemas.microsoft.com/office/drawing/2014/main" id="{7B5646D6-0C67-40BA-9C29-F8D3D877BE27}"/>
              </a:ext>
            </a:extLst>
          </p:cNvPr>
          <p:cNvSpPr/>
          <p:nvPr/>
        </p:nvSpPr>
        <p:spPr>
          <a:xfrm>
            <a:off x="2926011" y="5815796"/>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1" name="Egyenes összekötő 150">
            <a:extLst>
              <a:ext uri="{FF2B5EF4-FFF2-40B4-BE49-F238E27FC236}">
                <a16:creationId xmlns:a16="http://schemas.microsoft.com/office/drawing/2014/main" id="{5CB1599E-7BB5-4CC3-9CCB-DF311FF5CDC5}"/>
              </a:ext>
            </a:extLst>
          </p:cNvPr>
          <p:cNvCxnSpPr>
            <a:cxnSpLocks/>
            <a:stCxn id="150" idx="6"/>
            <a:endCxn id="149" idx="0"/>
          </p:cNvCxnSpPr>
          <p:nvPr/>
        </p:nvCxnSpPr>
        <p:spPr>
          <a:xfrm flipV="1">
            <a:off x="3013034" y="5857293"/>
            <a:ext cx="182623"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4" name="Felirat: íves vonal 123">
            <a:extLst>
              <a:ext uri="{FF2B5EF4-FFF2-40B4-BE49-F238E27FC236}">
                <a16:creationId xmlns:a16="http://schemas.microsoft.com/office/drawing/2014/main" id="{4AC95079-DF2C-420F-BE6B-747FE14C7762}"/>
              </a:ext>
            </a:extLst>
          </p:cNvPr>
          <p:cNvSpPr/>
          <p:nvPr/>
        </p:nvSpPr>
        <p:spPr>
          <a:xfrm>
            <a:off x="9557123" y="4307209"/>
            <a:ext cx="2133261" cy="331769"/>
          </a:xfrm>
          <a:prstGeom prst="borderCallout2">
            <a:avLst>
              <a:gd name="adj1" fmla="val -2621"/>
              <a:gd name="adj2" fmla="val 52750"/>
              <a:gd name="adj3" fmla="val -94492"/>
              <a:gd name="adj4" fmla="val 48214"/>
              <a:gd name="adj5" fmla="val -109027"/>
              <a:gd name="adj6" fmla="val 21708"/>
            </a:avLst>
          </a:prstGeom>
          <a:ln>
            <a:headEnd type="non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u-HU">
                <a:solidFill>
                  <a:srgbClr val="4472C4"/>
                </a:solidFill>
                <a:effectLst/>
                <a:ea typeface="Calibri" panose="020F0502020204030204" pitchFamily="34" charset="0"/>
                <a:cs typeface="Times New Roman" panose="02020603050405020304" pitchFamily="18" charset="0"/>
              </a:rPr>
              <a:t>stratégia tervminta</a:t>
            </a:r>
            <a:endParaRPr lang="hu-HU">
              <a:effectLst/>
              <a:ea typeface="Calibri" panose="020F0502020204030204" pitchFamily="34" charset="0"/>
              <a:cs typeface="Times New Roman" panose="02020603050405020304" pitchFamily="18" charset="0"/>
            </a:endParaRPr>
          </a:p>
        </p:txBody>
      </p:sp>
      <p:sp>
        <p:nvSpPr>
          <p:cNvPr id="125" name="Felirat: íves vonal 124">
            <a:extLst>
              <a:ext uri="{FF2B5EF4-FFF2-40B4-BE49-F238E27FC236}">
                <a16:creationId xmlns:a16="http://schemas.microsoft.com/office/drawing/2014/main" id="{0EA79B04-FC51-48A5-B1AA-14A339132BEF}"/>
              </a:ext>
            </a:extLst>
          </p:cNvPr>
          <p:cNvSpPr/>
          <p:nvPr/>
        </p:nvSpPr>
        <p:spPr>
          <a:xfrm>
            <a:off x="1575420" y="3760587"/>
            <a:ext cx="1694427" cy="625535"/>
          </a:xfrm>
          <a:prstGeom prst="borderCallout2">
            <a:avLst>
              <a:gd name="adj1" fmla="val 42770"/>
              <a:gd name="adj2" fmla="val 99127"/>
              <a:gd name="adj3" fmla="val 41030"/>
              <a:gd name="adj4" fmla="val 115486"/>
              <a:gd name="adj5" fmla="val -40620"/>
              <a:gd name="adj6" fmla="val 143735"/>
            </a:avLst>
          </a:prstGeom>
          <a:ln>
            <a:headEnd type="non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u-HU" dirty="0">
                <a:solidFill>
                  <a:srgbClr val="4472C4"/>
                </a:solidFill>
                <a:effectLst/>
                <a:ea typeface="Calibri" panose="020F0502020204030204" pitchFamily="34" charset="0"/>
                <a:cs typeface="Times New Roman" panose="02020603050405020304" pitchFamily="18" charset="0"/>
              </a:rPr>
              <a:t>sablonfüggvény tervminta</a:t>
            </a:r>
            <a:endParaRPr lang="hu-HU" dirty="0">
              <a:effectLst/>
              <a:ea typeface="Calibri" panose="020F0502020204030204" pitchFamily="34" charset="0"/>
              <a:cs typeface="Times New Roman" panose="02020603050405020304" pitchFamily="18" charset="0"/>
            </a:endParaRPr>
          </a:p>
        </p:txBody>
      </p:sp>
      <p:sp>
        <p:nvSpPr>
          <p:cNvPr id="126" name="Felirat: íves vonal 125">
            <a:extLst>
              <a:ext uri="{FF2B5EF4-FFF2-40B4-BE49-F238E27FC236}">
                <a16:creationId xmlns:a16="http://schemas.microsoft.com/office/drawing/2014/main" id="{4924CEE0-F5B2-4695-9C14-862CD6D7637C}"/>
              </a:ext>
            </a:extLst>
          </p:cNvPr>
          <p:cNvSpPr/>
          <p:nvPr/>
        </p:nvSpPr>
        <p:spPr>
          <a:xfrm>
            <a:off x="9344411" y="5117343"/>
            <a:ext cx="2331337" cy="350312"/>
          </a:xfrm>
          <a:prstGeom prst="borderCallout2">
            <a:avLst>
              <a:gd name="adj1" fmla="val 23628"/>
              <a:gd name="adj2" fmla="val 191"/>
              <a:gd name="adj3" fmla="val 33471"/>
              <a:gd name="adj4" fmla="val -3799"/>
              <a:gd name="adj5" fmla="val 6642"/>
              <a:gd name="adj6" fmla="val -25910"/>
            </a:avLst>
          </a:prstGeom>
          <a:ln>
            <a:headEnd type="non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u-HU" dirty="0">
                <a:solidFill>
                  <a:srgbClr val="4472C4"/>
                </a:solidFill>
                <a:effectLst/>
                <a:ea typeface="Calibri" panose="020F0502020204030204" pitchFamily="34" charset="0"/>
                <a:cs typeface="Times New Roman" panose="02020603050405020304" pitchFamily="18" charset="0"/>
              </a:rPr>
              <a:t>egyke tervminta</a:t>
            </a:r>
            <a:endParaRPr lang="hu-HU" dirty="0">
              <a:effectLst/>
              <a:ea typeface="Calibri" panose="020F0502020204030204" pitchFamily="34" charset="0"/>
              <a:cs typeface="Times New Roman" panose="02020603050405020304" pitchFamily="18" charset="0"/>
            </a:endParaRPr>
          </a:p>
        </p:txBody>
      </p:sp>
      <p:sp>
        <p:nvSpPr>
          <p:cNvPr id="46" name="Szövegdoboz 45">
            <a:extLst>
              <a:ext uri="{FF2B5EF4-FFF2-40B4-BE49-F238E27FC236}">
                <a16:creationId xmlns:a16="http://schemas.microsoft.com/office/drawing/2014/main" id="{04A36F8A-CBF6-4541-B0A3-E73D301FB243}"/>
              </a:ext>
            </a:extLst>
          </p:cNvPr>
          <p:cNvSpPr txBox="1"/>
          <p:nvPr/>
        </p:nvSpPr>
        <p:spPr>
          <a:xfrm>
            <a:off x="9847682" y="1927608"/>
            <a:ext cx="2243994" cy="1815882"/>
          </a:xfrm>
          <a:prstGeom prst="rect">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hu-HU" sz="1400" dirty="0"/>
              <a:t>Hiányzik még egy paraméter: a horgász „adott” versenyén hány harcsát fogott, illetve, hogy mennyi a fogások összeértéke egy „adott” versenyen. Módosítsuk a modellt!</a:t>
            </a:r>
          </a:p>
        </p:txBody>
      </p:sp>
    </p:spTree>
    <p:extLst>
      <p:ext uri="{BB962C8B-B14F-4D97-AF65-F5344CB8AC3E}">
        <p14:creationId xmlns:p14="http://schemas.microsoft.com/office/powerpoint/2010/main" val="295153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linds(horizontal)">
                                      <p:cBhvr>
                                        <p:cTn id="11" dur="500"/>
                                        <p:tgtEl>
                                          <p:spTgt spid="41"/>
                                        </p:tgtEl>
                                      </p:cBhvr>
                                    </p:animEffect>
                                  </p:childTnLst>
                                </p:cTn>
                              </p:par>
                              <p:par>
                                <p:cTn id="12" presetID="3" presetClass="entr" presetSubtype="1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linds(horizontal)">
                                      <p:cBhvr>
                                        <p:cTn id="14" dur="500"/>
                                        <p:tgtEl>
                                          <p:spTgt spid="4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blinds(horizontal)">
                                      <p:cBhvr>
                                        <p:cTn id="26" dur="500"/>
                                        <p:tgtEl>
                                          <p:spTgt spid="92"/>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wipe(up)">
                                      <p:cBhvr>
                                        <p:cTn id="30" dur="500"/>
                                        <p:tgtEl>
                                          <p:spTgt spid="101"/>
                                        </p:tgtEl>
                                      </p:cBhvr>
                                    </p:animEffect>
                                  </p:childTnLst>
                                </p:cTn>
                              </p:par>
                              <p:par>
                                <p:cTn id="31" presetID="22" presetClass="entr" presetSubtype="1"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wipe(up)">
                                      <p:cBhvr>
                                        <p:cTn id="33" dur="500"/>
                                        <p:tgtEl>
                                          <p:spTgt spid="93"/>
                                        </p:tgtEl>
                                      </p:cBhvr>
                                    </p:animEffect>
                                  </p:childTnLst>
                                </p:cTn>
                              </p:par>
                              <p:par>
                                <p:cTn id="34" presetID="22" presetClass="entr" presetSubtype="1" fill="hold" nodeType="with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up)">
                                      <p:cBhvr>
                                        <p:cTn id="36" dur="500"/>
                                        <p:tgtEl>
                                          <p:spTgt spid="94"/>
                                        </p:tgtEl>
                                      </p:cBhvr>
                                    </p:animEffect>
                                  </p:childTnLst>
                                </p:cTn>
                              </p:par>
                            </p:childTnLst>
                          </p:cTn>
                        </p:par>
                        <p:par>
                          <p:cTn id="37" fill="hold">
                            <p:stCondLst>
                              <p:cond delay="1000"/>
                            </p:stCondLst>
                            <p:childTnLst>
                              <p:par>
                                <p:cTn id="38" presetID="3" presetClass="entr" presetSubtype="10"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blinds(horizontal)">
                                      <p:cBhvr>
                                        <p:cTn id="40" dur="500"/>
                                        <p:tgtEl>
                                          <p:spTgt spid="9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blinds(horizontal)">
                                      <p:cBhvr>
                                        <p:cTn id="43" dur="500"/>
                                        <p:tgtEl>
                                          <p:spTgt spid="9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blinds(horizontal)">
                                      <p:cBhvr>
                                        <p:cTn id="46" dur="500"/>
                                        <p:tgtEl>
                                          <p:spTgt spid="9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blinds(horizontal)">
                                      <p:cBhvr>
                                        <p:cTn id="49" dur="500"/>
                                        <p:tgtEl>
                                          <p:spTgt spid="9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blinds(horizontal)">
                                      <p:cBhvr>
                                        <p:cTn id="52" dur="500"/>
                                        <p:tgtEl>
                                          <p:spTgt spid="9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blinds(horizontal)">
                                      <p:cBhvr>
                                        <p:cTn id="55" dur="500"/>
                                        <p:tgtEl>
                                          <p:spTgt spid="100"/>
                                        </p:tgtEl>
                                      </p:cBhvr>
                                    </p:animEffect>
                                  </p:childTnLst>
                                </p:cTn>
                              </p:par>
                            </p:childTnLst>
                          </p:cTn>
                        </p:par>
                        <p:par>
                          <p:cTn id="56" fill="hold">
                            <p:stCondLst>
                              <p:cond delay="1500"/>
                            </p:stCondLst>
                            <p:childTnLst>
                              <p:par>
                                <p:cTn id="57" presetID="3" presetClass="entr" presetSubtype="10" fill="hold" grpId="0" nodeType="after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blinds(horizontal)">
                                      <p:cBhvr>
                                        <p:cTn id="59" dur="500"/>
                                        <p:tgtEl>
                                          <p:spTgt spid="14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47"/>
                                        </p:tgtEl>
                                        <p:attrNameLst>
                                          <p:attrName>style.visibility</p:attrName>
                                        </p:attrNameLst>
                                      </p:cBhvr>
                                      <p:to>
                                        <p:strVal val="visible"/>
                                      </p:to>
                                    </p:set>
                                    <p:animEffect transition="in" filter="blinds(horizontal)">
                                      <p:cBhvr>
                                        <p:cTn id="62" dur="500"/>
                                        <p:tgtEl>
                                          <p:spTgt spid="14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50"/>
                                        </p:tgtEl>
                                        <p:attrNameLst>
                                          <p:attrName>style.visibility</p:attrName>
                                        </p:attrNameLst>
                                      </p:cBhvr>
                                      <p:to>
                                        <p:strVal val="visible"/>
                                      </p:to>
                                    </p:set>
                                    <p:animEffect transition="in" filter="blinds(horizontal)">
                                      <p:cBhvr>
                                        <p:cTn id="65" dur="500"/>
                                        <p:tgtEl>
                                          <p:spTgt spid="150"/>
                                        </p:tgtEl>
                                      </p:cBhvr>
                                    </p:animEffect>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143"/>
                                        </p:tgtEl>
                                        <p:attrNameLst>
                                          <p:attrName>style.visibility</p:attrName>
                                        </p:attrNameLst>
                                      </p:cBhvr>
                                      <p:to>
                                        <p:strVal val="visible"/>
                                      </p:to>
                                    </p:set>
                                    <p:animEffect transition="in" filter="wipe(left)">
                                      <p:cBhvr>
                                        <p:cTn id="69" dur="500"/>
                                        <p:tgtEl>
                                          <p:spTgt spid="143"/>
                                        </p:tgtEl>
                                      </p:cBhvr>
                                    </p:animEffect>
                                  </p:childTnLst>
                                </p:cTn>
                              </p:par>
                              <p:par>
                                <p:cTn id="70" presetID="22" presetClass="entr" presetSubtype="8" fill="hold" nodeType="with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wipe(left)">
                                      <p:cBhvr>
                                        <p:cTn id="72" dur="500"/>
                                        <p:tgtEl>
                                          <p:spTgt spid="148"/>
                                        </p:tgtEl>
                                      </p:cBhvr>
                                    </p:animEffect>
                                  </p:childTnLst>
                                </p:cTn>
                              </p:par>
                              <p:par>
                                <p:cTn id="73" presetID="22" presetClass="entr" presetSubtype="8" fill="hold" nodeType="withEffect">
                                  <p:stCondLst>
                                    <p:cond delay="0"/>
                                  </p:stCondLst>
                                  <p:childTnLst>
                                    <p:set>
                                      <p:cBhvr>
                                        <p:cTn id="74" dur="1" fill="hold">
                                          <p:stCondLst>
                                            <p:cond delay="0"/>
                                          </p:stCondLst>
                                        </p:cTn>
                                        <p:tgtEl>
                                          <p:spTgt spid="151"/>
                                        </p:tgtEl>
                                        <p:attrNameLst>
                                          <p:attrName>style.visibility</p:attrName>
                                        </p:attrNameLst>
                                      </p:cBhvr>
                                      <p:to>
                                        <p:strVal val="visible"/>
                                      </p:to>
                                    </p:set>
                                    <p:animEffect transition="in" filter="wipe(left)">
                                      <p:cBhvr>
                                        <p:cTn id="75" dur="500"/>
                                        <p:tgtEl>
                                          <p:spTgt spid="151"/>
                                        </p:tgtEl>
                                      </p:cBhvr>
                                    </p:animEffect>
                                  </p:childTnLst>
                                </p:cTn>
                              </p:par>
                            </p:childTnLst>
                          </p:cTn>
                        </p:par>
                        <p:par>
                          <p:cTn id="76" fill="hold">
                            <p:stCondLst>
                              <p:cond delay="2500"/>
                            </p:stCondLst>
                            <p:childTnLst>
                              <p:par>
                                <p:cTn id="77" presetID="3" presetClass="entr" presetSubtype="10" fill="hold" grpId="0" nodeType="after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blinds(horizontal)">
                                      <p:cBhvr>
                                        <p:cTn id="79" dur="500"/>
                                        <p:tgtEl>
                                          <p:spTgt spid="14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46"/>
                                        </p:tgtEl>
                                        <p:attrNameLst>
                                          <p:attrName>style.visibility</p:attrName>
                                        </p:attrNameLst>
                                      </p:cBhvr>
                                      <p:to>
                                        <p:strVal val="visible"/>
                                      </p:to>
                                    </p:set>
                                    <p:animEffect transition="in" filter="blinds(horizontal)">
                                      <p:cBhvr>
                                        <p:cTn id="82" dur="500"/>
                                        <p:tgtEl>
                                          <p:spTgt spid="146"/>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49"/>
                                        </p:tgtEl>
                                        <p:attrNameLst>
                                          <p:attrName>style.visibility</p:attrName>
                                        </p:attrNameLst>
                                      </p:cBhvr>
                                      <p:to>
                                        <p:strVal val="visible"/>
                                      </p:to>
                                    </p:set>
                                    <p:animEffect transition="in" filter="blinds(horizontal)">
                                      <p:cBhvr>
                                        <p:cTn id="85" dur="500"/>
                                        <p:tgtEl>
                                          <p:spTgt spid="149"/>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blinds(horizontal)">
                                      <p:cBhvr>
                                        <p:cTn id="90" dur="500"/>
                                        <p:tgtEl>
                                          <p:spTgt spid="114"/>
                                        </p:tgtEl>
                                      </p:cBhvr>
                                    </p:animEffect>
                                  </p:childTnLst>
                                </p:cTn>
                              </p:par>
                            </p:childTnLst>
                          </p:cTn>
                        </p:par>
                        <p:par>
                          <p:cTn id="91" fill="hold">
                            <p:stCondLst>
                              <p:cond delay="500"/>
                            </p:stCondLst>
                            <p:childTnLst>
                              <p:par>
                                <p:cTn id="92" presetID="3" presetClass="entr" presetSubtype="10" fill="hold" grpId="0" nodeType="after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blinds(horizontal)">
                                      <p:cBhvr>
                                        <p:cTn id="94" dur="500"/>
                                        <p:tgtEl>
                                          <p:spTgt spid="108"/>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blinds(horizontal)">
                                      <p:cBhvr>
                                        <p:cTn id="97" dur="500"/>
                                        <p:tgtEl>
                                          <p:spTgt spid="11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blinds(horizontal)">
                                      <p:cBhvr>
                                        <p:cTn id="100" dur="500"/>
                                        <p:tgtEl>
                                          <p:spTgt spid="112"/>
                                        </p:tgtEl>
                                      </p:cBhvr>
                                    </p:animEffect>
                                  </p:childTnLst>
                                </p:cTn>
                              </p:par>
                            </p:childTnLst>
                          </p:cTn>
                        </p:par>
                        <p:par>
                          <p:cTn id="101" fill="hold">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109"/>
                                        </p:tgtEl>
                                        <p:attrNameLst>
                                          <p:attrName>style.visibility</p:attrName>
                                        </p:attrNameLst>
                                      </p:cBhvr>
                                      <p:to>
                                        <p:strVal val="visible"/>
                                      </p:to>
                                    </p:set>
                                    <p:animEffect transition="in" filter="wipe(left)">
                                      <p:cBhvr>
                                        <p:cTn id="104" dur="500"/>
                                        <p:tgtEl>
                                          <p:spTgt spid="109"/>
                                        </p:tgtEl>
                                      </p:cBhvr>
                                    </p:animEffect>
                                  </p:childTnLst>
                                </p:cTn>
                              </p:par>
                              <p:par>
                                <p:cTn id="105" presetID="22" presetClass="entr" presetSubtype="8" fill="hold"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wipe(left)">
                                      <p:cBhvr>
                                        <p:cTn id="107" dur="500"/>
                                        <p:tgtEl>
                                          <p:spTgt spid="111"/>
                                        </p:tgtEl>
                                      </p:cBhvr>
                                    </p:animEffect>
                                  </p:childTnLst>
                                </p:cTn>
                              </p:par>
                              <p:par>
                                <p:cTn id="108" presetID="22" presetClass="entr" presetSubtype="8"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wipe(left)">
                                      <p:cBhvr>
                                        <p:cTn id="110" dur="500"/>
                                        <p:tgtEl>
                                          <p:spTgt spid="113"/>
                                        </p:tgtEl>
                                      </p:cBhvr>
                                    </p:animEffect>
                                  </p:childTnLst>
                                </p:cTn>
                              </p:par>
                            </p:childTnLst>
                          </p:cTn>
                        </p:par>
                        <p:par>
                          <p:cTn id="111" fill="hold">
                            <p:stCondLst>
                              <p:cond delay="1500"/>
                            </p:stCondLst>
                            <p:childTnLst>
                              <p:par>
                                <p:cTn id="112" presetID="3" presetClass="entr" presetSubtype="10" fill="hold" grpId="0" nodeType="afterEffect">
                                  <p:stCondLst>
                                    <p:cond delay="0"/>
                                  </p:stCondLst>
                                  <p:childTnLst>
                                    <p:set>
                                      <p:cBhvr>
                                        <p:cTn id="113" dur="1" fill="hold">
                                          <p:stCondLst>
                                            <p:cond delay="0"/>
                                          </p:stCondLst>
                                        </p:cTn>
                                        <p:tgtEl>
                                          <p:spTgt spid="118"/>
                                        </p:tgtEl>
                                        <p:attrNameLst>
                                          <p:attrName>style.visibility</p:attrName>
                                        </p:attrNameLst>
                                      </p:cBhvr>
                                      <p:to>
                                        <p:strVal val="visible"/>
                                      </p:to>
                                    </p:set>
                                    <p:animEffect transition="in" filter="blinds(horizontal)">
                                      <p:cBhvr>
                                        <p:cTn id="114" dur="500"/>
                                        <p:tgtEl>
                                          <p:spTgt spid="118"/>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blinds(horizontal)">
                                      <p:cBhvr>
                                        <p:cTn id="117" dur="500"/>
                                        <p:tgtEl>
                                          <p:spTgt spid="120"/>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blinds(horizontal)">
                                      <p:cBhvr>
                                        <p:cTn id="120" dur="500"/>
                                        <p:tgtEl>
                                          <p:spTgt spid="121"/>
                                        </p:tgtEl>
                                      </p:cBhvr>
                                    </p:animEffect>
                                  </p:childTnLst>
                                </p:cTn>
                              </p:par>
                            </p:childTnLst>
                          </p:cTn>
                        </p:par>
                        <p:par>
                          <p:cTn id="121" fill="hold">
                            <p:stCondLst>
                              <p:cond delay="2000"/>
                            </p:stCondLst>
                            <p:childTnLst>
                              <p:par>
                                <p:cTn id="122" presetID="3" presetClass="entr" presetSubtype="10" fill="hold" grpId="0" nodeType="afterEffect">
                                  <p:stCondLst>
                                    <p:cond delay="0"/>
                                  </p:stCondLst>
                                  <p:childTnLst>
                                    <p:set>
                                      <p:cBhvr>
                                        <p:cTn id="123" dur="1" fill="hold">
                                          <p:stCondLst>
                                            <p:cond delay="0"/>
                                          </p:stCondLst>
                                        </p:cTn>
                                        <p:tgtEl>
                                          <p:spTgt spid="117"/>
                                        </p:tgtEl>
                                        <p:attrNameLst>
                                          <p:attrName>style.visibility</p:attrName>
                                        </p:attrNameLst>
                                      </p:cBhvr>
                                      <p:to>
                                        <p:strVal val="visible"/>
                                      </p:to>
                                    </p:set>
                                    <p:animEffect transition="in" filter="blinds(horizontal)">
                                      <p:cBhvr>
                                        <p:cTn id="124" dur="500"/>
                                        <p:tgtEl>
                                          <p:spTgt spid="117"/>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15"/>
                                        </p:tgtEl>
                                        <p:attrNameLst>
                                          <p:attrName>style.visibility</p:attrName>
                                        </p:attrNameLst>
                                      </p:cBhvr>
                                      <p:to>
                                        <p:strVal val="visible"/>
                                      </p:to>
                                    </p:set>
                                    <p:animEffect transition="in" filter="blinds(horizontal)">
                                      <p:cBhvr>
                                        <p:cTn id="127" dur="500"/>
                                        <p:tgtEl>
                                          <p:spTgt spid="115"/>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16"/>
                                        </p:tgtEl>
                                        <p:attrNameLst>
                                          <p:attrName>style.visibility</p:attrName>
                                        </p:attrNameLst>
                                      </p:cBhvr>
                                      <p:to>
                                        <p:strVal val="visible"/>
                                      </p:to>
                                    </p:set>
                                    <p:animEffect transition="in" filter="blinds(horizontal)">
                                      <p:cBhvr>
                                        <p:cTn id="130" dur="500"/>
                                        <p:tgtEl>
                                          <p:spTgt spid="116"/>
                                        </p:tgtEl>
                                      </p:cBhvr>
                                    </p:animEffect>
                                  </p:childTnLst>
                                </p:cTn>
                              </p:par>
                            </p:childTnLst>
                          </p:cTn>
                        </p:par>
                        <p:par>
                          <p:cTn id="131" fill="hold">
                            <p:stCondLst>
                              <p:cond delay="2500"/>
                            </p:stCondLst>
                            <p:childTnLst>
                              <p:par>
                                <p:cTn id="132" presetID="3" presetClass="entr" presetSubtype="10" fill="hold" grpId="0" nodeType="afterEffect">
                                  <p:stCondLst>
                                    <p:cond delay="0"/>
                                  </p:stCondLst>
                                  <p:childTnLst>
                                    <p:set>
                                      <p:cBhvr>
                                        <p:cTn id="133" dur="1" fill="hold">
                                          <p:stCondLst>
                                            <p:cond delay="0"/>
                                          </p:stCondLst>
                                        </p:cTn>
                                        <p:tgtEl>
                                          <p:spTgt spid="102"/>
                                        </p:tgtEl>
                                        <p:attrNameLst>
                                          <p:attrName>style.visibility</p:attrName>
                                        </p:attrNameLst>
                                      </p:cBhvr>
                                      <p:to>
                                        <p:strVal val="visible"/>
                                      </p:to>
                                    </p:set>
                                    <p:animEffect transition="in" filter="blinds(horizontal)">
                                      <p:cBhvr>
                                        <p:cTn id="134" dur="500"/>
                                        <p:tgtEl>
                                          <p:spTgt spid="10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104"/>
                                        </p:tgtEl>
                                        <p:attrNameLst>
                                          <p:attrName>style.visibility</p:attrName>
                                        </p:attrNameLst>
                                      </p:cBhvr>
                                      <p:to>
                                        <p:strVal val="visible"/>
                                      </p:to>
                                    </p:set>
                                    <p:animEffect transition="in" filter="blinds(horizontal)">
                                      <p:cBhvr>
                                        <p:cTn id="137" dur="500"/>
                                        <p:tgtEl>
                                          <p:spTgt spid="104"/>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106"/>
                                        </p:tgtEl>
                                        <p:attrNameLst>
                                          <p:attrName>style.visibility</p:attrName>
                                        </p:attrNameLst>
                                      </p:cBhvr>
                                      <p:to>
                                        <p:strVal val="visible"/>
                                      </p:to>
                                    </p:set>
                                    <p:animEffect transition="in" filter="blinds(horizontal)">
                                      <p:cBhvr>
                                        <p:cTn id="140" dur="500"/>
                                        <p:tgtEl>
                                          <p:spTgt spid="106"/>
                                        </p:tgtEl>
                                      </p:cBhvr>
                                    </p:animEffect>
                                  </p:childTnLst>
                                </p:cTn>
                              </p:par>
                            </p:childTnLst>
                          </p:cTn>
                        </p:par>
                        <p:par>
                          <p:cTn id="141" fill="hold">
                            <p:stCondLst>
                              <p:cond delay="3000"/>
                            </p:stCondLst>
                            <p:childTnLst>
                              <p:par>
                                <p:cTn id="142" presetID="22" presetClass="entr" presetSubtype="1" fill="hold" nodeType="afterEffect">
                                  <p:stCondLst>
                                    <p:cond delay="0"/>
                                  </p:stCondLst>
                                  <p:childTnLst>
                                    <p:set>
                                      <p:cBhvr>
                                        <p:cTn id="143" dur="1" fill="hold">
                                          <p:stCondLst>
                                            <p:cond delay="0"/>
                                          </p:stCondLst>
                                        </p:cTn>
                                        <p:tgtEl>
                                          <p:spTgt spid="103"/>
                                        </p:tgtEl>
                                        <p:attrNameLst>
                                          <p:attrName>style.visibility</p:attrName>
                                        </p:attrNameLst>
                                      </p:cBhvr>
                                      <p:to>
                                        <p:strVal val="visible"/>
                                      </p:to>
                                    </p:set>
                                    <p:animEffect transition="in" filter="wipe(up)">
                                      <p:cBhvr>
                                        <p:cTn id="144" dur="500"/>
                                        <p:tgtEl>
                                          <p:spTgt spid="103"/>
                                        </p:tgtEl>
                                      </p:cBhvr>
                                    </p:animEffect>
                                  </p:childTnLst>
                                </p:cTn>
                              </p:par>
                              <p:par>
                                <p:cTn id="145" presetID="22" presetClass="entr" presetSubtype="1" fill="hold" nodeType="withEffect">
                                  <p:stCondLst>
                                    <p:cond delay="0"/>
                                  </p:stCondLst>
                                  <p:childTnLst>
                                    <p:set>
                                      <p:cBhvr>
                                        <p:cTn id="146" dur="1" fill="hold">
                                          <p:stCondLst>
                                            <p:cond delay="0"/>
                                          </p:stCondLst>
                                        </p:cTn>
                                        <p:tgtEl>
                                          <p:spTgt spid="105"/>
                                        </p:tgtEl>
                                        <p:attrNameLst>
                                          <p:attrName>style.visibility</p:attrName>
                                        </p:attrNameLst>
                                      </p:cBhvr>
                                      <p:to>
                                        <p:strVal val="visible"/>
                                      </p:to>
                                    </p:set>
                                    <p:animEffect transition="in" filter="wipe(up)">
                                      <p:cBhvr>
                                        <p:cTn id="147" dur="500"/>
                                        <p:tgtEl>
                                          <p:spTgt spid="105"/>
                                        </p:tgtEl>
                                      </p:cBhvr>
                                    </p:animEffect>
                                  </p:childTnLst>
                                </p:cTn>
                              </p:par>
                              <p:par>
                                <p:cTn id="148" presetID="22" presetClass="entr" presetSubtype="1" fill="hold" nodeType="withEffect">
                                  <p:stCondLst>
                                    <p:cond delay="0"/>
                                  </p:stCondLst>
                                  <p:childTnLst>
                                    <p:set>
                                      <p:cBhvr>
                                        <p:cTn id="149" dur="1" fill="hold">
                                          <p:stCondLst>
                                            <p:cond delay="0"/>
                                          </p:stCondLst>
                                        </p:cTn>
                                        <p:tgtEl>
                                          <p:spTgt spid="107"/>
                                        </p:tgtEl>
                                        <p:attrNameLst>
                                          <p:attrName>style.visibility</p:attrName>
                                        </p:attrNameLst>
                                      </p:cBhvr>
                                      <p:to>
                                        <p:strVal val="visible"/>
                                      </p:to>
                                    </p:set>
                                    <p:animEffect transition="in" filter="wipe(up)">
                                      <p:cBhvr>
                                        <p:cTn id="150" dur="500"/>
                                        <p:tgtEl>
                                          <p:spTgt spid="107"/>
                                        </p:tgtEl>
                                      </p:cBhvr>
                                    </p:animEffect>
                                  </p:childTnLst>
                                </p:cTn>
                              </p:par>
                            </p:childTnLst>
                          </p:cTn>
                        </p:par>
                        <p:par>
                          <p:cTn id="151" fill="hold">
                            <p:stCondLst>
                              <p:cond delay="3500"/>
                            </p:stCondLst>
                            <p:childTnLst>
                              <p:par>
                                <p:cTn id="152" presetID="3" presetClass="entr" presetSubtype="10" fill="hold" grpId="0" nodeType="afterEffect">
                                  <p:stCondLst>
                                    <p:cond delay="0"/>
                                  </p:stCondLst>
                                  <p:childTnLst>
                                    <p:set>
                                      <p:cBhvr>
                                        <p:cTn id="153" dur="1" fill="hold">
                                          <p:stCondLst>
                                            <p:cond delay="0"/>
                                          </p:stCondLst>
                                        </p:cTn>
                                        <p:tgtEl>
                                          <p:spTgt spid="119"/>
                                        </p:tgtEl>
                                        <p:attrNameLst>
                                          <p:attrName>style.visibility</p:attrName>
                                        </p:attrNameLst>
                                      </p:cBhvr>
                                      <p:to>
                                        <p:strVal val="visible"/>
                                      </p:to>
                                    </p:set>
                                    <p:animEffect transition="in" filter="blinds(horizontal)">
                                      <p:cBhvr>
                                        <p:cTn id="154" dur="500"/>
                                        <p:tgtEl>
                                          <p:spTgt spid="119"/>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122"/>
                                        </p:tgtEl>
                                        <p:attrNameLst>
                                          <p:attrName>style.visibility</p:attrName>
                                        </p:attrNameLst>
                                      </p:cBhvr>
                                      <p:to>
                                        <p:strVal val="visible"/>
                                      </p:to>
                                    </p:set>
                                    <p:animEffect transition="in" filter="blinds(horizontal)">
                                      <p:cBhvr>
                                        <p:cTn id="157" dur="500"/>
                                        <p:tgtEl>
                                          <p:spTgt spid="122"/>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123"/>
                                        </p:tgtEl>
                                        <p:attrNameLst>
                                          <p:attrName>style.visibility</p:attrName>
                                        </p:attrNameLst>
                                      </p:cBhvr>
                                      <p:to>
                                        <p:strVal val="visible"/>
                                      </p:to>
                                    </p:set>
                                    <p:animEffect transition="in" filter="blinds(horizontal)">
                                      <p:cBhvr>
                                        <p:cTn id="160" dur="500"/>
                                        <p:tgtEl>
                                          <p:spTgt spid="123"/>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21"/>
                                        </p:tgtEl>
                                        <p:attrNameLst>
                                          <p:attrName>style.visibility</p:attrName>
                                        </p:attrNameLst>
                                      </p:cBhvr>
                                      <p:to>
                                        <p:strVal val="visible"/>
                                      </p:to>
                                    </p:set>
                                    <p:animEffect transition="in" filter="blinds(horizontal)">
                                      <p:cBhvr>
                                        <p:cTn id="165" dur="500"/>
                                        <p:tgtEl>
                                          <p:spTgt spid="21"/>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blinds(horizontal)">
                                      <p:cBhvr>
                                        <p:cTn id="170" dur="500"/>
                                        <p:tgtEl>
                                          <p:spTgt spid="44"/>
                                        </p:tgtEl>
                                      </p:cBhvr>
                                    </p:animEffect>
                                  </p:childTnLst>
                                </p:cTn>
                              </p:par>
                              <p:par>
                                <p:cTn id="171" presetID="3" presetClass="entr" presetSubtype="10" fill="hold" nodeType="withEffect">
                                  <p:stCondLst>
                                    <p:cond delay="0"/>
                                  </p:stCondLst>
                                  <p:childTnLst>
                                    <p:set>
                                      <p:cBhvr>
                                        <p:cTn id="172" dur="1" fill="hold">
                                          <p:stCondLst>
                                            <p:cond delay="0"/>
                                          </p:stCondLst>
                                        </p:cTn>
                                        <p:tgtEl>
                                          <p:spTgt spid="45"/>
                                        </p:tgtEl>
                                        <p:attrNameLst>
                                          <p:attrName>style.visibility</p:attrName>
                                        </p:attrNameLst>
                                      </p:cBhvr>
                                      <p:to>
                                        <p:strVal val="visible"/>
                                      </p:to>
                                    </p:set>
                                    <p:animEffect transition="in" filter="blinds(horizontal)">
                                      <p:cBhvr>
                                        <p:cTn id="173" dur="500"/>
                                        <p:tgtEl>
                                          <p:spTgt spid="45"/>
                                        </p:tgtEl>
                                      </p:cBhvr>
                                    </p:animEffect>
                                  </p:childTnLst>
                                </p:cTn>
                              </p:par>
                            </p:childTnLst>
                          </p:cTn>
                        </p:par>
                        <p:par>
                          <p:cTn id="174" fill="hold">
                            <p:stCondLst>
                              <p:cond delay="500"/>
                            </p:stCondLst>
                            <p:childTnLst>
                              <p:par>
                                <p:cTn id="175" presetID="3" presetClass="entr" presetSubtype="10" fill="hold" grpId="0" nodeType="afterEffect">
                                  <p:stCondLst>
                                    <p:cond delay="0"/>
                                  </p:stCondLst>
                                  <p:childTnLst>
                                    <p:set>
                                      <p:cBhvr>
                                        <p:cTn id="176" dur="1" fill="hold">
                                          <p:stCondLst>
                                            <p:cond delay="0"/>
                                          </p:stCondLst>
                                        </p:cTn>
                                        <p:tgtEl>
                                          <p:spTgt spid="51"/>
                                        </p:tgtEl>
                                        <p:attrNameLst>
                                          <p:attrName>style.visibility</p:attrName>
                                        </p:attrNameLst>
                                      </p:cBhvr>
                                      <p:to>
                                        <p:strVal val="visible"/>
                                      </p:to>
                                    </p:set>
                                    <p:animEffect transition="in" filter="blinds(horizontal)">
                                      <p:cBhvr>
                                        <p:cTn id="177" dur="500"/>
                                        <p:tgtEl>
                                          <p:spTgt spid="51"/>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52"/>
                                        </p:tgtEl>
                                        <p:attrNameLst>
                                          <p:attrName>style.visibility</p:attrName>
                                        </p:attrNameLst>
                                      </p:cBhvr>
                                      <p:to>
                                        <p:strVal val="visible"/>
                                      </p:to>
                                    </p:set>
                                    <p:animEffect transition="in" filter="blinds(horizontal)">
                                      <p:cBhvr>
                                        <p:cTn id="180" dur="500"/>
                                        <p:tgtEl>
                                          <p:spTgt spid="52"/>
                                        </p:tgtEl>
                                      </p:cBhvr>
                                    </p:animEffect>
                                  </p:childTnLst>
                                </p:cTn>
                              </p:par>
                              <p:par>
                                <p:cTn id="181" presetID="3" presetClass="entr" presetSubtype="10" fill="hold" grpId="0" nodeType="with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blinds(horizontal)">
                                      <p:cBhvr>
                                        <p:cTn id="183" dur="500"/>
                                        <p:tgtEl>
                                          <p:spTgt spid="53"/>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54"/>
                                        </p:tgtEl>
                                        <p:attrNameLst>
                                          <p:attrName>style.visibility</p:attrName>
                                        </p:attrNameLst>
                                      </p:cBhvr>
                                      <p:to>
                                        <p:strVal val="visible"/>
                                      </p:to>
                                    </p:set>
                                    <p:animEffect transition="in" filter="blinds(horizontal)">
                                      <p:cBhvr>
                                        <p:cTn id="188" dur="500"/>
                                        <p:tgtEl>
                                          <p:spTgt spid="54"/>
                                        </p:tgtEl>
                                      </p:cBhvr>
                                    </p:animEffect>
                                  </p:childTnLst>
                                </p:cTn>
                              </p:par>
                            </p:childTnLst>
                          </p:cTn>
                        </p:par>
                        <p:par>
                          <p:cTn id="189" fill="hold">
                            <p:stCondLst>
                              <p:cond delay="500"/>
                            </p:stCondLst>
                            <p:childTnLst>
                              <p:par>
                                <p:cTn id="190" presetID="22" presetClass="entr" presetSubtype="8" fill="hold" nodeType="afterEffect">
                                  <p:stCondLst>
                                    <p:cond delay="0"/>
                                  </p:stCondLst>
                                  <p:childTnLst>
                                    <p:set>
                                      <p:cBhvr>
                                        <p:cTn id="191" dur="1" fill="hold">
                                          <p:stCondLst>
                                            <p:cond delay="0"/>
                                          </p:stCondLst>
                                        </p:cTn>
                                        <p:tgtEl>
                                          <p:spTgt spid="55"/>
                                        </p:tgtEl>
                                        <p:attrNameLst>
                                          <p:attrName>style.visibility</p:attrName>
                                        </p:attrNameLst>
                                      </p:cBhvr>
                                      <p:to>
                                        <p:strVal val="visible"/>
                                      </p:to>
                                    </p:set>
                                    <p:animEffect transition="in" filter="wipe(left)">
                                      <p:cBhvr>
                                        <p:cTn id="192" dur="500"/>
                                        <p:tgtEl>
                                          <p:spTgt spid="55"/>
                                        </p:tgtEl>
                                      </p:cBhvr>
                                    </p:animEffect>
                                  </p:childTnLst>
                                </p:cTn>
                              </p:par>
                            </p:childTnLst>
                          </p:cTn>
                        </p:par>
                        <p:par>
                          <p:cTn id="193" fill="hold">
                            <p:stCondLst>
                              <p:cond delay="1000"/>
                            </p:stCondLst>
                            <p:childTnLst>
                              <p:par>
                                <p:cTn id="194" presetID="3" presetClass="entr" presetSubtype="10" fill="hold" grpId="0" nodeType="afterEffect">
                                  <p:stCondLst>
                                    <p:cond delay="0"/>
                                  </p:stCondLst>
                                  <p:childTnLst>
                                    <p:set>
                                      <p:cBhvr>
                                        <p:cTn id="195" dur="1" fill="hold">
                                          <p:stCondLst>
                                            <p:cond delay="0"/>
                                          </p:stCondLst>
                                        </p:cTn>
                                        <p:tgtEl>
                                          <p:spTgt spid="56"/>
                                        </p:tgtEl>
                                        <p:attrNameLst>
                                          <p:attrName>style.visibility</p:attrName>
                                        </p:attrNameLst>
                                      </p:cBhvr>
                                      <p:to>
                                        <p:strVal val="visible"/>
                                      </p:to>
                                    </p:set>
                                    <p:animEffect transition="in" filter="blinds(horizontal)">
                                      <p:cBhvr>
                                        <p:cTn id="196" dur="500"/>
                                        <p:tgtEl>
                                          <p:spTgt spid="56"/>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57"/>
                                        </p:tgtEl>
                                        <p:attrNameLst>
                                          <p:attrName>style.visibility</p:attrName>
                                        </p:attrNameLst>
                                      </p:cBhvr>
                                      <p:to>
                                        <p:strVal val="visible"/>
                                      </p:to>
                                    </p:set>
                                    <p:animEffect transition="in" filter="blinds(horizontal)">
                                      <p:cBhvr>
                                        <p:cTn id="199" dur="500"/>
                                        <p:tgtEl>
                                          <p:spTgt spid="57"/>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19"/>
                                        </p:tgtEl>
                                        <p:attrNameLst>
                                          <p:attrName>style.visibility</p:attrName>
                                        </p:attrNameLst>
                                      </p:cBhvr>
                                      <p:to>
                                        <p:strVal val="visible"/>
                                      </p:to>
                                    </p:set>
                                    <p:animEffect transition="in" filter="blinds(horizontal)">
                                      <p:cBhvr>
                                        <p:cTn id="204" dur="500"/>
                                        <p:tgtEl>
                                          <p:spTgt spid="19"/>
                                        </p:tgtEl>
                                      </p:cBhvr>
                                    </p:animEffect>
                                  </p:childTnLst>
                                </p:cTn>
                              </p:par>
                            </p:childTnLst>
                          </p:cTn>
                        </p:par>
                      </p:childTnLst>
                    </p:cTn>
                  </p:par>
                  <p:par>
                    <p:cTn id="205" fill="hold">
                      <p:stCondLst>
                        <p:cond delay="indefinite"/>
                      </p:stCondLst>
                      <p:childTnLst>
                        <p:par>
                          <p:cTn id="206" fill="hold">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59"/>
                                        </p:tgtEl>
                                        <p:attrNameLst>
                                          <p:attrName>style.visibility</p:attrName>
                                        </p:attrNameLst>
                                      </p:cBhvr>
                                      <p:to>
                                        <p:strVal val="visible"/>
                                      </p:to>
                                    </p:set>
                                    <p:animEffect transition="in" filter="blinds(horizontal)">
                                      <p:cBhvr>
                                        <p:cTn id="209" dur="500"/>
                                        <p:tgtEl>
                                          <p:spTgt spid="59"/>
                                        </p:tgtEl>
                                      </p:cBhvr>
                                    </p:animEffect>
                                  </p:childTnLst>
                                </p:cTn>
                              </p:par>
                            </p:childTnLst>
                          </p:cTn>
                        </p:par>
                        <p:par>
                          <p:cTn id="210" fill="hold">
                            <p:stCondLst>
                              <p:cond delay="500"/>
                            </p:stCondLst>
                            <p:childTnLst>
                              <p:par>
                                <p:cTn id="211" presetID="22" presetClass="entr" presetSubtype="1" fill="hold" nodeType="afterEffect">
                                  <p:stCondLst>
                                    <p:cond delay="0"/>
                                  </p:stCondLst>
                                  <p:childTnLst>
                                    <p:set>
                                      <p:cBhvr>
                                        <p:cTn id="212" dur="1" fill="hold">
                                          <p:stCondLst>
                                            <p:cond delay="0"/>
                                          </p:stCondLst>
                                        </p:cTn>
                                        <p:tgtEl>
                                          <p:spTgt spid="60"/>
                                        </p:tgtEl>
                                        <p:attrNameLst>
                                          <p:attrName>style.visibility</p:attrName>
                                        </p:attrNameLst>
                                      </p:cBhvr>
                                      <p:to>
                                        <p:strVal val="visible"/>
                                      </p:to>
                                    </p:set>
                                    <p:animEffect transition="in" filter="wipe(up)">
                                      <p:cBhvr>
                                        <p:cTn id="213" dur="500"/>
                                        <p:tgtEl>
                                          <p:spTgt spid="60"/>
                                        </p:tgtEl>
                                      </p:cBhvr>
                                    </p:animEffect>
                                  </p:childTnLst>
                                </p:cTn>
                              </p:par>
                            </p:childTnLst>
                          </p:cTn>
                        </p:par>
                        <p:par>
                          <p:cTn id="214" fill="hold">
                            <p:stCondLst>
                              <p:cond delay="1000"/>
                            </p:stCondLst>
                            <p:childTnLst>
                              <p:par>
                                <p:cTn id="215" presetID="3" presetClass="entr" presetSubtype="10" fill="hold" grpId="0" nodeType="afterEffect">
                                  <p:stCondLst>
                                    <p:cond delay="0"/>
                                  </p:stCondLst>
                                  <p:childTnLst>
                                    <p:set>
                                      <p:cBhvr>
                                        <p:cTn id="216" dur="1" fill="hold">
                                          <p:stCondLst>
                                            <p:cond delay="0"/>
                                          </p:stCondLst>
                                        </p:cTn>
                                        <p:tgtEl>
                                          <p:spTgt spid="61"/>
                                        </p:tgtEl>
                                        <p:attrNameLst>
                                          <p:attrName>style.visibility</p:attrName>
                                        </p:attrNameLst>
                                      </p:cBhvr>
                                      <p:to>
                                        <p:strVal val="visible"/>
                                      </p:to>
                                    </p:set>
                                    <p:animEffect transition="in" filter="blinds(horizontal)">
                                      <p:cBhvr>
                                        <p:cTn id="217" dur="500"/>
                                        <p:tgtEl>
                                          <p:spTgt spid="61"/>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62"/>
                                        </p:tgtEl>
                                        <p:attrNameLst>
                                          <p:attrName>style.visibility</p:attrName>
                                        </p:attrNameLst>
                                      </p:cBhvr>
                                      <p:to>
                                        <p:strVal val="visible"/>
                                      </p:to>
                                    </p:set>
                                    <p:animEffect transition="in" filter="blinds(horizontal)">
                                      <p:cBhvr>
                                        <p:cTn id="220" dur="500"/>
                                        <p:tgtEl>
                                          <p:spTgt spid="62"/>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64"/>
                                        </p:tgtEl>
                                        <p:attrNameLst>
                                          <p:attrName>style.visibility</p:attrName>
                                        </p:attrNameLst>
                                      </p:cBhvr>
                                      <p:to>
                                        <p:strVal val="visible"/>
                                      </p:to>
                                    </p:set>
                                    <p:animEffect transition="in" filter="blinds(horizontal)">
                                      <p:cBhvr>
                                        <p:cTn id="225" dur="500"/>
                                        <p:tgtEl>
                                          <p:spTgt spid="64"/>
                                        </p:tgtEl>
                                      </p:cBhvr>
                                    </p:animEffect>
                                  </p:childTnLst>
                                </p:cTn>
                              </p:par>
                            </p:childTnLst>
                          </p:cTn>
                        </p:par>
                        <p:par>
                          <p:cTn id="226" fill="hold">
                            <p:stCondLst>
                              <p:cond delay="500"/>
                            </p:stCondLst>
                            <p:childTnLst>
                              <p:par>
                                <p:cTn id="227" presetID="22" presetClass="entr" presetSubtype="1" fill="hold" nodeType="afterEffect">
                                  <p:stCondLst>
                                    <p:cond delay="0"/>
                                  </p:stCondLst>
                                  <p:childTnLst>
                                    <p:set>
                                      <p:cBhvr>
                                        <p:cTn id="228" dur="1" fill="hold">
                                          <p:stCondLst>
                                            <p:cond delay="0"/>
                                          </p:stCondLst>
                                        </p:cTn>
                                        <p:tgtEl>
                                          <p:spTgt spid="65"/>
                                        </p:tgtEl>
                                        <p:attrNameLst>
                                          <p:attrName>style.visibility</p:attrName>
                                        </p:attrNameLst>
                                      </p:cBhvr>
                                      <p:to>
                                        <p:strVal val="visible"/>
                                      </p:to>
                                    </p:set>
                                    <p:animEffect transition="in" filter="wipe(up)">
                                      <p:cBhvr>
                                        <p:cTn id="229" dur="500"/>
                                        <p:tgtEl>
                                          <p:spTgt spid="65"/>
                                        </p:tgtEl>
                                      </p:cBhvr>
                                    </p:animEffect>
                                  </p:childTnLst>
                                </p:cTn>
                              </p:par>
                            </p:childTnLst>
                          </p:cTn>
                        </p:par>
                        <p:par>
                          <p:cTn id="230" fill="hold">
                            <p:stCondLst>
                              <p:cond delay="1000"/>
                            </p:stCondLst>
                            <p:childTnLst>
                              <p:par>
                                <p:cTn id="231" presetID="3" presetClass="entr" presetSubtype="10" fill="hold" grpId="0" nodeType="afterEffect">
                                  <p:stCondLst>
                                    <p:cond delay="0"/>
                                  </p:stCondLst>
                                  <p:childTnLst>
                                    <p:set>
                                      <p:cBhvr>
                                        <p:cTn id="232" dur="1" fill="hold">
                                          <p:stCondLst>
                                            <p:cond delay="0"/>
                                          </p:stCondLst>
                                        </p:cTn>
                                        <p:tgtEl>
                                          <p:spTgt spid="66"/>
                                        </p:tgtEl>
                                        <p:attrNameLst>
                                          <p:attrName>style.visibility</p:attrName>
                                        </p:attrNameLst>
                                      </p:cBhvr>
                                      <p:to>
                                        <p:strVal val="visible"/>
                                      </p:to>
                                    </p:set>
                                    <p:animEffect transition="in" filter="blinds(horizontal)">
                                      <p:cBhvr>
                                        <p:cTn id="233" dur="500"/>
                                        <p:tgtEl>
                                          <p:spTgt spid="66"/>
                                        </p:tgtEl>
                                      </p:cBhvr>
                                    </p:animEffect>
                                  </p:childTnLst>
                                </p:cTn>
                              </p:par>
                              <p:par>
                                <p:cTn id="234" presetID="3" presetClass="entr" presetSubtype="10" fill="hold" grpId="0" nodeType="withEffect">
                                  <p:stCondLst>
                                    <p:cond delay="0"/>
                                  </p:stCondLst>
                                  <p:childTnLst>
                                    <p:set>
                                      <p:cBhvr>
                                        <p:cTn id="235" dur="1" fill="hold">
                                          <p:stCondLst>
                                            <p:cond delay="0"/>
                                          </p:stCondLst>
                                        </p:cTn>
                                        <p:tgtEl>
                                          <p:spTgt spid="67"/>
                                        </p:tgtEl>
                                        <p:attrNameLst>
                                          <p:attrName>style.visibility</p:attrName>
                                        </p:attrNameLst>
                                      </p:cBhvr>
                                      <p:to>
                                        <p:strVal val="visible"/>
                                      </p:to>
                                    </p:set>
                                    <p:animEffect transition="in" filter="blinds(horizontal)">
                                      <p:cBhvr>
                                        <p:cTn id="236" dur="500"/>
                                        <p:tgtEl>
                                          <p:spTgt spid="67"/>
                                        </p:tgtEl>
                                      </p:cBhvr>
                                    </p:animEffect>
                                  </p:childTnLst>
                                </p:cTn>
                              </p:par>
                            </p:childTnLst>
                          </p:cTn>
                        </p:par>
                      </p:childTnLst>
                    </p:cTn>
                  </p:par>
                  <p:par>
                    <p:cTn id="237" fill="hold">
                      <p:stCondLst>
                        <p:cond delay="indefinite"/>
                      </p:stCondLst>
                      <p:childTnLst>
                        <p:par>
                          <p:cTn id="238" fill="hold">
                            <p:stCondLst>
                              <p:cond delay="0"/>
                            </p:stCondLst>
                            <p:childTnLst>
                              <p:par>
                                <p:cTn id="239" presetID="3" presetClass="entr" presetSubtype="10" fill="hold" grpId="0" nodeType="clickEffect">
                                  <p:stCondLst>
                                    <p:cond delay="0"/>
                                  </p:stCondLst>
                                  <p:childTnLst>
                                    <p:set>
                                      <p:cBhvr>
                                        <p:cTn id="240" dur="1" fill="hold">
                                          <p:stCondLst>
                                            <p:cond delay="0"/>
                                          </p:stCondLst>
                                        </p:cTn>
                                        <p:tgtEl>
                                          <p:spTgt spid="25"/>
                                        </p:tgtEl>
                                        <p:attrNameLst>
                                          <p:attrName>style.visibility</p:attrName>
                                        </p:attrNameLst>
                                      </p:cBhvr>
                                      <p:to>
                                        <p:strVal val="visible"/>
                                      </p:to>
                                    </p:set>
                                    <p:animEffect transition="in" filter="blinds(horizontal)">
                                      <p:cBhvr>
                                        <p:cTn id="241" dur="500"/>
                                        <p:tgtEl>
                                          <p:spTgt spid="25"/>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ntr" presetSubtype="10" fill="hold" grpId="0" nodeType="clickEffect">
                                  <p:stCondLst>
                                    <p:cond delay="0"/>
                                  </p:stCondLst>
                                  <p:childTnLst>
                                    <p:set>
                                      <p:cBhvr>
                                        <p:cTn id="245" dur="1" fill="hold">
                                          <p:stCondLst>
                                            <p:cond delay="0"/>
                                          </p:stCondLst>
                                        </p:cTn>
                                        <p:tgtEl>
                                          <p:spTgt spid="79"/>
                                        </p:tgtEl>
                                        <p:attrNameLst>
                                          <p:attrName>style.visibility</p:attrName>
                                        </p:attrNameLst>
                                      </p:cBhvr>
                                      <p:to>
                                        <p:strVal val="visible"/>
                                      </p:to>
                                    </p:set>
                                    <p:animEffect transition="in" filter="blinds(horizontal)">
                                      <p:cBhvr>
                                        <p:cTn id="246" dur="500"/>
                                        <p:tgtEl>
                                          <p:spTgt spid="79"/>
                                        </p:tgtEl>
                                      </p:cBhvr>
                                    </p:animEffect>
                                  </p:childTnLst>
                                </p:cTn>
                              </p:par>
                            </p:childTnLst>
                          </p:cTn>
                        </p:par>
                        <p:par>
                          <p:cTn id="247" fill="hold">
                            <p:stCondLst>
                              <p:cond delay="500"/>
                            </p:stCondLst>
                            <p:childTnLst>
                              <p:par>
                                <p:cTn id="248" presetID="22" presetClass="entr" presetSubtype="1" fill="hold" nodeType="afterEffect">
                                  <p:stCondLst>
                                    <p:cond delay="0"/>
                                  </p:stCondLst>
                                  <p:childTnLst>
                                    <p:set>
                                      <p:cBhvr>
                                        <p:cTn id="249" dur="1" fill="hold">
                                          <p:stCondLst>
                                            <p:cond delay="0"/>
                                          </p:stCondLst>
                                        </p:cTn>
                                        <p:tgtEl>
                                          <p:spTgt spid="80"/>
                                        </p:tgtEl>
                                        <p:attrNameLst>
                                          <p:attrName>style.visibility</p:attrName>
                                        </p:attrNameLst>
                                      </p:cBhvr>
                                      <p:to>
                                        <p:strVal val="visible"/>
                                      </p:to>
                                    </p:set>
                                    <p:animEffect transition="in" filter="wipe(up)">
                                      <p:cBhvr>
                                        <p:cTn id="250" dur="500"/>
                                        <p:tgtEl>
                                          <p:spTgt spid="80"/>
                                        </p:tgtEl>
                                      </p:cBhvr>
                                    </p:animEffect>
                                  </p:childTnLst>
                                </p:cTn>
                              </p:par>
                            </p:childTnLst>
                          </p:cTn>
                        </p:par>
                        <p:par>
                          <p:cTn id="251" fill="hold">
                            <p:stCondLst>
                              <p:cond delay="1000"/>
                            </p:stCondLst>
                            <p:childTnLst>
                              <p:par>
                                <p:cTn id="252" presetID="3" presetClass="entr" presetSubtype="10" fill="hold" grpId="0" nodeType="afterEffect">
                                  <p:stCondLst>
                                    <p:cond delay="0"/>
                                  </p:stCondLst>
                                  <p:childTnLst>
                                    <p:set>
                                      <p:cBhvr>
                                        <p:cTn id="253" dur="1" fill="hold">
                                          <p:stCondLst>
                                            <p:cond delay="0"/>
                                          </p:stCondLst>
                                        </p:cTn>
                                        <p:tgtEl>
                                          <p:spTgt spid="81"/>
                                        </p:tgtEl>
                                        <p:attrNameLst>
                                          <p:attrName>style.visibility</p:attrName>
                                        </p:attrNameLst>
                                      </p:cBhvr>
                                      <p:to>
                                        <p:strVal val="visible"/>
                                      </p:to>
                                    </p:set>
                                    <p:animEffect transition="in" filter="blinds(horizontal)">
                                      <p:cBhvr>
                                        <p:cTn id="254" dur="500"/>
                                        <p:tgtEl>
                                          <p:spTgt spid="81"/>
                                        </p:tgtEl>
                                      </p:cBhvr>
                                    </p:animEffect>
                                  </p:childTnLst>
                                </p:cTn>
                              </p:par>
                              <p:par>
                                <p:cTn id="255" presetID="3" presetClass="entr" presetSubtype="10" fill="hold" grpId="0" nodeType="withEffect">
                                  <p:stCondLst>
                                    <p:cond delay="0"/>
                                  </p:stCondLst>
                                  <p:childTnLst>
                                    <p:set>
                                      <p:cBhvr>
                                        <p:cTn id="256" dur="1" fill="hold">
                                          <p:stCondLst>
                                            <p:cond delay="0"/>
                                          </p:stCondLst>
                                        </p:cTn>
                                        <p:tgtEl>
                                          <p:spTgt spid="82"/>
                                        </p:tgtEl>
                                        <p:attrNameLst>
                                          <p:attrName>style.visibility</p:attrName>
                                        </p:attrNameLst>
                                      </p:cBhvr>
                                      <p:to>
                                        <p:strVal val="visible"/>
                                      </p:to>
                                    </p:set>
                                    <p:animEffect transition="in" filter="blinds(horizontal)">
                                      <p:cBhvr>
                                        <p:cTn id="257" dur="500"/>
                                        <p:tgtEl>
                                          <p:spTgt spid="82"/>
                                        </p:tgtEl>
                                      </p:cBhvr>
                                    </p:animEffect>
                                  </p:childTnLst>
                                </p:cTn>
                              </p:par>
                              <p:par>
                                <p:cTn id="258" presetID="3" presetClass="entr" presetSubtype="10" fill="hold" grpId="0" nodeType="withEffect">
                                  <p:stCondLst>
                                    <p:cond delay="0"/>
                                  </p:stCondLst>
                                  <p:childTnLst>
                                    <p:set>
                                      <p:cBhvr>
                                        <p:cTn id="259" dur="1" fill="hold">
                                          <p:stCondLst>
                                            <p:cond delay="0"/>
                                          </p:stCondLst>
                                        </p:cTn>
                                        <p:tgtEl>
                                          <p:spTgt spid="83"/>
                                        </p:tgtEl>
                                        <p:attrNameLst>
                                          <p:attrName>style.visibility</p:attrName>
                                        </p:attrNameLst>
                                      </p:cBhvr>
                                      <p:to>
                                        <p:strVal val="visible"/>
                                      </p:to>
                                    </p:set>
                                    <p:animEffect transition="in" filter="blinds(horizontal)">
                                      <p:cBhvr>
                                        <p:cTn id="260" dur="500"/>
                                        <p:tgtEl>
                                          <p:spTgt spid="83"/>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grpId="0" nodeType="clickEffect">
                                  <p:stCondLst>
                                    <p:cond delay="0"/>
                                  </p:stCondLst>
                                  <p:childTnLst>
                                    <p:set>
                                      <p:cBhvr>
                                        <p:cTn id="264" dur="1" fill="hold">
                                          <p:stCondLst>
                                            <p:cond delay="0"/>
                                          </p:stCondLst>
                                        </p:cTn>
                                        <p:tgtEl>
                                          <p:spTgt spid="124"/>
                                        </p:tgtEl>
                                        <p:attrNameLst>
                                          <p:attrName>style.visibility</p:attrName>
                                        </p:attrNameLst>
                                      </p:cBhvr>
                                      <p:to>
                                        <p:strVal val="visible"/>
                                      </p:to>
                                    </p:set>
                                    <p:animEffect transition="in" filter="blinds(horizontal)">
                                      <p:cBhvr>
                                        <p:cTn id="265" dur="500"/>
                                        <p:tgtEl>
                                          <p:spTgt spid="124"/>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ntr" presetSubtype="10" fill="hold" grpId="0" nodeType="clickEffect">
                                  <p:stCondLst>
                                    <p:cond delay="0"/>
                                  </p:stCondLst>
                                  <p:childTnLst>
                                    <p:set>
                                      <p:cBhvr>
                                        <p:cTn id="269" dur="1" fill="hold">
                                          <p:stCondLst>
                                            <p:cond delay="0"/>
                                          </p:stCondLst>
                                        </p:cTn>
                                        <p:tgtEl>
                                          <p:spTgt spid="125"/>
                                        </p:tgtEl>
                                        <p:attrNameLst>
                                          <p:attrName>style.visibility</p:attrName>
                                        </p:attrNameLst>
                                      </p:cBhvr>
                                      <p:to>
                                        <p:strVal val="visible"/>
                                      </p:to>
                                    </p:set>
                                    <p:animEffect transition="in" filter="blinds(horizontal)">
                                      <p:cBhvr>
                                        <p:cTn id="270" dur="500"/>
                                        <p:tgtEl>
                                          <p:spTgt spid="125"/>
                                        </p:tgtEl>
                                      </p:cBhvr>
                                    </p:animEffect>
                                  </p:childTnLst>
                                </p:cTn>
                              </p:par>
                            </p:childTnLst>
                          </p:cTn>
                        </p:par>
                      </p:childTnLst>
                    </p:cTn>
                  </p:par>
                  <p:par>
                    <p:cTn id="271" fill="hold">
                      <p:stCondLst>
                        <p:cond delay="indefinite"/>
                      </p:stCondLst>
                      <p:childTnLst>
                        <p:par>
                          <p:cTn id="272" fill="hold">
                            <p:stCondLst>
                              <p:cond delay="0"/>
                            </p:stCondLst>
                            <p:childTnLst>
                              <p:par>
                                <p:cTn id="273" presetID="3" presetClass="entr" presetSubtype="10" fill="hold" grpId="0" nodeType="clickEffect">
                                  <p:stCondLst>
                                    <p:cond delay="0"/>
                                  </p:stCondLst>
                                  <p:childTnLst>
                                    <p:set>
                                      <p:cBhvr>
                                        <p:cTn id="274" dur="1" fill="hold">
                                          <p:stCondLst>
                                            <p:cond delay="0"/>
                                          </p:stCondLst>
                                        </p:cTn>
                                        <p:tgtEl>
                                          <p:spTgt spid="126"/>
                                        </p:tgtEl>
                                        <p:attrNameLst>
                                          <p:attrName>style.visibility</p:attrName>
                                        </p:attrNameLst>
                                      </p:cBhvr>
                                      <p:to>
                                        <p:strVal val="visible"/>
                                      </p:to>
                                    </p:set>
                                    <p:animEffect transition="in" filter="blinds(horizontal)">
                                      <p:cBhvr>
                                        <p:cTn id="275" dur="500"/>
                                        <p:tgtEl>
                                          <p:spTgt spid="126"/>
                                        </p:tgtEl>
                                      </p:cBhvr>
                                    </p:animEffect>
                                  </p:childTnLst>
                                </p:cTn>
                              </p:par>
                            </p:childTnLst>
                          </p:cTn>
                        </p:par>
                      </p:childTnLst>
                    </p:cTn>
                  </p:par>
                  <p:par>
                    <p:cTn id="276" fill="hold">
                      <p:stCondLst>
                        <p:cond delay="indefinite"/>
                      </p:stCondLst>
                      <p:childTnLst>
                        <p:par>
                          <p:cTn id="277" fill="hold">
                            <p:stCondLst>
                              <p:cond delay="0"/>
                            </p:stCondLst>
                            <p:childTnLst>
                              <p:par>
                                <p:cTn id="278" presetID="31" presetClass="entr" presetSubtype="0" fill="hold" grpId="0" nodeType="clickEffect">
                                  <p:stCondLst>
                                    <p:cond delay="0"/>
                                  </p:stCondLst>
                                  <p:childTnLst>
                                    <p:set>
                                      <p:cBhvr>
                                        <p:cTn id="279" dur="1" fill="hold">
                                          <p:stCondLst>
                                            <p:cond delay="0"/>
                                          </p:stCondLst>
                                        </p:cTn>
                                        <p:tgtEl>
                                          <p:spTgt spid="46"/>
                                        </p:tgtEl>
                                        <p:attrNameLst>
                                          <p:attrName>style.visibility</p:attrName>
                                        </p:attrNameLst>
                                      </p:cBhvr>
                                      <p:to>
                                        <p:strVal val="visible"/>
                                      </p:to>
                                    </p:set>
                                    <p:anim calcmode="lin" valueType="num">
                                      <p:cBhvr>
                                        <p:cTn id="280" dur="1000" fill="hold"/>
                                        <p:tgtEl>
                                          <p:spTgt spid="46"/>
                                        </p:tgtEl>
                                        <p:attrNameLst>
                                          <p:attrName>ppt_w</p:attrName>
                                        </p:attrNameLst>
                                      </p:cBhvr>
                                      <p:tavLst>
                                        <p:tav tm="0">
                                          <p:val>
                                            <p:fltVal val="0"/>
                                          </p:val>
                                        </p:tav>
                                        <p:tav tm="100000">
                                          <p:val>
                                            <p:strVal val="#ppt_w"/>
                                          </p:val>
                                        </p:tav>
                                      </p:tavLst>
                                    </p:anim>
                                    <p:anim calcmode="lin" valueType="num">
                                      <p:cBhvr>
                                        <p:cTn id="281" dur="1000" fill="hold"/>
                                        <p:tgtEl>
                                          <p:spTgt spid="46"/>
                                        </p:tgtEl>
                                        <p:attrNameLst>
                                          <p:attrName>ppt_h</p:attrName>
                                        </p:attrNameLst>
                                      </p:cBhvr>
                                      <p:tavLst>
                                        <p:tav tm="0">
                                          <p:val>
                                            <p:fltVal val="0"/>
                                          </p:val>
                                        </p:tav>
                                        <p:tav tm="100000">
                                          <p:val>
                                            <p:strVal val="#ppt_h"/>
                                          </p:val>
                                        </p:tav>
                                      </p:tavLst>
                                    </p:anim>
                                    <p:anim calcmode="lin" valueType="num">
                                      <p:cBhvr>
                                        <p:cTn id="282" dur="1000" fill="hold"/>
                                        <p:tgtEl>
                                          <p:spTgt spid="46"/>
                                        </p:tgtEl>
                                        <p:attrNameLst>
                                          <p:attrName>style.rotation</p:attrName>
                                        </p:attrNameLst>
                                      </p:cBhvr>
                                      <p:tavLst>
                                        <p:tav tm="0">
                                          <p:val>
                                            <p:fltVal val="90"/>
                                          </p:val>
                                        </p:tav>
                                        <p:tav tm="100000">
                                          <p:val>
                                            <p:fltVal val="0"/>
                                          </p:val>
                                        </p:tav>
                                      </p:tavLst>
                                    </p:anim>
                                    <p:animEffect transition="in" filter="fade">
                                      <p:cBhvr>
                                        <p:cTn id="28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9" grpId="0"/>
      <p:bldP spid="20" grpId="0"/>
      <p:bldP spid="21" grpId="0"/>
      <p:bldP spid="25" grpId="0"/>
      <p:bldP spid="37" grpId="0"/>
      <p:bldP spid="41" grpId="0" animBg="1"/>
      <p:bldP spid="43" grpId="0" animBg="1"/>
      <p:bldP spid="44" grpId="0" animBg="1"/>
      <p:bldP spid="51" grpId="0" animBg="1"/>
      <p:bldP spid="52" grpId="0"/>
      <p:bldP spid="53" grpId="0"/>
      <p:bldP spid="54" grpId="0" animBg="1"/>
      <p:bldP spid="56" grpId="0" animBg="1"/>
      <p:bldP spid="57" grpId="0"/>
      <p:bldP spid="59" grpId="0" animBg="1"/>
      <p:bldP spid="61" grpId="0" animBg="1"/>
      <p:bldP spid="62" grpId="0"/>
      <p:bldP spid="64" grpId="0" animBg="1"/>
      <p:bldP spid="66" grpId="0" animBg="1"/>
      <p:bldP spid="67" grpId="0"/>
      <p:bldP spid="79" grpId="0" animBg="1"/>
      <p:bldP spid="82" grpId="0"/>
      <p:bldP spid="83" grpId="0"/>
      <p:bldP spid="92" grpId="0" animBg="1"/>
      <p:bldP spid="95" grpId="0" animBg="1"/>
      <p:bldP spid="96" grpId="0" animBg="1"/>
      <p:bldP spid="97" grpId="0" animBg="1"/>
      <p:bldP spid="98" grpId="0" animBg="1"/>
      <p:bldP spid="99" grpId="0" animBg="1"/>
      <p:bldP spid="100" grpId="0" animBg="1"/>
      <p:bldP spid="102" grpId="0" animBg="1"/>
      <p:bldP spid="104" grpId="0" animBg="1"/>
      <p:bldP spid="106" grpId="0" animBg="1"/>
      <p:bldP spid="108" grpId="0" animBg="1"/>
      <p:bldP spid="110" grpId="0" animBg="1"/>
      <p:bldP spid="112" grpId="0" animBg="1"/>
      <p:bldP spid="114" grpId="0"/>
      <p:bldP spid="115" grpId="0"/>
      <p:bldP spid="116" grpId="0"/>
      <p:bldP spid="117" grpId="0"/>
      <p:bldP spid="118" grpId="0" animBg="1"/>
      <p:bldP spid="119" grpId="0" animBg="1"/>
      <p:bldP spid="120" grpId="0" animBg="1"/>
      <p:bldP spid="121" grpId="0" animBg="1"/>
      <p:bldP spid="122" grpId="0" animBg="1"/>
      <p:bldP spid="123" grpId="0" animBg="1"/>
      <p:bldP spid="141" grpId="0" animBg="1"/>
      <p:bldP spid="142" grpId="0" animBg="1"/>
      <p:bldP spid="146" grpId="0" animBg="1"/>
      <p:bldP spid="147" grpId="0" animBg="1"/>
      <p:bldP spid="149" grpId="0" animBg="1"/>
      <p:bldP spid="150" grpId="0" animBg="1"/>
      <p:bldP spid="124" grpId="0" animBg="1"/>
      <p:bldP spid="125" grpId="0" animBg="1"/>
      <p:bldP spid="126"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églalap: szamárfül 80">
            <a:extLst>
              <a:ext uri="{FF2B5EF4-FFF2-40B4-BE49-F238E27FC236}">
                <a16:creationId xmlns:a16="http://schemas.microsoft.com/office/drawing/2014/main" id="{73C1AE44-C74B-4AD4-8011-09D85D9376F0}"/>
              </a:ext>
            </a:extLst>
          </p:cNvPr>
          <p:cNvSpPr/>
          <p:nvPr/>
        </p:nvSpPr>
        <p:spPr>
          <a:xfrm rot="16200000">
            <a:off x="1661177" y="1142170"/>
            <a:ext cx="863519" cy="3646074"/>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dirty="0">
                <a:solidFill>
                  <a:schemeClr val="tx1"/>
                </a:solidFill>
                <a:ea typeface="Cambria Math" panose="02040503050406030204" pitchFamily="18" charset="0"/>
                <a:cs typeface="Arial Unicode MS" pitchFamily="34" charset="-128"/>
              </a:rPr>
              <a:t>(</a:t>
            </a:r>
            <a:r>
              <a:rPr lang="hu-HU" sz="1600" dirty="0" err="1">
                <a:solidFill>
                  <a:schemeClr val="tx1"/>
                </a:solidFill>
                <a:ea typeface="Cambria Math" panose="02040503050406030204" pitchFamily="18" charset="0"/>
                <a:cs typeface="Arial Unicode MS" pitchFamily="34" charset="-128"/>
              </a:rPr>
              <a:t>max,elem</a:t>
            </a:r>
            <a:r>
              <a:rPr lang="hu-HU" sz="1600" dirty="0">
                <a:solidFill>
                  <a:schemeClr val="tx1"/>
                </a:solidFill>
                <a:ea typeface="Cambria Math" panose="02040503050406030204" pitchFamily="18" charset="0"/>
                <a:cs typeface="Arial Unicode MS" pitchFamily="34" charset="-128"/>
              </a:rPr>
              <a:t>) := MAX                    </a:t>
            </a:r>
            <a:r>
              <a:rPr lang="hu-HU" sz="1600" dirty="0" err="1">
                <a:solidFill>
                  <a:schemeClr val="tx1"/>
                </a:solidFill>
                <a:ea typeface="Cambria Math" panose="02040503050406030204" pitchFamily="18" charset="0"/>
                <a:cs typeface="Arial Unicode MS" pitchFamily="34" charset="-128"/>
              </a:rPr>
              <a:t>e.összesít</a:t>
            </a:r>
            <a:r>
              <a:rPr lang="hu-HU" sz="1600" dirty="0">
                <a:solidFill>
                  <a:schemeClr val="tx1"/>
                </a:solidFill>
                <a:ea typeface="Cambria Math" panose="02040503050406030204" pitchFamily="18" charset="0"/>
                <a:cs typeface="Arial Unicode MS" pitchFamily="34" charset="-128"/>
              </a:rPr>
              <a:t>()</a:t>
            </a:r>
            <a:endParaRPr lang="hu-HU" sz="1600" dirty="0">
              <a:solidFill>
                <a:schemeClr val="tx1"/>
              </a:solidFill>
              <a:ea typeface="Cambria Math" panose="02040503050406030204" pitchFamily="18" charset="0"/>
              <a:cs typeface="Calibri" panose="020F0502020204030204" pitchFamily="34" charset="0"/>
            </a:endParaRPr>
          </a:p>
          <a:p>
            <a:pPr defTabSz="914414"/>
            <a:endParaRPr lang="hu-HU" sz="1600" dirty="0">
              <a:solidFill>
                <a:schemeClr val="tx1"/>
              </a:solidFill>
              <a:latin typeface="Cambria Math" panose="02040503050406030204" pitchFamily="18" charset="0"/>
              <a:ea typeface="Cambria Math" panose="02040503050406030204" pitchFamily="18" charset="0"/>
              <a:cs typeface="Arial Unicode MS" pitchFamily="34" charset="-128"/>
            </a:endParaRPr>
          </a:p>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libri" panose="020F0502020204030204" pitchFamily="34" charset="0"/>
                <a:ea typeface="Cambria Math" panose="02040503050406030204" pitchFamily="18" charset="0"/>
                <a:cs typeface="Calibri" panose="020F0502020204030204" pitchFamily="34" charset="0"/>
              </a:rPr>
              <a:t>elem</a:t>
            </a:r>
          </a:p>
        </p:txBody>
      </p:sp>
      <p:sp>
        <p:nvSpPr>
          <p:cNvPr id="2" name="Téglalap 1">
            <a:extLst>
              <a:ext uri="{FF2B5EF4-FFF2-40B4-BE49-F238E27FC236}">
                <a16:creationId xmlns:a16="http://schemas.microsoft.com/office/drawing/2014/main" id="{FE19D9BF-528B-43DE-AF8A-186D97421CBC}"/>
              </a:ext>
            </a:extLst>
          </p:cNvPr>
          <p:cNvSpPr/>
          <p:nvPr/>
        </p:nvSpPr>
        <p:spPr>
          <a:xfrm>
            <a:off x="344552" y="251177"/>
            <a:ext cx="2010757" cy="10675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Horgász-szövetség</a:t>
            </a:r>
          </a:p>
          <a:p>
            <a:pPr algn="ctr"/>
            <a:endParaRPr lang="hu-HU" dirty="0">
              <a:solidFill>
                <a:schemeClr val="tx1"/>
              </a:solidFill>
            </a:endParaRPr>
          </a:p>
        </p:txBody>
      </p:sp>
      <p:sp>
        <p:nvSpPr>
          <p:cNvPr id="3" name="Téglalap 2">
            <a:extLst>
              <a:ext uri="{FF2B5EF4-FFF2-40B4-BE49-F238E27FC236}">
                <a16:creationId xmlns:a16="http://schemas.microsoft.com/office/drawing/2014/main" id="{4659FFBF-A0DD-47C9-B7BC-A6043C4A9007}"/>
              </a:ext>
            </a:extLst>
          </p:cNvPr>
          <p:cNvSpPr/>
          <p:nvPr/>
        </p:nvSpPr>
        <p:spPr>
          <a:xfrm>
            <a:off x="3935652" y="105101"/>
            <a:ext cx="2301252" cy="15969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Verseny</a:t>
            </a:r>
          </a:p>
          <a:p>
            <a:r>
              <a:rPr lang="hu-HU" sz="1600" dirty="0">
                <a:solidFill>
                  <a:schemeClr val="tx1"/>
                </a:solidFill>
              </a:rPr>
              <a:t>+ azon : int</a:t>
            </a:r>
          </a:p>
          <a:p>
            <a:r>
              <a:rPr lang="hu-HU" sz="1600" dirty="0">
                <a:solidFill>
                  <a:schemeClr val="tx1"/>
                </a:solidFill>
              </a:rPr>
              <a:t>+ hely : </a:t>
            </a:r>
            <a:r>
              <a:rPr lang="hu-HU" sz="1600" dirty="0" err="1">
                <a:solidFill>
                  <a:schemeClr val="tx1"/>
                </a:solidFill>
              </a:rPr>
              <a:t>string</a:t>
            </a:r>
            <a:endParaRPr lang="hu-HU" sz="1600" dirty="0">
              <a:solidFill>
                <a:schemeClr val="tx1"/>
              </a:solidFill>
            </a:endParaRPr>
          </a:p>
        </p:txBody>
      </p:sp>
      <p:cxnSp>
        <p:nvCxnSpPr>
          <p:cNvPr id="4" name="Egyenes összekötő 3">
            <a:extLst>
              <a:ext uri="{FF2B5EF4-FFF2-40B4-BE49-F238E27FC236}">
                <a16:creationId xmlns:a16="http://schemas.microsoft.com/office/drawing/2014/main" id="{DFC9EE8C-AA00-4ABA-BB13-0CDB58B8F33E}"/>
              </a:ext>
            </a:extLst>
          </p:cNvPr>
          <p:cNvCxnSpPr>
            <a:cxnSpLocks/>
            <a:stCxn id="14" idx="2"/>
            <a:endCxn id="13" idx="0"/>
          </p:cNvCxnSpPr>
          <p:nvPr/>
        </p:nvCxnSpPr>
        <p:spPr>
          <a:xfrm>
            <a:off x="8688910" y="1619102"/>
            <a:ext cx="0" cy="99789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églalap 4">
            <a:extLst>
              <a:ext uri="{FF2B5EF4-FFF2-40B4-BE49-F238E27FC236}">
                <a16:creationId xmlns:a16="http://schemas.microsoft.com/office/drawing/2014/main" id="{BA364768-2E23-4116-AEA4-5A2E5281C2C0}"/>
              </a:ext>
            </a:extLst>
          </p:cNvPr>
          <p:cNvSpPr/>
          <p:nvPr/>
        </p:nvSpPr>
        <p:spPr>
          <a:xfrm>
            <a:off x="3935578" y="419883"/>
            <a:ext cx="2301833" cy="5122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id="{A929DE60-F007-4441-8714-6D96D0CA5435}"/>
              </a:ext>
            </a:extLst>
          </p:cNvPr>
          <p:cNvSpPr txBox="1"/>
          <p:nvPr/>
        </p:nvSpPr>
        <p:spPr>
          <a:xfrm>
            <a:off x="6444796" y="663995"/>
            <a:ext cx="1167243" cy="338554"/>
          </a:xfrm>
          <a:prstGeom prst="rect">
            <a:avLst/>
          </a:prstGeom>
          <a:noFill/>
        </p:spPr>
        <p:txBody>
          <a:bodyPr wrap="none" rtlCol="0">
            <a:spAutoFit/>
          </a:bodyPr>
          <a:lstStyle/>
          <a:p>
            <a:pPr algn="ctr"/>
            <a:r>
              <a:rPr lang="hu-HU" sz="1600" dirty="0"/>
              <a:t>+ horgászok</a:t>
            </a:r>
          </a:p>
        </p:txBody>
      </p:sp>
      <p:sp>
        <p:nvSpPr>
          <p:cNvPr id="7" name="Téglalap 6">
            <a:extLst>
              <a:ext uri="{FF2B5EF4-FFF2-40B4-BE49-F238E27FC236}">
                <a16:creationId xmlns:a16="http://schemas.microsoft.com/office/drawing/2014/main" id="{F0B13E6B-9E5E-4292-8AAD-DC03D3936070}"/>
              </a:ext>
            </a:extLst>
          </p:cNvPr>
          <p:cNvSpPr/>
          <p:nvPr/>
        </p:nvSpPr>
        <p:spPr>
          <a:xfrm>
            <a:off x="7582384" y="2701328"/>
            <a:ext cx="2212803" cy="9022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Fogás</a:t>
            </a:r>
          </a:p>
          <a:p>
            <a:r>
              <a:rPr lang="hu-HU" sz="1600" dirty="0">
                <a:solidFill>
                  <a:schemeClr val="tx1"/>
                </a:solidFill>
              </a:rPr>
              <a:t>+ </a:t>
            </a:r>
            <a:r>
              <a:rPr lang="hu-HU" sz="1600" dirty="0">
                <a:solidFill>
                  <a:schemeClr val="tx1"/>
                </a:solidFill>
                <a:latin typeface="Calibri" panose="020F0502020204030204" pitchFamily="34" charset="0"/>
                <a:ea typeface="Times New Roman" panose="02020603050405020304" pitchFamily="18" charset="0"/>
              </a:rPr>
              <a:t>tömeg</a:t>
            </a:r>
            <a:r>
              <a:rPr lang="hu-HU" sz="1600" dirty="0">
                <a:solidFill>
                  <a:schemeClr val="tx1"/>
                </a:solidFill>
              </a:rPr>
              <a:t> : </a:t>
            </a:r>
            <a:r>
              <a:rPr lang="hu-HU" sz="1600" dirty="0" err="1">
                <a:solidFill>
                  <a:schemeClr val="tx1"/>
                </a:solidFill>
              </a:rPr>
              <a:t>real</a:t>
            </a:r>
            <a:endParaRPr lang="hu-HU" sz="1600" dirty="0">
              <a:solidFill>
                <a:schemeClr val="tx1"/>
              </a:solidFill>
            </a:endParaRPr>
          </a:p>
          <a:p>
            <a:pPr algn="ctr"/>
            <a:endParaRPr lang="hu-HU" i="1" dirty="0">
              <a:solidFill>
                <a:schemeClr val="tx1"/>
              </a:solidFill>
            </a:endParaRPr>
          </a:p>
        </p:txBody>
      </p:sp>
      <p:sp>
        <p:nvSpPr>
          <p:cNvPr id="8" name="Téglalap 7">
            <a:extLst>
              <a:ext uri="{FF2B5EF4-FFF2-40B4-BE49-F238E27FC236}">
                <a16:creationId xmlns:a16="http://schemas.microsoft.com/office/drawing/2014/main" id="{E1129E51-83F3-4A33-ABCE-A59E364CBC81}"/>
              </a:ext>
            </a:extLst>
          </p:cNvPr>
          <p:cNvSpPr/>
          <p:nvPr/>
        </p:nvSpPr>
        <p:spPr>
          <a:xfrm>
            <a:off x="7582383" y="3037991"/>
            <a:ext cx="2212803" cy="2506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9" name="Egyenes összekötő 8">
            <a:extLst>
              <a:ext uri="{FF2B5EF4-FFF2-40B4-BE49-F238E27FC236}">
                <a16:creationId xmlns:a16="http://schemas.microsoft.com/office/drawing/2014/main" id="{2DC06CC1-98F2-4EE9-8DDF-57FDA3E641DC}"/>
              </a:ext>
            </a:extLst>
          </p:cNvPr>
          <p:cNvCxnSpPr>
            <a:cxnSpLocks/>
            <a:stCxn id="24" idx="3"/>
            <a:endCxn id="35" idx="2"/>
          </p:cNvCxnSpPr>
          <p:nvPr/>
        </p:nvCxnSpPr>
        <p:spPr>
          <a:xfrm flipV="1">
            <a:off x="2355309" y="679213"/>
            <a:ext cx="1490715" cy="105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Háromszög 9">
            <a:extLst>
              <a:ext uri="{FF2B5EF4-FFF2-40B4-BE49-F238E27FC236}">
                <a16:creationId xmlns:a16="http://schemas.microsoft.com/office/drawing/2014/main" id="{30869ED0-03CB-407F-926E-D4D169F93FE7}"/>
              </a:ext>
            </a:extLst>
          </p:cNvPr>
          <p:cNvSpPr/>
          <p:nvPr/>
        </p:nvSpPr>
        <p:spPr>
          <a:xfrm rot="16200000">
            <a:off x="6271824" y="460051"/>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Szövegdoboz 10">
            <a:extLst>
              <a:ext uri="{FF2B5EF4-FFF2-40B4-BE49-F238E27FC236}">
                <a16:creationId xmlns:a16="http://schemas.microsoft.com/office/drawing/2014/main" id="{0BD6152A-B030-47C6-9B12-4090962C9711}"/>
              </a:ext>
            </a:extLst>
          </p:cNvPr>
          <p:cNvSpPr txBox="1"/>
          <p:nvPr/>
        </p:nvSpPr>
        <p:spPr>
          <a:xfrm>
            <a:off x="8597650" y="1938070"/>
            <a:ext cx="550151" cy="338554"/>
          </a:xfrm>
          <a:prstGeom prst="rect">
            <a:avLst/>
          </a:prstGeom>
          <a:noFill/>
        </p:spPr>
        <p:txBody>
          <a:bodyPr wrap="square" rtlCol="0">
            <a:spAutoFit/>
          </a:bodyPr>
          <a:lstStyle/>
          <a:p>
            <a:pPr algn="ctr"/>
            <a:r>
              <a:rPr lang="hu-HU" sz="1600" dirty="0"/>
              <a:t>fog</a:t>
            </a:r>
          </a:p>
        </p:txBody>
      </p:sp>
      <p:sp>
        <p:nvSpPr>
          <p:cNvPr id="12" name="Szövegdoboz 11">
            <a:extLst>
              <a:ext uri="{FF2B5EF4-FFF2-40B4-BE49-F238E27FC236}">
                <a16:creationId xmlns:a16="http://schemas.microsoft.com/office/drawing/2014/main" id="{24A9B2C1-FB6D-44CE-9E03-7DE2A4C36F3B}"/>
              </a:ext>
            </a:extLst>
          </p:cNvPr>
          <p:cNvSpPr txBox="1"/>
          <p:nvPr/>
        </p:nvSpPr>
        <p:spPr>
          <a:xfrm>
            <a:off x="3632003" y="339781"/>
            <a:ext cx="303288" cy="379591"/>
          </a:xfrm>
          <a:prstGeom prst="rect">
            <a:avLst/>
          </a:prstGeom>
          <a:noFill/>
        </p:spPr>
        <p:txBody>
          <a:bodyPr wrap="none" rtlCol="0">
            <a:spAutoFit/>
          </a:bodyPr>
          <a:lstStyle/>
          <a:p>
            <a:pPr algn="ctr"/>
            <a:r>
              <a:rPr lang="hu-HU" sz="2800" baseline="-10000" dirty="0"/>
              <a:t>*</a:t>
            </a:r>
          </a:p>
        </p:txBody>
      </p:sp>
      <p:sp>
        <p:nvSpPr>
          <p:cNvPr id="13" name="Ellipszis 12">
            <a:extLst>
              <a:ext uri="{FF2B5EF4-FFF2-40B4-BE49-F238E27FC236}">
                <a16:creationId xmlns:a16="http://schemas.microsoft.com/office/drawing/2014/main" id="{129EF564-6B66-4075-8768-5F5F9287C011}"/>
              </a:ext>
            </a:extLst>
          </p:cNvPr>
          <p:cNvSpPr/>
          <p:nvPr/>
        </p:nvSpPr>
        <p:spPr>
          <a:xfrm>
            <a:off x="8645398" y="2616992"/>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B647E9A5-380C-4D91-BDE0-AD3B95A8320A}"/>
              </a:ext>
            </a:extLst>
          </p:cNvPr>
          <p:cNvSpPr/>
          <p:nvPr/>
        </p:nvSpPr>
        <p:spPr>
          <a:xfrm>
            <a:off x="7582384" y="228684"/>
            <a:ext cx="2213052" cy="13904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Horgász</a:t>
            </a:r>
          </a:p>
          <a:p>
            <a:r>
              <a:rPr lang="hu-HU" sz="1600" dirty="0">
                <a:solidFill>
                  <a:schemeClr val="tx1"/>
                </a:solidFill>
              </a:rPr>
              <a:t>+ név : </a:t>
            </a:r>
            <a:r>
              <a:rPr lang="hu-HU" sz="1600" dirty="0" err="1">
                <a:solidFill>
                  <a:schemeClr val="tx1"/>
                </a:solidFill>
              </a:rPr>
              <a:t>string</a:t>
            </a:r>
            <a:endParaRPr lang="hu-HU" sz="1600" dirty="0">
              <a:solidFill>
                <a:schemeClr val="tx1"/>
              </a:solidFill>
            </a:endParaRPr>
          </a:p>
          <a:p>
            <a:endParaRPr lang="hu-HU" sz="1600" dirty="0">
              <a:solidFill>
                <a:schemeClr val="tx1"/>
              </a:solidFill>
            </a:endParaRPr>
          </a:p>
        </p:txBody>
      </p:sp>
      <p:sp>
        <p:nvSpPr>
          <p:cNvPr id="15" name="Téglalap 14">
            <a:extLst>
              <a:ext uri="{FF2B5EF4-FFF2-40B4-BE49-F238E27FC236}">
                <a16:creationId xmlns:a16="http://schemas.microsoft.com/office/drawing/2014/main" id="{E1BDB32B-D0AD-42E4-9D1D-7A49BC856AE4}"/>
              </a:ext>
            </a:extLst>
          </p:cNvPr>
          <p:cNvSpPr/>
          <p:nvPr/>
        </p:nvSpPr>
        <p:spPr>
          <a:xfrm>
            <a:off x="7582931" y="543465"/>
            <a:ext cx="2212255" cy="2793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övegdoboz 15">
            <a:extLst>
              <a:ext uri="{FF2B5EF4-FFF2-40B4-BE49-F238E27FC236}">
                <a16:creationId xmlns:a16="http://schemas.microsoft.com/office/drawing/2014/main" id="{27B342DC-0D7B-4368-A532-F3D6D2A68D46}"/>
              </a:ext>
            </a:extLst>
          </p:cNvPr>
          <p:cNvSpPr txBox="1"/>
          <p:nvPr/>
        </p:nvSpPr>
        <p:spPr>
          <a:xfrm>
            <a:off x="7323944" y="336074"/>
            <a:ext cx="303288" cy="379591"/>
          </a:xfrm>
          <a:prstGeom prst="rect">
            <a:avLst/>
          </a:prstGeom>
          <a:noFill/>
        </p:spPr>
        <p:txBody>
          <a:bodyPr wrap="none" rtlCol="0">
            <a:spAutoFit/>
          </a:bodyPr>
          <a:lstStyle/>
          <a:p>
            <a:pPr algn="ctr"/>
            <a:r>
              <a:rPr lang="hu-HU" sz="2800" baseline="-10000" dirty="0"/>
              <a:t>*</a:t>
            </a:r>
          </a:p>
        </p:txBody>
      </p:sp>
      <p:sp>
        <p:nvSpPr>
          <p:cNvPr id="17" name="Szövegdoboz 16">
            <a:extLst>
              <a:ext uri="{FF2B5EF4-FFF2-40B4-BE49-F238E27FC236}">
                <a16:creationId xmlns:a16="http://schemas.microsoft.com/office/drawing/2014/main" id="{3C53CC55-1D4F-4A9D-A216-F60F5BA2A0FD}"/>
              </a:ext>
            </a:extLst>
          </p:cNvPr>
          <p:cNvSpPr txBox="1"/>
          <p:nvPr/>
        </p:nvSpPr>
        <p:spPr>
          <a:xfrm>
            <a:off x="8321480" y="2404166"/>
            <a:ext cx="303288" cy="379591"/>
          </a:xfrm>
          <a:prstGeom prst="rect">
            <a:avLst/>
          </a:prstGeom>
          <a:noFill/>
        </p:spPr>
        <p:txBody>
          <a:bodyPr wrap="none" rtlCol="0">
            <a:spAutoFit/>
          </a:bodyPr>
          <a:lstStyle/>
          <a:p>
            <a:pPr algn="ctr"/>
            <a:r>
              <a:rPr lang="hu-HU" sz="2800" baseline="-10000" dirty="0"/>
              <a:t>*</a:t>
            </a:r>
          </a:p>
        </p:txBody>
      </p:sp>
      <p:sp>
        <p:nvSpPr>
          <p:cNvPr id="18" name="Szövegdoboz 17">
            <a:extLst>
              <a:ext uri="{FF2B5EF4-FFF2-40B4-BE49-F238E27FC236}">
                <a16:creationId xmlns:a16="http://schemas.microsoft.com/office/drawing/2014/main" id="{17535FA6-2383-43B6-9C4A-9FB775AEA79F}"/>
              </a:ext>
            </a:extLst>
          </p:cNvPr>
          <p:cNvSpPr txBox="1"/>
          <p:nvPr/>
        </p:nvSpPr>
        <p:spPr>
          <a:xfrm>
            <a:off x="8669511" y="2383470"/>
            <a:ext cx="973280" cy="338554"/>
          </a:xfrm>
          <a:prstGeom prst="rect">
            <a:avLst/>
          </a:prstGeom>
          <a:noFill/>
        </p:spPr>
        <p:txBody>
          <a:bodyPr wrap="none" rtlCol="0">
            <a:spAutoFit/>
          </a:bodyPr>
          <a:lstStyle/>
          <a:p>
            <a:pPr algn="ctr"/>
            <a:r>
              <a:rPr lang="hu-HU" sz="1600" dirty="0"/>
              <a:t>+ fogások</a:t>
            </a:r>
          </a:p>
        </p:txBody>
      </p:sp>
      <p:sp>
        <p:nvSpPr>
          <p:cNvPr id="19" name="Szövegdoboz 18">
            <a:extLst>
              <a:ext uri="{FF2B5EF4-FFF2-40B4-BE49-F238E27FC236}">
                <a16:creationId xmlns:a16="http://schemas.microsoft.com/office/drawing/2014/main" id="{93B7C4ED-D665-4423-9314-3702FFF12549}"/>
              </a:ext>
            </a:extLst>
          </p:cNvPr>
          <p:cNvSpPr txBox="1"/>
          <p:nvPr/>
        </p:nvSpPr>
        <p:spPr>
          <a:xfrm>
            <a:off x="3913160" y="1118295"/>
            <a:ext cx="1988237" cy="584775"/>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mindharcsa</a:t>
            </a:r>
            <a:r>
              <a:rPr lang="hu-HU" sz="1600" dirty="0">
                <a:solidFill>
                  <a:schemeClr val="tx1"/>
                </a:solidFill>
              </a:rPr>
              <a:t>() : </a:t>
            </a:r>
            <a:r>
              <a:rPr lang="hu-HU" sz="1600" dirty="0" err="1">
                <a:solidFill>
                  <a:schemeClr val="tx1"/>
                </a:solidFill>
              </a:rPr>
              <a:t>bool</a:t>
            </a:r>
            <a:endParaRPr lang="hu-HU" sz="1600" dirty="0">
              <a:solidFill>
                <a:schemeClr val="tx1"/>
              </a:solidFill>
            </a:endParaRPr>
          </a:p>
          <a:p>
            <a:r>
              <a:rPr lang="hu-HU" sz="1600" dirty="0"/>
              <a:t>+ összesít() : int</a:t>
            </a:r>
          </a:p>
        </p:txBody>
      </p:sp>
      <p:sp>
        <p:nvSpPr>
          <p:cNvPr id="20" name="Szövegdoboz 19">
            <a:extLst>
              <a:ext uri="{FF2B5EF4-FFF2-40B4-BE49-F238E27FC236}">
                <a16:creationId xmlns:a16="http://schemas.microsoft.com/office/drawing/2014/main" id="{87580A17-B7ED-4407-A814-9B298F8A3C04}"/>
              </a:ext>
            </a:extLst>
          </p:cNvPr>
          <p:cNvSpPr txBox="1"/>
          <p:nvPr/>
        </p:nvSpPr>
        <p:spPr>
          <a:xfrm>
            <a:off x="7582591" y="3264978"/>
            <a:ext cx="1477777" cy="338554"/>
          </a:xfrm>
          <a:prstGeom prst="rect">
            <a:avLst/>
          </a:prstGeom>
          <a:noFill/>
        </p:spPr>
        <p:txBody>
          <a:bodyPr wrap="square" rtlCol="0">
            <a:spAutoFit/>
          </a:bodyPr>
          <a:lstStyle/>
          <a:p>
            <a:r>
              <a:rPr lang="hu-HU" sz="1600" dirty="0">
                <a:solidFill>
                  <a:schemeClr val="tx1"/>
                </a:solidFill>
              </a:rPr>
              <a:t>+ érték() : int</a:t>
            </a:r>
          </a:p>
        </p:txBody>
      </p:sp>
      <p:sp>
        <p:nvSpPr>
          <p:cNvPr id="21" name="Szövegdoboz 20">
            <a:extLst>
              <a:ext uri="{FF2B5EF4-FFF2-40B4-BE49-F238E27FC236}">
                <a16:creationId xmlns:a16="http://schemas.microsoft.com/office/drawing/2014/main" id="{FF612406-383E-4786-8248-55A894AF6E47}"/>
              </a:ext>
            </a:extLst>
          </p:cNvPr>
          <p:cNvSpPr txBox="1"/>
          <p:nvPr/>
        </p:nvSpPr>
        <p:spPr>
          <a:xfrm>
            <a:off x="7562486" y="1030447"/>
            <a:ext cx="2197012" cy="584775"/>
          </a:xfrm>
          <a:prstGeom prst="rect">
            <a:avLst/>
          </a:prstGeom>
          <a:noFill/>
        </p:spPr>
        <p:txBody>
          <a:bodyPr wrap="none" rtlCol="0">
            <a:spAutoFit/>
          </a:bodyPr>
          <a:lstStyle/>
          <a:p>
            <a:r>
              <a:rPr lang="hu-HU" sz="1600" dirty="0"/>
              <a:t>+ </a:t>
            </a:r>
            <a:r>
              <a:rPr lang="hu-HU" sz="1600" dirty="0" err="1"/>
              <a:t>hányharcsa</a:t>
            </a:r>
            <a:r>
              <a:rPr lang="hu-HU" sz="1600" dirty="0"/>
              <a:t>(</a:t>
            </a:r>
            <a:r>
              <a:rPr lang="hu-HU" sz="1600" dirty="0" err="1"/>
              <a:t>id:int</a:t>
            </a:r>
            <a:r>
              <a:rPr lang="hu-HU" sz="1600" dirty="0"/>
              <a:t>) : int</a:t>
            </a:r>
          </a:p>
          <a:p>
            <a:r>
              <a:rPr lang="hu-HU" sz="1600" dirty="0">
                <a:solidFill>
                  <a:schemeClr val="tx1"/>
                </a:solidFill>
              </a:rPr>
              <a:t>+ összérték(</a:t>
            </a:r>
            <a:r>
              <a:rPr lang="hu-HU" sz="1600" dirty="0" err="1">
                <a:solidFill>
                  <a:schemeClr val="tx1"/>
                </a:solidFill>
              </a:rPr>
              <a:t>id:int</a:t>
            </a:r>
            <a:r>
              <a:rPr lang="hu-HU" sz="1600" dirty="0">
                <a:solidFill>
                  <a:schemeClr val="tx1"/>
                </a:solidFill>
              </a:rPr>
              <a:t>) : int</a:t>
            </a:r>
          </a:p>
        </p:txBody>
      </p:sp>
      <p:sp>
        <p:nvSpPr>
          <p:cNvPr id="22" name="Szövegdoboz 21">
            <a:extLst>
              <a:ext uri="{FF2B5EF4-FFF2-40B4-BE49-F238E27FC236}">
                <a16:creationId xmlns:a16="http://schemas.microsoft.com/office/drawing/2014/main" id="{D43A11E1-E132-4EF5-957F-0918B2461E9B}"/>
              </a:ext>
            </a:extLst>
          </p:cNvPr>
          <p:cNvSpPr txBox="1"/>
          <p:nvPr/>
        </p:nvSpPr>
        <p:spPr>
          <a:xfrm>
            <a:off x="6381931" y="346418"/>
            <a:ext cx="903961" cy="338554"/>
          </a:xfrm>
          <a:prstGeom prst="rect">
            <a:avLst/>
          </a:prstGeom>
          <a:noFill/>
        </p:spPr>
        <p:txBody>
          <a:bodyPr wrap="square" rtlCol="0">
            <a:spAutoFit/>
          </a:bodyPr>
          <a:lstStyle/>
          <a:p>
            <a:r>
              <a:rPr lang="hu-HU" sz="1600" dirty="0"/>
              <a:t>benevez</a:t>
            </a:r>
          </a:p>
        </p:txBody>
      </p:sp>
      <p:sp>
        <p:nvSpPr>
          <p:cNvPr id="23" name="Rombusz 22">
            <a:extLst>
              <a:ext uri="{FF2B5EF4-FFF2-40B4-BE49-F238E27FC236}">
                <a16:creationId xmlns:a16="http://schemas.microsoft.com/office/drawing/2014/main" id="{757B031C-13C2-4C10-AB6F-C3BB799987BF}"/>
              </a:ext>
            </a:extLst>
          </p:cNvPr>
          <p:cNvSpPr/>
          <p:nvPr/>
        </p:nvSpPr>
        <p:spPr>
          <a:xfrm>
            <a:off x="7357859" y="3120197"/>
            <a:ext cx="190056" cy="111098"/>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23">
            <a:extLst>
              <a:ext uri="{FF2B5EF4-FFF2-40B4-BE49-F238E27FC236}">
                <a16:creationId xmlns:a16="http://schemas.microsoft.com/office/drawing/2014/main" id="{7F50BF64-245E-4D4D-AF21-AEAD508394B5}"/>
              </a:ext>
            </a:extLst>
          </p:cNvPr>
          <p:cNvSpPr/>
          <p:nvPr/>
        </p:nvSpPr>
        <p:spPr>
          <a:xfrm>
            <a:off x="344552" y="567911"/>
            <a:ext cx="2010757" cy="2247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Szövegdoboz 24">
            <a:extLst>
              <a:ext uri="{FF2B5EF4-FFF2-40B4-BE49-F238E27FC236}">
                <a16:creationId xmlns:a16="http://schemas.microsoft.com/office/drawing/2014/main" id="{934B1850-4375-4A3F-A636-CA4A9874CA4A}"/>
              </a:ext>
            </a:extLst>
          </p:cNvPr>
          <p:cNvSpPr txBox="1"/>
          <p:nvPr/>
        </p:nvSpPr>
        <p:spPr>
          <a:xfrm>
            <a:off x="301042" y="980142"/>
            <a:ext cx="1882375" cy="338554"/>
          </a:xfrm>
          <a:prstGeom prst="rect">
            <a:avLst/>
          </a:prstGeom>
          <a:noFill/>
        </p:spPr>
        <p:txBody>
          <a:bodyPr wrap="none" rtlCol="0">
            <a:spAutoFit/>
          </a:bodyPr>
          <a:lstStyle/>
          <a:p>
            <a:r>
              <a:rPr lang="hu-HU" sz="1600" dirty="0">
                <a:solidFill>
                  <a:schemeClr val="tx1"/>
                </a:solidFill>
              </a:rPr>
              <a:t>+ legjobb() : </a:t>
            </a:r>
            <a:r>
              <a:rPr lang="hu-HU" sz="1600" dirty="0"/>
              <a:t>Verseny</a:t>
            </a:r>
            <a:endParaRPr lang="hu-HU" sz="1600" dirty="0">
              <a:solidFill>
                <a:schemeClr val="tx1"/>
              </a:solidFill>
            </a:endParaRPr>
          </a:p>
        </p:txBody>
      </p:sp>
      <p:sp>
        <p:nvSpPr>
          <p:cNvPr id="26" name="Szövegdoboz 25">
            <a:extLst>
              <a:ext uri="{FF2B5EF4-FFF2-40B4-BE49-F238E27FC236}">
                <a16:creationId xmlns:a16="http://schemas.microsoft.com/office/drawing/2014/main" id="{E34420CC-CB90-429E-B003-FCB1BE8D0149}"/>
              </a:ext>
            </a:extLst>
          </p:cNvPr>
          <p:cNvSpPr txBox="1"/>
          <p:nvPr/>
        </p:nvSpPr>
        <p:spPr>
          <a:xfrm>
            <a:off x="2806107" y="690719"/>
            <a:ext cx="1168333" cy="338554"/>
          </a:xfrm>
          <a:prstGeom prst="rect">
            <a:avLst/>
          </a:prstGeom>
          <a:noFill/>
        </p:spPr>
        <p:txBody>
          <a:bodyPr wrap="none" rtlCol="0">
            <a:spAutoFit/>
          </a:bodyPr>
          <a:lstStyle/>
          <a:p>
            <a:pPr algn="ctr"/>
            <a:r>
              <a:rPr lang="hu-HU" sz="1600" dirty="0"/>
              <a:t>+ versenyek</a:t>
            </a:r>
          </a:p>
        </p:txBody>
      </p:sp>
      <p:sp>
        <p:nvSpPr>
          <p:cNvPr id="27" name="Téglalap 26">
            <a:extLst>
              <a:ext uri="{FF2B5EF4-FFF2-40B4-BE49-F238E27FC236}">
                <a16:creationId xmlns:a16="http://schemas.microsoft.com/office/drawing/2014/main" id="{70CFE130-0B7E-409A-A3BF-82D9BDD8EB52}"/>
              </a:ext>
            </a:extLst>
          </p:cNvPr>
          <p:cNvSpPr/>
          <p:nvPr/>
        </p:nvSpPr>
        <p:spPr>
          <a:xfrm>
            <a:off x="3942580" y="2699989"/>
            <a:ext cx="2294324" cy="16252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i="1" dirty="0">
                <a:solidFill>
                  <a:schemeClr val="tx1"/>
                </a:solidFill>
              </a:rPr>
              <a:t>Halfaj</a:t>
            </a:r>
          </a:p>
          <a:p>
            <a:pPr algn="ctr"/>
            <a:endParaRPr lang="hu-HU" i="1" dirty="0">
              <a:solidFill>
                <a:schemeClr val="tx1"/>
              </a:solidFill>
            </a:endParaRPr>
          </a:p>
        </p:txBody>
      </p:sp>
      <p:sp>
        <p:nvSpPr>
          <p:cNvPr id="28" name="Téglalap 27">
            <a:extLst>
              <a:ext uri="{FF2B5EF4-FFF2-40B4-BE49-F238E27FC236}">
                <a16:creationId xmlns:a16="http://schemas.microsoft.com/office/drawing/2014/main" id="{224DD080-4981-453C-A8DF-55D8A2340B85}"/>
              </a:ext>
            </a:extLst>
          </p:cNvPr>
          <p:cNvSpPr/>
          <p:nvPr/>
        </p:nvSpPr>
        <p:spPr>
          <a:xfrm>
            <a:off x="3942579" y="3041780"/>
            <a:ext cx="2294324" cy="2679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9" name="Egyenes összekötő 28">
            <a:extLst>
              <a:ext uri="{FF2B5EF4-FFF2-40B4-BE49-F238E27FC236}">
                <a16:creationId xmlns:a16="http://schemas.microsoft.com/office/drawing/2014/main" id="{E851E06C-3CFB-480B-B6D4-2582B0CB5638}"/>
              </a:ext>
            </a:extLst>
          </p:cNvPr>
          <p:cNvCxnSpPr>
            <a:cxnSpLocks/>
            <a:stCxn id="23" idx="1"/>
            <a:endCxn id="28" idx="3"/>
          </p:cNvCxnSpPr>
          <p:nvPr/>
        </p:nvCxnSpPr>
        <p:spPr>
          <a:xfrm flipH="1">
            <a:off x="6236903" y="3175746"/>
            <a:ext cx="1120956" cy="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Szövegdoboz 29">
            <a:extLst>
              <a:ext uri="{FF2B5EF4-FFF2-40B4-BE49-F238E27FC236}">
                <a16:creationId xmlns:a16="http://schemas.microsoft.com/office/drawing/2014/main" id="{DEB9CA52-8C18-460E-BB71-7457E6219BC6}"/>
              </a:ext>
            </a:extLst>
          </p:cNvPr>
          <p:cNvSpPr txBox="1"/>
          <p:nvPr/>
        </p:nvSpPr>
        <p:spPr>
          <a:xfrm>
            <a:off x="6231164" y="3140436"/>
            <a:ext cx="585418" cy="338554"/>
          </a:xfrm>
          <a:prstGeom prst="rect">
            <a:avLst/>
          </a:prstGeom>
          <a:noFill/>
        </p:spPr>
        <p:txBody>
          <a:bodyPr wrap="none" rtlCol="0">
            <a:spAutoFit/>
          </a:bodyPr>
          <a:lstStyle/>
          <a:p>
            <a:pPr algn="ctr"/>
            <a:r>
              <a:rPr lang="hu-HU" sz="1600" dirty="0"/>
              <a:t>+ hal</a:t>
            </a:r>
          </a:p>
        </p:txBody>
      </p:sp>
      <p:sp>
        <p:nvSpPr>
          <p:cNvPr id="31" name="Háromszög 30">
            <a:extLst>
              <a:ext uri="{FF2B5EF4-FFF2-40B4-BE49-F238E27FC236}">
                <a16:creationId xmlns:a16="http://schemas.microsoft.com/office/drawing/2014/main" id="{A68C4412-2E2B-4318-9FBC-31860A4F365A}"/>
              </a:ext>
            </a:extLst>
          </p:cNvPr>
          <p:cNvSpPr/>
          <p:nvPr/>
        </p:nvSpPr>
        <p:spPr>
          <a:xfrm rot="5400000">
            <a:off x="3160906" y="477422"/>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Szövegdoboz 31">
            <a:extLst>
              <a:ext uri="{FF2B5EF4-FFF2-40B4-BE49-F238E27FC236}">
                <a16:creationId xmlns:a16="http://schemas.microsoft.com/office/drawing/2014/main" id="{55BBBA4A-CF7E-42C9-BD3E-FAB507ABE536}"/>
              </a:ext>
            </a:extLst>
          </p:cNvPr>
          <p:cNvSpPr txBox="1"/>
          <p:nvPr/>
        </p:nvSpPr>
        <p:spPr>
          <a:xfrm>
            <a:off x="2390117" y="376830"/>
            <a:ext cx="905709" cy="338554"/>
          </a:xfrm>
          <a:prstGeom prst="rect">
            <a:avLst/>
          </a:prstGeom>
          <a:noFill/>
        </p:spPr>
        <p:txBody>
          <a:bodyPr wrap="square" rtlCol="0">
            <a:spAutoFit/>
          </a:bodyPr>
          <a:lstStyle/>
          <a:p>
            <a:pPr algn="ctr"/>
            <a:r>
              <a:rPr lang="hu-HU" sz="1600" dirty="0"/>
              <a:t>rendez</a:t>
            </a:r>
          </a:p>
        </p:txBody>
      </p:sp>
      <p:cxnSp>
        <p:nvCxnSpPr>
          <p:cNvPr id="33" name="Egyenes összekötő 32">
            <a:extLst>
              <a:ext uri="{FF2B5EF4-FFF2-40B4-BE49-F238E27FC236}">
                <a16:creationId xmlns:a16="http://schemas.microsoft.com/office/drawing/2014/main" id="{7921C795-FB07-43FC-A3AC-D2A6618B9778}"/>
              </a:ext>
            </a:extLst>
          </p:cNvPr>
          <p:cNvCxnSpPr>
            <a:cxnSpLocks/>
            <a:stCxn id="5" idx="3"/>
            <a:endCxn id="34" idx="2"/>
          </p:cNvCxnSpPr>
          <p:nvPr/>
        </p:nvCxnSpPr>
        <p:spPr>
          <a:xfrm flipV="1">
            <a:off x="6237411" y="672963"/>
            <a:ext cx="1238052" cy="3041"/>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Ellipszis 33">
            <a:extLst>
              <a:ext uri="{FF2B5EF4-FFF2-40B4-BE49-F238E27FC236}">
                <a16:creationId xmlns:a16="http://schemas.microsoft.com/office/drawing/2014/main" id="{36227DA1-781A-4892-B4D1-33DD543BD2F8}"/>
              </a:ext>
            </a:extLst>
          </p:cNvPr>
          <p:cNvSpPr/>
          <p:nvPr/>
        </p:nvSpPr>
        <p:spPr>
          <a:xfrm>
            <a:off x="7475463" y="631465"/>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AF3C5B96-0528-486B-9CFB-3089B01F23C5}"/>
              </a:ext>
            </a:extLst>
          </p:cNvPr>
          <p:cNvSpPr/>
          <p:nvPr/>
        </p:nvSpPr>
        <p:spPr>
          <a:xfrm>
            <a:off x="3846024" y="637715"/>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Háromszög 35">
            <a:extLst>
              <a:ext uri="{FF2B5EF4-FFF2-40B4-BE49-F238E27FC236}">
                <a16:creationId xmlns:a16="http://schemas.microsoft.com/office/drawing/2014/main" id="{918A9E9B-0BCF-4AFD-B9B6-0F117B2F8B32}"/>
              </a:ext>
            </a:extLst>
          </p:cNvPr>
          <p:cNvSpPr/>
          <p:nvPr/>
        </p:nvSpPr>
        <p:spPr>
          <a:xfrm rot="10800000">
            <a:off x="8773606" y="2233941"/>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Szövegdoboz 36">
            <a:extLst>
              <a:ext uri="{FF2B5EF4-FFF2-40B4-BE49-F238E27FC236}">
                <a16:creationId xmlns:a16="http://schemas.microsoft.com/office/drawing/2014/main" id="{219CDECE-3C92-4396-B604-97B0739BFDA2}"/>
              </a:ext>
            </a:extLst>
          </p:cNvPr>
          <p:cNvSpPr txBox="1"/>
          <p:nvPr/>
        </p:nvSpPr>
        <p:spPr>
          <a:xfrm>
            <a:off x="3942578" y="3282039"/>
            <a:ext cx="1477777" cy="338554"/>
          </a:xfrm>
          <a:prstGeom prst="rect">
            <a:avLst/>
          </a:prstGeom>
          <a:noFill/>
        </p:spPr>
        <p:txBody>
          <a:bodyPr wrap="square" rtlCol="0">
            <a:spAutoFit/>
          </a:bodyPr>
          <a:lstStyle/>
          <a:p>
            <a:r>
              <a:rPr lang="hu-HU" sz="1600" i="1" dirty="0">
                <a:solidFill>
                  <a:schemeClr val="tx1"/>
                </a:solidFill>
              </a:rPr>
              <a:t>+ szorzó() : int</a:t>
            </a:r>
          </a:p>
        </p:txBody>
      </p:sp>
      <p:sp>
        <p:nvSpPr>
          <p:cNvPr id="38" name="Szövegdoboz 37">
            <a:extLst>
              <a:ext uri="{FF2B5EF4-FFF2-40B4-BE49-F238E27FC236}">
                <a16:creationId xmlns:a16="http://schemas.microsoft.com/office/drawing/2014/main" id="{AF59EA1C-7BB9-4E87-B5AC-43D803C6D249}"/>
              </a:ext>
            </a:extLst>
          </p:cNvPr>
          <p:cNvSpPr txBox="1"/>
          <p:nvPr/>
        </p:nvSpPr>
        <p:spPr>
          <a:xfrm>
            <a:off x="300556" y="750486"/>
            <a:ext cx="2089561" cy="338554"/>
          </a:xfrm>
          <a:prstGeom prst="rect">
            <a:avLst/>
          </a:prstGeom>
          <a:noFill/>
        </p:spPr>
        <p:txBody>
          <a:bodyPr wrap="square" rtlCol="0">
            <a:spAutoFit/>
          </a:bodyPr>
          <a:lstStyle/>
          <a:p>
            <a:r>
              <a:rPr lang="hu-HU" sz="1600" dirty="0"/>
              <a:t>+ hirdet(</a:t>
            </a:r>
            <a:r>
              <a:rPr lang="hu-HU" sz="1600" dirty="0" err="1"/>
              <a:t>h:string</a:t>
            </a:r>
            <a:r>
              <a:rPr lang="hu-HU" sz="1600" dirty="0"/>
              <a:t>) </a:t>
            </a:r>
            <a:r>
              <a:rPr lang="hu-HU" sz="1600" dirty="0">
                <a:solidFill>
                  <a:schemeClr val="tx1"/>
                </a:solidFill>
              </a:rPr>
              <a:t>: </a:t>
            </a:r>
            <a:r>
              <a:rPr lang="hu-HU" sz="1600" dirty="0" err="1">
                <a:solidFill>
                  <a:schemeClr val="tx1"/>
                </a:solidFill>
              </a:rPr>
              <a:t>void</a:t>
            </a:r>
            <a:endParaRPr lang="hu-HU" sz="1600" dirty="0">
              <a:solidFill>
                <a:schemeClr val="tx1"/>
              </a:solidFill>
            </a:endParaRPr>
          </a:p>
        </p:txBody>
      </p:sp>
      <p:sp>
        <p:nvSpPr>
          <p:cNvPr id="39" name="Szövegdoboz 38">
            <a:extLst>
              <a:ext uri="{FF2B5EF4-FFF2-40B4-BE49-F238E27FC236}">
                <a16:creationId xmlns:a16="http://schemas.microsoft.com/office/drawing/2014/main" id="{3AE9674F-1ABE-45A0-AE46-BAA7B025F5EC}"/>
              </a:ext>
            </a:extLst>
          </p:cNvPr>
          <p:cNvSpPr txBox="1"/>
          <p:nvPr/>
        </p:nvSpPr>
        <p:spPr>
          <a:xfrm>
            <a:off x="3915973" y="903126"/>
            <a:ext cx="2411720" cy="338554"/>
          </a:xfrm>
          <a:prstGeom prst="rect">
            <a:avLst/>
          </a:prstGeom>
          <a:noFill/>
        </p:spPr>
        <p:txBody>
          <a:bodyPr wrap="square" rtlCol="0">
            <a:spAutoFit/>
          </a:bodyPr>
          <a:lstStyle/>
          <a:p>
            <a:r>
              <a:rPr lang="hu-HU" sz="1600" dirty="0"/>
              <a:t>+ regisztrál(Horgász) </a:t>
            </a:r>
            <a:r>
              <a:rPr lang="hu-HU" sz="1600" dirty="0">
                <a:solidFill>
                  <a:schemeClr val="tx1"/>
                </a:solidFill>
              </a:rPr>
              <a:t>: </a:t>
            </a:r>
            <a:r>
              <a:rPr lang="hu-HU" sz="1600" dirty="0" err="1">
                <a:solidFill>
                  <a:schemeClr val="tx1"/>
                </a:solidFill>
              </a:rPr>
              <a:t>void</a:t>
            </a:r>
            <a:endParaRPr lang="hu-HU" sz="1600" dirty="0">
              <a:solidFill>
                <a:schemeClr val="tx1"/>
              </a:solidFill>
            </a:endParaRPr>
          </a:p>
        </p:txBody>
      </p:sp>
      <p:sp>
        <p:nvSpPr>
          <p:cNvPr id="40" name="Szövegdoboz 39">
            <a:extLst>
              <a:ext uri="{FF2B5EF4-FFF2-40B4-BE49-F238E27FC236}">
                <a16:creationId xmlns:a16="http://schemas.microsoft.com/office/drawing/2014/main" id="{C19832F7-9636-45D0-89F3-F8F7DB53D987}"/>
              </a:ext>
            </a:extLst>
          </p:cNvPr>
          <p:cNvSpPr txBox="1"/>
          <p:nvPr/>
        </p:nvSpPr>
        <p:spPr>
          <a:xfrm>
            <a:off x="7562486" y="790895"/>
            <a:ext cx="2411721" cy="338554"/>
          </a:xfrm>
          <a:prstGeom prst="rect">
            <a:avLst/>
          </a:prstGeom>
          <a:noFill/>
        </p:spPr>
        <p:txBody>
          <a:bodyPr wrap="square" rtlCol="0">
            <a:spAutoFit/>
          </a:bodyPr>
          <a:lstStyle/>
          <a:p>
            <a:r>
              <a:rPr lang="hu-HU" sz="1600" dirty="0"/>
              <a:t>+ kifog(</a:t>
            </a:r>
            <a:r>
              <a:rPr lang="hu-HU" sz="1600" dirty="0" err="1"/>
              <a:t>Halfaj,int,int</a:t>
            </a:r>
            <a:r>
              <a:rPr lang="hu-HU" sz="1600" dirty="0"/>
              <a:t>)</a:t>
            </a:r>
            <a:r>
              <a:rPr lang="hu-HU" sz="1600" dirty="0">
                <a:solidFill>
                  <a:schemeClr val="tx1"/>
                </a:solidFill>
              </a:rPr>
              <a:t>:</a:t>
            </a:r>
            <a:r>
              <a:rPr lang="hu-HU" sz="1600" dirty="0" err="1">
                <a:solidFill>
                  <a:schemeClr val="tx1"/>
                </a:solidFill>
              </a:rPr>
              <a:t>void</a:t>
            </a:r>
            <a:endParaRPr lang="hu-HU" sz="1600" dirty="0">
              <a:solidFill>
                <a:schemeClr val="tx1"/>
              </a:solidFill>
            </a:endParaRPr>
          </a:p>
        </p:txBody>
      </p:sp>
      <p:sp>
        <p:nvSpPr>
          <p:cNvPr id="41" name="Ellipszis 40">
            <a:extLst>
              <a:ext uri="{FF2B5EF4-FFF2-40B4-BE49-F238E27FC236}">
                <a16:creationId xmlns:a16="http://schemas.microsoft.com/office/drawing/2014/main" id="{35E58076-CB9E-4451-92DA-25F9C1B108F0}"/>
              </a:ext>
            </a:extLst>
          </p:cNvPr>
          <p:cNvSpPr/>
          <p:nvPr/>
        </p:nvSpPr>
        <p:spPr>
          <a:xfrm>
            <a:off x="8884339" y="340099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2" name="Egyenes összekötő 41">
            <a:extLst>
              <a:ext uri="{FF2B5EF4-FFF2-40B4-BE49-F238E27FC236}">
                <a16:creationId xmlns:a16="http://schemas.microsoft.com/office/drawing/2014/main" id="{6C1B9C0E-6F25-46E2-A487-CCEE48DEAA5B}"/>
              </a:ext>
            </a:extLst>
          </p:cNvPr>
          <p:cNvCxnSpPr>
            <a:cxnSpLocks/>
            <a:stCxn id="41" idx="4"/>
            <a:endCxn id="43" idx="3"/>
          </p:cNvCxnSpPr>
          <p:nvPr/>
        </p:nvCxnSpPr>
        <p:spPr>
          <a:xfrm flipH="1">
            <a:off x="8927850" y="3483989"/>
            <a:ext cx="1" cy="277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églalap: szamárfül 42">
            <a:extLst>
              <a:ext uri="{FF2B5EF4-FFF2-40B4-BE49-F238E27FC236}">
                <a16:creationId xmlns:a16="http://schemas.microsoft.com/office/drawing/2014/main" id="{020C52DA-9C70-4C83-8349-E20B901AC3EB}"/>
              </a:ext>
            </a:extLst>
          </p:cNvPr>
          <p:cNvSpPr/>
          <p:nvPr/>
        </p:nvSpPr>
        <p:spPr>
          <a:xfrm rot="16200000">
            <a:off x="8758573" y="2704547"/>
            <a:ext cx="338553" cy="2452777"/>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a:solidFill>
                  <a:schemeClr val="tx1"/>
                </a:solidFill>
                <a:latin typeface="Calibri" panose="020F0502020204030204" pitchFamily="34" charset="0"/>
                <a:ea typeface="Times New Roman" panose="02020603050405020304" pitchFamily="18" charset="0"/>
              </a:rPr>
              <a:t>tömeg </a:t>
            </a:r>
            <a:r>
              <a:rPr lang="hu-HU" sz="1600" dirty="0">
                <a:solidFill>
                  <a:schemeClr val="tx1"/>
                </a:solidFill>
              </a:rPr>
              <a:t>* </a:t>
            </a:r>
            <a:r>
              <a:rPr lang="hu-HU" sz="1600" dirty="0" err="1">
                <a:solidFill>
                  <a:schemeClr val="tx1"/>
                </a:solidFill>
              </a:rPr>
              <a:t>hal.szorzó</a:t>
            </a:r>
            <a:r>
              <a:rPr lang="hu-HU" sz="1600" dirty="0">
                <a:solidFill>
                  <a:schemeClr val="tx1"/>
                </a:solidFill>
              </a:rPr>
              <a:t>()</a:t>
            </a:r>
          </a:p>
        </p:txBody>
      </p:sp>
      <p:sp>
        <p:nvSpPr>
          <p:cNvPr id="44" name="Ellipszis 43">
            <a:extLst>
              <a:ext uri="{FF2B5EF4-FFF2-40B4-BE49-F238E27FC236}">
                <a16:creationId xmlns:a16="http://schemas.microsoft.com/office/drawing/2014/main" id="{4BF2C62C-D0C1-4C73-A68B-0DE9938D40FA}"/>
              </a:ext>
            </a:extLst>
          </p:cNvPr>
          <p:cNvSpPr/>
          <p:nvPr/>
        </p:nvSpPr>
        <p:spPr>
          <a:xfrm>
            <a:off x="9635731" y="114411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5" name="Egyenes összekötő 44">
            <a:extLst>
              <a:ext uri="{FF2B5EF4-FFF2-40B4-BE49-F238E27FC236}">
                <a16:creationId xmlns:a16="http://schemas.microsoft.com/office/drawing/2014/main" id="{73B4E04E-8DC5-4DF3-8FDA-CE1553B185F7}"/>
              </a:ext>
            </a:extLst>
          </p:cNvPr>
          <p:cNvCxnSpPr>
            <a:cxnSpLocks/>
            <a:endCxn id="51" idx="0"/>
          </p:cNvCxnSpPr>
          <p:nvPr/>
        </p:nvCxnSpPr>
        <p:spPr>
          <a:xfrm flipV="1">
            <a:off x="9759498" y="545187"/>
            <a:ext cx="160434" cy="601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Téglalap: szamárfül 50">
            <a:extLst>
              <a:ext uri="{FF2B5EF4-FFF2-40B4-BE49-F238E27FC236}">
                <a16:creationId xmlns:a16="http://schemas.microsoft.com/office/drawing/2014/main" id="{8E253778-3F98-4939-A42F-9F6D87E0D0E0}"/>
              </a:ext>
            </a:extLst>
          </p:cNvPr>
          <p:cNvSpPr/>
          <p:nvPr/>
        </p:nvSpPr>
        <p:spPr>
          <a:xfrm rot="16200000">
            <a:off x="10685783" y="-555563"/>
            <a:ext cx="669797" cy="2201500"/>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  </a:t>
            </a:r>
            <a:r>
              <a:rPr lang="hu-HU" sz="1600" dirty="0">
                <a:solidFill>
                  <a:schemeClr val="tx1"/>
                </a:solidFill>
                <a:ea typeface="Cambria Math" panose="02040503050406030204" pitchFamily="18" charset="0"/>
                <a:cs typeface="Arial Unicode MS" pitchFamily="34" charset="-128"/>
              </a:rPr>
              <a:t>                 1</a:t>
            </a:r>
            <a:endParaRPr lang="hu-HU" sz="1600" dirty="0">
              <a:solidFill>
                <a:schemeClr val="tx1"/>
              </a:solidFill>
              <a:ea typeface="Cambria Math" panose="02040503050406030204" pitchFamily="18" charset="0"/>
              <a:cs typeface="Calibri" panose="020F0502020204030204" pitchFamily="34" charset="0"/>
            </a:endParaRPr>
          </a:p>
          <a:p>
            <a:pPr defTabSz="914414"/>
            <a:endParaRPr lang="hu-HU" sz="1600" dirty="0">
              <a:solidFill>
                <a:schemeClr val="tx1"/>
              </a:solidFill>
              <a:latin typeface="Cambria Math" panose="02040503050406030204" pitchFamily="18" charset="0"/>
              <a:ea typeface="Cambria Math" panose="02040503050406030204" pitchFamily="18" charset="0"/>
              <a:cs typeface="Arial Unicode MS" pitchFamily="34" charset="-128"/>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52" name="Szövegdoboz 51">
            <a:extLst>
              <a:ext uri="{FF2B5EF4-FFF2-40B4-BE49-F238E27FC236}">
                <a16:creationId xmlns:a16="http://schemas.microsoft.com/office/drawing/2014/main" id="{E32A64EE-9502-4E1E-8589-90234F9E3F09}"/>
              </a:ext>
            </a:extLst>
          </p:cNvPr>
          <p:cNvSpPr txBox="1"/>
          <p:nvPr/>
        </p:nvSpPr>
        <p:spPr>
          <a:xfrm>
            <a:off x="10640214" y="365186"/>
            <a:ext cx="934166"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∊fogások</a:t>
            </a:r>
            <a:endParaRPr lang="hu-HU" sz="1400" dirty="0"/>
          </a:p>
        </p:txBody>
      </p:sp>
      <p:sp>
        <p:nvSpPr>
          <p:cNvPr id="53" name="Szövegdoboz 52">
            <a:extLst>
              <a:ext uri="{FF2B5EF4-FFF2-40B4-BE49-F238E27FC236}">
                <a16:creationId xmlns:a16="http://schemas.microsoft.com/office/drawing/2014/main" id="{11B753AF-E4E9-4CE5-80B7-8AEAE649DFD9}"/>
              </a:ext>
            </a:extLst>
          </p:cNvPr>
          <p:cNvSpPr txBox="1"/>
          <p:nvPr/>
        </p:nvSpPr>
        <p:spPr>
          <a:xfrm>
            <a:off x="9859411" y="582601"/>
            <a:ext cx="2201500" cy="307777"/>
          </a:xfrm>
          <a:prstGeom prst="rect">
            <a:avLst/>
          </a:prstGeom>
          <a:noFill/>
        </p:spPr>
        <p:txBody>
          <a:bodyPr wrap="none" rtlCol="0">
            <a:spAutoFit/>
          </a:bodyPr>
          <a:lstStyle/>
          <a:p>
            <a:r>
              <a:rPr lang="hu-HU" sz="1400" dirty="0" err="1">
                <a:solidFill>
                  <a:schemeClr val="tx1"/>
                </a:solidFill>
                <a:latin typeface="Calibri" panose="020F0502020204030204" pitchFamily="34" charset="0"/>
                <a:ea typeface="Cambria Math" panose="02040503050406030204" pitchFamily="18" charset="0"/>
                <a:cs typeface="Calibri" panose="020F0502020204030204" pitchFamily="34" charset="0"/>
              </a:rPr>
              <a:t>e.vid</a:t>
            </a:r>
            <a:r>
              <a:rPr lang="hu-HU" sz="1400" dirty="0">
                <a:solidFill>
                  <a:schemeClr val="tx1"/>
                </a:solidFill>
                <a:latin typeface="Calibri" panose="020F0502020204030204" pitchFamily="34" charset="0"/>
                <a:ea typeface="Cambria Math" panose="02040503050406030204" pitchFamily="18" charset="0"/>
                <a:cs typeface="Calibri" panose="020F0502020204030204" pitchFamily="34" charset="0"/>
              </a:rPr>
              <a:t>=</a:t>
            </a:r>
            <a:r>
              <a:rPr lang="hu-HU" sz="1400" dirty="0" err="1">
                <a:solidFill>
                  <a:schemeClr val="tx1"/>
                </a:solidFill>
                <a:latin typeface="Calibri" panose="020F0502020204030204" pitchFamily="34" charset="0"/>
                <a:ea typeface="Cambria Math" panose="02040503050406030204" pitchFamily="18" charset="0"/>
                <a:cs typeface="Calibri" panose="020F0502020204030204" pitchFamily="34" charset="0"/>
              </a:rPr>
              <a:t>id</a:t>
            </a:r>
            <a:r>
              <a:rPr lang="hu-HU" sz="1400" dirty="0">
                <a:solidFill>
                  <a:schemeClr val="tx1"/>
                </a:solidFill>
                <a:latin typeface="Calibri" panose="020F0502020204030204" pitchFamily="34" charset="0"/>
                <a:ea typeface="Cambria Math" panose="02040503050406030204" pitchFamily="18" charset="0"/>
                <a:cs typeface="Calibri" panose="020F0502020204030204" pitchFamily="34" charset="0"/>
              </a:rPr>
              <a:t> és </a:t>
            </a:r>
            <a:r>
              <a:rPr lang="hu-HU" sz="1400" dirty="0" err="1">
                <a:solidFill>
                  <a:schemeClr val="tx1"/>
                </a:solidFill>
                <a:latin typeface="Calibri" panose="020F0502020204030204" pitchFamily="34" charset="0"/>
                <a:ea typeface="Cambria Math" panose="02040503050406030204" pitchFamily="18" charset="0"/>
                <a:cs typeface="Calibri" panose="020F0502020204030204" pitchFamily="34" charset="0"/>
              </a:rPr>
              <a:t>e.hal.is_Harcsa</a:t>
            </a:r>
            <a:r>
              <a:rPr lang="hu-HU" sz="1400" dirty="0">
                <a:solidFill>
                  <a:schemeClr val="tx1"/>
                </a:solidFill>
                <a:latin typeface="Calibri" panose="020F0502020204030204" pitchFamily="34" charset="0"/>
                <a:ea typeface="Cambria Math" panose="02040503050406030204" pitchFamily="18" charset="0"/>
                <a:cs typeface="Calibri" panose="020F0502020204030204" pitchFamily="34" charset="0"/>
              </a:rPr>
              <a:t>()</a:t>
            </a:r>
          </a:p>
        </p:txBody>
      </p:sp>
      <p:sp>
        <p:nvSpPr>
          <p:cNvPr id="54" name="Ellipszis 53">
            <a:extLst>
              <a:ext uri="{FF2B5EF4-FFF2-40B4-BE49-F238E27FC236}">
                <a16:creationId xmlns:a16="http://schemas.microsoft.com/office/drawing/2014/main" id="{6E45EEE6-64C0-4719-AA81-A96385D107F2}"/>
              </a:ext>
            </a:extLst>
          </p:cNvPr>
          <p:cNvSpPr/>
          <p:nvPr/>
        </p:nvSpPr>
        <p:spPr>
          <a:xfrm>
            <a:off x="9503663" y="1480904"/>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55" name="Egyenes összekötő 54">
            <a:extLst>
              <a:ext uri="{FF2B5EF4-FFF2-40B4-BE49-F238E27FC236}">
                <a16:creationId xmlns:a16="http://schemas.microsoft.com/office/drawing/2014/main" id="{7389B169-1330-481A-9DC2-580E1BC6889F}"/>
              </a:ext>
            </a:extLst>
          </p:cNvPr>
          <p:cNvCxnSpPr>
            <a:cxnSpLocks/>
            <a:endCxn id="56" idx="0"/>
          </p:cNvCxnSpPr>
          <p:nvPr/>
        </p:nvCxnSpPr>
        <p:spPr>
          <a:xfrm flipV="1">
            <a:off x="9624122" y="1331094"/>
            <a:ext cx="92150" cy="1292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églalap: szamárfül 55">
            <a:extLst>
              <a:ext uri="{FF2B5EF4-FFF2-40B4-BE49-F238E27FC236}">
                <a16:creationId xmlns:a16="http://schemas.microsoft.com/office/drawing/2014/main" id="{C65906C6-A2B9-4C71-92D2-CAF9DADF7F47}"/>
              </a:ext>
            </a:extLst>
          </p:cNvPr>
          <p:cNvSpPr/>
          <p:nvPr/>
        </p:nvSpPr>
        <p:spPr>
          <a:xfrm rot="16200000">
            <a:off x="10582701" y="114342"/>
            <a:ext cx="700645" cy="2433504"/>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 </a:t>
            </a:r>
            <a:r>
              <a:rPr lang="hu-HU" sz="1600" dirty="0">
                <a:solidFill>
                  <a:schemeClr val="tx1"/>
                </a:solidFill>
                <a:ea typeface="Cambria Math" panose="02040503050406030204" pitchFamily="18" charset="0"/>
                <a:cs typeface="Arial Unicode MS" pitchFamily="34" charset="-128"/>
              </a:rPr>
              <a:t>               e.érték()</a:t>
            </a:r>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57" name="Szövegdoboz 56">
            <a:extLst>
              <a:ext uri="{FF2B5EF4-FFF2-40B4-BE49-F238E27FC236}">
                <a16:creationId xmlns:a16="http://schemas.microsoft.com/office/drawing/2014/main" id="{99BA3A22-10B0-4143-B5EC-646967ECB635}"/>
              </a:ext>
            </a:extLst>
          </p:cNvPr>
          <p:cNvSpPr txBox="1"/>
          <p:nvPr/>
        </p:nvSpPr>
        <p:spPr>
          <a:xfrm>
            <a:off x="10430003" y="1204706"/>
            <a:ext cx="934166"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∊fogások</a:t>
            </a:r>
            <a:endParaRPr lang="hu-HU" sz="1400" dirty="0"/>
          </a:p>
        </p:txBody>
      </p:sp>
      <p:sp>
        <p:nvSpPr>
          <p:cNvPr id="59" name="Ellipszis 58">
            <a:extLst>
              <a:ext uri="{FF2B5EF4-FFF2-40B4-BE49-F238E27FC236}">
                <a16:creationId xmlns:a16="http://schemas.microsoft.com/office/drawing/2014/main" id="{8E6262C8-B403-4E97-9267-031051490ABC}"/>
              </a:ext>
            </a:extLst>
          </p:cNvPr>
          <p:cNvSpPr/>
          <p:nvPr/>
        </p:nvSpPr>
        <p:spPr>
          <a:xfrm>
            <a:off x="5927696" y="1272645"/>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0" name="Egyenes összekötő 59">
            <a:extLst>
              <a:ext uri="{FF2B5EF4-FFF2-40B4-BE49-F238E27FC236}">
                <a16:creationId xmlns:a16="http://schemas.microsoft.com/office/drawing/2014/main" id="{72797867-8C67-4D03-BF51-4C28CF4F9027}"/>
              </a:ext>
            </a:extLst>
          </p:cNvPr>
          <p:cNvCxnSpPr>
            <a:cxnSpLocks/>
            <a:stCxn id="59" idx="4"/>
          </p:cNvCxnSpPr>
          <p:nvPr/>
        </p:nvCxnSpPr>
        <p:spPr>
          <a:xfrm>
            <a:off x="5971208" y="1355641"/>
            <a:ext cx="2702" cy="7985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églalap: szamárfül 60">
            <a:extLst>
              <a:ext uri="{FF2B5EF4-FFF2-40B4-BE49-F238E27FC236}">
                <a16:creationId xmlns:a16="http://schemas.microsoft.com/office/drawing/2014/main" id="{C77017B6-7106-4D1F-82F7-75189C118638}"/>
              </a:ext>
            </a:extLst>
          </p:cNvPr>
          <p:cNvSpPr/>
          <p:nvPr/>
        </p:nvSpPr>
        <p:spPr>
          <a:xfrm rot="16200000">
            <a:off x="6025024" y="103639"/>
            <a:ext cx="463118" cy="4564286"/>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a:t>
            </a:r>
            <a:r>
              <a:rPr lang="hu-HU" sz="1600" dirty="0">
                <a:solidFill>
                  <a:schemeClr val="tx1"/>
                </a:solidFill>
                <a:ea typeface="Cambria Math" panose="02040503050406030204" pitchFamily="18" charset="0"/>
                <a:cs typeface="Arial Unicode MS" pitchFamily="34" charset="-128"/>
              </a:rPr>
              <a:t>SEARCH                      </a:t>
            </a:r>
            <a:r>
              <a:rPr lang="hu-HU" sz="1600" dirty="0" err="1">
                <a:solidFill>
                  <a:schemeClr val="tx1"/>
                </a:solidFill>
                <a:ea typeface="Cambria Math" panose="02040503050406030204" pitchFamily="18" charset="0"/>
                <a:cs typeface="Arial Unicode MS" pitchFamily="34" charset="-128"/>
              </a:rPr>
              <a:t>e.hányharcsa</a:t>
            </a:r>
            <a:r>
              <a:rPr lang="hu-HU" sz="1600" dirty="0">
                <a:solidFill>
                  <a:schemeClr val="tx1"/>
                </a:solidFill>
                <a:ea typeface="Cambria Math" panose="02040503050406030204" pitchFamily="18" charset="0"/>
                <a:cs typeface="Arial Unicode MS" pitchFamily="34" charset="-128"/>
              </a:rPr>
              <a:t>(azon)&gt;0</a:t>
            </a:r>
            <a:endParaRPr lang="hu-HU" sz="1600" dirty="0">
              <a:solidFill>
                <a:schemeClr val="tx1"/>
              </a:solidFill>
              <a:latin typeface="Cambria Math" panose="02040503050406030204" pitchFamily="18" charset="0"/>
              <a:ea typeface="Cambria Math" panose="02040503050406030204" pitchFamily="18" charset="0"/>
              <a:cs typeface="Arial Unicode MS" pitchFamily="34" charset="-128"/>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62" name="Szövegdoboz 61">
            <a:extLst>
              <a:ext uri="{FF2B5EF4-FFF2-40B4-BE49-F238E27FC236}">
                <a16:creationId xmlns:a16="http://schemas.microsoft.com/office/drawing/2014/main" id="{C95FAA6E-83BE-4161-9AA9-CF5EF9687AFF}"/>
              </a:ext>
            </a:extLst>
          </p:cNvPr>
          <p:cNvSpPr txBox="1"/>
          <p:nvPr/>
        </p:nvSpPr>
        <p:spPr>
          <a:xfrm>
            <a:off x="5373311" y="2329610"/>
            <a:ext cx="1103059"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∊horgászok</a:t>
            </a:r>
            <a:endParaRPr lang="hu-HU" sz="1400" dirty="0"/>
          </a:p>
        </p:txBody>
      </p:sp>
      <p:sp>
        <p:nvSpPr>
          <p:cNvPr id="64" name="Ellipszis 63">
            <a:extLst>
              <a:ext uri="{FF2B5EF4-FFF2-40B4-BE49-F238E27FC236}">
                <a16:creationId xmlns:a16="http://schemas.microsoft.com/office/drawing/2014/main" id="{ECC62A8A-24F4-4C5D-B59D-0C5415881311}"/>
              </a:ext>
            </a:extLst>
          </p:cNvPr>
          <p:cNvSpPr/>
          <p:nvPr/>
        </p:nvSpPr>
        <p:spPr>
          <a:xfrm>
            <a:off x="5398664" y="1509947"/>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5" name="Egyenes összekötő 64">
            <a:extLst>
              <a:ext uri="{FF2B5EF4-FFF2-40B4-BE49-F238E27FC236}">
                <a16:creationId xmlns:a16="http://schemas.microsoft.com/office/drawing/2014/main" id="{D9FE0972-5D9B-40D8-8E10-98A811F60618}"/>
              </a:ext>
            </a:extLst>
          </p:cNvPr>
          <p:cNvCxnSpPr>
            <a:cxnSpLocks/>
            <a:stCxn id="64" idx="4"/>
          </p:cNvCxnSpPr>
          <p:nvPr/>
        </p:nvCxnSpPr>
        <p:spPr>
          <a:xfrm>
            <a:off x="5442176" y="1592943"/>
            <a:ext cx="0" cy="21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églalap: szamárfül 65">
            <a:extLst>
              <a:ext uri="{FF2B5EF4-FFF2-40B4-BE49-F238E27FC236}">
                <a16:creationId xmlns:a16="http://schemas.microsoft.com/office/drawing/2014/main" id="{FCE8BA14-2945-4844-A8F3-87702C708341}"/>
              </a:ext>
            </a:extLst>
          </p:cNvPr>
          <p:cNvSpPr/>
          <p:nvPr/>
        </p:nvSpPr>
        <p:spPr>
          <a:xfrm rot="16200000">
            <a:off x="3694886" y="269072"/>
            <a:ext cx="463122" cy="3486060"/>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t"/>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 </a:t>
            </a:r>
            <a:r>
              <a:rPr lang="hu-HU" sz="1600" dirty="0">
                <a:solidFill>
                  <a:schemeClr val="tx1"/>
                </a:solidFill>
                <a:ea typeface="Cambria Math" panose="02040503050406030204" pitchFamily="18" charset="0"/>
                <a:cs typeface="Arial Unicode MS" pitchFamily="34" charset="-128"/>
              </a:rPr>
              <a:t>                     e.összérték(azon)</a:t>
            </a:r>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67" name="Szövegdoboz 66">
            <a:extLst>
              <a:ext uri="{FF2B5EF4-FFF2-40B4-BE49-F238E27FC236}">
                <a16:creationId xmlns:a16="http://schemas.microsoft.com/office/drawing/2014/main" id="{EBC8F441-FB75-487B-994B-072EB7C9FA8B}"/>
              </a:ext>
            </a:extLst>
          </p:cNvPr>
          <p:cNvSpPr txBox="1"/>
          <p:nvPr/>
        </p:nvSpPr>
        <p:spPr>
          <a:xfrm>
            <a:off x="2969522" y="1962036"/>
            <a:ext cx="1143133" cy="307777"/>
          </a:xfrm>
          <a:prstGeom prst="rect">
            <a:avLst/>
          </a:prstGeom>
          <a:noFill/>
        </p:spPr>
        <p:txBody>
          <a:bodyPr wrap="none" rtlCol="0">
            <a:spAutoFit/>
          </a:bodyPr>
          <a:lstStyle/>
          <a:p>
            <a:r>
              <a:rPr lang="hu-HU" sz="1400" dirty="0"/>
              <a:t>e</a:t>
            </a:r>
            <a:r>
              <a:rPr lang="hu-HU" sz="1400" dirty="0">
                <a:ea typeface="Cambria Math" panose="02040503050406030204" pitchFamily="18" charset="0"/>
              </a:rPr>
              <a:t>∊ horgászok</a:t>
            </a:r>
            <a:endParaRPr lang="hu-HU" sz="1400" dirty="0"/>
          </a:p>
        </p:txBody>
      </p:sp>
      <p:sp>
        <p:nvSpPr>
          <p:cNvPr id="79" name="Ellipszis 78">
            <a:extLst>
              <a:ext uri="{FF2B5EF4-FFF2-40B4-BE49-F238E27FC236}">
                <a16:creationId xmlns:a16="http://schemas.microsoft.com/office/drawing/2014/main" id="{64EC1BCC-E525-4053-90DF-20A5B29BFA21}"/>
              </a:ext>
            </a:extLst>
          </p:cNvPr>
          <p:cNvSpPr/>
          <p:nvPr/>
        </p:nvSpPr>
        <p:spPr>
          <a:xfrm>
            <a:off x="2040718" y="114620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0" name="Egyenes összekötő 79">
            <a:extLst>
              <a:ext uri="{FF2B5EF4-FFF2-40B4-BE49-F238E27FC236}">
                <a16:creationId xmlns:a16="http://schemas.microsoft.com/office/drawing/2014/main" id="{49269728-8899-4D82-A519-0AB0B3B08F89}"/>
              </a:ext>
            </a:extLst>
          </p:cNvPr>
          <p:cNvCxnSpPr>
            <a:cxnSpLocks/>
            <a:stCxn id="79" idx="4"/>
            <a:endCxn id="81" idx="3"/>
          </p:cNvCxnSpPr>
          <p:nvPr/>
        </p:nvCxnSpPr>
        <p:spPr>
          <a:xfrm>
            <a:off x="2084230" y="1229199"/>
            <a:ext cx="8706" cy="13042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Szövegdoboz 81">
            <a:extLst>
              <a:ext uri="{FF2B5EF4-FFF2-40B4-BE49-F238E27FC236}">
                <a16:creationId xmlns:a16="http://schemas.microsoft.com/office/drawing/2014/main" id="{07CC9407-9CD6-42BD-8D77-6DA1B5AEEFCE}"/>
              </a:ext>
            </a:extLst>
          </p:cNvPr>
          <p:cNvSpPr txBox="1"/>
          <p:nvPr/>
        </p:nvSpPr>
        <p:spPr>
          <a:xfrm>
            <a:off x="1794605" y="2669343"/>
            <a:ext cx="1105687"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∊versenyek</a:t>
            </a:r>
            <a:endParaRPr lang="hu-HU" sz="1400" dirty="0"/>
          </a:p>
        </p:txBody>
      </p:sp>
      <p:sp>
        <p:nvSpPr>
          <p:cNvPr id="83" name="Szövegdoboz 82">
            <a:extLst>
              <a:ext uri="{FF2B5EF4-FFF2-40B4-BE49-F238E27FC236}">
                <a16:creationId xmlns:a16="http://schemas.microsoft.com/office/drawing/2014/main" id="{5C7B36E3-DC7E-4F92-98CF-339F3C523B53}"/>
              </a:ext>
            </a:extLst>
          </p:cNvPr>
          <p:cNvSpPr txBox="1"/>
          <p:nvPr/>
        </p:nvSpPr>
        <p:spPr>
          <a:xfrm>
            <a:off x="1251633" y="2884625"/>
            <a:ext cx="1292918" cy="307777"/>
          </a:xfrm>
          <a:prstGeom prst="rect">
            <a:avLst/>
          </a:prstGeom>
          <a:noFill/>
        </p:spPr>
        <p:txBody>
          <a:bodyPr wrap="none" rtlCol="0">
            <a:spAutoFit/>
          </a:bodyPr>
          <a:lstStyle/>
          <a:p>
            <a:r>
              <a:rPr lang="hu-HU" sz="1400" dirty="0" err="1">
                <a:solidFill>
                  <a:schemeClr val="tx1"/>
                </a:solidFill>
                <a:latin typeface="Calibri" panose="020F0502020204030204" pitchFamily="34" charset="0"/>
                <a:ea typeface="Cambria Math" panose="02040503050406030204" pitchFamily="18" charset="0"/>
                <a:cs typeface="Calibri" panose="020F0502020204030204" pitchFamily="34" charset="0"/>
              </a:rPr>
              <a:t>e.mindHarcsa</a:t>
            </a:r>
            <a:r>
              <a:rPr lang="hu-HU" sz="1400" dirty="0">
                <a:solidFill>
                  <a:schemeClr val="tx1"/>
                </a:solidFill>
                <a:latin typeface="Calibri" panose="020F0502020204030204" pitchFamily="34" charset="0"/>
                <a:ea typeface="Cambria Math" panose="02040503050406030204" pitchFamily="18" charset="0"/>
                <a:cs typeface="Calibri" panose="020F0502020204030204" pitchFamily="34" charset="0"/>
              </a:rPr>
              <a:t>()</a:t>
            </a:r>
          </a:p>
        </p:txBody>
      </p:sp>
      <p:sp>
        <p:nvSpPr>
          <p:cNvPr id="92" name="Háromszög 91">
            <a:extLst>
              <a:ext uri="{FF2B5EF4-FFF2-40B4-BE49-F238E27FC236}">
                <a16:creationId xmlns:a16="http://schemas.microsoft.com/office/drawing/2014/main" id="{B9932417-2AA3-4FE5-99D4-5633483A9F40}"/>
              </a:ext>
            </a:extLst>
          </p:cNvPr>
          <p:cNvSpPr/>
          <p:nvPr/>
        </p:nvSpPr>
        <p:spPr>
          <a:xfrm>
            <a:off x="5045833" y="4332332"/>
            <a:ext cx="190690" cy="23276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93" name="Összekötő: szögletes 92">
            <a:extLst>
              <a:ext uri="{FF2B5EF4-FFF2-40B4-BE49-F238E27FC236}">
                <a16:creationId xmlns:a16="http://schemas.microsoft.com/office/drawing/2014/main" id="{ACE9282A-978E-4D3F-9743-30A1E7A570C4}"/>
              </a:ext>
            </a:extLst>
          </p:cNvPr>
          <p:cNvCxnSpPr>
            <a:cxnSpLocks/>
            <a:stCxn id="97" idx="0"/>
            <a:endCxn id="92" idx="3"/>
          </p:cNvCxnSpPr>
          <p:nvPr/>
        </p:nvCxnSpPr>
        <p:spPr>
          <a:xfrm rot="16200000" flipV="1">
            <a:off x="4948370" y="4757906"/>
            <a:ext cx="388323" cy="270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Összekötő: szögletes 93">
            <a:extLst>
              <a:ext uri="{FF2B5EF4-FFF2-40B4-BE49-F238E27FC236}">
                <a16:creationId xmlns:a16="http://schemas.microsoft.com/office/drawing/2014/main" id="{163E080B-430A-46BA-B324-FC1919095C55}"/>
              </a:ext>
            </a:extLst>
          </p:cNvPr>
          <p:cNvCxnSpPr>
            <a:cxnSpLocks/>
            <a:stCxn id="99" idx="0"/>
            <a:endCxn id="92" idx="3"/>
          </p:cNvCxnSpPr>
          <p:nvPr/>
        </p:nvCxnSpPr>
        <p:spPr>
          <a:xfrm rot="16200000" flipV="1">
            <a:off x="6226793" y="3479483"/>
            <a:ext cx="383961" cy="255519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églalap 94">
            <a:extLst>
              <a:ext uri="{FF2B5EF4-FFF2-40B4-BE49-F238E27FC236}">
                <a16:creationId xmlns:a16="http://schemas.microsoft.com/office/drawing/2014/main" id="{3A81800F-1C87-4151-A086-B961AE75AD81}"/>
              </a:ext>
            </a:extLst>
          </p:cNvPr>
          <p:cNvSpPr/>
          <p:nvPr/>
        </p:nvSpPr>
        <p:spPr>
          <a:xfrm>
            <a:off x="1637269" y="4944431"/>
            <a:ext cx="1988584" cy="1313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1600" dirty="0">
                <a:solidFill>
                  <a:schemeClr val="tx1"/>
                </a:solidFill>
              </a:rPr>
              <a:t>&lt;&lt;</a:t>
            </a:r>
            <a:r>
              <a:rPr lang="hu-HU" sz="1600" dirty="0" err="1">
                <a:solidFill>
                  <a:schemeClr val="tx1"/>
                </a:solidFill>
              </a:rPr>
              <a:t>singleton</a:t>
            </a:r>
            <a:r>
              <a:rPr lang="hu-HU" sz="1600" dirty="0">
                <a:solidFill>
                  <a:schemeClr val="tx1"/>
                </a:solidFill>
              </a:rPr>
              <a:t>&gt;&gt;</a:t>
            </a:r>
          </a:p>
          <a:p>
            <a:pPr algn="ctr"/>
            <a:r>
              <a:rPr lang="hu-HU" dirty="0">
                <a:solidFill>
                  <a:schemeClr val="tx1"/>
                </a:solidFill>
              </a:rPr>
              <a:t>Ponty</a:t>
            </a:r>
          </a:p>
          <a:p>
            <a:endParaRPr lang="hu-HU" sz="1600" dirty="0">
              <a:solidFill>
                <a:schemeClr val="tx1"/>
              </a:solidFill>
            </a:endParaRPr>
          </a:p>
          <a:p>
            <a:r>
              <a:rPr lang="hu-HU" sz="1600" dirty="0">
                <a:solidFill>
                  <a:schemeClr val="tx1"/>
                </a:solidFill>
              </a:rPr>
              <a:t>+ szorzó() : int</a:t>
            </a:r>
          </a:p>
        </p:txBody>
      </p:sp>
      <p:sp>
        <p:nvSpPr>
          <p:cNvPr id="96" name="Téglalap 95">
            <a:extLst>
              <a:ext uri="{FF2B5EF4-FFF2-40B4-BE49-F238E27FC236}">
                <a16:creationId xmlns:a16="http://schemas.microsoft.com/office/drawing/2014/main" id="{9EC58662-861A-40DD-8F18-379AC58835E7}"/>
              </a:ext>
            </a:extLst>
          </p:cNvPr>
          <p:cNvSpPr/>
          <p:nvPr/>
        </p:nvSpPr>
        <p:spPr>
          <a:xfrm>
            <a:off x="1637268" y="5512617"/>
            <a:ext cx="1988584" cy="2484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a:extLst>
              <a:ext uri="{FF2B5EF4-FFF2-40B4-BE49-F238E27FC236}">
                <a16:creationId xmlns:a16="http://schemas.microsoft.com/office/drawing/2014/main" id="{DB19DDB8-FAA4-41D4-9270-6916A6EC1BF3}"/>
              </a:ext>
            </a:extLst>
          </p:cNvPr>
          <p:cNvSpPr/>
          <p:nvPr/>
        </p:nvSpPr>
        <p:spPr>
          <a:xfrm>
            <a:off x="4149591" y="4953420"/>
            <a:ext cx="1988584" cy="13035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1600" dirty="0">
                <a:solidFill>
                  <a:schemeClr val="tx1"/>
                </a:solidFill>
              </a:rPr>
              <a:t>&lt;&lt;</a:t>
            </a:r>
            <a:r>
              <a:rPr lang="hu-HU" sz="1600" dirty="0" err="1">
                <a:solidFill>
                  <a:schemeClr val="tx1"/>
                </a:solidFill>
              </a:rPr>
              <a:t>singleton</a:t>
            </a:r>
            <a:r>
              <a:rPr lang="hu-HU" sz="1600" dirty="0">
                <a:solidFill>
                  <a:schemeClr val="tx1"/>
                </a:solidFill>
              </a:rPr>
              <a:t>&gt;&gt;</a:t>
            </a:r>
          </a:p>
          <a:p>
            <a:pPr algn="ctr"/>
            <a:r>
              <a:rPr lang="hu-HU" dirty="0">
                <a:solidFill>
                  <a:schemeClr val="tx1"/>
                </a:solidFill>
              </a:rPr>
              <a:t>Keszeg</a:t>
            </a:r>
          </a:p>
          <a:p>
            <a:endParaRPr lang="hu-HU" sz="1600" dirty="0">
              <a:solidFill>
                <a:schemeClr val="tx1"/>
              </a:solidFill>
            </a:endParaRPr>
          </a:p>
          <a:p>
            <a:r>
              <a:rPr lang="hu-HU" sz="1600" dirty="0">
                <a:solidFill>
                  <a:schemeClr val="tx1"/>
                </a:solidFill>
              </a:rPr>
              <a:t>+ szorzó() : int</a:t>
            </a:r>
          </a:p>
          <a:p>
            <a:endParaRPr lang="hu-HU" sz="1600" dirty="0">
              <a:solidFill>
                <a:schemeClr val="tx1"/>
              </a:solidFill>
            </a:endParaRPr>
          </a:p>
        </p:txBody>
      </p:sp>
      <p:sp>
        <p:nvSpPr>
          <p:cNvPr id="98" name="Téglalap 97">
            <a:extLst>
              <a:ext uri="{FF2B5EF4-FFF2-40B4-BE49-F238E27FC236}">
                <a16:creationId xmlns:a16="http://schemas.microsoft.com/office/drawing/2014/main" id="{B93F9952-B738-4E67-BC1B-8FA88A4646CE}"/>
              </a:ext>
            </a:extLst>
          </p:cNvPr>
          <p:cNvSpPr/>
          <p:nvPr/>
        </p:nvSpPr>
        <p:spPr>
          <a:xfrm>
            <a:off x="4149590" y="5520367"/>
            <a:ext cx="1988584"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a:extLst>
              <a:ext uri="{FF2B5EF4-FFF2-40B4-BE49-F238E27FC236}">
                <a16:creationId xmlns:a16="http://schemas.microsoft.com/office/drawing/2014/main" id="{D81CF93B-EC82-4B79-9C60-BDD1BCC10F2C}"/>
              </a:ext>
            </a:extLst>
          </p:cNvPr>
          <p:cNvSpPr/>
          <p:nvPr/>
        </p:nvSpPr>
        <p:spPr>
          <a:xfrm>
            <a:off x="6702076" y="4949058"/>
            <a:ext cx="1988583" cy="12818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1600" dirty="0">
                <a:solidFill>
                  <a:schemeClr val="tx1"/>
                </a:solidFill>
              </a:rPr>
              <a:t>&lt;&lt;</a:t>
            </a:r>
            <a:r>
              <a:rPr lang="hu-HU" sz="1600" dirty="0" err="1">
                <a:solidFill>
                  <a:schemeClr val="tx1"/>
                </a:solidFill>
              </a:rPr>
              <a:t>singleton</a:t>
            </a:r>
            <a:r>
              <a:rPr lang="hu-HU" sz="1600" dirty="0">
                <a:solidFill>
                  <a:schemeClr val="tx1"/>
                </a:solidFill>
              </a:rPr>
              <a:t>&gt;&gt;</a:t>
            </a:r>
          </a:p>
          <a:p>
            <a:pPr algn="ctr"/>
            <a:r>
              <a:rPr lang="hu-HU" dirty="0">
                <a:solidFill>
                  <a:schemeClr val="tx1"/>
                </a:solidFill>
              </a:rPr>
              <a:t>Harcsa</a:t>
            </a:r>
          </a:p>
          <a:p>
            <a:endParaRPr lang="hu-HU" sz="1600" dirty="0">
              <a:solidFill>
                <a:schemeClr val="tx1"/>
              </a:solidFill>
            </a:endParaRPr>
          </a:p>
          <a:p>
            <a:r>
              <a:rPr lang="hu-HU" sz="1600" dirty="0">
                <a:solidFill>
                  <a:schemeClr val="tx1"/>
                </a:solidFill>
              </a:rPr>
              <a:t>+ szorzó() : int   </a:t>
            </a:r>
          </a:p>
          <a:p>
            <a:endParaRPr lang="hu-HU" sz="1600" dirty="0">
              <a:solidFill>
                <a:schemeClr val="tx1"/>
              </a:solidFill>
            </a:endParaRPr>
          </a:p>
          <a:p>
            <a:endParaRPr lang="hu-HU" sz="1600" dirty="0">
              <a:solidFill>
                <a:schemeClr val="tx1"/>
              </a:solidFill>
            </a:endParaRPr>
          </a:p>
        </p:txBody>
      </p:sp>
      <p:sp>
        <p:nvSpPr>
          <p:cNvPr id="100" name="Téglalap 99">
            <a:extLst>
              <a:ext uri="{FF2B5EF4-FFF2-40B4-BE49-F238E27FC236}">
                <a16:creationId xmlns:a16="http://schemas.microsoft.com/office/drawing/2014/main" id="{876EDDD8-D200-45B0-8423-25D7ED1DC0E5}"/>
              </a:ext>
            </a:extLst>
          </p:cNvPr>
          <p:cNvSpPr/>
          <p:nvPr/>
        </p:nvSpPr>
        <p:spPr>
          <a:xfrm>
            <a:off x="6702075" y="5513356"/>
            <a:ext cx="1988583"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1" name="Összekötő: szögletes 100">
            <a:extLst>
              <a:ext uri="{FF2B5EF4-FFF2-40B4-BE49-F238E27FC236}">
                <a16:creationId xmlns:a16="http://schemas.microsoft.com/office/drawing/2014/main" id="{72DFDA64-63B7-47F0-9F2D-4EF5E3243CF7}"/>
              </a:ext>
            </a:extLst>
          </p:cNvPr>
          <p:cNvCxnSpPr>
            <a:cxnSpLocks/>
            <a:stCxn id="95" idx="0"/>
            <a:endCxn id="92" idx="3"/>
          </p:cNvCxnSpPr>
          <p:nvPr/>
        </p:nvCxnSpPr>
        <p:spPr>
          <a:xfrm rot="5400000" flipH="1" flipV="1">
            <a:off x="3696702" y="3499956"/>
            <a:ext cx="379334" cy="250961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Ellipszis 101">
            <a:extLst>
              <a:ext uri="{FF2B5EF4-FFF2-40B4-BE49-F238E27FC236}">
                <a16:creationId xmlns:a16="http://schemas.microsoft.com/office/drawing/2014/main" id="{38A31E35-DC5B-424F-BD3A-065131609810}"/>
              </a:ext>
            </a:extLst>
          </p:cNvPr>
          <p:cNvSpPr/>
          <p:nvPr/>
        </p:nvSpPr>
        <p:spPr>
          <a:xfrm>
            <a:off x="8521995" y="6008019"/>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3" name="Egyenes összekötő 102">
            <a:extLst>
              <a:ext uri="{FF2B5EF4-FFF2-40B4-BE49-F238E27FC236}">
                <a16:creationId xmlns:a16="http://schemas.microsoft.com/office/drawing/2014/main" id="{36A2BBB9-423F-4051-9720-3EB0DFDF9A44}"/>
              </a:ext>
            </a:extLst>
          </p:cNvPr>
          <p:cNvCxnSpPr>
            <a:cxnSpLocks/>
            <a:stCxn id="102" idx="4"/>
            <a:endCxn id="123" idx="3"/>
          </p:cNvCxnSpPr>
          <p:nvPr/>
        </p:nvCxnSpPr>
        <p:spPr>
          <a:xfrm flipH="1">
            <a:off x="8564242" y="6091015"/>
            <a:ext cx="1265" cy="2607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Ellipszis 103">
            <a:extLst>
              <a:ext uri="{FF2B5EF4-FFF2-40B4-BE49-F238E27FC236}">
                <a16:creationId xmlns:a16="http://schemas.microsoft.com/office/drawing/2014/main" id="{4F68BDC6-5D04-4EAA-A8FA-FCAB32186DA3}"/>
              </a:ext>
            </a:extLst>
          </p:cNvPr>
          <p:cNvSpPr/>
          <p:nvPr/>
        </p:nvSpPr>
        <p:spPr>
          <a:xfrm>
            <a:off x="5927920" y="6043425"/>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5" name="Egyenes összekötő 104">
            <a:extLst>
              <a:ext uri="{FF2B5EF4-FFF2-40B4-BE49-F238E27FC236}">
                <a16:creationId xmlns:a16="http://schemas.microsoft.com/office/drawing/2014/main" id="{0DA3BABB-10D6-418C-8E01-037B0CB45F3B}"/>
              </a:ext>
            </a:extLst>
          </p:cNvPr>
          <p:cNvCxnSpPr>
            <a:cxnSpLocks/>
            <a:stCxn id="104" idx="4"/>
            <a:endCxn id="122" idx="3"/>
          </p:cNvCxnSpPr>
          <p:nvPr/>
        </p:nvCxnSpPr>
        <p:spPr>
          <a:xfrm>
            <a:off x="5971432" y="6126421"/>
            <a:ext cx="13368" cy="2196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6" name="Ellipszis 105">
            <a:extLst>
              <a:ext uri="{FF2B5EF4-FFF2-40B4-BE49-F238E27FC236}">
                <a16:creationId xmlns:a16="http://schemas.microsoft.com/office/drawing/2014/main" id="{B0A92792-763D-45DB-8035-F45F613C98F4}"/>
              </a:ext>
            </a:extLst>
          </p:cNvPr>
          <p:cNvSpPr/>
          <p:nvPr/>
        </p:nvSpPr>
        <p:spPr>
          <a:xfrm>
            <a:off x="3434788" y="604215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7" name="Egyenes összekötő 106">
            <a:extLst>
              <a:ext uri="{FF2B5EF4-FFF2-40B4-BE49-F238E27FC236}">
                <a16:creationId xmlns:a16="http://schemas.microsoft.com/office/drawing/2014/main" id="{DCDB5456-504E-4E81-9834-2759222E0435}"/>
              </a:ext>
            </a:extLst>
          </p:cNvPr>
          <p:cNvCxnSpPr>
            <a:cxnSpLocks/>
            <a:stCxn id="106" idx="4"/>
            <a:endCxn id="119" idx="3"/>
          </p:cNvCxnSpPr>
          <p:nvPr/>
        </p:nvCxnSpPr>
        <p:spPr>
          <a:xfrm flipH="1">
            <a:off x="3478299" y="6125149"/>
            <a:ext cx="1" cy="2199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Ellipszis 107">
            <a:extLst>
              <a:ext uri="{FF2B5EF4-FFF2-40B4-BE49-F238E27FC236}">
                <a16:creationId xmlns:a16="http://schemas.microsoft.com/office/drawing/2014/main" id="{149A190C-CD9B-45C0-8EFA-90F2C83D4B0F}"/>
              </a:ext>
            </a:extLst>
          </p:cNvPr>
          <p:cNvSpPr/>
          <p:nvPr/>
        </p:nvSpPr>
        <p:spPr>
          <a:xfrm>
            <a:off x="5730161" y="4168954"/>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9" name="Egyenes összekötő 108">
            <a:extLst>
              <a:ext uri="{FF2B5EF4-FFF2-40B4-BE49-F238E27FC236}">
                <a16:creationId xmlns:a16="http://schemas.microsoft.com/office/drawing/2014/main" id="{D3E0C80B-A72A-4A4B-847E-6C8078C10C88}"/>
              </a:ext>
            </a:extLst>
          </p:cNvPr>
          <p:cNvCxnSpPr>
            <a:cxnSpLocks/>
            <a:stCxn id="108" idx="6"/>
            <a:endCxn id="121" idx="0"/>
          </p:cNvCxnSpPr>
          <p:nvPr/>
        </p:nvCxnSpPr>
        <p:spPr>
          <a:xfrm>
            <a:off x="5817184" y="4210452"/>
            <a:ext cx="575302" cy="1421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Ellipszis 109">
            <a:extLst>
              <a:ext uri="{FF2B5EF4-FFF2-40B4-BE49-F238E27FC236}">
                <a16:creationId xmlns:a16="http://schemas.microsoft.com/office/drawing/2014/main" id="{D78CB860-9975-484F-BCBF-D6D8A9D378F6}"/>
              </a:ext>
            </a:extLst>
          </p:cNvPr>
          <p:cNvSpPr/>
          <p:nvPr/>
        </p:nvSpPr>
        <p:spPr>
          <a:xfrm>
            <a:off x="5730161" y="3678124"/>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11" name="Egyenes összekötő 110">
            <a:extLst>
              <a:ext uri="{FF2B5EF4-FFF2-40B4-BE49-F238E27FC236}">
                <a16:creationId xmlns:a16="http://schemas.microsoft.com/office/drawing/2014/main" id="{BA5B0907-D493-4BFA-B8D1-7C4960334FC1}"/>
              </a:ext>
            </a:extLst>
          </p:cNvPr>
          <p:cNvCxnSpPr>
            <a:cxnSpLocks/>
            <a:stCxn id="110" idx="6"/>
            <a:endCxn id="118" idx="0"/>
          </p:cNvCxnSpPr>
          <p:nvPr/>
        </p:nvCxnSpPr>
        <p:spPr>
          <a:xfrm flipV="1">
            <a:off x="5817184" y="3593689"/>
            <a:ext cx="575302" cy="1259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Ellipszis 111">
            <a:extLst>
              <a:ext uri="{FF2B5EF4-FFF2-40B4-BE49-F238E27FC236}">
                <a16:creationId xmlns:a16="http://schemas.microsoft.com/office/drawing/2014/main" id="{43D00F5A-1D0C-4226-BF9A-A45186A9391F}"/>
              </a:ext>
            </a:extLst>
          </p:cNvPr>
          <p:cNvSpPr/>
          <p:nvPr/>
        </p:nvSpPr>
        <p:spPr>
          <a:xfrm>
            <a:off x="5730161" y="392371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13" name="Egyenes összekötő 112">
            <a:extLst>
              <a:ext uri="{FF2B5EF4-FFF2-40B4-BE49-F238E27FC236}">
                <a16:creationId xmlns:a16="http://schemas.microsoft.com/office/drawing/2014/main" id="{E05AF4E1-4161-43F5-AC2E-284A6804EEBA}"/>
              </a:ext>
            </a:extLst>
          </p:cNvPr>
          <p:cNvCxnSpPr>
            <a:cxnSpLocks/>
            <a:stCxn id="112" idx="6"/>
            <a:endCxn id="120" idx="0"/>
          </p:cNvCxnSpPr>
          <p:nvPr/>
        </p:nvCxnSpPr>
        <p:spPr>
          <a:xfrm>
            <a:off x="5817184" y="3965211"/>
            <a:ext cx="575302" cy="99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4" name="Szövegdoboz 113">
            <a:extLst>
              <a:ext uri="{FF2B5EF4-FFF2-40B4-BE49-F238E27FC236}">
                <a16:creationId xmlns:a16="http://schemas.microsoft.com/office/drawing/2014/main" id="{CD16A62E-E3D1-48D6-A726-1803F53351FF}"/>
              </a:ext>
            </a:extLst>
          </p:cNvPr>
          <p:cNvSpPr txBox="1"/>
          <p:nvPr/>
        </p:nvSpPr>
        <p:spPr>
          <a:xfrm>
            <a:off x="3927962" y="3515438"/>
            <a:ext cx="1767920" cy="830997"/>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is_Ponty</a:t>
            </a:r>
            <a:r>
              <a:rPr lang="hu-HU" sz="1600" dirty="0">
                <a:solidFill>
                  <a:schemeClr val="tx1"/>
                </a:solidFill>
              </a:rPr>
              <a:t>()   : </a:t>
            </a:r>
            <a:r>
              <a:rPr lang="hu-HU" sz="1600" dirty="0" err="1">
                <a:solidFill>
                  <a:schemeClr val="tx1"/>
                </a:solidFill>
              </a:rPr>
              <a:t>bool</a:t>
            </a:r>
            <a:endParaRPr lang="hu-HU" sz="1600" dirty="0">
              <a:solidFill>
                <a:schemeClr val="tx1"/>
              </a:solidFill>
            </a:endParaRPr>
          </a:p>
          <a:p>
            <a:r>
              <a:rPr lang="hu-HU" sz="1600" dirty="0">
                <a:solidFill>
                  <a:schemeClr val="tx1"/>
                </a:solidFill>
              </a:rPr>
              <a:t>+ </a:t>
            </a:r>
            <a:r>
              <a:rPr lang="hu-HU" sz="1600" dirty="0" err="1">
                <a:solidFill>
                  <a:schemeClr val="tx1"/>
                </a:solidFill>
              </a:rPr>
              <a:t>is_Keszeg</a:t>
            </a:r>
            <a:r>
              <a:rPr lang="hu-HU" sz="1600" dirty="0">
                <a:solidFill>
                  <a:schemeClr val="tx1"/>
                </a:solidFill>
              </a:rPr>
              <a:t>() : </a:t>
            </a:r>
            <a:r>
              <a:rPr lang="hu-HU" sz="1600" dirty="0" err="1">
                <a:solidFill>
                  <a:schemeClr val="tx1"/>
                </a:solidFill>
              </a:rPr>
              <a:t>bool</a:t>
            </a:r>
            <a:endParaRPr lang="hu-HU" sz="1600" dirty="0">
              <a:solidFill>
                <a:schemeClr val="tx1"/>
              </a:solidFill>
            </a:endParaRPr>
          </a:p>
          <a:p>
            <a:r>
              <a:rPr lang="hu-HU" sz="1600" dirty="0">
                <a:solidFill>
                  <a:schemeClr val="tx1"/>
                </a:solidFill>
              </a:rPr>
              <a:t>+ </a:t>
            </a:r>
            <a:r>
              <a:rPr lang="hu-HU" sz="1600" dirty="0" err="1">
                <a:solidFill>
                  <a:schemeClr val="tx1"/>
                </a:solidFill>
              </a:rPr>
              <a:t>is_Harcsa</a:t>
            </a:r>
            <a:r>
              <a:rPr lang="hu-HU" sz="1600" dirty="0">
                <a:solidFill>
                  <a:schemeClr val="tx1"/>
                </a:solidFill>
              </a:rPr>
              <a:t>() : </a:t>
            </a:r>
            <a:r>
              <a:rPr lang="hu-HU" sz="1600" dirty="0" err="1">
                <a:solidFill>
                  <a:schemeClr val="tx1"/>
                </a:solidFill>
              </a:rPr>
              <a:t>bool</a:t>
            </a:r>
            <a:endParaRPr lang="hu-HU" sz="1600" dirty="0">
              <a:solidFill>
                <a:schemeClr val="tx1"/>
              </a:solidFill>
            </a:endParaRPr>
          </a:p>
        </p:txBody>
      </p:sp>
      <p:sp>
        <p:nvSpPr>
          <p:cNvPr id="115" name="Szövegdoboz 114">
            <a:extLst>
              <a:ext uri="{FF2B5EF4-FFF2-40B4-BE49-F238E27FC236}">
                <a16:creationId xmlns:a16="http://schemas.microsoft.com/office/drawing/2014/main" id="{E3C1AFA9-0A9C-4A32-B679-05C2998C6106}"/>
              </a:ext>
            </a:extLst>
          </p:cNvPr>
          <p:cNvSpPr txBox="1"/>
          <p:nvPr/>
        </p:nvSpPr>
        <p:spPr>
          <a:xfrm>
            <a:off x="1649718" y="5894514"/>
            <a:ext cx="1685461" cy="338554"/>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is_Ponty</a:t>
            </a:r>
            <a:r>
              <a:rPr lang="hu-HU" sz="1600" dirty="0">
                <a:solidFill>
                  <a:schemeClr val="tx1"/>
                </a:solidFill>
              </a:rPr>
              <a:t>() : </a:t>
            </a:r>
            <a:r>
              <a:rPr lang="hu-HU" sz="1600" dirty="0" err="1">
                <a:solidFill>
                  <a:schemeClr val="tx1"/>
                </a:solidFill>
              </a:rPr>
              <a:t>bool</a:t>
            </a:r>
            <a:endParaRPr lang="hu-HU" sz="1600" dirty="0">
              <a:solidFill>
                <a:schemeClr val="tx1"/>
              </a:solidFill>
            </a:endParaRPr>
          </a:p>
        </p:txBody>
      </p:sp>
      <p:sp>
        <p:nvSpPr>
          <p:cNvPr id="116" name="Szövegdoboz 115">
            <a:extLst>
              <a:ext uri="{FF2B5EF4-FFF2-40B4-BE49-F238E27FC236}">
                <a16:creationId xmlns:a16="http://schemas.microsoft.com/office/drawing/2014/main" id="{FA3375D5-462E-4CFF-8DBD-BB1813B8EAEB}"/>
              </a:ext>
            </a:extLst>
          </p:cNvPr>
          <p:cNvSpPr txBox="1"/>
          <p:nvPr/>
        </p:nvSpPr>
        <p:spPr>
          <a:xfrm>
            <a:off x="6695019" y="5892381"/>
            <a:ext cx="1894639" cy="338554"/>
          </a:xfrm>
          <a:prstGeom prst="rect">
            <a:avLst/>
          </a:prstGeom>
          <a:noFill/>
        </p:spPr>
        <p:txBody>
          <a:bodyPr wrap="square">
            <a:spAutoFit/>
          </a:bodyPr>
          <a:lstStyle/>
          <a:p>
            <a:r>
              <a:rPr lang="hu-HU" sz="1600" dirty="0">
                <a:solidFill>
                  <a:schemeClr val="tx1"/>
                </a:solidFill>
              </a:rPr>
              <a:t>+ </a:t>
            </a:r>
            <a:r>
              <a:rPr lang="hu-HU" sz="1600" dirty="0" err="1">
                <a:solidFill>
                  <a:schemeClr val="tx1"/>
                </a:solidFill>
              </a:rPr>
              <a:t>is_Harcsa</a:t>
            </a:r>
            <a:r>
              <a:rPr lang="hu-HU" sz="1600" dirty="0">
                <a:solidFill>
                  <a:schemeClr val="tx1"/>
                </a:solidFill>
              </a:rPr>
              <a:t>() : </a:t>
            </a:r>
            <a:r>
              <a:rPr lang="hu-HU" sz="1600" dirty="0" err="1">
                <a:solidFill>
                  <a:schemeClr val="tx1"/>
                </a:solidFill>
              </a:rPr>
              <a:t>bool</a:t>
            </a:r>
            <a:endParaRPr lang="hu-HU" sz="1600" dirty="0">
              <a:solidFill>
                <a:schemeClr val="tx1"/>
              </a:solidFill>
            </a:endParaRPr>
          </a:p>
        </p:txBody>
      </p:sp>
      <p:sp>
        <p:nvSpPr>
          <p:cNvPr id="117" name="Szövegdoboz 116">
            <a:extLst>
              <a:ext uri="{FF2B5EF4-FFF2-40B4-BE49-F238E27FC236}">
                <a16:creationId xmlns:a16="http://schemas.microsoft.com/office/drawing/2014/main" id="{973A0AB9-753B-4F4D-A23E-691200C9607E}"/>
              </a:ext>
            </a:extLst>
          </p:cNvPr>
          <p:cNvSpPr txBox="1"/>
          <p:nvPr/>
        </p:nvSpPr>
        <p:spPr>
          <a:xfrm>
            <a:off x="4103296" y="5911514"/>
            <a:ext cx="2075764" cy="338554"/>
          </a:xfrm>
          <a:prstGeom prst="rect">
            <a:avLst/>
          </a:prstGeom>
          <a:noFill/>
        </p:spPr>
        <p:txBody>
          <a:bodyPr wrap="square">
            <a:spAutoFit/>
          </a:bodyPr>
          <a:lstStyle/>
          <a:p>
            <a:r>
              <a:rPr lang="hu-HU" sz="1600" dirty="0">
                <a:solidFill>
                  <a:schemeClr val="tx1"/>
                </a:solidFill>
              </a:rPr>
              <a:t>+ </a:t>
            </a:r>
            <a:r>
              <a:rPr lang="hu-HU" sz="1600" dirty="0" err="1">
                <a:solidFill>
                  <a:schemeClr val="tx1"/>
                </a:solidFill>
              </a:rPr>
              <a:t>is_Keszeg</a:t>
            </a:r>
            <a:r>
              <a:rPr lang="hu-HU" sz="1600" dirty="0">
                <a:solidFill>
                  <a:schemeClr val="tx1"/>
                </a:solidFill>
              </a:rPr>
              <a:t>() : </a:t>
            </a:r>
            <a:r>
              <a:rPr lang="hu-HU" sz="1600" dirty="0" err="1">
                <a:solidFill>
                  <a:schemeClr val="tx1"/>
                </a:solidFill>
              </a:rPr>
              <a:t>bool</a:t>
            </a:r>
            <a:endParaRPr lang="hu-HU" sz="1600" dirty="0">
              <a:solidFill>
                <a:schemeClr val="tx1"/>
              </a:solidFill>
            </a:endParaRPr>
          </a:p>
        </p:txBody>
      </p:sp>
      <p:sp>
        <p:nvSpPr>
          <p:cNvPr id="118" name="Téglalap: szamárfül 117">
            <a:extLst>
              <a:ext uri="{FF2B5EF4-FFF2-40B4-BE49-F238E27FC236}">
                <a16:creationId xmlns:a16="http://schemas.microsoft.com/office/drawing/2014/main" id="{FB2C3F7E-F2EE-496A-8B31-5729E3164487}"/>
              </a:ext>
            </a:extLst>
          </p:cNvPr>
          <p:cNvSpPr/>
          <p:nvPr/>
        </p:nvSpPr>
        <p:spPr>
          <a:xfrm rot="16200000">
            <a:off x="6800290" y="3032064"/>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119" name="Téglalap: szamárfül 118">
            <a:extLst>
              <a:ext uri="{FF2B5EF4-FFF2-40B4-BE49-F238E27FC236}">
                <a16:creationId xmlns:a16="http://schemas.microsoft.com/office/drawing/2014/main" id="{2A972F5D-B4C0-4086-93E8-EA29F6A767E1}"/>
              </a:ext>
            </a:extLst>
          </p:cNvPr>
          <p:cNvSpPr/>
          <p:nvPr/>
        </p:nvSpPr>
        <p:spPr>
          <a:xfrm rot="16200000">
            <a:off x="3324477" y="5937269"/>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120" name="Téglalap: szamárfül 119">
            <a:extLst>
              <a:ext uri="{FF2B5EF4-FFF2-40B4-BE49-F238E27FC236}">
                <a16:creationId xmlns:a16="http://schemas.microsoft.com/office/drawing/2014/main" id="{1298AF9C-7E67-4F82-83B7-517CD6AA340B}"/>
              </a:ext>
            </a:extLst>
          </p:cNvPr>
          <p:cNvSpPr/>
          <p:nvPr/>
        </p:nvSpPr>
        <p:spPr>
          <a:xfrm rot="16200000">
            <a:off x="6800290" y="3413512"/>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121" name="Téglalap: szamárfül 120">
            <a:extLst>
              <a:ext uri="{FF2B5EF4-FFF2-40B4-BE49-F238E27FC236}">
                <a16:creationId xmlns:a16="http://schemas.microsoft.com/office/drawing/2014/main" id="{0662309C-B83F-46BE-8F51-5FA9D9F9EB82}"/>
              </a:ext>
            </a:extLst>
          </p:cNvPr>
          <p:cNvSpPr/>
          <p:nvPr/>
        </p:nvSpPr>
        <p:spPr>
          <a:xfrm rot="16200000">
            <a:off x="6800290" y="3791016"/>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122" name="Téglalap: szamárfül 121">
            <a:extLst>
              <a:ext uri="{FF2B5EF4-FFF2-40B4-BE49-F238E27FC236}">
                <a16:creationId xmlns:a16="http://schemas.microsoft.com/office/drawing/2014/main" id="{04A1C887-1E3C-4B40-96D7-D4AF12927A1C}"/>
              </a:ext>
            </a:extLst>
          </p:cNvPr>
          <p:cNvSpPr/>
          <p:nvPr/>
        </p:nvSpPr>
        <p:spPr>
          <a:xfrm rot="16200000">
            <a:off x="5830978" y="5938311"/>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123" name="Téglalap: szamárfül 122">
            <a:extLst>
              <a:ext uri="{FF2B5EF4-FFF2-40B4-BE49-F238E27FC236}">
                <a16:creationId xmlns:a16="http://schemas.microsoft.com/office/drawing/2014/main" id="{71DF4629-82F7-4A76-8228-BC501D180EB5}"/>
              </a:ext>
            </a:extLst>
          </p:cNvPr>
          <p:cNvSpPr/>
          <p:nvPr/>
        </p:nvSpPr>
        <p:spPr>
          <a:xfrm rot="16200000">
            <a:off x="8410420" y="5944007"/>
            <a:ext cx="307643" cy="1123251"/>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141" name="Téglalap: szamárfül 140">
            <a:extLst>
              <a:ext uri="{FF2B5EF4-FFF2-40B4-BE49-F238E27FC236}">
                <a16:creationId xmlns:a16="http://schemas.microsoft.com/office/drawing/2014/main" id="{CF1C3CC0-D9F9-4D32-AF7C-93A5DD9B8840}"/>
              </a:ext>
            </a:extLst>
          </p:cNvPr>
          <p:cNvSpPr/>
          <p:nvPr/>
        </p:nvSpPr>
        <p:spPr>
          <a:xfrm rot="16200000">
            <a:off x="9066558" y="5447290"/>
            <a:ext cx="307643" cy="860006"/>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4</a:t>
            </a:r>
          </a:p>
        </p:txBody>
      </p:sp>
      <p:sp>
        <p:nvSpPr>
          <p:cNvPr id="142" name="Ellipszis 141">
            <a:extLst>
              <a:ext uri="{FF2B5EF4-FFF2-40B4-BE49-F238E27FC236}">
                <a16:creationId xmlns:a16="http://schemas.microsoft.com/office/drawing/2014/main" id="{01859071-97FA-46F3-BDAE-3F34FA07A3C4}"/>
              </a:ext>
            </a:extLst>
          </p:cNvPr>
          <p:cNvSpPr/>
          <p:nvPr/>
        </p:nvSpPr>
        <p:spPr>
          <a:xfrm>
            <a:off x="8520731" y="5835796"/>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3" name="Egyenes összekötő 142">
            <a:extLst>
              <a:ext uri="{FF2B5EF4-FFF2-40B4-BE49-F238E27FC236}">
                <a16:creationId xmlns:a16="http://schemas.microsoft.com/office/drawing/2014/main" id="{25E2375D-D1BA-41AB-8468-89F2A2900F4F}"/>
              </a:ext>
            </a:extLst>
          </p:cNvPr>
          <p:cNvCxnSpPr>
            <a:cxnSpLocks/>
            <a:stCxn id="142" idx="6"/>
            <a:endCxn id="141" idx="0"/>
          </p:cNvCxnSpPr>
          <p:nvPr/>
        </p:nvCxnSpPr>
        <p:spPr>
          <a:xfrm flipV="1">
            <a:off x="8607754" y="5877293"/>
            <a:ext cx="182623"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6" name="Téglalap: szamárfül 145">
            <a:extLst>
              <a:ext uri="{FF2B5EF4-FFF2-40B4-BE49-F238E27FC236}">
                <a16:creationId xmlns:a16="http://schemas.microsoft.com/office/drawing/2014/main" id="{A42F7885-2EDF-4A56-88F6-7F6043915056}"/>
              </a:ext>
            </a:extLst>
          </p:cNvPr>
          <p:cNvSpPr/>
          <p:nvPr/>
        </p:nvSpPr>
        <p:spPr>
          <a:xfrm rot="16200000">
            <a:off x="6044941" y="5445499"/>
            <a:ext cx="307643" cy="860006"/>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1</a:t>
            </a:r>
          </a:p>
        </p:txBody>
      </p:sp>
      <p:sp>
        <p:nvSpPr>
          <p:cNvPr id="147" name="Ellipszis 146">
            <a:extLst>
              <a:ext uri="{FF2B5EF4-FFF2-40B4-BE49-F238E27FC236}">
                <a16:creationId xmlns:a16="http://schemas.microsoft.com/office/drawing/2014/main" id="{52E0DEE4-A407-4B25-9A5B-1D5EF80591A3}"/>
              </a:ext>
            </a:extLst>
          </p:cNvPr>
          <p:cNvSpPr/>
          <p:nvPr/>
        </p:nvSpPr>
        <p:spPr>
          <a:xfrm>
            <a:off x="5499114" y="5834005"/>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8" name="Egyenes összekötő 147">
            <a:extLst>
              <a:ext uri="{FF2B5EF4-FFF2-40B4-BE49-F238E27FC236}">
                <a16:creationId xmlns:a16="http://schemas.microsoft.com/office/drawing/2014/main" id="{6CF58410-6102-44FA-971D-95CAA5AA16D4}"/>
              </a:ext>
            </a:extLst>
          </p:cNvPr>
          <p:cNvCxnSpPr>
            <a:cxnSpLocks/>
            <a:stCxn id="147" idx="6"/>
            <a:endCxn id="146" idx="0"/>
          </p:cNvCxnSpPr>
          <p:nvPr/>
        </p:nvCxnSpPr>
        <p:spPr>
          <a:xfrm flipV="1">
            <a:off x="5586137" y="5875502"/>
            <a:ext cx="182623"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églalap: szamárfül 148">
            <a:extLst>
              <a:ext uri="{FF2B5EF4-FFF2-40B4-BE49-F238E27FC236}">
                <a16:creationId xmlns:a16="http://schemas.microsoft.com/office/drawing/2014/main" id="{B3814593-9A6B-445F-978E-9689B8ADF50B}"/>
              </a:ext>
            </a:extLst>
          </p:cNvPr>
          <p:cNvSpPr/>
          <p:nvPr/>
        </p:nvSpPr>
        <p:spPr>
          <a:xfrm rot="16200000">
            <a:off x="3471838" y="5427290"/>
            <a:ext cx="307643" cy="860006"/>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2</a:t>
            </a:r>
          </a:p>
        </p:txBody>
      </p:sp>
      <p:sp>
        <p:nvSpPr>
          <p:cNvPr id="150" name="Ellipszis 149">
            <a:extLst>
              <a:ext uri="{FF2B5EF4-FFF2-40B4-BE49-F238E27FC236}">
                <a16:creationId xmlns:a16="http://schemas.microsoft.com/office/drawing/2014/main" id="{7B5646D6-0C67-40BA-9C29-F8D3D877BE27}"/>
              </a:ext>
            </a:extLst>
          </p:cNvPr>
          <p:cNvSpPr/>
          <p:nvPr/>
        </p:nvSpPr>
        <p:spPr>
          <a:xfrm>
            <a:off x="2926011" y="5815796"/>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1" name="Egyenes összekötő 150">
            <a:extLst>
              <a:ext uri="{FF2B5EF4-FFF2-40B4-BE49-F238E27FC236}">
                <a16:creationId xmlns:a16="http://schemas.microsoft.com/office/drawing/2014/main" id="{5CB1599E-7BB5-4CC3-9CCB-DF311FF5CDC5}"/>
              </a:ext>
            </a:extLst>
          </p:cNvPr>
          <p:cNvCxnSpPr>
            <a:cxnSpLocks/>
            <a:stCxn id="150" idx="6"/>
            <a:endCxn id="149" idx="0"/>
          </p:cNvCxnSpPr>
          <p:nvPr/>
        </p:nvCxnSpPr>
        <p:spPr>
          <a:xfrm flipV="1">
            <a:off x="3013034" y="5857293"/>
            <a:ext cx="182623"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4" name="Felirat: íves vonal 123">
            <a:extLst>
              <a:ext uri="{FF2B5EF4-FFF2-40B4-BE49-F238E27FC236}">
                <a16:creationId xmlns:a16="http://schemas.microsoft.com/office/drawing/2014/main" id="{4AC95079-DF2C-420F-BE6B-747FE14C7762}"/>
              </a:ext>
            </a:extLst>
          </p:cNvPr>
          <p:cNvSpPr/>
          <p:nvPr/>
        </p:nvSpPr>
        <p:spPr>
          <a:xfrm>
            <a:off x="9557123" y="4307209"/>
            <a:ext cx="2133261" cy="331769"/>
          </a:xfrm>
          <a:prstGeom prst="borderCallout2">
            <a:avLst>
              <a:gd name="adj1" fmla="val -2621"/>
              <a:gd name="adj2" fmla="val 52750"/>
              <a:gd name="adj3" fmla="val -94492"/>
              <a:gd name="adj4" fmla="val 48214"/>
              <a:gd name="adj5" fmla="val -109027"/>
              <a:gd name="adj6" fmla="val 21708"/>
            </a:avLst>
          </a:prstGeom>
          <a:ln>
            <a:headEnd type="non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u-HU">
                <a:solidFill>
                  <a:srgbClr val="4472C4"/>
                </a:solidFill>
                <a:effectLst/>
                <a:ea typeface="Calibri" panose="020F0502020204030204" pitchFamily="34" charset="0"/>
                <a:cs typeface="Times New Roman" panose="02020603050405020304" pitchFamily="18" charset="0"/>
              </a:rPr>
              <a:t>stratégia tervminta</a:t>
            </a:r>
            <a:endParaRPr lang="hu-HU">
              <a:effectLst/>
              <a:ea typeface="Calibri" panose="020F0502020204030204" pitchFamily="34" charset="0"/>
              <a:cs typeface="Times New Roman" panose="02020603050405020304" pitchFamily="18" charset="0"/>
            </a:endParaRPr>
          </a:p>
        </p:txBody>
      </p:sp>
      <p:sp>
        <p:nvSpPr>
          <p:cNvPr id="125" name="Felirat: íves vonal 124">
            <a:extLst>
              <a:ext uri="{FF2B5EF4-FFF2-40B4-BE49-F238E27FC236}">
                <a16:creationId xmlns:a16="http://schemas.microsoft.com/office/drawing/2014/main" id="{0EA79B04-FC51-48A5-B1AA-14A339132BEF}"/>
              </a:ext>
            </a:extLst>
          </p:cNvPr>
          <p:cNvSpPr/>
          <p:nvPr/>
        </p:nvSpPr>
        <p:spPr>
          <a:xfrm>
            <a:off x="1575420" y="3760587"/>
            <a:ext cx="1694427" cy="625535"/>
          </a:xfrm>
          <a:prstGeom prst="borderCallout2">
            <a:avLst>
              <a:gd name="adj1" fmla="val 42770"/>
              <a:gd name="adj2" fmla="val 99127"/>
              <a:gd name="adj3" fmla="val 41030"/>
              <a:gd name="adj4" fmla="val 115486"/>
              <a:gd name="adj5" fmla="val -40620"/>
              <a:gd name="adj6" fmla="val 143735"/>
            </a:avLst>
          </a:prstGeom>
          <a:ln>
            <a:headEnd type="non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u-HU" dirty="0">
                <a:solidFill>
                  <a:srgbClr val="4472C4"/>
                </a:solidFill>
                <a:effectLst/>
                <a:ea typeface="Calibri" panose="020F0502020204030204" pitchFamily="34" charset="0"/>
                <a:cs typeface="Times New Roman" panose="02020603050405020304" pitchFamily="18" charset="0"/>
              </a:rPr>
              <a:t>sablonfüggvény tervminta</a:t>
            </a:r>
            <a:endParaRPr lang="hu-HU" dirty="0">
              <a:effectLst/>
              <a:ea typeface="Calibri" panose="020F0502020204030204" pitchFamily="34" charset="0"/>
              <a:cs typeface="Times New Roman" panose="02020603050405020304" pitchFamily="18" charset="0"/>
            </a:endParaRPr>
          </a:p>
        </p:txBody>
      </p:sp>
      <p:sp>
        <p:nvSpPr>
          <p:cNvPr id="126" name="Felirat: íves vonal 125">
            <a:extLst>
              <a:ext uri="{FF2B5EF4-FFF2-40B4-BE49-F238E27FC236}">
                <a16:creationId xmlns:a16="http://schemas.microsoft.com/office/drawing/2014/main" id="{4924CEE0-F5B2-4695-9C14-862CD6D7637C}"/>
              </a:ext>
            </a:extLst>
          </p:cNvPr>
          <p:cNvSpPr/>
          <p:nvPr/>
        </p:nvSpPr>
        <p:spPr>
          <a:xfrm>
            <a:off x="9344411" y="5117343"/>
            <a:ext cx="2331337" cy="350312"/>
          </a:xfrm>
          <a:prstGeom prst="borderCallout2">
            <a:avLst>
              <a:gd name="adj1" fmla="val 23628"/>
              <a:gd name="adj2" fmla="val 191"/>
              <a:gd name="adj3" fmla="val 33471"/>
              <a:gd name="adj4" fmla="val -3799"/>
              <a:gd name="adj5" fmla="val 6642"/>
              <a:gd name="adj6" fmla="val -25910"/>
            </a:avLst>
          </a:prstGeom>
          <a:ln>
            <a:headEnd type="non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u-HU" dirty="0">
                <a:solidFill>
                  <a:srgbClr val="4472C4"/>
                </a:solidFill>
                <a:effectLst/>
                <a:ea typeface="Calibri" panose="020F0502020204030204" pitchFamily="34" charset="0"/>
                <a:cs typeface="Times New Roman" panose="02020603050405020304" pitchFamily="18" charset="0"/>
              </a:rPr>
              <a:t>egyke tervminta</a:t>
            </a:r>
            <a:endParaRPr lang="hu-HU" dirty="0">
              <a:effectLst/>
              <a:ea typeface="Calibri" panose="020F0502020204030204" pitchFamily="34" charset="0"/>
              <a:cs typeface="Times New Roman" panose="02020603050405020304" pitchFamily="18" charset="0"/>
            </a:endParaRPr>
          </a:p>
        </p:txBody>
      </p:sp>
      <p:sp>
        <p:nvSpPr>
          <p:cNvPr id="46" name="Szövegdoboz 45">
            <a:extLst>
              <a:ext uri="{FF2B5EF4-FFF2-40B4-BE49-F238E27FC236}">
                <a16:creationId xmlns:a16="http://schemas.microsoft.com/office/drawing/2014/main" id="{04A36F8A-CBF6-4541-B0A3-E73D301FB243}"/>
              </a:ext>
            </a:extLst>
          </p:cNvPr>
          <p:cNvSpPr txBox="1"/>
          <p:nvPr/>
        </p:nvSpPr>
        <p:spPr>
          <a:xfrm>
            <a:off x="9847682" y="1927608"/>
            <a:ext cx="2243994" cy="1815882"/>
          </a:xfrm>
          <a:prstGeom prst="rect">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hu-HU" sz="1400" dirty="0"/>
              <a:t>Hiányzik még egy paraméter: a horgász „adott” versenyén hány harcsát fogott, illetve, hogy mennyi a fogások összeértéke egy „adott” versenyen. Módosítsuk a modellt!</a:t>
            </a:r>
          </a:p>
        </p:txBody>
      </p:sp>
      <p:cxnSp>
        <p:nvCxnSpPr>
          <p:cNvPr id="68" name="Egyenes összekötő 67">
            <a:extLst>
              <a:ext uri="{FF2B5EF4-FFF2-40B4-BE49-F238E27FC236}">
                <a16:creationId xmlns:a16="http://schemas.microsoft.com/office/drawing/2014/main" id="{51E5A4B7-37F2-4D6D-9676-EC8EBF5588E0}"/>
              </a:ext>
            </a:extLst>
          </p:cNvPr>
          <p:cNvCxnSpPr>
            <a:cxnSpLocks/>
          </p:cNvCxnSpPr>
          <p:nvPr/>
        </p:nvCxnSpPr>
        <p:spPr>
          <a:xfrm flipH="1">
            <a:off x="6628766" y="2884625"/>
            <a:ext cx="953617" cy="0"/>
          </a:xfrm>
          <a:prstGeom prst="line">
            <a:avLst/>
          </a:prstGeom>
          <a:ln w="1905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Egyenes összekötő 69">
            <a:extLst>
              <a:ext uri="{FF2B5EF4-FFF2-40B4-BE49-F238E27FC236}">
                <a16:creationId xmlns:a16="http://schemas.microsoft.com/office/drawing/2014/main" id="{05EA649A-5607-4C15-9F4F-4403BDDFD23F}"/>
              </a:ext>
            </a:extLst>
          </p:cNvPr>
          <p:cNvCxnSpPr>
            <a:cxnSpLocks/>
          </p:cNvCxnSpPr>
          <p:nvPr/>
        </p:nvCxnSpPr>
        <p:spPr>
          <a:xfrm flipV="1">
            <a:off x="6628766" y="1318696"/>
            <a:ext cx="0" cy="15659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Egyenes összekötő nyíllal 74">
            <a:extLst>
              <a:ext uri="{FF2B5EF4-FFF2-40B4-BE49-F238E27FC236}">
                <a16:creationId xmlns:a16="http://schemas.microsoft.com/office/drawing/2014/main" id="{E3C74D26-1F1D-417E-8B2B-BB6B484D9515}"/>
              </a:ext>
            </a:extLst>
          </p:cNvPr>
          <p:cNvCxnSpPr>
            <a:cxnSpLocks/>
          </p:cNvCxnSpPr>
          <p:nvPr/>
        </p:nvCxnSpPr>
        <p:spPr>
          <a:xfrm flipH="1" flipV="1">
            <a:off x="6280414" y="1320730"/>
            <a:ext cx="348352" cy="2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7" name="Ellipszis 126">
            <a:extLst>
              <a:ext uri="{FF2B5EF4-FFF2-40B4-BE49-F238E27FC236}">
                <a16:creationId xmlns:a16="http://schemas.microsoft.com/office/drawing/2014/main" id="{0FE93078-A42B-43E6-A7F0-67B784A1E668}"/>
              </a:ext>
            </a:extLst>
          </p:cNvPr>
          <p:cNvSpPr/>
          <p:nvPr/>
        </p:nvSpPr>
        <p:spPr>
          <a:xfrm>
            <a:off x="6208050" y="1276341"/>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Szövegdoboz 77">
            <a:extLst>
              <a:ext uri="{FF2B5EF4-FFF2-40B4-BE49-F238E27FC236}">
                <a16:creationId xmlns:a16="http://schemas.microsoft.com/office/drawing/2014/main" id="{55CA6E00-5943-4423-A350-316E0D755790}"/>
              </a:ext>
            </a:extLst>
          </p:cNvPr>
          <p:cNvSpPr txBox="1"/>
          <p:nvPr/>
        </p:nvSpPr>
        <p:spPr>
          <a:xfrm>
            <a:off x="6662762" y="1332312"/>
            <a:ext cx="680227" cy="338554"/>
          </a:xfrm>
          <a:prstGeom prst="rect">
            <a:avLst/>
          </a:prstGeom>
          <a:noFill/>
        </p:spPr>
        <p:txBody>
          <a:bodyPr wrap="square" rtlCol="0">
            <a:spAutoFit/>
          </a:bodyPr>
          <a:lstStyle/>
          <a:p>
            <a:r>
              <a:rPr lang="hu-HU" sz="1400" dirty="0"/>
              <a:t>+</a:t>
            </a:r>
            <a:r>
              <a:rPr lang="hu-HU" sz="1600" dirty="0" err="1"/>
              <a:t>vid</a:t>
            </a:r>
            <a:endParaRPr lang="hu-HU" sz="1600" dirty="0"/>
          </a:p>
        </p:txBody>
      </p:sp>
      <p:sp>
        <p:nvSpPr>
          <p:cNvPr id="134" name="Szövegdoboz 133">
            <a:extLst>
              <a:ext uri="{FF2B5EF4-FFF2-40B4-BE49-F238E27FC236}">
                <a16:creationId xmlns:a16="http://schemas.microsoft.com/office/drawing/2014/main" id="{9F68916B-D36C-4A25-88A6-8366434CA0C0}"/>
              </a:ext>
            </a:extLst>
          </p:cNvPr>
          <p:cNvSpPr txBox="1"/>
          <p:nvPr/>
        </p:nvSpPr>
        <p:spPr>
          <a:xfrm>
            <a:off x="9932455" y="1368513"/>
            <a:ext cx="836768"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.vid</a:t>
            </a:r>
            <a:r>
              <a:rPr lang="hu-HU" sz="1400" dirty="0">
                <a:ea typeface="Cambria Math" panose="02040503050406030204" pitchFamily="18" charset="0"/>
              </a:rPr>
              <a:t> = </a:t>
            </a:r>
            <a:r>
              <a:rPr lang="hu-HU" sz="1400" dirty="0" err="1">
                <a:ea typeface="Cambria Math" panose="02040503050406030204" pitchFamily="18" charset="0"/>
              </a:rPr>
              <a:t>id</a:t>
            </a:r>
            <a:endParaRPr lang="hu-HU" sz="1400" dirty="0"/>
          </a:p>
        </p:txBody>
      </p:sp>
    </p:spTree>
    <p:extLst>
      <p:ext uri="{BB962C8B-B14F-4D97-AF65-F5344CB8AC3E}">
        <p14:creationId xmlns:p14="http://schemas.microsoft.com/office/powerpoint/2010/main" val="15174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6"/>
                                        </p:tgtEl>
                                        <p:attrNameLst>
                                          <p:attrName>ppt_w</p:attrName>
                                        </p:attrNameLst>
                                      </p:cBhvr>
                                      <p:tavLst>
                                        <p:tav tm="0">
                                          <p:val>
                                            <p:strVal val="ppt_w"/>
                                          </p:val>
                                        </p:tav>
                                        <p:tav tm="100000">
                                          <p:val>
                                            <p:fltVal val="0"/>
                                          </p:val>
                                        </p:tav>
                                      </p:tavLst>
                                    </p:anim>
                                    <p:anim calcmode="lin" valueType="num">
                                      <p:cBhvr>
                                        <p:cTn id="7" dur="1000"/>
                                        <p:tgtEl>
                                          <p:spTgt spid="46"/>
                                        </p:tgtEl>
                                        <p:attrNameLst>
                                          <p:attrName>ppt_h</p:attrName>
                                        </p:attrNameLst>
                                      </p:cBhvr>
                                      <p:tavLst>
                                        <p:tav tm="0">
                                          <p:val>
                                            <p:strVal val="ppt_h"/>
                                          </p:val>
                                        </p:tav>
                                        <p:tav tm="100000">
                                          <p:val>
                                            <p:fltVal val="0"/>
                                          </p:val>
                                        </p:tav>
                                      </p:tavLst>
                                    </p:anim>
                                    <p:anim calcmode="lin" valueType="num">
                                      <p:cBhvr>
                                        <p:cTn id="8" dur="1000"/>
                                        <p:tgtEl>
                                          <p:spTgt spid="46"/>
                                        </p:tgtEl>
                                        <p:attrNameLst>
                                          <p:attrName>style.rotation</p:attrName>
                                        </p:attrNameLst>
                                      </p:cBhvr>
                                      <p:tavLst>
                                        <p:tav tm="0">
                                          <p:val>
                                            <p:fltVal val="0"/>
                                          </p:val>
                                        </p:tav>
                                        <p:tav tm="100000">
                                          <p:val>
                                            <p:fltVal val="90"/>
                                          </p:val>
                                        </p:tav>
                                      </p:tavLst>
                                    </p:anim>
                                    <p:animEffect transition="out" filter="fade">
                                      <p:cBhvr>
                                        <p:cTn id="9" dur="1000"/>
                                        <p:tgtEl>
                                          <p:spTgt spid="46"/>
                                        </p:tgtEl>
                                      </p:cBhvr>
                                    </p:animEffect>
                                    <p:set>
                                      <p:cBhvr>
                                        <p:cTn id="10" dur="1" fill="hold">
                                          <p:stCondLst>
                                            <p:cond delay="999"/>
                                          </p:stCondLst>
                                        </p:cTn>
                                        <p:tgtEl>
                                          <p:spTgt spid="4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P spid="44" grpId="0" animBg="1"/>
      <p:bldP spid="51" grpId="0" animBg="1"/>
      <p:bldP spid="52" grpId="0"/>
      <p:bldP spid="54" grpId="0" animBg="1"/>
      <p:bldP spid="56" grpId="0" animBg="1"/>
      <p:bldP spid="61" grpId="0" animBg="1"/>
      <p:bldP spid="62" grpId="0"/>
      <p:bldP spid="66" grpId="0" animBg="1"/>
      <p:bldP spid="67" grpId="0"/>
      <p:bldP spid="46" grpId="0" animBg="1"/>
      <p:bldP spid="127" grpId="0" animBg="1"/>
      <p:bldP spid="78" grpId="0"/>
      <p:bldP spid="1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6E55CE59-F62F-4A5C-B4ED-B9764B60B094}"/>
              </a:ext>
            </a:extLst>
          </p:cNvPr>
          <p:cNvSpPr txBox="1"/>
          <p:nvPr/>
        </p:nvSpPr>
        <p:spPr>
          <a:xfrm>
            <a:off x="338322" y="1505503"/>
            <a:ext cx="11515355" cy="3339184"/>
          </a:xfrm>
          <a:prstGeom prst="rect">
            <a:avLst/>
          </a:prstGeom>
          <a:noFill/>
        </p:spPr>
        <p:txBody>
          <a:bodyPr wrap="square" rtlCol="0">
            <a:spAutoFit/>
          </a:bodyPr>
          <a:lstStyle/>
          <a:p>
            <a:pPr lvl="0" algn="just">
              <a:lnSpc>
                <a:spcPct val="107000"/>
              </a:lnSpc>
            </a:pPr>
            <a:r>
              <a:rPr lang="hu-HU" sz="1800" dirty="0">
                <a:effectLst/>
                <a:latin typeface="Calibri" panose="020F0502020204030204" pitchFamily="34" charset="0"/>
                <a:ea typeface="Calibri" panose="020F0502020204030204" pitchFamily="34" charset="0"/>
                <a:cs typeface="Times New Roman" panose="02020603050405020304" pitchFamily="18" charset="0"/>
              </a:rPr>
              <a:t>4. Rally</a:t>
            </a:r>
          </a:p>
          <a:p>
            <a:pPr marL="285750" lvl="0" indent="-285750" algn="just">
              <a:lnSpc>
                <a:spcPct val="107000"/>
              </a:lnSpc>
              <a:buFont typeface="Arial" panose="020B0604020202020204" pitchFamily="34" charset="0"/>
              <a:buChar char="•"/>
            </a:pPr>
            <a:r>
              <a:rPr lang="hu-HU" sz="1800" dirty="0">
                <a:effectLst/>
                <a:latin typeface="Calibri" panose="020F0502020204030204" pitchFamily="34" charset="0"/>
                <a:ea typeface="Calibri" panose="020F0502020204030204" pitchFamily="34" charset="0"/>
                <a:cs typeface="Times New Roman" panose="02020603050405020304" pitchFamily="18" charset="0"/>
              </a:rPr>
              <a:t>Egy országos rally autóverseny több futamból áll, a futamokon több csapat indul. Ugyanaz a csapat több futamon is részt vehet. A futamok egyedi azonosítóval rendelkeznek, és ismert a helyszínük. </a:t>
            </a:r>
          </a:p>
          <a:p>
            <a:pPr marL="285750" lvl="0" indent="-285750" algn="just">
              <a:lnSpc>
                <a:spcPct val="107000"/>
              </a:lnSpc>
              <a:buFont typeface="Arial" panose="020B0604020202020204" pitchFamily="34" charset="0"/>
              <a:buChar char="•"/>
            </a:pPr>
            <a:r>
              <a:rPr lang="hu-HU" sz="1800" dirty="0">
                <a:effectLst/>
                <a:latin typeface="Calibri" panose="020F0502020204030204" pitchFamily="34" charset="0"/>
                <a:ea typeface="Calibri" panose="020F0502020204030204" pitchFamily="34" charset="0"/>
                <a:cs typeface="Times New Roman" panose="02020603050405020304" pitchFamily="18" charset="0"/>
              </a:rPr>
              <a:t>A csapatok több kategóriában versenyezhetnek. A csapatok is kapnak egy egyedi azonosítót, és ismert, hogy az egyes futamokon milyen eredményt értek el. </a:t>
            </a:r>
          </a:p>
          <a:p>
            <a:pPr marL="285750" lvl="0" indent="-285750" algn="just">
              <a:lnSpc>
                <a:spcPct val="107000"/>
              </a:lnSpc>
              <a:buFont typeface="Arial" panose="020B0604020202020204" pitchFamily="34" charset="0"/>
              <a:buChar char="•"/>
            </a:pPr>
            <a:r>
              <a:rPr lang="hu-HU" sz="1800" dirty="0">
                <a:effectLst/>
                <a:latin typeface="Calibri" panose="020F0502020204030204" pitchFamily="34" charset="0"/>
                <a:ea typeface="Calibri" panose="020F0502020204030204" pitchFamily="34" charset="0"/>
                <a:cs typeface="Times New Roman" panose="02020603050405020304" pitchFamily="18" charset="0"/>
              </a:rPr>
              <a:t>Egy eredmény </a:t>
            </a:r>
            <a:r>
              <a:rPr lang="hu-HU" dirty="0">
                <a:latin typeface="Calibri" panose="020F0502020204030204" pitchFamily="34" charset="0"/>
                <a:ea typeface="Calibri" panose="020F0502020204030204" pitchFamily="34" charset="0"/>
                <a:cs typeface="Times New Roman" panose="02020603050405020304" pitchFamily="18" charset="0"/>
              </a:rPr>
              <a:t>l</a:t>
            </a:r>
            <a:r>
              <a:rPr lang="hu-HU" sz="1800" dirty="0">
                <a:effectLst/>
                <a:latin typeface="Calibri" panose="020F0502020204030204" pitchFamily="34" charset="0"/>
                <a:ea typeface="Calibri" panose="020F0502020204030204" pitchFamily="34" charset="0"/>
                <a:cs typeface="Times New Roman" panose="02020603050405020304" pitchFamily="18" charset="0"/>
              </a:rPr>
              <a:t>eírja, hogy egy adott azonosítójú futamon az melyik kategóriában hányadik helyezés volt.  </a:t>
            </a:r>
          </a:p>
          <a:p>
            <a:pPr marL="285750" lvl="0" indent="-285750" algn="just">
              <a:lnSpc>
                <a:spcPct val="107000"/>
              </a:lnSpc>
              <a:buFont typeface="Arial" panose="020B0604020202020204" pitchFamily="34" charset="0"/>
              <a:buChar char="•"/>
            </a:pPr>
            <a:r>
              <a:rPr lang="hu-HU" sz="1800" dirty="0">
                <a:effectLst/>
                <a:latin typeface="Calibri" panose="020F0502020204030204" pitchFamily="34" charset="0"/>
                <a:ea typeface="Calibri" panose="020F0502020204030204" pitchFamily="34" charset="0"/>
                <a:cs typeface="Times New Roman" panose="02020603050405020304" pitchFamily="18" charset="0"/>
              </a:rPr>
              <a:t>A kategória lehet sportautó, teherautó, motor. </a:t>
            </a:r>
          </a:p>
          <a:p>
            <a:pPr marL="285750" lvl="0" indent="-285750" algn="just">
              <a:lnSpc>
                <a:spcPct val="107000"/>
              </a:lnSpc>
              <a:buFont typeface="Arial" panose="020B0604020202020204" pitchFamily="34" charset="0"/>
              <a:buChar char="•"/>
            </a:pPr>
            <a:r>
              <a:rPr lang="hu-HU" sz="1800" dirty="0">
                <a:effectLst/>
                <a:latin typeface="Calibri" panose="020F0502020204030204" pitchFamily="34" charset="0"/>
                <a:ea typeface="Calibri" panose="020F0502020204030204" pitchFamily="34" charset="0"/>
                <a:cs typeface="Times New Roman" panose="02020603050405020304" pitchFamily="18" charset="0"/>
              </a:rPr>
              <a:t>Egy eredmény értéke függ az elért helyezéstől, valamint egy módosító tényezőtől, amivel a helyezést kell megszorozni. Ez a módosító tényező a motoroknál 1, sportautóknál 1.5, teherautóknál 3 </a:t>
            </a:r>
          </a:p>
          <a:p>
            <a:pPr marL="285750" lvl="0" indent="-285750" algn="just">
              <a:lnSpc>
                <a:spcPct val="107000"/>
              </a:lnSpc>
              <a:buFont typeface="Arial" panose="020B0604020202020204" pitchFamily="34" charset="0"/>
              <a:buChar char="•"/>
            </a:pPr>
            <a:endParaRPr lang="hu-HU"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hu-HU" sz="1800" dirty="0">
                <a:effectLst/>
                <a:latin typeface="Calibri" panose="020F0502020204030204" pitchFamily="34" charset="0"/>
                <a:ea typeface="Calibri" panose="020F0502020204030204" pitchFamily="34" charset="0"/>
                <a:cs typeface="Times New Roman" panose="02020603050405020304" pitchFamily="18" charset="0"/>
              </a:rPr>
              <a:t>Ki nyerte az adott futamot?</a:t>
            </a:r>
          </a:p>
        </p:txBody>
      </p:sp>
    </p:spTree>
    <p:extLst>
      <p:ext uri="{BB962C8B-B14F-4D97-AF65-F5344CB8AC3E}">
        <p14:creationId xmlns:p14="http://schemas.microsoft.com/office/powerpoint/2010/main" val="100207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A képen képernyőkép látható&#10;&#10;Automatikusan generált leírás">
            <a:extLst>
              <a:ext uri="{FF2B5EF4-FFF2-40B4-BE49-F238E27FC236}">
                <a16:creationId xmlns:a16="http://schemas.microsoft.com/office/drawing/2014/main" id="{8483A2B7-4F48-4050-AB8E-0300D1EF45CB}"/>
              </a:ext>
            </a:extLst>
          </p:cNvPr>
          <p:cNvPicPr/>
          <p:nvPr/>
        </p:nvPicPr>
        <p:blipFill>
          <a:blip r:embed="rId2">
            <a:extLst>
              <a:ext uri="{28A0092B-C50C-407E-A947-70E740481C1C}">
                <a14:useLocalDpi xmlns:a14="http://schemas.microsoft.com/office/drawing/2010/main" val="0"/>
              </a:ext>
            </a:extLst>
          </a:blip>
          <a:stretch>
            <a:fillRect/>
          </a:stretch>
        </p:blipFill>
        <p:spPr>
          <a:xfrm>
            <a:off x="1845129" y="179614"/>
            <a:ext cx="8964386" cy="6498771"/>
          </a:xfrm>
          <a:prstGeom prst="rect">
            <a:avLst/>
          </a:prstGeom>
        </p:spPr>
      </p:pic>
      <p:sp>
        <p:nvSpPr>
          <p:cNvPr id="3" name="Szövegdoboz 2">
            <a:extLst>
              <a:ext uri="{FF2B5EF4-FFF2-40B4-BE49-F238E27FC236}">
                <a16:creationId xmlns:a16="http://schemas.microsoft.com/office/drawing/2014/main" id="{5F2E272D-1430-437E-993C-8AE06AFEB7E1}"/>
              </a:ext>
            </a:extLst>
          </p:cNvPr>
          <p:cNvSpPr txBox="1"/>
          <p:nvPr/>
        </p:nvSpPr>
        <p:spPr>
          <a:xfrm>
            <a:off x="180749" y="179614"/>
            <a:ext cx="649537" cy="369332"/>
          </a:xfrm>
          <a:prstGeom prst="rect">
            <a:avLst/>
          </a:prstGeom>
          <a:noFill/>
        </p:spPr>
        <p:txBody>
          <a:bodyPr wrap="none" rtlCol="0">
            <a:spAutoFit/>
          </a:bodyPr>
          <a:lstStyle/>
          <a:p>
            <a:r>
              <a:rPr lang="hu-HU" sz="1800" b="1" dirty="0">
                <a:effectLst/>
                <a:latin typeface="Calibri" panose="020F0502020204030204" pitchFamily="34" charset="0"/>
                <a:ea typeface="Calibri" panose="020F0502020204030204" pitchFamily="34" charset="0"/>
                <a:cs typeface="Calibri" panose="020F0502020204030204" pitchFamily="34" charset="0"/>
              </a:rPr>
              <a:t>Rally</a:t>
            </a:r>
            <a:endParaRPr lang="hu-HU"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llipszis 3">
            <a:extLst>
              <a:ext uri="{FF2B5EF4-FFF2-40B4-BE49-F238E27FC236}">
                <a16:creationId xmlns:a16="http://schemas.microsoft.com/office/drawing/2014/main" id="{2B68F32F-8514-46F5-B550-7058EC4C3275}"/>
              </a:ext>
            </a:extLst>
          </p:cNvPr>
          <p:cNvSpPr/>
          <p:nvPr/>
        </p:nvSpPr>
        <p:spPr>
          <a:xfrm>
            <a:off x="4450080" y="2153920"/>
            <a:ext cx="101600" cy="101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5" name="Ellipszis 4">
            <a:extLst>
              <a:ext uri="{FF2B5EF4-FFF2-40B4-BE49-F238E27FC236}">
                <a16:creationId xmlns:a16="http://schemas.microsoft.com/office/drawing/2014/main" id="{B2844612-204C-4292-8964-CA2784F9B24E}"/>
              </a:ext>
            </a:extLst>
          </p:cNvPr>
          <p:cNvSpPr/>
          <p:nvPr/>
        </p:nvSpPr>
        <p:spPr>
          <a:xfrm>
            <a:off x="6939280" y="2407920"/>
            <a:ext cx="101600" cy="101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6" name="Ellipszis 5">
            <a:extLst>
              <a:ext uri="{FF2B5EF4-FFF2-40B4-BE49-F238E27FC236}">
                <a16:creationId xmlns:a16="http://schemas.microsoft.com/office/drawing/2014/main" id="{A1D82285-AFBF-4A65-86B0-E4ABD78084EE}"/>
              </a:ext>
            </a:extLst>
          </p:cNvPr>
          <p:cNvSpPr/>
          <p:nvPr/>
        </p:nvSpPr>
        <p:spPr>
          <a:xfrm>
            <a:off x="5242560" y="1270000"/>
            <a:ext cx="101600" cy="101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7" name="Ellipszis 6">
            <a:extLst>
              <a:ext uri="{FF2B5EF4-FFF2-40B4-BE49-F238E27FC236}">
                <a16:creationId xmlns:a16="http://schemas.microsoft.com/office/drawing/2014/main" id="{F2311D67-10F3-4073-98E4-7458C6D33BA4}"/>
              </a:ext>
            </a:extLst>
          </p:cNvPr>
          <p:cNvSpPr/>
          <p:nvPr/>
        </p:nvSpPr>
        <p:spPr>
          <a:xfrm>
            <a:off x="1026160" y="4064000"/>
            <a:ext cx="2824480" cy="1036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1600" dirty="0"/>
              <a:t>Milyen tervmintákat alkalmaz a modell?</a:t>
            </a:r>
          </a:p>
        </p:txBody>
      </p:sp>
      <p:sp>
        <p:nvSpPr>
          <p:cNvPr id="8" name="Szövegdoboz 7">
            <a:extLst>
              <a:ext uri="{FF2B5EF4-FFF2-40B4-BE49-F238E27FC236}">
                <a16:creationId xmlns:a16="http://schemas.microsoft.com/office/drawing/2014/main" id="{EE4F77AC-F47C-4E71-8679-64AED6DDBCDF}"/>
              </a:ext>
            </a:extLst>
          </p:cNvPr>
          <p:cNvSpPr txBox="1"/>
          <p:nvPr/>
        </p:nvSpPr>
        <p:spPr>
          <a:xfrm>
            <a:off x="894080" y="5394960"/>
            <a:ext cx="36068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hu-HU" sz="1600" dirty="0" err="1">
                <a:solidFill>
                  <a:schemeClr val="tx2">
                    <a:lumMod val="25000"/>
                  </a:schemeClr>
                </a:solidFill>
              </a:rPr>
              <a:t>Motor,Autó</a:t>
            </a:r>
            <a:r>
              <a:rPr lang="hu-HU" sz="1600" dirty="0">
                <a:solidFill>
                  <a:schemeClr val="tx2">
                    <a:lumMod val="25000"/>
                  </a:schemeClr>
                </a:solidFill>
              </a:rPr>
              <a:t>, Teherautó - egyke</a:t>
            </a:r>
          </a:p>
          <a:p>
            <a:r>
              <a:rPr lang="hu-HU" sz="1600" dirty="0">
                <a:solidFill>
                  <a:schemeClr val="tx2">
                    <a:lumMod val="25000"/>
                  </a:schemeClr>
                </a:solidFill>
              </a:rPr>
              <a:t>szorzó() - sablonfüggvény </a:t>
            </a:r>
            <a:br>
              <a:rPr lang="hu-HU" sz="1600" dirty="0">
                <a:solidFill>
                  <a:schemeClr val="tx2">
                    <a:lumMod val="25000"/>
                  </a:schemeClr>
                </a:solidFill>
              </a:rPr>
            </a:br>
            <a:r>
              <a:rPr lang="hu-HU" sz="1600" dirty="0">
                <a:solidFill>
                  <a:schemeClr val="tx2">
                    <a:lumMod val="25000"/>
                  </a:schemeClr>
                </a:solidFill>
              </a:rPr>
              <a:t>pont() - stratégia</a:t>
            </a:r>
          </a:p>
        </p:txBody>
      </p:sp>
    </p:spTree>
    <p:extLst>
      <p:ext uri="{BB962C8B-B14F-4D97-AF65-F5344CB8AC3E}">
        <p14:creationId xmlns:p14="http://schemas.microsoft.com/office/powerpoint/2010/main" val="16902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6E55CE59-F62F-4A5C-B4ED-B9764B60B094}"/>
              </a:ext>
            </a:extLst>
          </p:cNvPr>
          <p:cNvSpPr txBox="1"/>
          <p:nvPr/>
        </p:nvSpPr>
        <p:spPr>
          <a:xfrm>
            <a:off x="338322" y="347263"/>
            <a:ext cx="11515355" cy="6006452"/>
          </a:xfrm>
          <a:prstGeom prst="rect">
            <a:avLst/>
          </a:prstGeom>
          <a:noFill/>
        </p:spPr>
        <p:txBody>
          <a:bodyPr wrap="square" rtlCol="0">
            <a:spAutoFit/>
          </a:bodyPr>
          <a:lstStyle/>
          <a:p>
            <a:pPr lvl="0" algn="just">
              <a:lnSpc>
                <a:spcPct val="107000"/>
              </a:lnSpc>
            </a:pPr>
            <a:r>
              <a:rPr lang="hu-HU" dirty="0">
                <a:latin typeface="Calibri" panose="020F0502020204030204" pitchFamily="34" charset="0"/>
                <a:ea typeface="Calibri" panose="020F0502020204030204" pitchFamily="34" charset="0"/>
                <a:cs typeface="Times New Roman" panose="02020603050405020304" pitchFamily="18" charset="0"/>
              </a:rPr>
              <a:t>5. Obszervatórium</a:t>
            </a:r>
          </a:p>
          <a:p>
            <a:pPr marL="285750" lvl="0" indent="-285750" algn="just">
              <a:lnSpc>
                <a:spcPct val="107000"/>
              </a:lnSpc>
              <a:buFont typeface="Arial" panose="020B0604020202020204" pitchFamily="34" charset="0"/>
              <a:buChar char="•"/>
            </a:pPr>
            <a:r>
              <a:rPr lang="hu-HU" sz="1800" dirty="0">
                <a:effectLst/>
                <a:latin typeface="Calibri" panose="020F0502020204030204" pitchFamily="34" charset="0"/>
                <a:ea typeface="Calibri" panose="020F0502020204030204" pitchFamily="34" charset="0"/>
                <a:cs typeface="Calibri" panose="020F0502020204030204" pitchFamily="34" charset="0"/>
              </a:rPr>
              <a:t>Egy</a:t>
            </a:r>
            <a:r>
              <a:rPr lang="hu-HU" sz="1800" dirty="0">
                <a:effectLst/>
                <a:latin typeface="Calibri" panose="020F0502020204030204" pitchFamily="34" charset="0"/>
                <a:ea typeface="Calibri" panose="020F0502020204030204" pitchFamily="34" charset="0"/>
                <a:cs typeface="Times New Roman" panose="02020603050405020304" pitchFamily="18" charset="0"/>
              </a:rPr>
              <a:t> A Föld megfigyelőállomásai (obszervatóriumok, műholdak) rendszeresen kémlelik a világűrt, és feljegyzik az általuk észlelt űrbeli objektumok adatait, amely objektumok lehetnek:</a:t>
            </a:r>
          </a:p>
          <a:p>
            <a:pPr marL="742950" lvl="1" indent="-285750" algn="just">
              <a:lnSpc>
                <a:spcPct val="107000"/>
              </a:lnSpc>
              <a:buFont typeface="Arial" panose="020B0604020202020204" pitchFamily="34" charset="0"/>
              <a:buChar char="•"/>
            </a:pPr>
            <a:r>
              <a:rPr lang="hu-HU" dirty="0">
                <a:effectLst/>
                <a:latin typeface="Calibri" panose="020F0502020204030204" pitchFamily="34" charset="0"/>
                <a:ea typeface="Calibri" panose="020F0502020204030204" pitchFamily="34" charset="0"/>
                <a:cs typeface="Times New Roman" panose="02020603050405020304" pitchFamily="18" charset="0"/>
              </a:rPr>
              <a:t> aszteroidák, </a:t>
            </a:r>
          </a:p>
          <a:p>
            <a:pPr marL="742950" lvl="1" indent="-285750" algn="just">
              <a:lnSpc>
                <a:spcPct val="107000"/>
              </a:lnSpc>
              <a:buFont typeface="Arial" panose="020B0604020202020204" pitchFamily="34" charset="0"/>
              <a:buChar char="•"/>
            </a:pPr>
            <a:r>
              <a:rPr lang="hu-HU" dirty="0">
                <a:effectLst/>
                <a:latin typeface="Calibri" panose="020F0502020204030204" pitchFamily="34" charset="0"/>
                <a:ea typeface="Calibri" panose="020F0502020204030204" pitchFamily="34" charset="0"/>
                <a:cs typeface="Times New Roman" panose="02020603050405020304" pitchFamily="18" charset="0"/>
              </a:rPr>
              <a:t>fekete lyukak, </a:t>
            </a:r>
          </a:p>
          <a:p>
            <a:pPr marL="742950" lvl="1" indent="-285750" algn="just">
              <a:lnSpc>
                <a:spcPct val="107000"/>
              </a:lnSpc>
              <a:buFont typeface="Arial" panose="020B0604020202020204" pitchFamily="34" charset="0"/>
              <a:buChar char="•"/>
            </a:pPr>
            <a:r>
              <a:rPr lang="hu-HU" dirty="0">
                <a:effectLst/>
                <a:latin typeface="Calibri" panose="020F0502020204030204" pitchFamily="34" charset="0"/>
                <a:ea typeface="Calibri" panose="020F0502020204030204" pitchFamily="34" charset="0"/>
                <a:cs typeface="Times New Roman" panose="02020603050405020304" pitchFamily="18" charset="0"/>
              </a:rPr>
              <a:t>vagy napok. </a:t>
            </a:r>
          </a:p>
          <a:p>
            <a:pPr marL="285750" lvl="0" indent="-285750" algn="just">
              <a:lnSpc>
                <a:spcPct val="107000"/>
              </a:lnSpc>
              <a:buFont typeface="Arial" panose="020B0604020202020204" pitchFamily="34" charset="0"/>
              <a:buChar char="•"/>
            </a:pPr>
            <a:r>
              <a:rPr lang="hu-HU" sz="1800" dirty="0">
                <a:effectLst/>
                <a:latin typeface="Calibri" panose="020F0502020204030204" pitchFamily="34" charset="0"/>
                <a:ea typeface="Calibri" panose="020F0502020204030204" pitchFamily="34" charset="0"/>
                <a:cs typeface="Times New Roman" panose="02020603050405020304" pitchFamily="18" charset="0"/>
              </a:rPr>
              <a:t>Mindhárom esetében rögzítik az objektum azonosítóját, típusát (aszteroida, fekete lyuk, nap), a megfigyelés dátumát, a becsült tömegét és a Földtől vett távolságát. </a:t>
            </a:r>
          </a:p>
          <a:p>
            <a:pPr marL="742950" lvl="1" indent="-285750" algn="just">
              <a:lnSpc>
                <a:spcPct val="107000"/>
              </a:lnSpc>
              <a:buFont typeface="Arial" panose="020B0604020202020204" pitchFamily="34" charset="0"/>
              <a:buChar char="•"/>
            </a:pPr>
            <a:r>
              <a:rPr lang="hu-HU" dirty="0">
                <a:effectLst/>
                <a:latin typeface="Calibri" panose="020F0502020204030204" pitchFamily="34" charset="0"/>
                <a:ea typeface="Calibri" panose="020F0502020204030204" pitchFamily="34" charset="0"/>
                <a:cs typeface="Times New Roman" panose="02020603050405020304" pitchFamily="18" charset="0"/>
              </a:rPr>
              <a:t>A tömeget aszteroidák esetében ezer tonnában (10</a:t>
            </a:r>
            <a:r>
              <a:rPr lang="hu-HU"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hu-HU" dirty="0">
                <a:effectLst/>
                <a:latin typeface="Calibri" panose="020F0502020204030204" pitchFamily="34" charset="0"/>
                <a:ea typeface="Calibri" panose="020F0502020204030204" pitchFamily="34" charset="0"/>
                <a:cs typeface="Times New Roman" panose="02020603050405020304" pitchFamily="18" charset="0"/>
              </a:rPr>
              <a:t> kg), </a:t>
            </a:r>
          </a:p>
          <a:p>
            <a:pPr marL="742950" lvl="1" indent="-285750" algn="just">
              <a:lnSpc>
                <a:spcPct val="107000"/>
              </a:lnSpc>
              <a:buFont typeface="Arial" panose="020B0604020202020204" pitchFamily="34" charset="0"/>
              <a:buChar char="•"/>
            </a:pPr>
            <a:r>
              <a:rPr lang="hu-HU" dirty="0">
                <a:effectLst/>
                <a:latin typeface="Calibri" panose="020F0502020204030204" pitchFamily="34" charset="0"/>
                <a:ea typeface="Calibri" panose="020F0502020204030204" pitchFamily="34" charset="0"/>
                <a:cs typeface="Times New Roman" panose="02020603050405020304" pitchFamily="18" charset="0"/>
              </a:rPr>
              <a:t>fekete lyukak és napok esetében naptömegben (1,98*10</a:t>
            </a:r>
            <a:r>
              <a:rPr lang="hu-HU" baseline="30000" dirty="0">
                <a:effectLst/>
                <a:latin typeface="Calibri" panose="020F0502020204030204" pitchFamily="34" charset="0"/>
                <a:ea typeface="Calibri" panose="020F0502020204030204" pitchFamily="34" charset="0"/>
                <a:cs typeface="Times New Roman" panose="02020603050405020304" pitchFamily="18" charset="0"/>
              </a:rPr>
              <a:t>30</a:t>
            </a:r>
            <a:r>
              <a:rPr lang="hu-HU" dirty="0">
                <a:effectLst/>
                <a:latin typeface="Calibri" panose="020F0502020204030204" pitchFamily="34" charset="0"/>
                <a:ea typeface="Calibri" panose="020F0502020204030204" pitchFamily="34" charset="0"/>
                <a:cs typeface="Times New Roman" panose="02020603050405020304" pitchFamily="18" charset="0"/>
              </a:rPr>
              <a:t> kg) tárolják. </a:t>
            </a:r>
          </a:p>
          <a:p>
            <a:pPr marL="742950" lvl="1" indent="-285750" algn="just">
              <a:lnSpc>
                <a:spcPct val="107000"/>
              </a:lnSpc>
              <a:buFont typeface="Arial" panose="020B0604020202020204" pitchFamily="34" charset="0"/>
              <a:buChar char="•"/>
            </a:pPr>
            <a:r>
              <a:rPr lang="hu-HU" dirty="0">
                <a:effectLst/>
                <a:latin typeface="Calibri" panose="020F0502020204030204" pitchFamily="34" charset="0"/>
                <a:ea typeface="Calibri" panose="020F0502020204030204" pitchFamily="34" charset="0"/>
                <a:cs typeface="Times New Roman" panose="02020603050405020304" pitchFamily="18" charset="0"/>
              </a:rPr>
              <a:t>A távolságot az aszteroidáknál ezer kilométerben (10</a:t>
            </a:r>
            <a:r>
              <a:rPr lang="hu-HU"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hu-HU" dirty="0">
                <a:effectLst/>
                <a:latin typeface="Calibri" panose="020F0502020204030204" pitchFamily="34" charset="0"/>
                <a:ea typeface="Calibri" panose="020F0502020204030204" pitchFamily="34" charset="0"/>
                <a:cs typeface="Times New Roman" panose="02020603050405020304" pitchFamily="18" charset="0"/>
              </a:rPr>
              <a:t> km), </a:t>
            </a:r>
          </a:p>
          <a:p>
            <a:pPr marL="742950" lvl="1" indent="-285750" algn="just">
              <a:lnSpc>
                <a:spcPct val="107000"/>
              </a:lnSpc>
              <a:buFont typeface="Arial" panose="020B0604020202020204" pitchFamily="34" charset="0"/>
              <a:buChar char="•"/>
            </a:pPr>
            <a:r>
              <a:rPr lang="hu-HU" dirty="0">
                <a:effectLst/>
                <a:latin typeface="Calibri" panose="020F0502020204030204" pitchFamily="34" charset="0"/>
                <a:ea typeface="Calibri" panose="020F0502020204030204" pitchFamily="34" charset="0"/>
                <a:cs typeface="Times New Roman" panose="02020603050405020304" pitchFamily="18" charset="0"/>
              </a:rPr>
              <a:t>napoknál fényévben (9,5*10</a:t>
            </a:r>
            <a:r>
              <a:rPr lang="hu-HU"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hu-HU" dirty="0">
                <a:effectLst/>
                <a:latin typeface="Calibri" panose="020F0502020204030204" pitchFamily="34" charset="0"/>
                <a:ea typeface="Calibri" panose="020F0502020204030204" pitchFamily="34" charset="0"/>
                <a:cs typeface="Times New Roman" panose="02020603050405020304" pitchFamily="18" charset="0"/>
              </a:rPr>
              <a:t> km), </a:t>
            </a:r>
          </a:p>
          <a:p>
            <a:pPr marL="742950" lvl="1" indent="-285750" algn="just">
              <a:lnSpc>
                <a:spcPct val="107000"/>
              </a:lnSpc>
              <a:buFont typeface="Arial" panose="020B0604020202020204" pitchFamily="34" charset="0"/>
              <a:buChar char="•"/>
            </a:pPr>
            <a:r>
              <a:rPr lang="hu-HU" dirty="0">
                <a:effectLst/>
                <a:latin typeface="Calibri" panose="020F0502020204030204" pitchFamily="34" charset="0"/>
                <a:ea typeface="Calibri" panose="020F0502020204030204" pitchFamily="34" charset="0"/>
                <a:cs typeface="Times New Roman" panose="02020603050405020304" pitchFamily="18" charset="0"/>
              </a:rPr>
              <a:t>fekete lyukaknál százmillió fényévben (9,5*10</a:t>
            </a:r>
            <a:r>
              <a:rPr lang="hu-HU" baseline="30000" dirty="0">
                <a:effectLst/>
                <a:latin typeface="Calibri" panose="020F0502020204030204" pitchFamily="34" charset="0"/>
                <a:ea typeface="Calibri" panose="020F0502020204030204" pitchFamily="34" charset="0"/>
                <a:cs typeface="Times New Roman" panose="02020603050405020304" pitchFamily="18" charset="0"/>
              </a:rPr>
              <a:t>20</a:t>
            </a:r>
            <a:r>
              <a:rPr lang="hu-HU" dirty="0">
                <a:effectLst/>
                <a:latin typeface="Calibri" panose="020F0502020204030204" pitchFamily="34" charset="0"/>
                <a:ea typeface="Calibri" panose="020F0502020204030204" pitchFamily="34" charset="0"/>
                <a:cs typeface="Times New Roman" panose="02020603050405020304" pitchFamily="18" charset="0"/>
              </a:rPr>
              <a:t> km) adják meg. </a:t>
            </a:r>
          </a:p>
          <a:p>
            <a:pPr marL="285750" indent="-285750" algn="just">
              <a:lnSpc>
                <a:spcPct val="107000"/>
              </a:lnSpc>
              <a:buFont typeface="Arial" panose="020B0604020202020204" pitchFamily="34" charset="0"/>
              <a:buChar char="•"/>
            </a:pPr>
            <a:r>
              <a:rPr lang="hu-HU" dirty="0">
                <a:effectLst/>
                <a:latin typeface="Calibri" panose="020F0502020204030204" pitchFamily="34" charset="0"/>
                <a:ea typeface="Calibri" panose="020F0502020204030204" pitchFamily="34" charset="0"/>
                <a:cs typeface="Times New Roman" panose="02020603050405020304" pitchFamily="18" charset="0"/>
              </a:rPr>
              <a:t>Ugyanazon objektum több, akár ugyanazon megfigyelőállomás különböző megfigyeléseiben is szerepelhet. Természetesen előfordul, hogy ugyanazon objektum különböző megfigyelései eltérő tömeget és távolságot becsülnek egy adott objektumra.</a:t>
            </a:r>
          </a:p>
          <a:p>
            <a:pPr marL="285750" indent="-285750" algn="just">
              <a:lnSpc>
                <a:spcPct val="107000"/>
              </a:lnSpc>
              <a:buFont typeface="Arial" panose="020B0604020202020204" pitchFamily="34" charset="0"/>
              <a:buChar char="•"/>
            </a:pPr>
            <a:endParaRPr lang="hu-HU"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Számolja meg, hogy egy adott azonosítójú objektumot hány megfigyelőállomás tart veszélyesnek! Egy objektum akkor veszélyes egy állomás szerint, ha az állomáson végzett megfigyelések átlagos tömege nagyobb, mint c1 kg, és az objektumnak az állomáson mért legközelebbi távolsága kisebb, mint c2 km. (A c1 és c2 kívülről megadott paraméterek.)</a:t>
            </a:r>
          </a:p>
        </p:txBody>
      </p:sp>
    </p:spTree>
    <p:extLst>
      <p:ext uri="{BB962C8B-B14F-4D97-AF65-F5344CB8AC3E}">
        <p14:creationId xmlns:p14="http://schemas.microsoft.com/office/powerpoint/2010/main" val="11998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CBB90008-48E2-4992-BBBC-0D135241DEB6}"/>
              </a:ext>
            </a:extLst>
          </p:cNvPr>
          <p:cNvSpPr txBox="1"/>
          <p:nvPr/>
        </p:nvSpPr>
        <p:spPr>
          <a:xfrm>
            <a:off x="386081" y="1222494"/>
            <a:ext cx="1705916" cy="369332"/>
          </a:xfrm>
          <a:prstGeom prst="rect">
            <a:avLst/>
          </a:prstGeom>
          <a:noFill/>
        </p:spPr>
        <p:txBody>
          <a:bodyPr wrap="none" rtlCol="0">
            <a:spAutoFit/>
          </a:bodyPr>
          <a:lstStyle/>
          <a:p>
            <a:r>
              <a:rPr lang="hu-HU" sz="1800" b="1" dirty="0">
                <a:effectLst/>
                <a:latin typeface="Calibri" panose="020F0502020204030204" pitchFamily="34" charset="0"/>
                <a:ea typeface="Calibri" panose="020F0502020204030204" pitchFamily="34" charset="0"/>
                <a:cs typeface="Calibri" panose="020F0502020204030204" pitchFamily="34" charset="0"/>
              </a:rPr>
              <a:t>Obszervatórium</a:t>
            </a:r>
            <a:endParaRPr lang="hu-HU"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zövegdoboz 5">
            <a:extLst>
              <a:ext uri="{FF2B5EF4-FFF2-40B4-BE49-F238E27FC236}">
                <a16:creationId xmlns:a16="http://schemas.microsoft.com/office/drawing/2014/main" id="{BA914894-7F77-4BB2-B1C3-9B2B0952D9F3}"/>
              </a:ext>
            </a:extLst>
          </p:cNvPr>
          <p:cNvSpPr txBox="1"/>
          <p:nvPr/>
        </p:nvSpPr>
        <p:spPr>
          <a:xfrm>
            <a:off x="195507" y="2357120"/>
            <a:ext cx="2326640"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hu-HU" dirty="0"/>
              <a:t>Tervminták:</a:t>
            </a:r>
          </a:p>
          <a:p>
            <a:pPr marL="285750" indent="-285750">
              <a:buFont typeface="Arial" panose="020B0604020202020204" pitchFamily="34" charset="0"/>
              <a:buChar char="•"/>
            </a:pPr>
            <a:r>
              <a:rPr lang="hu-HU" dirty="0"/>
              <a:t>Egyke:</a:t>
            </a:r>
            <a:br>
              <a:rPr lang="hu-HU" dirty="0"/>
            </a:br>
            <a:r>
              <a:rPr lang="hu-HU" dirty="0"/>
              <a:t>Aszteroida, Nap, </a:t>
            </a:r>
            <a:r>
              <a:rPr lang="hu-HU" dirty="0" err="1"/>
              <a:t>FeketeLyuk</a:t>
            </a:r>
            <a:endParaRPr lang="hu-HU" dirty="0"/>
          </a:p>
          <a:p>
            <a:pPr marL="285750" indent="-285750">
              <a:buFont typeface="Arial" panose="020B0604020202020204" pitchFamily="34" charset="0"/>
              <a:buChar char="•"/>
            </a:pPr>
            <a:r>
              <a:rPr lang="hu-HU" dirty="0"/>
              <a:t>Sablonfüggvény:</a:t>
            </a:r>
            <a:br>
              <a:rPr lang="hu-HU" dirty="0"/>
            </a:br>
            <a:r>
              <a:rPr lang="hu-HU" dirty="0"/>
              <a:t>súlyszorzó()</a:t>
            </a:r>
            <a:br>
              <a:rPr lang="hu-HU" dirty="0"/>
            </a:br>
            <a:r>
              <a:rPr lang="hu-HU" dirty="0"/>
              <a:t>távszorzó()</a:t>
            </a:r>
          </a:p>
          <a:p>
            <a:pPr marL="285750" indent="-285750">
              <a:buFont typeface="Arial" panose="020B0604020202020204" pitchFamily="34" charset="0"/>
              <a:buChar char="•"/>
            </a:pPr>
            <a:r>
              <a:rPr lang="hu-HU" dirty="0" err="1"/>
              <a:t>Startégia</a:t>
            </a:r>
            <a:r>
              <a:rPr lang="hu-HU" dirty="0"/>
              <a:t>:</a:t>
            </a:r>
            <a:br>
              <a:rPr lang="hu-HU" dirty="0"/>
            </a:br>
            <a:r>
              <a:rPr lang="hu-HU" dirty="0"/>
              <a:t>súly()</a:t>
            </a:r>
            <a:br>
              <a:rPr lang="hu-HU" dirty="0"/>
            </a:br>
            <a:r>
              <a:rPr lang="hu-HU" dirty="0"/>
              <a:t>táv()</a:t>
            </a:r>
            <a:br>
              <a:rPr lang="hu-HU" dirty="0"/>
            </a:br>
            <a:br>
              <a:rPr lang="hu-HU" dirty="0"/>
            </a:br>
            <a:endParaRPr lang="hu-HU" dirty="0"/>
          </a:p>
        </p:txBody>
      </p:sp>
      <p:pic>
        <p:nvPicPr>
          <p:cNvPr id="8" name="Kép 7">
            <a:extLst>
              <a:ext uri="{FF2B5EF4-FFF2-40B4-BE49-F238E27FC236}">
                <a16:creationId xmlns:a16="http://schemas.microsoft.com/office/drawing/2014/main" id="{AD1D273D-1B41-4946-B3D2-A850FAE25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386" y="202965"/>
            <a:ext cx="9140533" cy="6228583"/>
          </a:xfrm>
          <a:prstGeom prst="rect">
            <a:avLst/>
          </a:prstGeom>
        </p:spPr>
      </p:pic>
    </p:spTree>
    <p:extLst>
      <p:ext uri="{BB962C8B-B14F-4D97-AF65-F5344CB8AC3E}">
        <p14:creationId xmlns:p14="http://schemas.microsoft.com/office/powerpoint/2010/main" val="353117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773E5A8-7DA3-45A1-8527-03572F351610}"/>
              </a:ext>
            </a:extLst>
          </p:cNvPr>
          <p:cNvSpPr>
            <a:spLocks noGrp="1"/>
          </p:cNvSpPr>
          <p:nvPr>
            <p:ph type="title"/>
          </p:nvPr>
        </p:nvSpPr>
        <p:spPr>
          <a:xfrm>
            <a:off x="838200" y="365125"/>
            <a:ext cx="10307320" cy="854075"/>
          </a:xfrm>
        </p:spPr>
        <p:txBody>
          <a:bodyPr>
            <a:normAutofit/>
          </a:bodyPr>
          <a:lstStyle/>
          <a:p>
            <a:r>
              <a:rPr lang="hu-HU" sz="3200" dirty="0">
                <a:latin typeface="Calibri" panose="020F0502020204030204" pitchFamily="34" charset="0"/>
                <a:cs typeface="Calibri" panose="020F0502020204030204" pitchFamily="34" charset="0"/>
              </a:rPr>
              <a:t>3. Beadandó (szimulációs feladat)</a:t>
            </a:r>
          </a:p>
        </p:txBody>
      </p:sp>
      <p:sp>
        <p:nvSpPr>
          <p:cNvPr id="3" name="Tartalom helye 2">
            <a:extLst>
              <a:ext uri="{FF2B5EF4-FFF2-40B4-BE49-F238E27FC236}">
                <a16:creationId xmlns:a16="http://schemas.microsoft.com/office/drawing/2014/main" id="{31A2A4FE-C64C-4E7A-9051-8361DE52A917}"/>
              </a:ext>
            </a:extLst>
          </p:cNvPr>
          <p:cNvSpPr>
            <a:spLocks noGrp="1"/>
          </p:cNvSpPr>
          <p:nvPr>
            <p:ph idx="1"/>
          </p:nvPr>
        </p:nvSpPr>
        <p:spPr>
          <a:xfrm>
            <a:off x="838200" y="1371600"/>
            <a:ext cx="10515600" cy="4805363"/>
          </a:xfrm>
        </p:spPr>
        <p:txBody>
          <a:bodyPr>
            <a:normAutofit/>
          </a:bodyPr>
          <a:lstStyle/>
          <a:p>
            <a:r>
              <a:rPr lang="hu-HU" sz="2000" dirty="0"/>
              <a:t>Tervmintákat használó, többféle objektummal működő alkalmazás.</a:t>
            </a:r>
          </a:p>
          <a:p>
            <a:r>
              <a:rPr lang="hu-HU" sz="2000" dirty="0"/>
              <a:t>A feladatok megoldásához több olyan osztályt kell használni, amelyek egy közös ősosztályból származnak és felüldefiniálják az ősosztály virtuális metódusait. </a:t>
            </a:r>
          </a:p>
          <a:p>
            <a:r>
              <a:rPr lang="hu-HU" sz="2000" dirty="0"/>
              <a:t>Ezen osztályok objektumait egy gyűjteménybe kell elhelyezni, majd ezt a gyűjteményt kell bejárni, a benne levő objektumok megfelelő metódusait meghívni. </a:t>
            </a:r>
          </a:p>
          <a:p>
            <a:r>
              <a:rPr lang="hu-HU" sz="2000" dirty="0"/>
              <a:t>Ez a bejárás a </a:t>
            </a:r>
            <a:r>
              <a:rPr lang="hu-HU" sz="2000" dirty="0" err="1"/>
              <a:t>futásidejű</a:t>
            </a:r>
            <a:r>
              <a:rPr lang="hu-HU" sz="2000" dirty="0"/>
              <a:t> polimorfizmusra támaszkodik.  Használjon legalább két tervezési mintát is.</a:t>
            </a:r>
          </a:p>
          <a:p>
            <a:r>
              <a:rPr lang="hu-HU" sz="2000" dirty="0"/>
              <a:t>A gyűjtemények bejárását továbbra is a tanult programozási tételek alapján végezze.</a:t>
            </a:r>
          </a:p>
          <a:p>
            <a:r>
              <a:rPr lang="hu-HU" sz="2000" dirty="0"/>
              <a:t>A tesztkörnyezet biztosítson </a:t>
            </a:r>
            <a:r>
              <a:rPr lang="hu-HU" sz="2000" dirty="0" err="1"/>
              <a:t>egységenkénti</a:t>
            </a:r>
            <a:r>
              <a:rPr lang="hu-HU" sz="2000" dirty="0"/>
              <a:t> (osztály, metódus) tesztelési eseteket is a végfelhasználói teszteseteken kívül.</a:t>
            </a:r>
          </a:p>
          <a:p>
            <a:endParaRPr lang="hu-HU" sz="2000" dirty="0"/>
          </a:p>
        </p:txBody>
      </p:sp>
    </p:spTree>
    <p:extLst>
      <p:ext uri="{BB962C8B-B14F-4D97-AF65-F5344CB8AC3E}">
        <p14:creationId xmlns:p14="http://schemas.microsoft.com/office/powerpoint/2010/main" val="405347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EB372171-EBBB-4B75-A0E7-C9D1CB622D24}"/>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hu-HU" sz="2600" dirty="0">
                <a:solidFill>
                  <a:srgbClr val="FFFFFF"/>
                </a:solidFill>
                <a:latin typeface="+mj-lt"/>
                <a:ea typeface="+mj-ea"/>
                <a:cs typeface="+mj-cs"/>
              </a:rPr>
              <a:t>8</a:t>
            </a:r>
            <a:r>
              <a:rPr lang="en-US" sz="2600" kern="1200" dirty="0">
                <a:solidFill>
                  <a:srgbClr val="FFFFFF"/>
                </a:solidFill>
                <a:latin typeface="+mj-lt"/>
                <a:ea typeface="+mj-ea"/>
                <a:cs typeface="+mj-cs"/>
              </a:rPr>
              <a:t>. </a:t>
            </a:r>
            <a:r>
              <a:rPr lang="hu-HU" sz="2600" kern="1200" dirty="0">
                <a:solidFill>
                  <a:srgbClr val="FFFFFF"/>
                </a:solidFill>
                <a:latin typeface="+mj-lt"/>
                <a:ea typeface="+mj-ea"/>
                <a:cs typeface="+mj-cs"/>
              </a:rPr>
              <a:t>előadás</a:t>
            </a:r>
          </a:p>
        </p:txBody>
      </p:sp>
      <p:sp>
        <p:nvSpPr>
          <p:cNvPr id="2" name="Dia számának helye 1">
            <a:extLst>
              <a:ext uri="{FF2B5EF4-FFF2-40B4-BE49-F238E27FC236}">
                <a16:creationId xmlns:a16="http://schemas.microsoft.com/office/drawing/2014/main" id="{94BDCDBC-A3A1-49D3-992C-D32B2E1E582E}"/>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F6A09BDF-08F0-4B7E-BFE0-6DB12198B295}" type="slidenum">
              <a:rPr lang="en-US">
                <a:solidFill>
                  <a:srgbClr val="898989"/>
                </a:solidFill>
              </a:rPr>
              <a:pPr>
                <a:spcAft>
                  <a:spcPts val="600"/>
                </a:spcAft>
              </a:pPr>
              <a:t>19</a:t>
            </a:fld>
            <a:endParaRPr lang="en-US" dirty="0">
              <a:solidFill>
                <a:srgbClr val="898989"/>
              </a:solidFill>
            </a:endParaRPr>
          </a:p>
        </p:txBody>
      </p:sp>
      <p:pic>
        <p:nvPicPr>
          <p:cNvPr id="5" name="Kép 4">
            <a:extLst>
              <a:ext uri="{FF2B5EF4-FFF2-40B4-BE49-F238E27FC236}">
                <a16:creationId xmlns:a16="http://schemas.microsoft.com/office/drawing/2014/main" id="{97771CC3-B183-4FF7-B2DE-FE7767E5F2F2}"/>
              </a:ext>
            </a:extLst>
          </p:cNvPr>
          <p:cNvPicPr>
            <a:picLocks noChangeAspect="1"/>
          </p:cNvPicPr>
          <p:nvPr/>
        </p:nvPicPr>
        <p:blipFill>
          <a:blip r:embed="rId2"/>
          <a:stretch>
            <a:fillRect/>
          </a:stretch>
        </p:blipFill>
        <p:spPr>
          <a:xfrm>
            <a:off x="3876197" y="680301"/>
            <a:ext cx="7518628" cy="5497398"/>
          </a:xfrm>
          <a:prstGeom prst="rect">
            <a:avLst/>
          </a:prstGeom>
        </p:spPr>
      </p:pic>
    </p:spTree>
    <p:extLst>
      <p:ext uri="{BB962C8B-B14F-4D97-AF65-F5344CB8AC3E}">
        <p14:creationId xmlns:p14="http://schemas.microsoft.com/office/powerpoint/2010/main" val="720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7" name="Rectangle 23">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5">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7">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29" name="Straight Connector 28">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Group 33">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5" name="Oval 34">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41">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43">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5" name="Straight Connector 44">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3" name="Rectangle 49">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51">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3" name="Straight Connector 52">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Cím 1">
            <a:extLst>
              <a:ext uri="{FF2B5EF4-FFF2-40B4-BE49-F238E27FC236}">
                <a16:creationId xmlns:a16="http://schemas.microsoft.com/office/drawing/2014/main" id="{049CC048-2941-415A-9BB3-1E73FB6248B5}"/>
              </a:ext>
            </a:extLst>
          </p:cNvPr>
          <p:cNvSpPr>
            <a:spLocks noGrp="1"/>
          </p:cNvSpPr>
          <p:nvPr>
            <p:ph type="title"/>
          </p:nvPr>
        </p:nvSpPr>
        <p:spPr>
          <a:xfrm>
            <a:off x="630936" y="495992"/>
            <a:ext cx="4195140" cy="5638831"/>
          </a:xfrm>
          <a:noFill/>
        </p:spPr>
        <p:txBody>
          <a:bodyPr anchor="ctr">
            <a:normAutofit/>
          </a:bodyPr>
          <a:lstStyle/>
          <a:p>
            <a:r>
              <a:rPr lang="hu-HU" sz="4800" b="1"/>
              <a:t>Feladatok</a:t>
            </a:r>
          </a:p>
        </p:txBody>
      </p:sp>
      <p:sp>
        <p:nvSpPr>
          <p:cNvPr id="4" name="Dia számának helye 3">
            <a:extLst>
              <a:ext uri="{FF2B5EF4-FFF2-40B4-BE49-F238E27FC236}">
                <a16:creationId xmlns:a16="http://schemas.microsoft.com/office/drawing/2014/main" id="{E25ECA35-6EDA-489C-BE47-DC1F4B16438D}"/>
              </a:ext>
            </a:extLst>
          </p:cNvPr>
          <p:cNvSpPr>
            <a:spLocks noGrp="1"/>
          </p:cNvSpPr>
          <p:nvPr>
            <p:ph type="sldNum" sz="quarter" idx="12"/>
          </p:nvPr>
        </p:nvSpPr>
        <p:spPr>
          <a:xfrm>
            <a:off x="0" y="6309360"/>
            <a:ext cx="640080" cy="548640"/>
          </a:xfrm>
        </p:spPr>
        <p:txBody>
          <a:bodyPr vert="horz" lIns="91440" tIns="45720" rIns="91440" bIns="45720" rtlCol="0">
            <a:normAutofit/>
          </a:bodyPr>
          <a:lstStyle/>
          <a:p>
            <a:pPr algn="ctr" defTabSz="914400">
              <a:spcAft>
                <a:spcPts val="600"/>
              </a:spcAft>
            </a:pPr>
            <a:fld id="{F6A09BDF-08F0-4B7E-BFE0-6DB12198B295}" type="slidenum">
              <a:rPr lang="en-US">
                <a:solidFill>
                  <a:schemeClr val="tx1"/>
                </a:solidFill>
              </a:rPr>
              <a:pPr algn="ctr" defTabSz="914400">
                <a:spcAft>
                  <a:spcPts val="600"/>
                </a:spcAft>
              </a:pPr>
              <a:t>2</a:t>
            </a:fld>
            <a:endParaRPr lang="en-US">
              <a:solidFill>
                <a:schemeClr val="tx1"/>
              </a:solidFill>
            </a:endParaRPr>
          </a:p>
        </p:txBody>
      </p:sp>
      <p:graphicFrame>
        <p:nvGraphicFramePr>
          <p:cNvPr id="6" name="Tartalom helye 2">
            <a:hlinkClick r:id="" action="ppaction://noaction"/>
            <a:extLst>
              <a:ext uri="{FF2B5EF4-FFF2-40B4-BE49-F238E27FC236}">
                <a16:creationId xmlns:a16="http://schemas.microsoft.com/office/drawing/2014/main" id="{99F08140-DDD9-42C6-905B-01A4CEFF841E}"/>
              </a:ext>
            </a:extLst>
          </p:cNvPr>
          <p:cNvGraphicFramePr>
            <a:graphicFrameLocks noGrp="1"/>
          </p:cNvGraphicFramePr>
          <p:nvPr>
            <p:ph idx="1"/>
            <p:extLst>
              <p:ext uri="{D42A27DB-BD31-4B8C-83A1-F6EECF244321}">
                <p14:modId xmlns:p14="http://schemas.microsoft.com/office/powerpoint/2010/main" val="1664179218"/>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12942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zövegdoboz 272">
            <a:extLst>
              <a:ext uri="{FF2B5EF4-FFF2-40B4-BE49-F238E27FC236}">
                <a16:creationId xmlns:a16="http://schemas.microsoft.com/office/drawing/2014/main" id="{9260A2CB-7803-4044-A0A7-3F26DBAC3C81}"/>
              </a:ext>
            </a:extLst>
          </p:cNvPr>
          <p:cNvSpPr txBox="1"/>
          <p:nvPr/>
        </p:nvSpPr>
        <p:spPr>
          <a:xfrm>
            <a:off x="380041" y="101078"/>
            <a:ext cx="11378115" cy="923330"/>
          </a:xfrm>
          <a:prstGeom prst="rect">
            <a:avLst/>
          </a:prstGeom>
          <a:noFill/>
        </p:spPr>
        <p:txBody>
          <a:bodyPr wrap="none" rtlCol="0">
            <a:spAutoFit/>
          </a:bodyPr>
          <a:lstStyle/>
          <a:p>
            <a:r>
              <a:rPr lang="hu-HU" sz="1800" dirty="0">
                <a:effectLst/>
                <a:latin typeface="Calibri" panose="020F0502020204030204" pitchFamily="34" charset="0"/>
                <a:ea typeface="Calibri" panose="020F0502020204030204" pitchFamily="34" charset="0"/>
                <a:cs typeface="Calibri" panose="020F0502020204030204" pitchFamily="34" charset="0"/>
              </a:rPr>
              <a:t>Egy vadász (név és az életkor) számos trófeát gyűjtött. Egy trófeán az elejtett vad fajtáját (elefánt, orrszarvú, oroszlán), az</a:t>
            </a:r>
          </a:p>
          <a:p>
            <a:r>
              <a:rPr lang="hu-HU" sz="1800" dirty="0">
                <a:effectLst/>
                <a:latin typeface="Calibri" panose="020F0502020204030204" pitchFamily="34" charset="0"/>
                <a:ea typeface="Calibri" panose="020F0502020204030204" pitchFamily="34" charset="0"/>
                <a:cs typeface="Calibri" panose="020F0502020204030204" pitchFamily="34" charset="0"/>
              </a:rPr>
              <a:t>elejtés helyét és dátumát, az elejtett vad tömegét (kg-ban), valamint egy különleges adatot: elefántok esetén agyarainak </a:t>
            </a:r>
          </a:p>
          <a:p>
            <a:r>
              <a:rPr lang="hu-HU" sz="1800" dirty="0">
                <a:effectLst/>
                <a:latin typeface="Calibri" panose="020F0502020204030204" pitchFamily="34" charset="0"/>
                <a:ea typeface="Calibri" panose="020F0502020204030204" pitchFamily="34" charset="0"/>
                <a:cs typeface="Calibri" panose="020F0502020204030204" pitchFamily="34" charset="0"/>
              </a:rPr>
              <a:t>hossza  külön-külön (cm-ben), orrszarvúaknál az </a:t>
            </a:r>
            <a:r>
              <a:rPr lang="hu-HU" sz="1800" dirty="0" err="1">
                <a:effectLst/>
                <a:latin typeface="Calibri" panose="020F0502020204030204" pitchFamily="34" charset="0"/>
                <a:ea typeface="Calibri" panose="020F0502020204030204" pitchFamily="34" charset="0"/>
                <a:cs typeface="Calibri" panose="020F0502020204030204" pitchFamily="34" charset="0"/>
              </a:rPr>
              <a:t>orrszarv</a:t>
            </a:r>
            <a:r>
              <a:rPr lang="hu-HU" sz="1800" dirty="0">
                <a:effectLst/>
                <a:latin typeface="Calibri" panose="020F0502020204030204" pitchFamily="34" charset="0"/>
                <a:ea typeface="Calibri" panose="020F0502020204030204" pitchFamily="34" charset="0"/>
                <a:cs typeface="Calibri" panose="020F0502020204030204" pitchFamily="34" charset="0"/>
              </a:rPr>
              <a:t> súlya, oroszlánoknál a vad neme (hím vagy nőstény) értjük.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églalap 67">
            <a:extLst>
              <a:ext uri="{FF2B5EF4-FFF2-40B4-BE49-F238E27FC236}">
                <a16:creationId xmlns:a16="http://schemas.microsoft.com/office/drawing/2014/main" id="{7AC046D8-ED92-4842-896B-8F01E58D6955}"/>
              </a:ext>
            </a:extLst>
          </p:cNvPr>
          <p:cNvSpPr/>
          <p:nvPr/>
        </p:nvSpPr>
        <p:spPr>
          <a:xfrm>
            <a:off x="1284532" y="1153606"/>
            <a:ext cx="2225769" cy="14207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Vadász</a:t>
            </a:r>
          </a:p>
          <a:p>
            <a:r>
              <a:rPr lang="hu-HU" sz="1600" dirty="0">
                <a:solidFill>
                  <a:schemeClr val="tx1"/>
                </a:solidFill>
              </a:rPr>
              <a:t>+ név : </a:t>
            </a:r>
            <a:r>
              <a:rPr lang="hu-HU" sz="1600" dirty="0" err="1">
                <a:solidFill>
                  <a:schemeClr val="tx1"/>
                </a:solidFill>
              </a:rPr>
              <a:t>string</a:t>
            </a:r>
            <a:endParaRPr lang="hu-HU" sz="1600" dirty="0">
              <a:solidFill>
                <a:schemeClr val="tx1"/>
              </a:solidFill>
            </a:endParaRPr>
          </a:p>
          <a:p>
            <a:r>
              <a:rPr lang="hu-HU" sz="1600" dirty="0">
                <a:solidFill>
                  <a:schemeClr val="tx1"/>
                </a:solidFill>
              </a:rPr>
              <a:t>+ kor : int</a:t>
            </a:r>
          </a:p>
        </p:txBody>
      </p:sp>
      <p:sp>
        <p:nvSpPr>
          <p:cNvPr id="69" name="Téglalap 68">
            <a:extLst>
              <a:ext uri="{FF2B5EF4-FFF2-40B4-BE49-F238E27FC236}">
                <a16:creationId xmlns:a16="http://schemas.microsoft.com/office/drawing/2014/main" id="{C198182B-77E9-4A28-AEAB-BEC3A4A5D6A6}"/>
              </a:ext>
            </a:extLst>
          </p:cNvPr>
          <p:cNvSpPr/>
          <p:nvPr/>
        </p:nvSpPr>
        <p:spPr>
          <a:xfrm>
            <a:off x="5326750" y="1153607"/>
            <a:ext cx="2225768" cy="12048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Trófea</a:t>
            </a:r>
          </a:p>
        </p:txBody>
      </p:sp>
      <p:cxnSp>
        <p:nvCxnSpPr>
          <p:cNvPr id="70" name="Egyenes összekötő 69">
            <a:extLst>
              <a:ext uri="{FF2B5EF4-FFF2-40B4-BE49-F238E27FC236}">
                <a16:creationId xmlns:a16="http://schemas.microsoft.com/office/drawing/2014/main" id="{04C8159E-ADEE-4411-8033-529C1C8EB3C5}"/>
              </a:ext>
            </a:extLst>
          </p:cNvPr>
          <p:cNvCxnSpPr>
            <a:cxnSpLocks/>
            <a:stCxn id="82" idx="3"/>
            <a:endCxn id="81" idx="0"/>
          </p:cNvCxnSpPr>
          <p:nvPr/>
        </p:nvCxnSpPr>
        <p:spPr>
          <a:xfrm>
            <a:off x="6437360" y="2558119"/>
            <a:ext cx="2387" cy="38292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églalap 71">
            <a:extLst>
              <a:ext uri="{FF2B5EF4-FFF2-40B4-BE49-F238E27FC236}">
                <a16:creationId xmlns:a16="http://schemas.microsoft.com/office/drawing/2014/main" id="{84C3E9AE-0A5A-4185-A495-BE899FD2D287}"/>
              </a:ext>
            </a:extLst>
          </p:cNvPr>
          <p:cNvSpPr/>
          <p:nvPr/>
        </p:nvSpPr>
        <p:spPr>
          <a:xfrm>
            <a:off x="5326677" y="1468388"/>
            <a:ext cx="2226331" cy="4702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a:extLst>
              <a:ext uri="{FF2B5EF4-FFF2-40B4-BE49-F238E27FC236}">
                <a16:creationId xmlns:a16="http://schemas.microsoft.com/office/drawing/2014/main" id="{CAEAEA66-3651-4392-A507-FD2EF6523460}"/>
              </a:ext>
            </a:extLst>
          </p:cNvPr>
          <p:cNvSpPr/>
          <p:nvPr/>
        </p:nvSpPr>
        <p:spPr>
          <a:xfrm>
            <a:off x="1284842" y="1468388"/>
            <a:ext cx="2225459" cy="4702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Szövegdoboz 79">
            <a:extLst>
              <a:ext uri="{FF2B5EF4-FFF2-40B4-BE49-F238E27FC236}">
                <a16:creationId xmlns:a16="http://schemas.microsoft.com/office/drawing/2014/main" id="{412C332D-BE1A-4860-B471-F2CB9E3F449B}"/>
              </a:ext>
            </a:extLst>
          </p:cNvPr>
          <p:cNvSpPr txBox="1"/>
          <p:nvPr/>
        </p:nvSpPr>
        <p:spPr>
          <a:xfrm>
            <a:off x="6392149" y="2635371"/>
            <a:ext cx="1142109" cy="338554"/>
          </a:xfrm>
          <a:prstGeom prst="rect">
            <a:avLst/>
          </a:prstGeom>
          <a:noFill/>
        </p:spPr>
        <p:txBody>
          <a:bodyPr wrap="none" rtlCol="0">
            <a:spAutoFit/>
          </a:bodyPr>
          <a:lstStyle/>
          <a:p>
            <a:pPr algn="ctr"/>
            <a:r>
              <a:rPr lang="hu-HU" sz="1600" dirty="0"/>
              <a:t>+ zsákmány</a:t>
            </a:r>
          </a:p>
        </p:txBody>
      </p:sp>
      <p:sp>
        <p:nvSpPr>
          <p:cNvPr id="81" name="Téglalap 80">
            <a:extLst>
              <a:ext uri="{FF2B5EF4-FFF2-40B4-BE49-F238E27FC236}">
                <a16:creationId xmlns:a16="http://schemas.microsoft.com/office/drawing/2014/main" id="{73A2D2B5-BF3E-48A6-9A59-D69BEDB06416}"/>
              </a:ext>
            </a:extLst>
          </p:cNvPr>
          <p:cNvSpPr/>
          <p:nvPr/>
        </p:nvSpPr>
        <p:spPr>
          <a:xfrm>
            <a:off x="5049290" y="2941040"/>
            <a:ext cx="2780913" cy="13516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i="1" dirty="0">
                <a:solidFill>
                  <a:schemeClr val="tx1"/>
                </a:solidFill>
              </a:rPr>
              <a:t>Vad</a:t>
            </a:r>
          </a:p>
        </p:txBody>
      </p:sp>
      <p:sp>
        <p:nvSpPr>
          <p:cNvPr id="83" name="Téglalap 82">
            <a:extLst>
              <a:ext uri="{FF2B5EF4-FFF2-40B4-BE49-F238E27FC236}">
                <a16:creationId xmlns:a16="http://schemas.microsoft.com/office/drawing/2014/main" id="{6C5C9141-89C4-4741-BFE8-88F61B881864}"/>
              </a:ext>
            </a:extLst>
          </p:cNvPr>
          <p:cNvSpPr/>
          <p:nvPr/>
        </p:nvSpPr>
        <p:spPr>
          <a:xfrm>
            <a:off x="5049289" y="3277703"/>
            <a:ext cx="2780913"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4" name="Egyenes összekötő 83">
            <a:extLst>
              <a:ext uri="{FF2B5EF4-FFF2-40B4-BE49-F238E27FC236}">
                <a16:creationId xmlns:a16="http://schemas.microsoft.com/office/drawing/2014/main" id="{0D833DB4-ED1F-4DD1-8AA9-A425F847D00B}"/>
              </a:ext>
            </a:extLst>
          </p:cNvPr>
          <p:cNvCxnSpPr>
            <a:cxnSpLocks/>
            <a:stCxn id="74" idx="3"/>
            <a:endCxn id="86" idx="2"/>
          </p:cNvCxnSpPr>
          <p:nvPr/>
        </p:nvCxnSpPr>
        <p:spPr>
          <a:xfrm flipV="1">
            <a:off x="3510301" y="1702049"/>
            <a:ext cx="1713681" cy="1451"/>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5" name="Szövegdoboz 84">
            <a:extLst>
              <a:ext uri="{FF2B5EF4-FFF2-40B4-BE49-F238E27FC236}">
                <a16:creationId xmlns:a16="http://schemas.microsoft.com/office/drawing/2014/main" id="{2A043A8B-A947-48DF-AB90-5C1379811083}"/>
              </a:ext>
            </a:extLst>
          </p:cNvPr>
          <p:cNvSpPr txBox="1"/>
          <p:nvPr/>
        </p:nvSpPr>
        <p:spPr>
          <a:xfrm>
            <a:off x="4446811" y="1714294"/>
            <a:ext cx="931217" cy="338554"/>
          </a:xfrm>
          <a:prstGeom prst="rect">
            <a:avLst/>
          </a:prstGeom>
          <a:noFill/>
        </p:spPr>
        <p:txBody>
          <a:bodyPr wrap="none" rtlCol="0">
            <a:spAutoFit/>
          </a:bodyPr>
          <a:lstStyle/>
          <a:p>
            <a:pPr algn="ctr"/>
            <a:r>
              <a:rPr lang="hu-HU" sz="1600" dirty="0"/>
              <a:t>+ trófeák</a:t>
            </a:r>
          </a:p>
        </p:txBody>
      </p:sp>
      <p:sp>
        <p:nvSpPr>
          <p:cNvPr id="86" name="Ellipszis 85">
            <a:extLst>
              <a:ext uri="{FF2B5EF4-FFF2-40B4-BE49-F238E27FC236}">
                <a16:creationId xmlns:a16="http://schemas.microsoft.com/office/drawing/2014/main" id="{DA03945C-2F1D-400E-B993-D1A3177CDDBD}"/>
              </a:ext>
            </a:extLst>
          </p:cNvPr>
          <p:cNvSpPr/>
          <p:nvPr/>
        </p:nvSpPr>
        <p:spPr>
          <a:xfrm>
            <a:off x="5223982" y="1660551"/>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Háromszög 86">
            <a:extLst>
              <a:ext uri="{FF2B5EF4-FFF2-40B4-BE49-F238E27FC236}">
                <a16:creationId xmlns:a16="http://schemas.microsoft.com/office/drawing/2014/main" id="{5D5BAF7B-97B2-4242-8922-D5CAAA4EAFC8}"/>
              </a:ext>
            </a:extLst>
          </p:cNvPr>
          <p:cNvSpPr/>
          <p:nvPr/>
        </p:nvSpPr>
        <p:spPr>
          <a:xfrm>
            <a:off x="6331709" y="4292714"/>
            <a:ext cx="190690" cy="23276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8" name="Összekötő: szögletes 87">
            <a:extLst>
              <a:ext uri="{FF2B5EF4-FFF2-40B4-BE49-F238E27FC236}">
                <a16:creationId xmlns:a16="http://schemas.microsoft.com/office/drawing/2014/main" id="{9887DFA2-1F99-437F-8FBB-CE6CE5C085F5}"/>
              </a:ext>
            </a:extLst>
          </p:cNvPr>
          <p:cNvCxnSpPr>
            <a:cxnSpLocks/>
            <a:stCxn id="97" idx="0"/>
            <a:endCxn id="87" idx="3"/>
          </p:cNvCxnSpPr>
          <p:nvPr/>
        </p:nvCxnSpPr>
        <p:spPr>
          <a:xfrm rot="16200000" flipV="1">
            <a:off x="6173617" y="4778916"/>
            <a:ext cx="506876" cy="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Összekötő: szögletes 90">
            <a:extLst>
              <a:ext uri="{FF2B5EF4-FFF2-40B4-BE49-F238E27FC236}">
                <a16:creationId xmlns:a16="http://schemas.microsoft.com/office/drawing/2014/main" id="{EAA10298-F06F-430C-8D79-9731CD71732E}"/>
              </a:ext>
            </a:extLst>
          </p:cNvPr>
          <p:cNvCxnSpPr>
            <a:cxnSpLocks/>
            <a:stCxn id="110" idx="0"/>
            <a:endCxn id="87" idx="3"/>
          </p:cNvCxnSpPr>
          <p:nvPr/>
        </p:nvCxnSpPr>
        <p:spPr>
          <a:xfrm rot="16200000" flipV="1">
            <a:off x="7841435" y="3111099"/>
            <a:ext cx="499705" cy="332846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Háromszög 91">
            <a:extLst>
              <a:ext uri="{FF2B5EF4-FFF2-40B4-BE49-F238E27FC236}">
                <a16:creationId xmlns:a16="http://schemas.microsoft.com/office/drawing/2014/main" id="{FF4D0668-8900-4591-B42F-4D891CD69F66}"/>
              </a:ext>
            </a:extLst>
          </p:cNvPr>
          <p:cNvSpPr/>
          <p:nvPr/>
        </p:nvSpPr>
        <p:spPr>
          <a:xfrm rot="5400000">
            <a:off x="4376095" y="1488700"/>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3" name="Szövegdoboz 92">
            <a:extLst>
              <a:ext uri="{FF2B5EF4-FFF2-40B4-BE49-F238E27FC236}">
                <a16:creationId xmlns:a16="http://schemas.microsoft.com/office/drawing/2014/main" id="{91257ADD-C561-466B-AE14-F3CE4FAF883C}"/>
              </a:ext>
            </a:extLst>
          </p:cNvPr>
          <p:cNvSpPr txBox="1"/>
          <p:nvPr/>
        </p:nvSpPr>
        <p:spPr>
          <a:xfrm>
            <a:off x="3842148" y="1382587"/>
            <a:ext cx="550151" cy="338554"/>
          </a:xfrm>
          <a:prstGeom prst="rect">
            <a:avLst/>
          </a:prstGeom>
          <a:noFill/>
        </p:spPr>
        <p:txBody>
          <a:bodyPr wrap="square" rtlCol="0">
            <a:spAutoFit/>
          </a:bodyPr>
          <a:lstStyle/>
          <a:p>
            <a:pPr algn="ctr"/>
            <a:r>
              <a:rPr lang="hu-HU" sz="1600" dirty="0"/>
              <a:t>elejt</a:t>
            </a:r>
          </a:p>
        </p:txBody>
      </p:sp>
      <p:sp>
        <p:nvSpPr>
          <p:cNvPr id="94" name="Szövegdoboz 93">
            <a:extLst>
              <a:ext uri="{FF2B5EF4-FFF2-40B4-BE49-F238E27FC236}">
                <a16:creationId xmlns:a16="http://schemas.microsoft.com/office/drawing/2014/main" id="{61F16A39-6FBF-491F-8302-996CE1595DEC}"/>
              </a:ext>
            </a:extLst>
          </p:cNvPr>
          <p:cNvSpPr txBox="1"/>
          <p:nvPr/>
        </p:nvSpPr>
        <p:spPr>
          <a:xfrm>
            <a:off x="4997336" y="1363956"/>
            <a:ext cx="303288" cy="379591"/>
          </a:xfrm>
          <a:prstGeom prst="rect">
            <a:avLst/>
          </a:prstGeom>
          <a:noFill/>
        </p:spPr>
        <p:txBody>
          <a:bodyPr wrap="none" rtlCol="0">
            <a:spAutoFit/>
          </a:bodyPr>
          <a:lstStyle/>
          <a:p>
            <a:pPr algn="ctr"/>
            <a:r>
              <a:rPr lang="hu-HU" sz="2800" baseline="-10000" dirty="0"/>
              <a:t>*</a:t>
            </a:r>
          </a:p>
        </p:txBody>
      </p:sp>
      <p:sp>
        <p:nvSpPr>
          <p:cNvPr id="95" name="Téglalap 94">
            <a:extLst>
              <a:ext uri="{FF2B5EF4-FFF2-40B4-BE49-F238E27FC236}">
                <a16:creationId xmlns:a16="http://schemas.microsoft.com/office/drawing/2014/main" id="{AAB866A0-225F-4604-BA67-E23BF39AEFC5}"/>
              </a:ext>
            </a:extLst>
          </p:cNvPr>
          <p:cNvSpPr/>
          <p:nvPr/>
        </p:nvSpPr>
        <p:spPr>
          <a:xfrm>
            <a:off x="1739276" y="5024606"/>
            <a:ext cx="2780913" cy="11558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Elefánt</a:t>
            </a:r>
          </a:p>
          <a:p>
            <a:r>
              <a:rPr lang="hu-HU" sz="1600" dirty="0">
                <a:solidFill>
                  <a:schemeClr val="tx1"/>
                </a:solidFill>
              </a:rPr>
              <a:t>+ jobbagyarhossz : </a:t>
            </a:r>
            <a:r>
              <a:rPr lang="hu-HU" sz="1600" dirty="0" err="1">
                <a:solidFill>
                  <a:schemeClr val="tx1"/>
                </a:solidFill>
              </a:rPr>
              <a:t>real</a:t>
            </a:r>
            <a:endParaRPr lang="hu-HU" sz="1600" dirty="0">
              <a:solidFill>
                <a:schemeClr val="tx1"/>
              </a:solidFill>
            </a:endParaRPr>
          </a:p>
          <a:p>
            <a:r>
              <a:rPr lang="hu-HU" sz="1600" dirty="0">
                <a:solidFill>
                  <a:schemeClr val="tx1"/>
                </a:solidFill>
              </a:rPr>
              <a:t>+ balagyarhossz : </a:t>
            </a:r>
            <a:r>
              <a:rPr lang="hu-HU" sz="1600" dirty="0" err="1">
                <a:solidFill>
                  <a:schemeClr val="tx1"/>
                </a:solidFill>
              </a:rPr>
              <a:t>real</a:t>
            </a:r>
            <a:endParaRPr lang="hu-HU" sz="1600" dirty="0">
              <a:solidFill>
                <a:schemeClr val="tx1"/>
              </a:solidFill>
            </a:endParaRPr>
          </a:p>
          <a:p>
            <a:endParaRPr lang="hu-HU" sz="1600" dirty="0">
              <a:solidFill>
                <a:schemeClr val="tx1"/>
              </a:solidFill>
            </a:endParaRPr>
          </a:p>
        </p:txBody>
      </p:sp>
      <p:sp>
        <p:nvSpPr>
          <p:cNvPr id="96" name="Téglalap 95">
            <a:extLst>
              <a:ext uri="{FF2B5EF4-FFF2-40B4-BE49-F238E27FC236}">
                <a16:creationId xmlns:a16="http://schemas.microsoft.com/office/drawing/2014/main" id="{F5948502-023E-4834-A5D3-B4AFE1468C86}"/>
              </a:ext>
            </a:extLst>
          </p:cNvPr>
          <p:cNvSpPr/>
          <p:nvPr/>
        </p:nvSpPr>
        <p:spPr>
          <a:xfrm>
            <a:off x="1739275" y="5361267"/>
            <a:ext cx="2780913" cy="47872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a:extLst>
              <a:ext uri="{FF2B5EF4-FFF2-40B4-BE49-F238E27FC236}">
                <a16:creationId xmlns:a16="http://schemas.microsoft.com/office/drawing/2014/main" id="{00661B00-AAD2-4D3D-AABD-119BC90B355F}"/>
              </a:ext>
            </a:extLst>
          </p:cNvPr>
          <p:cNvSpPr/>
          <p:nvPr/>
        </p:nvSpPr>
        <p:spPr>
          <a:xfrm>
            <a:off x="4890841" y="5032355"/>
            <a:ext cx="3072429" cy="9949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Orrszarvú</a:t>
            </a:r>
          </a:p>
          <a:p>
            <a:r>
              <a:rPr lang="hu-HU" sz="1600" dirty="0">
                <a:solidFill>
                  <a:schemeClr val="tx1"/>
                </a:solidFill>
              </a:rPr>
              <a:t>+ </a:t>
            </a:r>
            <a:r>
              <a:rPr lang="hu-HU" sz="1600">
                <a:solidFill>
                  <a:schemeClr val="tx1"/>
                </a:solidFill>
              </a:rPr>
              <a:t>szarvtömeg </a:t>
            </a:r>
            <a:r>
              <a:rPr lang="hu-HU" sz="1600" dirty="0">
                <a:solidFill>
                  <a:schemeClr val="tx1"/>
                </a:solidFill>
              </a:rPr>
              <a:t>: </a:t>
            </a:r>
            <a:r>
              <a:rPr lang="hu-HU" sz="1600" dirty="0" err="1">
                <a:solidFill>
                  <a:schemeClr val="tx1"/>
                </a:solidFill>
              </a:rPr>
              <a:t>real</a:t>
            </a:r>
            <a:endParaRPr lang="hu-HU" sz="1600" dirty="0">
              <a:solidFill>
                <a:schemeClr val="tx1"/>
              </a:solidFill>
            </a:endParaRPr>
          </a:p>
          <a:p>
            <a:endParaRPr lang="hu-HU" sz="1600" dirty="0">
              <a:solidFill>
                <a:schemeClr val="tx1"/>
              </a:solidFill>
            </a:endParaRPr>
          </a:p>
        </p:txBody>
      </p:sp>
      <p:sp>
        <p:nvSpPr>
          <p:cNvPr id="109" name="Téglalap 108">
            <a:extLst>
              <a:ext uri="{FF2B5EF4-FFF2-40B4-BE49-F238E27FC236}">
                <a16:creationId xmlns:a16="http://schemas.microsoft.com/office/drawing/2014/main" id="{82414F58-9D21-46BC-8EA9-7D355A456C07}"/>
              </a:ext>
            </a:extLst>
          </p:cNvPr>
          <p:cNvSpPr/>
          <p:nvPr/>
        </p:nvSpPr>
        <p:spPr>
          <a:xfrm>
            <a:off x="4890840" y="5369018"/>
            <a:ext cx="3072429"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a:extLst>
              <a:ext uri="{FF2B5EF4-FFF2-40B4-BE49-F238E27FC236}">
                <a16:creationId xmlns:a16="http://schemas.microsoft.com/office/drawing/2014/main" id="{FCBAF9A8-5B78-4FE9-B8B2-AEC5C99F70AF}"/>
              </a:ext>
            </a:extLst>
          </p:cNvPr>
          <p:cNvSpPr/>
          <p:nvPr/>
        </p:nvSpPr>
        <p:spPr>
          <a:xfrm>
            <a:off x="8239714" y="5025184"/>
            <a:ext cx="3031611" cy="9784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Oroszlán</a:t>
            </a:r>
          </a:p>
          <a:p>
            <a:r>
              <a:rPr lang="hu-HU" sz="1600" dirty="0">
                <a:solidFill>
                  <a:schemeClr val="tx1"/>
                </a:solidFill>
              </a:rPr>
              <a:t>+ hím : </a:t>
            </a:r>
            <a:r>
              <a:rPr lang="hu-HU" sz="1600" dirty="0" err="1">
                <a:solidFill>
                  <a:schemeClr val="tx1"/>
                </a:solidFill>
              </a:rPr>
              <a:t>bool</a:t>
            </a:r>
            <a:endParaRPr lang="hu-HU" sz="1600" dirty="0">
              <a:solidFill>
                <a:schemeClr val="tx1"/>
              </a:solidFill>
            </a:endParaRPr>
          </a:p>
          <a:p>
            <a:endParaRPr lang="hu-HU" sz="1600" dirty="0">
              <a:solidFill>
                <a:schemeClr val="tx1"/>
              </a:solidFill>
            </a:endParaRPr>
          </a:p>
          <a:p>
            <a:endParaRPr lang="hu-HU" sz="1600" dirty="0">
              <a:solidFill>
                <a:schemeClr val="tx1"/>
              </a:solidFill>
            </a:endParaRPr>
          </a:p>
        </p:txBody>
      </p:sp>
      <p:sp>
        <p:nvSpPr>
          <p:cNvPr id="111" name="Téglalap 110">
            <a:extLst>
              <a:ext uri="{FF2B5EF4-FFF2-40B4-BE49-F238E27FC236}">
                <a16:creationId xmlns:a16="http://schemas.microsoft.com/office/drawing/2014/main" id="{569DED7F-02F0-4D80-9C8D-FC7E486CB37D}"/>
              </a:ext>
            </a:extLst>
          </p:cNvPr>
          <p:cNvSpPr/>
          <p:nvPr/>
        </p:nvSpPr>
        <p:spPr>
          <a:xfrm>
            <a:off x="8239713" y="5361847"/>
            <a:ext cx="3031611"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12" name="Összekötő: szögletes 111">
            <a:extLst>
              <a:ext uri="{FF2B5EF4-FFF2-40B4-BE49-F238E27FC236}">
                <a16:creationId xmlns:a16="http://schemas.microsoft.com/office/drawing/2014/main" id="{67C66021-FA95-4DFB-839E-E7A1F2813887}"/>
              </a:ext>
            </a:extLst>
          </p:cNvPr>
          <p:cNvCxnSpPr>
            <a:cxnSpLocks/>
            <a:stCxn id="95" idx="0"/>
            <a:endCxn id="87" idx="3"/>
          </p:cNvCxnSpPr>
          <p:nvPr/>
        </p:nvCxnSpPr>
        <p:spPr>
          <a:xfrm rot="5400000" flipH="1" flipV="1">
            <a:off x="4528830" y="3126383"/>
            <a:ext cx="499127" cy="329732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Ellipszis 117">
            <a:extLst>
              <a:ext uri="{FF2B5EF4-FFF2-40B4-BE49-F238E27FC236}">
                <a16:creationId xmlns:a16="http://schemas.microsoft.com/office/drawing/2014/main" id="{16558D8F-7EA1-498A-A2FA-B5B700595B38}"/>
              </a:ext>
            </a:extLst>
          </p:cNvPr>
          <p:cNvSpPr/>
          <p:nvPr/>
        </p:nvSpPr>
        <p:spPr>
          <a:xfrm>
            <a:off x="11061775" y="5711901"/>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27" name="Egyenes összekötő 126">
            <a:extLst>
              <a:ext uri="{FF2B5EF4-FFF2-40B4-BE49-F238E27FC236}">
                <a16:creationId xmlns:a16="http://schemas.microsoft.com/office/drawing/2014/main" id="{A55F429B-107E-4970-9E31-9547502BD663}"/>
              </a:ext>
            </a:extLst>
          </p:cNvPr>
          <p:cNvCxnSpPr>
            <a:cxnSpLocks/>
            <a:stCxn id="118" idx="4"/>
          </p:cNvCxnSpPr>
          <p:nvPr/>
        </p:nvCxnSpPr>
        <p:spPr>
          <a:xfrm>
            <a:off x="11105287" y="5794897"/>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Ellipszis 129">
            <a:extLst>
              <a:ext uri="{FF2B5EF4-FFF2-40B4-BE49-F238E27FC236}">
                <a16:creationId xmlns:a16="http://schemas.microsoft.com/office/drawing/2014/main" id="{124FBC9D-4574-4053-9300-7B52D6B84B84}"/>
              </a:ext>
            </a:extLst>
          </p:cNvPr>
          <p:cNvSpPr/>
          <p:nvPr/>
        </p:nvSpPr>
        <p:spPr>
          <a:xfrm>
            <a:off x="7809084" y="5757001"/>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7" name="Egyenes összekötő 136">
            <a:extLst>
              <a:ext uri="{FF2B5EF4-FFF2-40B4-BE49-F238E27FC236}">
                <a16:creationId xmlns:a16="http://schemas.microsoft.com/office/drawing/2014/main" id="{D8C39118-0AB9-4275-8E30-19950E0BC2CF}"/>
              </a:ext>
            </a:extLst>
          </p:cNvPr>
          <p:cNvCxnSpPr>
            <a:cxnSpLocks/>
            <a:stCxn id="130" idx="4"/>
          </p:cNvCxnSpPr>
          <p:nvPr/>
        </p:nvCxnSpPr>
        <p:spPr>
          <a:xfrm>
            <a:off x="7852596" y="5839997"/>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0" name="Ellipszis 139">
            <a:extLst>
              <a:ext uri="{FF2B5EF4-FFF2-40B4-BE49-F238E27FC236}">
                <a16:creationId xmlns:a16="http://schemas.microsoft.com/office/drawing/2014/main" id="{18599BD5-17A3-4D5B-B9D8-E23F94882518}"/>
              </a:ext>
            </a:extLst>
          </p:cNvPr>
          <p:cNvSpPr/>
          <p:nvPr/>
        </p:nvSpPr>
        <p:spPr>
          <a:xfrm>
            <a:off x="4393299" y="5920768"/>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2" name="Egyenes összekötő 141">
            <a:extLst>
              <a:ext uri="{FF2B5EF4-FFF2-40B4-BE49-F238E27FC236}">
                <a16:creationId xmlns:a16="http://schemas.microsoft.com/office/drawing/2014/main" id="{8D45F235-F7EB-4D70-90CE-047D00D3A960}"/>
              </a:ext>
            </a:extLst>
          </p:cNvPr>
          <p:cNvCxnSpPr>
            <a:cxnSpLocks/>
            <a:stCxn id="140" idx="4"/>
          </p:cNvCxnSpPr>
          <p:nvPr/>
        </p:nvCxnSpPr>
        <p:spPr>
          <a:xfrm>
            <a:off x="4436811" y="6003764"/>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6" name="Ellipszis 145">
            <a:extLst>
              <a:ext uri="{FF2B5EF4-FFF2-40B4-BE49-F238E27FC236}">
                <a16:creationId xmlns:a16="http://schemas.microsoft.com/office/drawing/2014/main" id="{D802E546-3312-4C7A-9B51-A443F4210091}"/>
              </a:ext>
            </a:extLst>
          </p:cNvPr>
          <p:cNvSpPr/>
          <p:nvPr/>
        </p:nvSpPr>
        <p:spPr>
          <a:xfrm>
            <a:off x="7676043" y="410843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7" name="Egyenes összekötő 146">
            <a:extLst>
              <a:ext uri="{FF2B5EF4-FFF2-40B4-BE49-F238E27FC236}">
                <a16:creationId xmlns:a16="http://schemas.microsoft.com/office/drawing/2014/main" id="{7B7BB0BC-04A7-4905-8D37-512EDE760F2D}"/>
              </a:ext>
            </a:extLst>
          </p:cNvPr>
          <p:cNvCxnSpPr>
            <a:cxnSpLocks/>
            <a:stCxn id="146" idx="6"/>
            <a:endCxn id="67" idx="0"/>
          </p:cNvCxnSpPr>
          <p:nvPr/>
        </p:nvCxnSpPr>
        <p:spPr>
          <a:xfrm>
            <a:off x="7763066" y="4149931"/>
            <a:ext cx="740072" cy="1322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0" name="Ellipszis 149">
            <a:extLst>
              <a:ext uri="{FF2B5EF4-FFF2-40B4-BE49-F238E27FC236}">
                <a16:creationId xmlns:a16="http://schemas.microsoft.com/office/drawing/2014/main" id="{17788D39-8543-4598-9D07-6C140004386C}"/>
              </a:ext>
            </a:extLst>
          </p:cNvPr>
          <p:cNvSpPr/>
          <p:nvPr/>
        </p:nvSpPr>
        <p:spPr>
          <a:xfrm>
            <a:off x="7676043" y="361760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1" name="Egyenes összekötő 150">
            <a:extLst>
              <a:ext uri="{FF2B5EF4-FFF2-40B4-BE49-F238E27FC236}">
                <a16:creationId xmlns:a16="http://schemas.microsoft.com/office/drawing/2014/main" id="{3E440437-EE37-4201-878D-B59B70220C96}"/>
              </a:ext>
            </a:extLst>
          </p:cNvPr>
          <p:cNvCxnSpPr>
            <a:cxnSpLocks/>
            <a:stCxn id="150" idx="6"/>
            <a:endCxn id="64" idx="0"/>
          </p:cNvCxnSpPr>
          <p:nvPr/>
        </p:nvCxnSpPr>
        <p:spPr>
          <a:xfrm flipV="1">
            <a:off x="7763066" y="3523241"/>
            <a:ext cx="740072" cy="1358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Ellipszis 153">
            <a:extLst>
              <a:ext uri="{FF2B5EF4-FFF2-40B4-BE49-F238E27FC236}">
                <a16:creationId xmlns:a16="http://schemas.microsoft.com/office/drawing/2014/main" id="{0B20D2C2-444A-4E02-B573-BDC4349E0461}"/>
              </a:ext>
            </a:extLst>
          </p:cNvPr>
          <p:cNvSpPr/>
          <p:nvPr/>
        </p:nvSpPr>
        <p:spPr>
          <a:xfrm>
            <a:off x="7676043" y="3863192"/>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5" name="Egyenes összekötő 154">
            <a:extLst>
              <a:ext uri="{FF2B5EF4-FFF2-40B4-BE49-F238E27FC236}">
                <a16:creationId xmlns:a16="http://schemas.microsoft.com/office/drawing/2014/main" id="{CD5B76F6-E6A3-41A2-81DC-64C8533B3B64}"/>
              </a:ext>
            </a:extLst>
          </p:cNvPr>
          <p:cNvCxnSpPr>
            <a:cxnSpLocks/>
            <a:stCxn id="154" idx="6"/>
            <a:endCxn id="66" idx="0"/>
          </p:cNvCxnSpPr>
          <p:nvPr/>
        </p:nvCxnSpPr>
        <p:spPr>
          <a:xfrm flipV="1">
            <a:off x="7763066" y="3904689"/>
            <a:ext cx="740072"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8" name="Szövegdoboz 157">
            <a:extLst>
              <a:ext uri="{FF2B5EF4-FFF2-40B4-BE49-F238E27FC236}">
                <a16:creationId xmlns:a16="http://schemas.microsoft.com/office/drawing/2014/main" id="{9B58BB32-662C-4A9F-9FDD-CF043A2826E8}"/>
              </a:ext>
            </a:extLst>
          </p:cNvPr>
          <p:cNvSpPr txBox="1"/>
          <p:nvPr/>
        </p:nvSpPr>
        <p:spPr>
          <a:xfrm>
            <a:off x="5326187" y="1431756"/>
            <a:ext cx="1299651" cy="584775"/>
          </a:xfrm>
          <a:prstGeom prst="rect">
            <a:avLst/>
          </a:prstGeom>
          <a:noFill/>
        </p:spPr>
        <p:txBody>
          <a:bodyPr wrap="none" rtlCol="0">
            <a:spAutoFit/>
          </a:bodyPr>
          <a:lstStyle/>
          <a:p>
            <a:r>
              <a:rPr lang="hu-HU" sz="1600" dirty="0">
                <a:solidFill>
                  <a:schemeClr val="tx1"/>
                </a:solidFill>
              </a:rPr>
              <a:t>+ hely : </a:t>
            </a:r>
            <a:r>
              <a:rPr lang="hu-HU" sz="1600" dirty="0" err="1">
                <a:solidFill>
                  <a:schemeClr val="tx1"/>
                </a:solidFill>
              </a:rPr>
              <a:t>string</a:t>
            </a:r>
            <a:endParaRPr lang="hu-HU" sz="1600" dirty="0">
              <a:solidFill>
                <a:schemeClr val="tx1"/>
              </a:solidFill>
            </a:endParaRPr>
          </a:p>
          <a:p>
            <a:r>
              <a:rPr lang="hu-HU" sz="1600" dirty="0">
                <a:solidFill>
                  <a:schemeClr val="tx1"/>
                </a:solidFill>
              </a:rPr>
              <a:t>+ dátum : int</a:t>
            </a:r>
          </a:p>
        </p:txBody>
      </p:sp>
      <p:sp>
        <p:nvSpPr>
          <p:cNvPr id="159" name="Szövegdoboz 158">
            <a:extLst>
              <a:ext uri="{FF2B5EF4-FFF2-40B4-BE49-F238E27FC236}">
                <a16:creationId xmlns:a16="http://schemas.microsoft.com/office/drawing/2014/main" id="{4A73577F-A70D-4D0E-B44C-D8CAF07232E8}"/>
              </a:ext>
            </a:extLst>
          </p:cNvPr>
          <p:cNvSpPr txBox="1"/>
          <p:nvPr/>
        </p:nvSpPr>
        <p:spPr>
          <a:xfrm>
            <a:off x="5032064" y="3463765"/>
            <a:ext cx="2813206" cy="830997"/>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is_Elefánt</a:t>
            </a:r>
            <a:r>
              <a:rPr lang="hu-HU" sz="1600" dirty="0">
                <a:solidFill>
                  <a:schemeClr val="tx1"/>
                </a:solidFill>
              </a:rPr>
              <a:t>() : </a:t>
            </a:r>
            <a:r>
              <a:rPr lang="hu-HU" sz="1600" dirty="0" err="1">
                <a:solidFill>
                  <a:schemeClr val="tx1"/>
                </a:solidFill>
              </a:rPr>
              <a:t>bool</a:t>
            </a:r>
            <a:r>
              <a:rPr lang="hu-HU" sz="1600" dirty="0">
                <a:solidFill>
                  <a:schemeClr val="tx1"/>
                </a:solidFill>
              </a:rPr>
              <a:t> { </a:t>
            </a:r>
            <a:r>
              <a:rPr lang="hu-HU" sz="1600" dirty="0" err="1">
                <a:solidFill>
                  <a:schemeClr val="tx1"/>
                </a:solidFill>
              </a:rPr>
              <a:t>virtual</a:t>
            </a:r>
            <a:r>
              <a:rPr lang="hu-HU" sz="1600" dirty="0">
                <a:solidFill>
                  <a:schemeClr val="tx1"/>
                </a:solidFill>
              </a:rPr>
              <a:t> }</a:t>
            </a:r>
          </a:p>
          <a:p>
            <a:r>
              <a:rPr lang="hu-HU" sz="1600" dirty="0">
                <a:solidFill>
                  <a:schemeClr val="tx1"/>
                </a:solidFill>
              </a:rPr>
              <a:t>+ </a:t>
            </a:r>
            <a:r>
              <a:rPr lang="hu-HU" sz="1600" dirty="0" err="1">
                <a:solidFill>
                  <a:schemeClr val="tx1"/>
                </a:solidFill>
              </a:rPr>
              <a:t>is_Orrszarvú</a:t>
            </a:r>
            <a:r>
              <a:rPr lang="hu-HU" sz="1600" dirty="0">
                <a:solidFill>
                  <a:schemeClr val="tx1"/>
                </a:solidFill>
              </a:rPr>
              <a:t>() : </a:t>
            </a:r>
            <a:r>
              <a:rPr lang="hu-HU" sz="1600" dirty="0" err="1">
                <a:solidFill>
                  <a:schemeClr val="tx1"/>
                </a:solidFill>
              </a:rPr>
              <a:t>bool</a:t>
            </a:r>
            <a:r>
              <a:rPr lang="hu-HU" sz="1600" dirty="0">
                <a:solidFill>
                  <a:schemeClr val="tx1"/>
                </a:solidFill>
              </a:rPr>
              <a:t> { </a:t>
            </a:r>
            <a:r>
              <a:rPr lang="hu-HU" sz="1600" dirty="0" err="1">
                <a:solidFill>
                  <a:schemeClr val="tx1"/>
                </a:solidFill>
              </a:rPr>
              <a:t>virtual</a:t>
            </a:r>
            <a:r>
              <a:rPr lang="hu-HU" sz="1600" dirty="0">
                <a:solidFill>
                  <a:schemeClr val="tx1"/>
                </a:solidFill>
              </a:rPr>
              <a:t> }</a:t>
            </a:r>
          </a:p>
          <a:p>
            <a:r>
              <a:rPr lang="hu-HU" sz="1600" dirty="0">
                <a:solidFill>
                  <a:schemeClr val="tx1"/>
                </a:solidFill>
              </a:rPr>
              <a:t>+ </a:t>
            </a:r>
            <a:r>
              <a:rPr lang="hu-HU" sz="1600" dirty="0" err="1">
                <a:solidFill>
                  <a:schemeClr val="tx1"/>
                </a:solidFill>
              </a:rPr>
              <a:t>is_Oroszlán</a:t>
            </a:r>
            <a:r>
              <a:rPr lang="hu-HU" sz="1600" dirty="0">
                <a:solidFill>
                  <a:schemeClr val="tx1"/>
                </a:solidFill>
              </a:rPr>
              <a:t>() : </a:t>
            </a:r>
            <a:r>
              <a:rPr lang="hu-HU" sz="1600" dirty="0" err="1">
                <a:solidFill>
                  <a:schemeClr val="tx1"/>
                </a:solidFill>
              </a:rPr>
              <a:t>bool</a:t>
            </a:r>
            <a:r>
              <a:rPr lang="hu-HU" sz="1600" dirty="0">
                <a:solidFill>
                  <a:schemeClr val="tx1"/>
                </a:solidFill>
              </a:rPr>
              <a:t> { </a:t>
            </a:r>
            <a:r>
              <a:rPr lang="hu-HU" sz="1600" dirty="0" err="1">
                <a:solidFill>
                  <a:schemeClr val="tx1"/>
                </a:solidFill>
              </a:rPr>
              <a:t>virtual</a:t>
            </a:r>
            <a:r>
              <a:rPr lang="hu-HU" sz="1600" dirty="0">
                <a:solidFill>
                  <a:schemeClr val="tx1"/>
                </a:solidFill>
              </a:rPr>
              <a:t> }</a:t>
            </a:r>
          </a:p>
        </p:txBody>
      </p:sp>
      <p:sp>
        <p:nvSpPr>
          <p:cNvPr id="160" name="Szövegdoboz 159">
            <a:extLst>
              <a:ext uri="{FF2B5EF4-FFF2-40B4-BE49-F238E27FC236}">
                <a16:creationId xmlns:a16="http://schemas.microsoft.com/office/drawing/2014/main" id="{75DBCD07-2658-45FA-BA35-3CFA3832A17F}"/>
              </a:ext>
            </a:extLst>
          </p:cNvPr>
          <p:cNvSpPr txBox="1"/>
          <p:nvPr/>
        </p:nvSpPr>
        <p:spPr>
          <a:xfrm>
            <a:off x="5032063" y="3227307"/>
            <a:ext cx="1335750" cy="338554"/>
          </a:xfrm>
          <a:prstGeom prst="rect">
            <a:avLst/>
          </a:prstGeom>
          <a:noFill/>
        </p:spPr>
        <p:txBody>
          <a:bodyPr wrap="none" rtlCol="0">
            <a:spAutoFit/>
          </a:bodyPr>
          <a:lstStyle/>
          <a:p>
            <a:r>
              <a:rPr lang="hu-HU" sz="1600" dirty="0">
                <a:solidFill>
                  <a:schemeClr val="tx1"/>
                </a:solidFill>
              </a:rPr>
              <a:t>+ tömeg : </a:t>
            </a:r>
            <a:r>
              <a:rPr lang="hu-HU" sz="1600" dirty="0" err="1">
                <a:solidFill>
                  <a:schemeClr val="tx1"/>
                </a:solidFill>
              </a:rPr>
              <a:t>real</a:t>
            </a:r>
            <a:endParaRPr lang="hu-HU" sz="1600" dirty="0">
              <a:solidFill>
                <a:schemeClr val="tx1"/>
              </a:solidFill>
            </a:endParaRPr>
          </a:p>
        </p:txBody>
      </p:sp>
      <p:sp>
        <p:nvSpPr>
          <p:cNvPr id="161" name="Szövegdoboz 160">
            <a:extLst>
              <a:ext uri="{FF2B5EF4-FFF2-40B4-BE49-F238E27FC236}">
                <a16:creationId xmlns:a16="http://schemas.microsoft.com/office/drawing/2014/main" id="{A7464F83-5AB5-4A04-A0A5-83B4DBB45BB6}"/>
              </a:ext>
            </a:extLst>
          </p:cNvPr>
          <p:cNvSpPr txBox="1"/>
          <p:nvPr/>
        </p:nvSpPr>
        <p:spPr>
          <a:xfrm>
            <a:off x="1739274" y="5784535"/>
            <a:ext cx="2756460" cy="338554"/>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is_Elefánt</a:t>
            </a:r>
            <a:r>
              <a:rPr lang="hu-HU" sz="1600" dirty="0">
                <a:solidFill>
                  <a:schemeClr val="tx1"/>
                </a:solidFill>
              </a:rPr>
              <a:t>() : </a:t>
            </a:r>
            <a:r>
              <a:rPr lang="hu-HU" sz="1600" dirty="0" err="1">
                <a:solidFill>
                  <a:schemeClr val="tx1"/>
                </a:solidFill>
              </a:rPr>
              <a:t>bool</a:t>
            </a:r>
            <a:r>
              <a:rPr lang="hu-HU" sz="1600" dirty="0">
                <a:solidFill>
                  <a:schemeClr val="tx1"/>
                </a:solidFill>
              </a:rPr>
              <a:t> { </a:t>
            </a:r>
            <a:r>
              <a:rPr lang="hu-HU" sz="1600" dirty="0" err="1">
                <a:solidFill>
                  <a:schemeClr val="tx1"/>
                </a:solidFill>
              </a:rPr>
              <a:t>override</a:t>
            </a:r>
            <a:r>
              <a:rPr lang="hu-HU" sz="1600" dirty="0">
                <a:solidFill>
                  <a:schemeClr val="tx1"/>
                </a:solidFill>
              </a:rPr>
              <a:t> }</a:t>
            </a:r>
          </a:p>
        </p:txBody>
      </p:sp>
      <p:sp>
        <p:nvSpPr>
          <p:cNvPr id="162" name="Szövegdoboz 161">
            <a:extLst>
              <a:ext uri="{FF2B5EF4-FFF2-40B4-BE49-F238E27FC236}">
                <a16:creationId xmlns:a16="http://schemas.microsoft.com/office/drawing/2014/main" id="{D05EAF83-BC73-4456-9069-994E58093E49}"/>
              </a:ext>
            </a:extLst>
          </p:cNvPr>
          <p:cNvSpPr txBox="1"/>
          <p:nvPr/>
        </p:nvSpPr>
        <p:spPr>
          <a:xfrm>
            <a:off x="8215923" y="5581033"/>
            <a:ext cx="3024286" cy="338554"/>
          </a:xfrm>
          <a:prstGeom prst="rect">
            <a:avLst/>
          </a:prstGeom>
          <a:noFill/>
        </p:spPr>
        <p:txBody>
          <a:bodyPr wrap="square">
            <a:spAutoFit/>
          </a:bodyPr>
          <a:lstStyle/>
          <a:p>
            <a:r>
              <a:rPr lang="hu-HU" sz="1600" dirty="0">
                <a:solidFill>
                  <a:schemeClr val="tx1"/>
                </a:solidFill>
              </a:rPr>
              <a:t>+ </a:t>
            </a:r>
            <a:r>
              <a:rPr lang="hu-HU" sz="1600" dirty="0" err="1">
                <a:solidFill>
                  <a:schemeClr val="tx1"/>
                </a:solidFill>
              </a:rPr>
              <a:t>is_Oroszlán</a:t>
            </a:r>
            <a:r>
              <a:rPr lang="hu-HU" sz="1600" dirty="0">
                <a:solidFill>
                  <a:schemeClr val="tx1"/>
                </a:solidFill>
              </a:rPr>
              <a:t>() : </a:t>
            </a:r>
            <a:r>
              <a:rPr lang="hu-HU" sz="1600" dirty="0" err="1">
                <a:solidFill>
                  <a:schemeClr val="tx1"/>
                </a:solidFill>
              </a:rPr>
              <a:t>bool</a:t>
            </a:r>
            <a:r>
              <a:rPr lang="hu-HU" sz="1600" dirty="0">
                <a:solidFill>
                  <a:schemeClr val="tx1"/>
                </a:solidFill>
              </a:rPr>
              <a:t> </a:t>
            </a:r>
            <a:r>
              <a:rPr lang="hu-HU" sz="1600" dirty="0"/>
              <a:t>{ </a:t>
            </a:r>
            <a:r>
              <a:rPr lang="hu-HU" sz="1600" dirty="0" err="1"/>
              <a:t>override</a:t>
            </a:r>
            <a:r>
              <a:rPr lang="hu-HU" sz="1600" dirty="0"/>
              <a:t> </a:t>
            </a:r>
            <a:r>
              <a:rPr lang="hu-HU" sz="1600" dirty="0">
                <a:solidFill>
                  <a:schemeClr val="tx1"/>
                </a:solidFill>
              </a:rPr>
              <a:t>}</a:t>
            </a:r>
          </a:p>
        </p:txBody>
      </p:sp>
      <p:sp>
        <p:nvSpPr>
          <p:cNvPr id="163" name="Szövegdoboz 162">
            <a:extLst>
              <a:ext uri="{FF2B5EF4-FFF2-40B4-BE49-F238E27FC236}">
                <a16:creationId xmlns:a16="http://schemas.microsoft.com/office/drawing/2014/main" id="{6A39B7D7-9421-4708-B44B-515E54F5C6CA}"/>
              </a:ext>
            </a:extLst>
          </p:cNvPr>
          <p:cNvSpPr txBox="1"/>
          <p:nvPr/>
        </p:nvSpPr>
        <p:spPr>
          <a:xfrm>
            <a:off x="4904205" y="5645189"/>
            <a:ext cx="3079194" cy="338554"/>
          </a:xfrm>
          <a:prstGeom prst="rect">
            <a:avLst/>
          </a:prstGeom>
          <a:noFill/>
        </p:spPr>
        <p:txBody>
          <a:bodyPr wrap="square">
            <a:spAutoFit/>
          </a:bodyPr>
          <a:lstStyle/>
          <a:p>
            <a:r>
              <a:rPr lang="hu-HU" sz="1600" dirty="0">
                <a:solidFill>
                  <a:schemeClr val="tx1"/>
                </a:solidFill>
              </a:rPr>
              <a:t>+ </a:t>
            </a:r>
            <a:r>
              <a:rPr lang="hu-HU" sz="1600" dirty="0" err="1">
                <a:solidFill>
                  <a:schemeClr val="tx1"/>
                </a:solidFill>
              </a:rPr>
              <a:t>is_Orrszarvú</a:t>
            </a:r>
            <a:r>
              <a:rPr lang="hu-HU" sz="1600" dirty="0">
                <a:solidFill>
                  <a:schemeClr val="tx1"/>
                </a:solidFill>
              </a:rPr>
              <a:t>() : </a:t>
            </a:r>
            <a:r>
              <a:rPr lang="hu-HU" sz="1600" dirty="0" err="1">
                <a:solidFill>
                  <a:schemeClr val="tx1"/>
                </a:solidFill>
              </a:rPr>
              <a:t>bool</a:t>
            </a:r>
            <a:r>
              <a:rPr lang="hu-HU" sz="1600" dirty="0">
                <a:solidFill>
                  <a:schemeClr val="tx1"/>
                </a:solidFill>
              </a:rPr>
              <a:t> </a:t>
            </a:r>
            <a:r>
              <a:rPr lang="hu-HU" sz="1600" dirty="0"/>
              <a:t>{ </a:t>
            </a:r>
            <a:r>
              <a:rPr lang="hu-HU" sz="1600" dirty="0" err="1"/>
              <a:t>override</a:t>
            </a:r>
            <a:r>
              <a:rPr lang="hu-HU" sz="1600" dirty="0"/>
              <a:t> </a:t>
            </a:r>
            <a:r>
              <a:rPr lang="hu-HU" sz="1600" dirty="0">
                <a:solidFill>
                  <a:schemeClr val="tx1"/>
                </a:solidFill>
              </a:rPr>
              <a:t>}</a:t>
            </a:r>
          </a:p>
        </p:txBody>
      </p:sp>
      <p:sp>
        <p:nvSpPr>
          <p:cNvPr id="64" name="Téglalap: szamárfül 63">
            <a:extLst>
              <a:ext uri="{FF2B5EF4-FFF2-40B4-BE49-F238E27FC236}">
                <a16:creationId xmlns:a16="http://schemas.microsoft.com/office/drawing/2014/main" id="{B7822565-5164-459A-A034-84E40D76FA87}"/>
              </a:ext>
            </a:extLst>
          </p:cNvPr>
          <p:cNvSpPr/>
          <p:nvPr/>
        </p:nvSpPr>
        <p:spPr>
          <a:xfrm rot="16200000">
            <a:off x="8910942" y="2961616"/>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65" name="Téglalap: szamárfül 64">
            <a:extLst>
              <a:ext uri="{FF2B5EF4-FFF2-40B4-BE49-F238E27FC236}">
                <a16:creationId xmlns:a16="http://schemas.microsoft.com/office/drawing/2014/main" id="{970F166C-17C8-46F6-8226-CA9ADD85A86E}"/>
              </a:ext>
            </a:extLst>
          </p:cNvPr>
          <p:cNvSpPr/>
          <p:nvPr/>
        </p:nvSpPr>
        <p:spPr>
          <a:xfrm rot="16200000">
            <a:off x="4281462" y="5867726"/>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66" name="Téglalap: szamárfül 65">
            <a:extLst>
              <a:ext uri="{FF2B5EF4-FFF2-40B4-BE49-F238E27FC236}">
                <a16:creationId xmlns:a16="http://schemas.microsoft.com/office/drawing/2014/main" id="{D2D3AA51-B969-452F-9DB9-2F97E305ABAD}"/>
              </a:ext>
            </a:extLst>
          </p:cNvPr>
          <p:cNvSpPr/>
          <p:nvPr/>
        </p:nvSpPr>
        <p:spPr>
          <a:xfrm rot="16200000">
            <a:off x="8910942" y="3343064"/>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67" name="Téglalap: szamárfül 66">
            <a:extLst>
              <a:ext uri="{FF2B5EF4-FFF2-40B4-BE49-F238E27FC236}">
                <a16:creationId xmlns:a16="http://schemas.microsoft.com/office/drawing/2014/main" id="{A3B2A38A-39DE-4582-A319-89D43424F405}"/>
              </a:ext>
            </a:extLst>
          </p:cNvPr>
          <p:cNvSpPr/>
          <p:nvPr/>
        </p:nvSpPr>
        <p:spPr>
          <a:xfrm rot="16200000">
            <a:off x="8910942" y="3720568"/>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73" name="Téglalap: szamárfül 72">
            <a:extLst>
              <a:ext uri="{FF2B5EF4-FFF2-40B4-BE49-F238E27FC236}">
                <a16:creationId xmlns:a16="http://schemas.microsoft.com/office/drawing/2014/main" id="{FF904E9C-0052-4FDB-B8AD-DD64C669383C}"/>
              </a:ext>
            </a:extLst>
          </p:cNvPr>
          <p:cNvSpPr/>
          <p:nvPr/>
        </p:nvSpPr>
        <p:spPr>
          <a:xfrm rot="16200000">
            <a:off x="7698773" y="5896974"/>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75" name="Téglalap: szamárfül 74">
            <a:extLst>
              <a:ext uri="{FF2B5EF4-FFF2-40B4-BE49-F238E27FC236}">
                <a16:creationId xmlns:a16="http://schemas.microsoft.com/office/drawing/2014/main" id="{9C0BC501-B518-44DE-B5C1-A91DEF6CA47C}"/>
              </a:ext>
            </a:extLst>
          </p:cNvPr>
          <p:cNvSpPr/>
          <p:nvPr/>
        </p:nvSpPr>
        <p:spPr>
          <a:xfrm rot="16200000">
            <a:off x="10951464" y="5861427"/>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82" name="Rombusz 81">
            <a:extLst>
              <a:ext uri="{FF2B5EF4-FFF2-40B4-BE49-F238E27FC236}">
                <a16:creationId xmlns:a16="http://schemas.microsoft.com/office/drawing/2014/main" id="{5D2CC925-FC90-4E2B-80B1-82751E23ACAC}"/>
              </a:ext>
            </a:extLst>
          </p:cNvPr>
          <p:cNvSpPr/>
          <p:nvPr/>
        </p:nvSpPr>
        <p:spPr>
          <a:xfrm rot="5400000">
            <a:off x="6342332" y="2407542"/>
            <a:ext cx="190056" cy="111098"/>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övegdoboz 60">
            <a:extLst>
              <a:ext uri="{FF2B5EF4-FFF2-40B4-BE49-F238E27FC236}">
                <a16:creationId xmlns:a16="http://schemas.microsoft.com/office/drawing/2014/main" id="{381E8081-8FAC-4974-918F-762093A7CCF5}"/>
              </a:ext>
            </a:extLst>
          </p:cNvPr>
          <p:cNvSpPr txBox="1"/>
          <p:nvPr/>
        </p:nvSpPr>
        <p:spPr>
          <a:xfrm>
            <a:off x="1278624" y="1941046"/>
            <a:ext cx="1564531" cy="338554"/>
          </a:xfrm>
          <a:prstGeom prst="rect">
            <a:avLst/>
          </a:prstGeom>
          <a:noFill/>
        </p:spPr>
        <p:txBody>
          <a:bodyPr wrap="none" rtlCol="0">
            <a:spAutoFit/>
          </a:bodyPr>
          <a:lstStyle/>
          <a:p>
            <a:r>
              <a:rPr lang="hu-HU" sz="1600" dirty="0">
                <a:solidFill>
                  <a:schemeClr val="tx1"/>
                </a:solidFill>
              </a:rPr>
              <a:t>+ elejt( … ) : </a:t>
            </a:r>
            <a:r>
              <a:rPr lang="hu-HU" sz="1600" dirty="0" err="1">
                <a:solidFill>
                  <a:schemeClr val="tx1"/>
                </a:solidFill>
              </a:rPr>
              <a:t>void</a:t>
            </a:r>
            <a:endParaRPr lang="hu-HU" sz="1600" dirty="0">
              <a:solidFill>
                <a:schemeClr val="tx1"/>
              </a:solidFill>
            </a:endParaRPr>
          </a:p>
        </p:txBody>
      </p:sp>
      <p:sp>
        <p:nvSpPr>
          <p:cNvPr id="2" name="Szövegdoboz 1">
            <a:extLst>
              <a:ext uri="{FF2B5EF4-FFF2-40B4-BE49-F238E27FC236}">
                <a16:creationId xmlns:a16="http://schemas.microsoft.com/office/drawing/2014/main" id="{3C86C1A9-77F6-4635-8C6E-D2FFB53B6080}"/>
              </a:ext>
            </a:extLst>
          </p:cNvPr>
          <p:cNvSpPr txBox="1"/>
          <p:nvPr/>
        </p:nvSpPr>
        <p:spPr>
          <a:xfrm>
            <a:off x="380040" y="2783839"/>
            <a:ext cx="4510799" cy="1695721"/>
          </a:xfrm>
          <a:prstGeom prst="rect">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36000" algn="just">
              <a:lnSpc>
                <a:spcPct val="107000"/>
              </a:lnSpc>
              <a:spcAft>
                <a:spcPts val="800"/>
              </a:spcAft>
            </a:pPr>
            <a:r>
              <a:rPr lang="hu-HU" sz="1400" dirty="0">
                <a:effectLst/>
                <a:latin typeface="Calibri" panose="020F0502020204030204" pitchFamily="34" charset="0"/>
                <a:ea typeface="Calibri" panose="020F0502020204030204" pitchFamily="34" charset="0"/>
                <a:cs typeface="Times New Roman" panose="02020603050405020304" pitchFamily="18" charset="0"/>
              </a:rPr>
              <a:t>Az elejt() metódus a kapcsolatok felépítéséért felel: létrehoz egy </a:t>
            </a:r>
            <a:r>
              <a:rPr lang="hu-HU" sz="1400" dirty="0" err="1">
                <a:effectLst/>
                <a:latin typeface="Calibri" panose="020F0502020204030204" pitchFamily="34" charset="0"/>
                <a:ea typeface="Calibri" panose="020F0502020204030204" pitchFamily="34" charset="0"/>
                <a:cs typeface="Times New Roman" panose="02020603050405020304" pitchFamily="18" charset="0"/>
              </a:rPr>
              <a:t>trófát</a:t>
            </a:r>
            <a:r>
              <a:rPr lang="hu-HU" sz="1400" dirty="0">
                <a:effectLst/>
                <a:latin typeface="Calibri" panose="020F0502020204030204" pitchFamily="34" charset="0"/>
                <a:ea typeface="Calibri" panose="020F0502020204030204" pitchFamily="34" charset="0"/>
                <a:cs typeface="Times New Roman" panose="02020603050405020304" pitchFamily="18" charset="0"/>
              </a:rPr>
              <a:t> és beleteszi annak hivatkozását a trófeák gyűjteménybe. Egy trófea létrehozását olyan konstruktor támogatja, amely átveszi az elejt() paramétereit (elejtett vad fajtáját, tulajdonságait, elejtés helyét és idejét), létrehoz egy Vad típusú objektumot, amelyre a zsákmány adattagjával fog hivatkozni.</a:t>
            </a:r>
          </a:p>
        </p:txBody>
      </p:sp>
      <p:sp>
        <p:nvSpPr>
          <p:cNvPr id="3" name="Szövegdoboz 2">
            <a:extLst>
              <a:ext uri="{FF2B5EF4-FFF2-40B4-BE49-F238E27FC236}">
                <a16:creationId xmlns:a16="http://schemas.microsoft.com/office/drawing/2014/main" id="{384F2737-AC99-45A3-A851-0541D9F5D8A3}"/>
              </a:ext>
            </a:extLst>
          </p:cNvPr>
          <p:cNvSpPr txBox="1"/>
          <p:nvPr/>
        </p:nvSpPr>
        <p:spPr>
          <a:xfrm>
            <a:off x="8099115" y="1267694"/>
            <a:ext cx="3567796" cy="646331"/>
          </a:xfrm>
          <a:prstGeom prst="rect">
            <a:avLst/>
          </a:prstGeom>
          <a:noFill/>
        </p:spPr>
        <p:txBody>
          <a:bodyPr wrap="square" rtlCol="0">
            <a:spAutoFit/>
          </a:bodyPr>
          <a:lstStyle/>
          <a:p>
            <a:r>
              <a:rPr lang="hu-HU" dirty="0"/>
              <a:t>Feladat:</a:t>
            </a:r>
          </a:p>
          <a:p>
            <a:r>
              <a:rPr lang="hu-HU" dirty="0"/>
              <a:t>Hány hím oroszlánt lőtt a vadász?</a:t>
            </a:r>
          </a:p>
        </p:txBody>
      </p:sp>
    </p:spTree>
    <p:extLst>
      <p:ext uri="{BB962C8B-B14F-4D97-AF65-F5344CB8AC3E}">
        <p14:creationId xmlns:p14="http://schemas.microsoft.com/office/powerpoint/2010/main" val="31148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linds(horizontal)">
                                      <p:cBhvr>
                                        <p:cTn id="7" dur="500"/>
                                        <p:tgtEl>
                                          <p:spTgt spid="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blinds(horizontal)">
                                      <p:cBhvr>
                                        <p:cTn id="10" dur="500"/>
                                        <p:tgtEl>
                                          <p:spTgt spid="7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linds(horizontal)">
                                      <p:cBhvr>
                                        <p:cTn id="16" dur="500"/>
                                        <p:tgtEl>
                                          <p:spTgt spid="7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8"/>
                                        </p:tgtEl>
                                        <p:attrNameLst>
                                          <p:attrName>style.visibility</p:attrName>
                                        </p:attrNameLst>
                                      </p:cBhvr>
                                      <p:to>
                                        <p:strVal val="visible"/>
                                      </p:to>
                                    </p:set>
                                    <p:animEffect transition="in" filter="blinds(horizontal)">
                                      <p:cBhvr>
                                        <p:cTn id="19" dur="500"/>
                                        <p:tgtEl>
                                          <p:spTgt spid="15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blinds(horizontal)">
                                      <p:cBhvr>
                                        <p:cTn id="22" dur="500"/>
                                        <p:tgtEl>
                                          <p:spTgt spid="8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linds(horizontal)">
                                      <p:cBhvr>
                                        <p:cTn id="25" dur="500"/>
                                        <p:tgtEl>
                                          <p:spTgt spid="8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blinds(horizontal)">
                                      <p:cBhvr>
                                        <p:cTn id="28" dur="500"/>
                                        <p:tgtEl>
                                          <p:spTgt spid="1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left)">
                                      <p:cBhvr>
                                        <p:cTn id="33" dur="500"/>
                                        <p:tgtEl>
                                          <p:spTgt spid="84"/>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blinds(horizontal)">
                                      <p:cBhvr>
                                        <p:cTn id="40" dur="500"/>
                                        <p:tgtEl>
                                          <p:spTgt spid="8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blinds(horizontal)">
                                      <p:cBhvr>
                                        <p:cTn id="43" dur="500"/>
                                        <p:tgtEl>
                                          <p:spTgt spid="9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blinds(horizontal)">
                                      <p:cBhvr>
                                        <p:cTn id="46" dur="500"/>
                                        <p:tgtEl>
                                          <p:spTgt spid="9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blinds(horizontal)">
                                      <p:cBhvr>
                                        <p:cTn id="49" dur="500"/>
                                        <p:tgtEl>
                                          <p:spTgt spid="9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down)">
                                      <p:cBhvr>
                                        <p:cTn id="54" dur="500"/>
                                        <p:tgtEl>
                                          <p:spTgt spid="7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linds(horizontal)">
                                      <p:cBhvr>
                                        <p:cTn id="57" dur="500"/>
                                        <p:tgtEl>
                                          <p:spTgt spid="80"/>
                                        </p:tgtEl>
                                      </p:cBhvr>
                                    </p:animEffect>
                                  </p:childTnLst>
                                </p:cTn>
                              </p:par>
                            </p:childTnLst>
                          </p:cTn>
                        </p:par>
                        <p:par>
                          <p:cTn id="58" fill="hold">
                            <p:stCondLst>
                              <p:cond delay="500"/>
                            </p:stCondLst>
                            <p:childTnLst>
                              <p:par>
                                <p:cTn id="59" presetID="3" presetClass="entr" presetSubtype="10"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blinds(horizontal)">
                                      <p:cBhvr>
                                        <p:cTn id="61" dur="500"/>
                                        <p:tgtEl>
                                          <p:spTgt spid="8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blinds(horizontal)">
                                      <p:cBhvr>
                                        <p:cTn id="66" dur="500"/>
                                        <p:tgtEl>
                                          <p:spTgt spid="87"/>
                                        </p:tgtEl>
                                      </p:cBhvr>
                                    </p:animEffec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112"/>
                                        </p:tgtEl>
                                        <p:attrNameLst>
                                          <p:attrName>style.visibility</p:attrName>
                                        </p:attrNameLst>
                                      </p:cBhvr>
                                      <p:to>
                                        <p:strVal val="visible"/>
                                      </p:to>
                                    </p:set>
                                    <p:animEffect transition="in" filter="wipe(up)">
                                      <p:cBhvr>
                                        <p:cTn id="70" dur="500"/>
                                        <p:tgtEl>
                                          <p:spTgt spid="112"/>
                                        </p:tgtEl>
                                      </p:cBhvr>
                                    </p:animEffect>
                                  </p:childTnLst>
                                </p:cTn>
                              </p:par>
                              <p:par>
                                <p:cTn id="71" presetID="22" presetClass="entr" presetSubtype="1" fill="hold"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wipe(up)">
                                      <p:cBhvr>
                                        <p:cTn id="73" dur="500"/>
                                        <p:tgtEl>
                                          <p:spTgt spid="88"/>
                                        </p:tgtEl>
                                      </p:cBhvr>
                                    </p:animEffect>
                                  </p:childTnLst>
                                </p:cTn>
                              </p:par>
                              <p:par>
                                <p:cTn id="74" presetID="22" presetClass="entr" presetSubtype="1" fill="hold"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wipe(up)">
                                      <p:cBhvr>
                                        <p:cTn id="76" dur="500"/>
                                        <p:tgtEl>
                                          <p:spTgt spid="91"/>
                                        </p:tgtEl>
                                      </p:cBhvr>
                                    </p:animEffect>
                                  </p:childTnLst>
                                </p:cTn>
                              </p:par>
                            </p:childTnLst>
                          </p:cTn>
                        </p:par>
                        <p:par>
                          <p:cTn id="77" fill="hold">
                            <p:stCondLst>
                              <p:cond delay="1000"/>
                            </p:stCondLst>
                            <p:childTnLst>
                              <p:par>
                                <p:cTn id="78" presetID="3" presetClass="entr" presetSubtype="10" fill="hold" grpId="0" nodeType="after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blinds(horizontal)">
                                      <p:cBhvr>
                                        <p:cTn id="80" dur="500"/>
                                        <p:tgtEl>
                                          <p:spTgt spid="9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blinds(horizontal)">
                                      <p:cBhvr>
                                        <p:cTn id="83" dur="500"/>
                                        <p:tgtEl>
                                          <p:spTgt spid="9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97"/>
                                        </p:tgtEl>
                                        <p:attrNameLst>
                                          <p:attrName>style.visibility</p:attrName>
                                        </p:attrNameLst>
                                      </p:cBhvr>
                                      <p:to>
                                        <p:strVal val="visible"/>
                                      </p:to>
                                    </p:set>
                                    <p:animEffect transition="in" filter="blinds(horizontal)">
                                      <p:cBhvr>
                                        <p:cTn id="86" dur="500"/>
                                        <p:tgtEl>
                                          <p:spTgt spid="97"/>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blinds(horizontal)">
                                      <p:cBhvr>
                                        <p:cTn id="89" dur="500"/>
                                        <p:tgtEl>
                                          <p:spTgt spid="10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blinds(horizontal)">
                                      <p:cBhvr>
                                        <p:cTn id="92" dur="500"/>
                                        <p:tgtEl>
                                          <p:spTgt spid="110"/>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animEffect transition="in" filter="blinds(horizontal)">
                                      <p:cBhvr>
                                        <p:cTn id="95" dur="500"/>
                                        <p:tgtEl>
                                          <p:spTgt spid="111"/>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59"/>
                                        </p:tgtEl>
                                        <p:attrNameLst>
                                          <p:attrName>style.visibility</p:attrName>
                                        </p:attrNameLst>
                                      </p:cBhvr>
                                      <p:to>
                                        <p:strVal val="visible"/>
                                      </p:to>
                                    </p:set>
                                    <p:animEffect transition="in" filter="blinds(horizontal)">
                                      <p:cBhvr>
                                        <p:cTn id="100" dur="500"/>
                                        <p:tgtEl>
                                          <p:spTgt spid="159"/>
                                        </p:tgtEl>
                                      </p:cBhvr>
                                    </p:animEffect>
                                  </p:childTnLst>
                                </p:cTn>
                              </p:par>
                            </p:childTnLst>
                          </p:cTn>
                        </p:par>
                        <p:par>
                          <p:cTn id="101" fill="hold">
                            <p:stCondLst>
                              <p:cond delay="500"/>
                            </p:stCondLst>
                            <p:childTnLst>
                              <p:par>
                                <p:cTn id="102" presetID="3" presetClass="entr" presetSubtype="10" fill="hold" grpId="0" nodeType="afterEffect">
                                  <p:stCondLst>
                                    <p:cond delay="0"/>
                                  </p:stCondLst>
                                  <p:childTnLst>
                                    <p:set>
                                      <p:cBhvr>
                                        <p:cTn id="103" dur="1" fill="hold">
                                          <p:stCondLst>
                                            <p:cond delay="0"/>
                                          </p:stCondLst>
                                        </p:cTn>
                                        <p:tgtEl>
                                          <p:spTgt spid="146"/>
                                        </p:tgtEl>
                                        <p:attrNameLst>
                                          <p:attrName>style.visibility</p:attrName>
                                        </p:attrNameLst>
                                      </p:cBhvr>
                                      <p:to>
                                        <p:strVal val="visible"/>
                                      </p:to>
                                    </p:set>
                                    <p:animEffect transition="in" filter="blinds(horizontal)">
                                      <p:cBhvr>
                                        <p:cTn id="104" dur="500"/>
                                        <p:tgtEl>
                                          <p:spTgt spid="14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50"/>
                                        </p:tgtEl>
                                        <p:attrNameLst>
                                          <p:attrName>style.visibility</p:attrName>
                                        </p:attrNameLst>
                                      </p:cBhvr>
                                      <p:to>
                                        <p:strVal val="visible"/>
                                      </p:to>
                                    </p:set>
                                    <p:animEffect transition="in" filter="blinds(horizontal)">
                                      <p:cBhvr>
                                        <p:cTn id="107" dur="500"/>
                                        <p:tgtEl>
                                          <p:spTgt spid="150"/>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54"/>
                                        </p:tgtEl>
                                        <p:attrNameLst>
                                          <p:attrName>style.visibility</p:attrName>
                                        </p:attrNameLst>
                                      </p:cBhvr>
                                      <p:to>
                                        <p:strVal val="visible"/>
                                      </p:to>
                                    </p:set>
                                    <p:animEffect transition="in" filter="blinds(horizontal)">
                                      <p:cBhvr>
                                        <p:cTn id="110" dur="500"/>
                                        <p:tgtEl>
                                          <p:spTgt spid="154"/>
                                        </p:tgtEl>
                                      </p:cBhvr>
                                    </p:animEffect>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left)">
                                      <p:cBhvr>
                                        <p:cTn id="114" dur="500"/>
                                        <p:tgtEl>
                                          <p:spTgt spid="147"/>
                                        </p:tgtEl>
                                      </p:cBhvr>
                                    </p:animEffect>
                                  </p:childTnLst>
                                </p:cTn>
                              </p:par>
                              <p:par>
                                <p:cTn id="115" presetID="22" presetClass="entr" presetSubtype="8" fill="hold" nodeType="withEffect">
                                  <p:stCondLst>
                                    <p:cond delay="0"/>
                                  </p:stCondLst>
                                  <p:childTnLst>
                                    <p:set>
                                      <p:cBhvr>
                                        <p:cTn id="116" dur="1" fill="hold">
                                          <p:stCondLst>
                                            <p:cond delay="0"/>
                                          </p:stCondLst>
                                        </p:cTn>
                                        <p:tgtEl>
                                          <p:spTgt spid="151"/>
                                        </p:tgtEl>
                                        <p:attrNameLst>
                                          <p:attrName>style.visibility</p:attrName>
                                        </p:attrNameLst>
                                      </p:cBhvr>
                                      <p:to>
                                        <p:strVal val="visible"/>
                                      </p:to>
                                    </p:set>
                                    <p:animEffect transition="in" filter="wipe(left)">
                                      <p:cBhvr>
                                        <p:cTn id="117" dur="500"/>
                                        <p:tgtEl>
                                          <p:spTgt spid="151"/>
                                        </p:tgtEl>
                                      </p:cBhvr>
                                    </p:animEffect>
                                  </p:childTnLst>
                                </p:cTn>
                              </p:par>
                              <p:par>
                                <p:cTn id="118" presetID="22" presetClass="entr" presetSubtype="8" fill="hold" nodeType="withEffect">
                                  <p:stCondLst>
                                    <p:cond delay="0"/>
                                  </p:stCondLst>
                                  <p:childTnLst>
                                    <p:set>
                                      <p:cBhvr>
                                        <p:cTn id="119" dur="1" fill="hold">
                                          <p:stCondLst>
                                            <p:cond delay="0"/>
                                          </p:stCondLst>
                                        </p:cTn>
                                        <p:tgtEl>
                                          <p:spTgt spid="155"/>
                                        </p:tgtEl>
                                        <p:attrNameLst>
                                          <p:attrName>style.visibility</p:attrName>
                                        </p:attrNameLst>
                                      </p:cBhvr>
                                      <p:to>
                                        <p:strVal val="visible"/>
                                      </p:to>
                                    </p:set>
                                    <p:animEffect transition="in" filter="wipe(left)">
                                      <p:cBhvr>
                                        <p:cTn id="120" dur="500"/>
                                        <p:tgtEl>
                                          <p:spTgt spid="155"/>
                                        </p:tgtEl>
                                      </p:cBhvr>
                                    </p:animEffect>
                                  </p:childTnLst>
                                </p:cTn>
                              </p:par>
                            </p:childTnLst>
                          </p:cTn>
                        </p:par>
                        <p:par>
                          <p:cTn id="121" fill="hold">
                            <p:stCondLst>
                              <p:cond delay="1500"/>
                            </p:stCondLst>
                            <p:childTnLst>
                              <p:par>
                                <p:cTn id="122" presetID="3" presetClass="entr" presetSubtype="10"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Effect transition="in" filter="blinds(horizontal)">
                                      <p:cBhvr>
                                        <p:cTn id="124" dur="500"/>
                                        <p:tgtEl>
                                          <p:spTgt spid="64"/>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blinds(horizontal)">
                                      <p:cBhvr>
                                        <p:cTn id="127" dur="500"/>
                                        <p:tgtEl>
                                          <p:spTgt spid="6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blinds(horizontal)">
                                      <p:cBhvr>
                                        <p:cTn id="130" dur="500"/>
                                        <p:tgtEl>
                                          <p:spTgt spid="6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63"/>
                                        </p:tgtEl>
                                        <p:attrNameLst>
                                          <p:attrName>style.visibility</p:attrName>
                                        </p:attrNameLst>
                                      </p:cBhvr>
                                      <p:to>
                                        <p:strVal val="visible"/>
                                      </p:to>
                                    </p:set>
                                    <p:animEffect transition="in" filter="blinds(horizontal)">
                                      <p:cBhvr>
                                        <p:cTn id="135" dur="500"/>
                                        <p:tgtEl>
                                          <p:spTgt spid="163"/>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161"/>
                                        </p:tgtEl>
                                        <p:attrNameLst>
                                          <p:attrName>style.visibility</p:attrName>
                                        </p:attrNameLst>
                                      </p:cBhvr>
                                      <p:to>
                                        <p:strVal val="visible"/>
                                      </p:to>
                                    </p:set>
                                    <p:animEffect transition="in" filter="blinds(horizontal)">
                                      <p:cBhvr>
                                        <p:cTn id="138" dur="500"/>
                                        <p:tgtEl>
                                          <p:spTgt spid="161"/>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162"/>
                                        </p:tgtEl>
                                        <p:attrNameLst>
                                          <p:attrName>style.visibility</p:attrName>
                                        </p:attrNameLst>
                                      </p:cBhvr>
                                      <p:to>
                                        <p:strVal val="visible"/>
                                      </p:to>
                                    </p:set>
                                    <p:animEffect transition="in" filter="blinds(horizontal)">
                                      <p:cBhvr>
                                        <p:cTn id="141" dur="500"/>
                                        <p:tgtEl>
                                          <p:spTgt spid="162"/>
                                        </p:tgtEl>
                                      </p:cBhvr>
                                    </p:animEffect>
                                  </p:childTnLst>
                                </p:cTn>
                              </p:par>
                            </p:childTnLst>
                          </p:cTn>
                        </p:par>
                        <p:par>
                          <p:cTn id="142" fill="hold">
                            <p:stCondLst>
                              <p:cond delay="500"/>
                            </p:stCondLst>
                            <p:childTnLst>
                              <p:par>
                                <p:cTn id="143" presetID="3" presetClass="entr" presetSubtype="10" fill="hold" grpId="0" nodeType="afterEffect">
                                  <p:stCondLst>
                                    <p:cond delay="0"/>
                                  </p:stCondLst>
                                  <p:childTnLst>
                                    <p:set>
                                      <p:cBhvr>
                                        <p:cTn id="144" dur="1" fill="hold">
                                          <p:stCondLst>
                                            <p:cond delay="0"/>
                                          </p:stCondLst>
                                        </p:cTn>
                                        <p:tgtEl>
                                          <p:spTgt spid="118"/>
                                        </p:tgtEl>
                                        <p:attrNameLst>
                                          <p:attrName>style.visibility</p:attrName>
                                        </p:attrNameLst>
                                      </p:cBhvr>
                                      <p:to>
                                        <p:strVal val="visible"/>
                                      </p:to>
                                    </p:set>
                                    <p:animEffect transition="in" filter="blinds(horizontal)">
                                      <p:cBhvr>
                                        <p:cTn id="145" dur="500"/>
                                        <p:tgtEl>
                                          <p:spTgt spid="118"/>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130"/>
                                        </p:tgtEl>
                                        <p:attrNameLst>
                                          <p:attrName>style.visibility</p:attrName>
                                        </p:attrNameLst>
                                      </p:cBhvr>
                                      <p:to>
                                        <p:strVal val="visible"/>
                                      </p:to>
                                    </p:set>
                                    <p:animEffect transition="in" filter="blinds(horizontal)">
                                      <p:cBhvr>
                                        <p:cTn id="148" dur="500"/>
                                        <p:tgtEl>
                                          <p:spTgt spid="130"/>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140"/>
                                        </p:tgtEl>
                                        <p:attrNameLst>
                                          <p:attrName>style.visibility</p:attrName>
                                        </p:attrNameLst>
                                      </p:cBhvr>
                                      <p:to>
                                        <p:strVal val="visible"/>
                                      </p:to>
                                    </p:set>
                                    <p:animEffect transition="in" filter="blinds(horizontal)">
                                      <p:cBhvr>
                                        <p:cTn id="151" dur="500"/>
                                        <p:tgtEl>
                                          <p:spTgt spid="140"/>
                                        </p:tgtEl>
                                      </p:cBhvr>
                                    </p:animEffect>
                                  </p:childTnLst>
                                </p:cTn>
                              </p:par>
                            </p:childTnLst>
                          </p:cTn>
                        </p:par>
                        <p:par>
                          <p:cTn id="152" fill="hold">
                            <p:stCondLst>
                              <p:cond delay="1000"/>
                            </p:stCondLst>
                            <p:childTnLst>
                              <p:par>
                                <p:cTn id="153" presetID="22" presetClass="entr" presetSubtype="1" fill="hold" nodeType="afterEffect">
                                  <p:stCondLst>
                                    <p:cond delay="0"/>
                                  </p:stCondLst>
                                  <p:childTnLst>
                                    <p:set>
                                      <p:cBhvr>
                                        <p:cTn id="154" dur="1" fill="hold">
                                          <p:stCondLst>
                                            <p:cond delay="0"/>
                                          </p:stCondLst>
                                        </p:cTn>
                                        <p:tgtEl>
                                          <p:spTgt spid="127"/>
                                        </p:tgtEl>
                                        <p:attrNameLst>
                                          <p:attrName>style.visibility</p:attrName>
                                        </p:attrNameLst>
                                      </p:cBhvr>
                                      <p:to>
                                        <p:strVal val="visible"/>
                                      </p:to>
                                    </p:set>
                                    <p:animEffect transition="in" filter="wipe(up)">
                                      <p:cBhvr>
                                        <p:cTn id="155" dur="500"/>
                                        <p:tgtEl>
                                          <p:spTgt spid="127"/>
                                        </p:tgtEl>
                                      </p:cBhvr>
                                    </p:animEffect>
                                  </p:childTnLst>
                                </p:cTn>
                              </p:par>
                              <p:par>
                                <p:cTn id="156" presetID="22" presetClass="entr" presetSubtype="1" fill="hold" nodeType="withEffect">
                                  <p:stCondLst>
                                    <p:cond delay="0"/>
                                  </p:stCondLst>
                                  <p:childTnLst>
                                    <p:set>
                                      <p:cBhvr>
                                        <p:cTn id="157" dur="1" fill="hold">
                                          <p:stCondLst>
                                            <p:cond delay="0"/>
                                          </p:stCondLst>
                                        </p:cTn>
                                        <p:tgtEl>
                                          <p:spTgt spid="137"/>
                                        </p:tgtEl>
                                        <p:attrNameLst>
                                          <p:attrName>style.visibility</p:attrName>
                                        </p:attrNameLst>
                                      </p:cBhvr>
                                      <p:to>
                                        <p:strVal val="visible"/>
                                      </p:to>
                                    </p:set>
                                    <p:animEffect transition="in" filter="wipe(up)">
                                      <p:cBhvr>
                                        <p:cTn id="158" dur="500"/>
                                        <p:tgtEl>
                                          <p:spTgt spid="137"/>
                                        </p:tgtEl>
                                      </p:cBhvr>
                                    </p:animEffect>
                                  </p:childTnLst>
                                </p:cTn>
                              </p:par>
                              <p:par>
                                <p:cTn id="159" presetID="22" presetClass="entr" presetSubtype="1" fill="hold" nodeType="withEffect">
                                  <p:stCondLst>
                                    <p:cond delay="0"/>
                                  </p:stCondLst>
                                  <p:childTnLst>
                                    <p:set>
                                      <p:cBhvr>
                                        <p:cTn id="160" dur="1" fill="hold">
                                          <p:stCondLst>
                                            <p:cond delay="0"/>
                                          </p:stCondLst>
                                        </p:cTn>
                                        <p:tgtEl>
                                          <p:spTgt spid="142"/>
                                        </p:tgtEl>
                                        <p:attrNameLst>
                                          <p:attrName>style.visibility</p:attrName>
                                        </p:attrNameLst>
                                      </p:cBhvr>
                                      <p:to>
                                        <p:strVal val="visible"/>
                                      </p:to>
                                    </p:set>
                                    <p:animEffect transition="in" filter="wipe(up)">
                                      <p:cBhvr>
                                        <p:cTn id="161" dur="500"/>
                                        <p:tgtEl>
                                          <p:spTgt spid="142"/>
                                        </p:tgtEl>
                                      </p:cBhvr>
                                    </p:animEffect>
                                  </p:childTnLst>
                                </p:cTn>
                              </p:par>
                            </p:childTnLst>
                          </p:cTn>
                        </p:par>
                        <p:par>
                          <p:cTn id="162" fill="hold">
                            <p:stCondLst>
                              <p:cond delay="1500"/>
                            </p:stCondLst>
                            <p:childTnLst>
                              <p:par>
                                <p:cTn id="163" presetID="3" presetClass="entr" presetSubtype="10" fill="hold" grpId="0" nodeType="afterEffect">
                                  <p:stCondLst>
                                    <p:cond delay="0"/>
                                  </p:stCondLst>
                                  <p:childTnLst>
                                    <p:set>
                                      <p:cBhvr>
                                        <p:cTn id="164" dur="1" fill="hold">
                                          <p:stCondLst>
                                            <p:cond delay="0"/>
                                          </p:stCondLst>
                                        </p:cTn>
                                        <p:tgtEl>
                                          <p:spTgt spid="65"/>
                                        </p:tgtEl>
                                        <p:attrNameLst>
                                          <p:attrName>style.visibility</p:attrName>
                                        </p:attrNameLst>
                                      </p:cBhvr>
                                      <p:to>
                                        <p:strVal val="visible"/>
                                      </p:to>
                                    </p:set>
                                    <p:animEffect transition="in" filter="blinds(horizontal)">
                                      <p:cBhvr>
                                        <p:cTn id="165" dur="500"/>
                                        <p:tgtEl>
                                          <p:spTgt spid="65"/>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73"/>
                                        </p:tgtEl>
                                        <p:attrNameLst>
                                          <p:attrName>style.visibility</p:attrName>
                                        </p:attrNameLst>
                                      </p:cBhvr>
                                      <p:to>
                                        <p:strVal val="visible"/>
                                      </p:to>
                                    </p:set>
                                    <p:animEffect transition="in" filter="blinds(horizontal)">
                                      <p:cBhvr>
                                        <p:cTn id="168" dur="500"/>
                                        <p:tgtEl>
                                          <p:spTgt spid="73"/>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75"/>
                                        </p:tgtEl>
                                        <p:attrNameLst>
                                          <p:attrName>style.visibility</p:attrName>
                                        </p:attrNameLst>
                                      </p:cBhvr>
                                      <p:to>
                                        <p:strVal val="visible"/>
                                      </p:to>
                                    </p:set>
                                    <p:animEffect transition="in" filter="blinds(horizontal)">
                                      <p:cBhvr>
                                        <p:cTn id="171" dur="500"/>
                                        <p:tgtEl>
                                          <p:spTgt spid="75"/>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61"/>
                                        </p:tgtEl>
                                        <p:attrNameLst>
                                          <p:attrName>style.visibility</p:attrName>
                                        </p:attrNameLst>
                                      </p:cBhvr>
                                      <p:to>
                                        <p:strVal val="visible"/>
                                      </p:to>
                                    </p:set>
                                    <p:animEffect transition="in" filter="blinds(horizontal)">
                                      <p:cBhvr>
                                        <p:cTn id="176" dur="500"/>
                                        <p:tgtEl>
                                          <p:spTgt spid="61"/>
                                        </p:tgtEl>
                                      </p:cBhvr>
                                    </p:animEffect>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2"/>
                                        </p:tgtEl>
                                        <p:attrNameLst>
                                          <p:attrName>style.visibility</p:attrName>
                                        </p:attrNameLst>
                                      </p:cBhvr>
                                      <p:to>
                                        <p:strVal val="visible"/>
                                      </p:to>
                                    </p:set>
                                    <p:animEffect transition="in" filter="fade">
                                      <p:cBhvr>
                                        <p:cTn id="181" dur="1000"/>
                                        <p:tgtEl>
                                          <p:spTgt spid="2"/>
                                        </p:tgtEl>
                                      </p:cBhvr>
                                    </p:animEffect>
                                    <p:anim calcmode="lin" valueType="num">
                                      <p:cBhvr>
                                        <p:cTn id="182" dur="1000" fill="hold"/>
                                        <p:tgtEl>
                                          <p:spTgt spid="2"/>
                                        </p:tgtEl>
                                        <p:attrNameLst>
                                          <p:attrName>ppt_x</p:attrName>
                                        </p:attrNameLst>
                                      </p:cBhvr>
                                      <p:tavLst>
                                        <p:tav tm="0">
                                          <p:val>
                                            <p:strVal val="#ppt_x"/>
                                          </p:val>
                                        </p:tav>
                                        <p:tav tm="100000">
                                          <p:val>
                                            <p:strVal val="#ppt_x"/>
                                          </p:val>
                                        </p:tav>
                                      </p:tavLst>
                                    </p:anim>
                                    <p:anim calcmode="lin" valueType="num">
                                      <p:cBhvr>
                                        <p:cTn id="18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4" grpId="0" animBg="1"/>
      <p:bldP spid="80" grpId="0"/>
      <p:bldP spid="81" grpId="0" animBg="1"/>
      <p:bldP spid="83" grpId="0" animBg="1"/>
      <p:bldP spid="85" grpId="0"/>
      <p:bldP spid="86" grpId="0" animBg="1"/>
      <p:bldP spid="87" grpId="0" animBg="1"/>
      <p:bldP spid="92" grpId="0" animBg="1"/>
      <p:bldP spid="93" grpId="0"/>
      <p:bldP spid="94" grpId="0"/>
      <p:bldP spid="95" grpId="0" animBg="1"/>
      <p:bldP spid="96" grpId="0" animBg="1"/>
      <p:bldP spid="97" grpId="0" animBg="1"/>
      <p:bldP spid="109" grpId="0" animBg="1"/>
      <p:bldP spid="110" grpId="0" animBg="1"/>
      <p:bldP spid="111" grpId="0" animBg="1"/>
      <p:bldP spid="118" grpId="0" animBg="1"/>
      <p:bldP spid="130" grpId="0" animBg="1"/>
      <p:bldP spid="140" grpId="0" animBg="1"/>
      <p:bldP spid="146" grpId="0" animBg="1"/>
      <p:bldP spid="150" grpId="0" animBg="1"/>
      <p:bldP spid="154" grpId="0" animBg="1"/>
      <p:bldP spid="158" grpId="0"/>
      <p:bldP spid="159" grpId="0"/>
      <p:bldP spid="160" grpId="0"/>
      <p:bldP spid="161" grpId="0"/>
      <p:bldP spid="162" grpId="0"/>
      <p:bldP spid="163" grpId="0"/>
      <p:bldP spid="64" grpId="0" animBg="1"/>
      <p:bldP spid="65" grpId="0" animBg="1"/>
      <p:bldP spid="66" grpId="0" animBg="1"/>
      <p:bldP spid="67" grpId="0" animBg="1"/>
      <p:bldP spid="73" grpId="0" animBg="1"/>
      <p:bldP spid="75" grpId="0" animBg="1"/>
      <p:bldP spid="82" grpId="0" animBg="1"/>
      <p:bldP spid="61"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zövegdoboz 272">
            <a:extLst>
              <a:ext uri="{FF2B5EF4-FFF2-40B4-BE49-F238E27FC236}">
                <a16:creationId xmlns:a16="http://schemas.microsoft.com/office/drawing/2014/main" id="{9260A2CB-7803-4044-A0A7-3F26DBAC3C81}"/>
              </a:ext>
            </a:extLst>
          </p:cNvPr>
          <p:cNvSpPr txBox="1"/>
          <p:nvPr/>
        </p:nvSpPr>
        <p:spPr>
          <a:xfrm>
            <a:off x="380041" y="101078"/>
            <a:ext cx="11378115" cy="923330"/>
          </a:xfrm>
          <a:prstGeom prst="rect">
            <a:avLst/>
          </a:prstGeom>
          <a:noFill/>
        </p:spPr>
        <p:txBody>
          <a:bodyPr wrap="none" rtlCol="0">
            <a:spAutoFit/>
          </a:bodyPr>
          <a:lstStyle/>
          <a:p>
            <a:r>
              <a:rPr lang="hu-HU" sz="1800" dirty="0">
                <a:effectLst/>
                <a:latin typeface="Calibri" panose="020F0502020204030204" pitchFamily="34" charset="0"/>
                <a:ea typeface="Calibri" panose="020F0502020204030204" pitchFamily="34" charset="0"/>
                <a:cs typeface="Calibri" panose="020F0502020204030204" pitchFamily="34" charset="0"/>
              </a:rPr>
              <a:t>Egy vadász (név és az életkor) számos trófeát gyűjtött. Egy trófeán az elejtett vad fajtáját (elefánt, orrszarvú, oroszlán), az</a:t>
            </a:r>
          </a:p>
          <a:p>
            <a:r>
              <a:rPr lang="hu-HU" sz="1800" dirty="0">
                <a:effectLst/>
                <a:latin typeface="Calibri" panose="020F0502020204030204" pitchFamily="34" charset="0"/>
                <a:ea typeface="Calibri" panose="020F0502020204030204" pitchFamily="34" charset="0"/>
                <a:cs typeface="Calibri" panose="020F0502020204030204" pitchFamily="34" charset="0"/>
              </a:rPr>
              <a:t>elejtés helyét és dátumát, az elejtett vad tömegét (kg-ban), valamint egy különleges adatot: elefántok esetén agyarainak </a:t>
            </a:r>
          </a:p>
          <a:p>
            <a:r>
              <a:rPr lang="hu-HU" sz="1800" dirty="0">
                <a:effectLst/>
                <a:latin typeface="Calibri" panose="020F0502020204030204" pitchFamily="34" charset="0"/>
                <a:ea typeface="Calibri" panose="020F0502020204030204" pitchFamily="34" charset="0"/>
                <a:cs typeface="Calibri" panose="020F0502020204030204" pitchFamily="34" charset="0"/>
              </a:rPr>
              <a:t>hossza  külön-külön (cm-ben), orrszarvúaknál az </a:t>
            </a:r>
            <a:r>
              <a:rPr lang="hu-HU" sz="1800" dirty="0" err="1">
                <a:effectLst/>
                <a:latin typeface="Calibri" panose="020F0502020204030204" pitchFamily="34" charset="0"/>
                <a:ea typeface="Calibri" panose="020F0502020204030204" pitchFamily="34" charset="0"/>
                <a:cs typeface="Calibri" panose="020F0502020204030204" pitchFamily="34" charset="0"/>
              </a:rPr>
              <a:t>orrszarv</a:t>
            </a:r>
            <a:r>
              <a:rPr lang="hu-HU" sz="1800" dirty="0">
                <a:effectLst/>
                <a:latin typeface="Calibri" panose="020F0502020204030204" pitchFamily="34" charset="0"/>
                <a:ea typeface="Calibri" panose="020F0502020204030204" pitchFamily="34" charset="0"/>
                <a:cs typeface="Calibri" panose="020F0502020204030204" pitchFamily="34" charset="0"/>
              </a:rPr>
              <a:t> súlya, oroszlánoknál a vad neme (hím vagy nőstény) értjük.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églalap 67">
            <a:extLst>
              <a:ext uri="{FF2B5EF4-FFF2-40B4-BE49-F238E27FC236}">
                <a16:creationId xmlns:a16="http://schemas.microsoft.com/office/drawing/2014/main" id="{7AC046D8-ED92-4842-896B-8F01E58D6955}"/>
              </a:ext>
            </a:extLst>
          </p:cNvPr>
          <p:cNvSpPr/>
          <p:nvPr/>
        </p:nvSpPr>
        <p:spPr>
          <a:xfrm>
            <a:off x="1284532" y="1153606"/>
            <a:ext cx="2225769" cy="14207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Vadász</a:t>
            </a:r>
          </a:p>
          <a:p>
            <a:r>
              <a:rPr lang="hu-HU" sz="1600" dirty="0">
                <a:solidFill>
                  <a:schemeClr val="tx1"/>
                </a:solidFill>
              </a:rPr>
              <a:t>+ név : </a:t>
            </a:r>
            <a:r>
              <a:rPr lang="hu-HU" sz="1600" dirty="0" err="1">
                <a:solidFill>
                  <a:schemeClr val="tx1"/>
                </a:solidFill>
              </a:rPr>
              <a:t>string</a:t>
            </a:r>
            <a:endParaRPr lang="hu-HU" sz="1600" dirty="0">
              <a:solidFill>
                <a:schemeClr val="tx1"/>
              </a:solidFill>
            </a:endParaRPr>
          </a:p>
          <a:p>
            <a:r>
              <a:rPr lang="hu-HU" sz="1600" dirty="0">
                <a:solidFill>
                  <a:schemeClr val="tx1"/>
                </a:solidFill>
              </a:rPr>
              <a:t>+ kor : int</a:t>
            </a:r>
          </a:p>
        </p:txBody>
      </p:sp>
      <p:sp>
        <p:nvSpPr>
          <p:cNvPr id="69" name="Téglalap 68">
            <a:extLst>
              <a:ext uri="{FF2B5EF4-FFF2-40B4-BE49-F238E27FC236}">
                <a16:creationId xmlns:a16="http://schemas.microsoft.com/office/drawing/2014/main" id="{C198182B-77E9-4A28-AEAB-BEC3A4A5D6A6}"/>
              </a:ext>
            </a:extLst>
          </p:cNvPr>
          <p:cNvSpPr/>
          <p:nvPr/>
        </p:nvSpPr>
        <p:spPr>
          <a:xfrm>
            <a:off x="5326750" y="1153607"/>
            <a:ext cx="2225768" cy="12048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Trófea</a:t>
            </a:r>
          </a:p>
        </p:txBody>
      </p:sp>
      <p:cxnSp>
        <p:nvCxnSpPr>
          <p:cNvPr id="70" name="Egyenes összekötő 69">
            <a:extLst>
              <a:ext uri="{FF2B5EF4-FFF2-40B4-BE49-F238E27FC236}">
                <a16:creationId xmlns:a16="http://schemas.microsoft.com/office/drawing/2014/main" id="{04C8159E-ADEE-4411-8033-529C1C8EB3C5}"/>
              </a:ext>
            </a:extLst>
          </p:cNvPr>
          <p:cNvCxnSpPr>
            <a:cxnSpLocks/>
            <a:stCxn id="82" idx="3"/>
            <a:endCxn id="81" idx="0"/>
          </p:cNvCxnSpPr>
          <p:nvPr/>
        </p:nvCxnSpPr>
        <p:spPr>
          <a:xfrm>
            <a:off x="6437360" y="2558119"/>
            <a:ext cx="2387" cy="38292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églalap 71">
            <a:extLst>
              <a:ext uri="{FF2B5EF4-FFF2-40B4-BE49-F238E27FC236}">
                <a16:creationId xmlns:a16="http://schemas.microsoft.com/office/drawing/2014/main" id="{84C3E9AE-0A5A-4185-A495-BE899FD2D287}"/>
              </a:ext>
            </a:extLst>
          </p:cNvPr>
          <p:cNvSpPr/>
          <p:nvPr/>
        </p:nvSpPr>
        <p:spPr>
          <a:xfrm>
            <a:off x="5326677" y="1468388"/>
            <a:ext cx="2226331" cy="4702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a:extLst>
              <a:ext uri="{FF2B5EF4-FFF2-40B4-BE49-F238E27FC236}">
                <a16:creationId xmlns:a16="http://schemas.microsoft.com/office/drawing/2014/main" id="{CAEAEA66-3651-4392-A507-FD2EF6523460}"/>
              </a:ext>
            </a:extLst>
          </p:cNvPr>
          <p:cNvSpPr/>
          <p:nvPr/>
        </p:nvSpPr>
        <p:spPr>
          <a:xfrm>
            <a:off x="1284842" y="1468388"/>
            <a:ext cx="2225459" cy="4702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Szövegdoboz 79">
            <a:extLst>
              <a:ext uri="{FF2B5EF4-FFF2-40B4-BE49-F238E27FC236}">
                <a16:creationId xmlns:a16="http://schemas.microsoft.com/office/drawing/2014/main" id="{412C332D-BE1A-4860-B471-F2CB9E3F449B}"/>
              </a:ext>
            </a:extLst>
          </p:cNvPr>
          <p:cNvSpPr txBox="1"/>
          <p:nvPr/>
        </p:nvSpPr>
        <p:spPr>
          <a:xfrm>
            <a:off x="6392149" y="2635371"/>
            <a:ext cx="1142109" cy="338554"/>
          </a:xfrm>
          <a:prstGeom prst="rect">
            <a:avLst/>
          </a:prstGeom>
          <a:noFill/>
        </p:spPr>
        <p:txBody>
          <a:bodyPr wrap="none" rtlCol="0">
            <a:spAutoFit/>
          </a:bodyPr>
          <a:lstStyle/>
          <a:p>
            <a:pPr algn="ctr"/>
            <a:r>
              <a:rPr lang="hu-HU" sz="1600" dirty="0"/>
              <a:t>+ zsákmány</a:t>
            </a:r>
          </a:p>
        </p:txBody>
      </p:sp>
      <p:sp>
        <p:nvSpPr>
          <p:cNvPr id="81" name="Téglalap 80">
            <a:extLst>
              <a:ext uri="{FF2B5EF4-FFF2-40B4-BE49-F238E27FC236}">
                <a16:creationId xmlns:a16="http://schemas.microsoft.com/office/drawing/2014/main" id="{73A2D2B5-BF3E-48A6-9A59-D69BEDB06416}"/>
              </a:ext>
            </a:extLst>
          </p:cNvPr>
          <p:cNvSpPr/>
          <p:nvPr/>
        </p:nvSpPr>
        <p:spPr>
          <a:xfrm>
            <a:off x="5049290" y="2941040"/>
            <a:ext cx="2780913" cy="13516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i="1" dirty="0">
                <a:solidFill>
                  <a:schemeClr val="tx1"/>
                </a:solidFill>
              </a:rPr>
              <a:t>Vad</a:t>
            </a:r>
          </a:p>
        </p:txBody>
      </p:sp>
      <p:sp>
        <p:nvSpPr>
          <p:cNvPr id="83" name="Téglalap 82">
            <a:extLst>
              <a:ext uri="{FF2B5EF4-FFF2-40B4-BE49-F238E27FC236}">
                <a16:creationId xmlns:a16="http://schemas.microsoft.com/office/drawing/2014/main" id="{6C5C9141-89C4-4741-BFE8-88F61B881864}"/>
              </a:ext>
            </a:extLst>
          </p:cNvPr>
          <p:cNvSpPr/>
          <p:nvPr/>
        </p:nvSpPr>
        <p:spPr>
          <a:xfrm>
            <a:off x="5049289" y="3277703"/>
            <a:ext cx="2780913"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4" name="Egyenes összekötő 83">
            <a:extLst>
              <a:ext uri="{FF2B5EF4-FFF2-40B4-BE49-F238E27FC236}">
                <a16:creationId xmlns:a16="http://schemas.microsoft.com/office/drawing/2014/main" id="{0D833DB4-ED1F-4DD1-8AA9-A425F847D00B}"/>
              </a:ext>
            </a:extLst>
          </p:cNvPr>
          <p:cNvCxnSpPr>
            <a:cxnSpLocks/>
            <a:stCxn id="74" idx="3"/>
            <a:endCxn id="86" idx="2"/>
          </p:cNvCxnSpPr>
          <p:nvPr/>
        </p:nvCxnSpPr>
        <p:spPr>
          <a:xfrm flipV="1">
            <a:off x="3510301" y="1702049"/>
            <a:ext cx="1713681" cy="1451"/>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5" name="Szövegdoboz 84">
            <a:extLst>
              <a:ext uri="{FF2B5EF4-FFF2-40B4-BE49-F238E27FC236}">
                <a16:creationId xmlns:a16="http://schemas.microsoft.com/office/drawing/2014/main" id="{2A043A8B-A947-48DF-AB90-5C1379811083}"/>
              </a:ext>
            </a:extLst>
          </p:cNvPr>
          <p:cNvSpPr txBox="1"/>
          <p:nvPr/>
        </p:nvSpPr>
        <p:spPr>
          <a:xfrm>
            <a:off x="4446811" y="1714294"/>
            <a:ext cx="931217" cy="338554"/>
          </a:xfrm>
          <a:prstGeom prst="rect">
            <a:avLst/>
          </a:prstGeom>
          <a:noFill/>
        </p:spPr>
        <p:txBody>
          <a:bodyPr wrap="none" rtlCol="0">
            <a:spAutoFit/>
          </a:bodyPr>
          <a:lstStyle/>
          <a:p>
            <a:pPr algn="ctr"/>
            <a:r>
              <a:rPr lang="hu-HU" sz="1600" dirty="0"/>
              <a:t>+ trófeák</a:t>
            </a:r>
          </a:p>
        </p:txBody>
      </p:sp>
      <p:sp>
        <p:nvSpPr>
          <p:cNvPr id="86" name="Ellipszis 85">
            <a:extLst>
              <a:ext uri="{FF2B5EF4-FFF2-40B4-BE49-F238E27FC236}">
                <a16:creationId xmlns:a16="http://schemas.microsoft.com/office/drawing/2014/main" id="{DA03945C-2F1D-400E-B993-D1A3177CDDBD}"/>
              </a:ext>
            </a:extLst>
          </p:cNvPr>
          <p:cNvSpPr/>
          <p:nvPr/>
        </p:nvSpPr>
        <p:spPr>
          <a:xfrm>
            <a:off x="5223982" y="1660551"/>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Háromszög 86">
            <a:extLst>
              <a:ext uri="{FF2B5EF4-FFF2-40B4-BE49-F238E27FC236}">
                <a16:creationId xmlns:a16="http://schemas.microsoft.com/office/drawing/2014/main" id="{5D5BAF7B-97B2-4242-8922-D5CAAA4EAFC8}"/>
              </a:ext>
            </a:extLst>
          </p:cNvPr>
          <p:cNvSpPr/>
          <p:nvPr/>
        </p:nvSpPr>
        <p:spPr>
          <a:xfrm>
            <a:off x="6331709" y="4292714"/>
            <a:ext cx="190690" cy="23276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8" name="Összekötő: szögletes 87">
            <a:extLst>
              <a:ext uri="{FF2B5EF4-FFF2-40B4-BE49-F238E27FC236}">
                <a16:creationId xmlns:a16="http://schemas.microsoft.com/office/drawing/2014/main" id="{9887DFA2-1F99-437F-8FBB-CE6CE5C085F5}"/>
              </a:ext>
            </a:extLst>
          </p:cNvPr>
          <p:cNvCxnSpPr>
            <a:cxnSpLocks/>
            <a:stCxn id="97" idx="0"/>
            <a:endCxn id="87" idx="3"/>
          </p:cNvCxnSpPr>
          <p:nvPr/>
        </p:nvCxnSpPr>
        <p:spPr>
          <a:xfrm rot="16200000" flipV="1">
            <a:off x="6173617" y="4778916"/>
            <a:ext cx="506876" cy="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Összekötő: szögletes 90">
            <a:extLst>
              <a:ext uri="{FF2B5EF4-FFF2-40B4-BE49-F238E27FC236}">
                <a16:creationId xmlns:a16="http://schemas.microsoft.com/office/drawing/2014/main" id="{EAA10298-F06F-430C-8D79-9731CD71732E}"/>
              </a:ext>
            </a:extLst>
          </p:cNvPr>
          <p:cNvCxnSpPr>
            <a:cxnSpLocks/>
            <a:stCxn id="110" idx="0"/>
            <a:endCxn id="87" idx="3"/>
          </p:cNvCxnSpPr>
          <p:nvPr/>
        </p:nvCxnSpPr>
        <p:spPr>
          <a:xfrm rot="16200000" flipV="1">
            <a:off x="7841435" y="3111099"/>
            <a:ext cx="499705" cy="332846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Háromszög 91">
            <a:extLst>
              <a:ext uri="{FF2B5EF4-FFF2-40B4-BE49-F238E27FC236}">
                <a16:creationId xmlns:a16="http://schemas.microsoft.com/office/drawing/2014/main" id="{FF4D0668-8900-4591-B42F-4D891CD69F66}"/>
              </a:ext>
            </a:extLst>
          </p:cNvPr>
          <p:cNvSpPr/>
          <p:nvPr/>
        </p:nvSpPr>
        <p:spPr>
          <a:xfrm rot="5400000">
            <a:off x="4376095" y="1488700"/>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3" name="Szövegdoboz 92">
            <a:extLst>
              <a:ext uri="{FF2B5EF4-FFF2-40B4-BE49-F238E27FC236}">
                <a16:creationId xmlns:a16="http://schemas.microsoft.com/office/drawing/2014/main" id="{91257ADD-C561-466B-AE14-F3CE4FAF883C}"/>
              </a:ext>
            </a:extLst>
          </p:cNvPr>
          <p:cNvSpPr txBox="1"/>
          <p:nvPr/>
        </p:nvSpPr>
        <p:spPr>
          <a:xfrm>
            <a:off x="3842148" y="1382587"/>
            <a:ext cx="550151" cy="338554"/>
          </a:xfrm>
          <a:prstGeom prst="rect">
            <a:avLst/>
          </a:prstGeom>
          <a:noFill/>
        </p:spPr>
        <p:txBody>
          <a:bodyPr wrap="square" rtlCol="0">
            <a:spAutoFit/>
          </a:bodyPr>
          <a:lstStyle/>
          <a:p>
            <a:pPr algn="ctr"/>
            <a:r>
              <a:rPr lang="hu-HU" sz="1600" dirty="0"/>
              <a:t>elejt</a:t>
            </a:r>
          </a:p>
        </p:txBody>
      </p:sp>
      <p:sp>
        <p:nvSpPr>
          <p:cNvPr id="94" name="Szövegdoboz 93">
            <a:extLst>
              <a:ext uri="{FF2B5EF4-FFF2-40B4-BE49-F238E27FC236}">
                <a16:creationId xmlns:a16="http://schemas.microsoft.com/office/drawing/2014/main" id="{61F16A39-6FBF-491F-8302-996CE1595DEC}"/>
              </a:ext>
            </a:extLst>
          </p:cNvPr>
          <p:cNvSpPr txBox="1"/>
          <p:nvPr/>
        </p:nvSpPr>
        <p:spPr>
          <a:xfrm>
            <a:off x="4997336" y="1363956"/>
            <a:ext cx="303288" cy="379591"/>
          </a:xfrm>
          <a:prstGeom prst="rect">
            <a:avLst/>
          </a:prstGeom>
          <a:noFill/>
        </p:spPr>
        <p:txBody>
          <a:bodyPr wrap="none" rtlCol="0">
            <a:spAutoFit/>
          </a:bodyPr>
          <a:lstStyle/>
          <a:p>
            <a:pPr algn="ctr"/>
            <a:r>
              <a:rPr lang="hu-HU" sz="2800" baseline="-10000" dirty="0"/>
              <a:t>*</a:t>
            </a:r>
          </a:p>
        </p:txBody>
      </p:sp>
      <p:sp>
        <p:nvSpPr>
          <p:cNvPr id="95" name="Téglalap 94">
            <a:extLst>
              <a:ext uri="{FF2B5EF4-FFF2-40B4-BE49-F238E27FC236}">
                <a16:creationId xmlns:a16="http://schemas.microsoft.com/office/drawing/2014/main" id="{AAB866A0-225F-4604-BA67-E23BF39AEFC5}"/>
              </a:ext>
            </a:extLst>
          </p:cNvPr>
          <p:cNvSpPr/>
          <p:nvPr/>
        </p:nvSpPr>
        <p:spPr>
          <a:xfrm>
            <a:off x="1739276" y="5024606"/>
            <a:ext cx="2780913" cy="11558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Elefánt</a:t>
            </a:r>
          </a:p>
          <a:p>
            <a:r>
              <a:rPr lang="hu-HU" sz="1600" dirty="0">
                <a:solidFill>
                  <a:schemeClr val="tx1"/>
                </a:solidFill>
              </a:rPr>
              <a:t>+ jobbagyarhossz : </a:t>
            </a:r>
            <a:r>
              <a:rPr lang="hu-HU" sz="1600" dirty="0" err="1">
                <a:solidFill>
                  <a:schemeClr val="tx1"/>
                </a:solidFill>
              </a:rPr>
              <a:t>real</a:t>
            </a:r>
            <a:endParaRPr lang="hu-HU" sz="1600" dirty="0">
              <a:solidFill>
                <a:schemeClr val="tx1"/>
              </a:solidFill>
            </a:endParaRPr>
          </a:p>
          <a:p>
            <a:r>
              <a:rPr lang="hu-HU" sz="1600" dirty="0">
                <a:solidFill>
                  <a:schemeClr val="tx1"/>
                </a:solidFill>
              </a:rPr>
              <a:t>+ balagyarhossz : </a:t>
            </a:r>
            <a:r>
              <a:rPr lang="hu-HU" sz="1600" dirty="0" err="1">
                <a:solidFill>
                  <a:schemeClr val="tx1"/>
                </a:solidFill>
              </a:rPr>
              <a:t>real</a:t>
            </a:r>
            <a:endParaRPr lang="hu-HU" sz="1600" dirty="0">
              <a:solidFill>
                <a:schemeClr val="tx1"/>
              </a:solidFill>
            </a:endParaRPr>
          </a:p>
          <a:p>
            <a:endParaRPr lang="hu-HU" sz="1600" dirty="0">
              <a:solidFill>
                <a:schemeClr val="tx1"/>
              </a:solidFill>
            </a:endParaRPr>
          </a:p>
        </p:txBody>
      </p:sp>
      <p:sp>
        <p:nvSpPr>
          <p:cNvPr id="96" name="Téglalap 95">
            <a:extLst>
              <a:ext uri="{FF2B5EF4-FFF2-40B4-BE49-F238E27FC236}">
                <a16:creationId xmlns:a16="http://schemas.microsoft.com/office/drawing/2014/main" id="{F5948502-023E-4834-A5D3-B4AFE1468C86}"/>
              </a:ext>
            </a:extLst>
          </p:cNvPr>
          <p:cNvSpPr/>
          <p:nvPr/>
        </p:nvSpPr>
        <p:spPr>
          <a:xfrm>
            <a:off x="1739275" y="5361267"/>
            <a:ext cx="2780913" cy="47872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a:extLst>
              <a:ext uri="{FF2B5EF4-FFF2-40B4-BE49-F238E27FC236}">
                <a16:creationId xmlns:a16="http://schemas.microsoft.com/office/drawing/2014/main" id="{00661B00-AAD2-4D3D-AABD-119BC90B355F}"/>
              </a:ext>
            </a:extLst>
          </p:cNvPr>
          <p:cNvSpPr/>
          <p:nvPr/>
        </p:nvSpPr>
        <p:spPr>
          <a:xfrm>
            <a:off x="4890841" y="5032355"/>
            <a:ext cx="3072429" cy="9949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Orrszarvú</a:t>
            </a:r>
          </a:p>
          <a:p>
            <a:r>
              <a:rPr lang="hu-HU" sz="1600" dirty="0">
                <a:solidFill>
                  <a:schemeClr val="tx1"/>
                </a:solidFill>
              </a:rPr>
              <a:t>+ </a:t>
            </a:r>
            <a:r>
              <a:rPr lang="hu-HU" sz="1600">
                <a:solidFill>
                  <a:schemeClr val="tx1"/>
                </a:solidFill>
              </a:rPr>
              <a:t>szarvtömeg </a:t>
            </a:r>
            <a:r>
              <a:rPr lang="hu-HU" sz="1600" dirty="0">
                <a:solidFill>
                  <a:schemeClr val="tx1"/>
                </a:solidFill>
              </a:rPr>
              <a:t>: </a:t>
            </a:r>
            <a:r>
              <a:rPr lang="hu-HU" sz="1600" dirty="0" err="1">
                <a:solidFill>
                  <a:schemeClr val="tx1"/>
                </a:solidFill>
              </a:rPr>
              <a:t>real</a:t>
            </a:r>
            <a:endParaRPr lang="hu-HU" sz="1600" dirty="0">
              <a:solidFill>
                <a:schemeClr val="tx1"/>
              </a:solidFill>
            </a:endParaRPr>
          </a:p>
          <a:p>
            <a:endParaRPr lang="hu-HU" sz="1600" dirty="0">
              <a:solidFill>
                <a:schemeClr val="tx1"/>
              </a:solidFill>
            </a:endParaRPr>
          </a:p>
        </p:txBody>
      </p:sp>
      <p:sp>
        <p:nvSpPr>
          <p:cNvPr id="109" name="Téglalap 108">
            <a:extLst>
              <a:ext uri="{FF2B5EF4-FFF2-40B4-BE49-F238E27FC236}">
                <a16:creationId xmlns:a16="http://schemas.microsoft.com/office/drawing/2014/main" id="{82414F58-9D21-46BC-8EA9-7D355A456C07}"/>
              </a:ext>
            </a:extLst>
          </p:cNvPr>
          <p:cNvSpPr/>
          <p:nvPr/>
        </p:nvSpPr>
        <p:spPr>
          <a:xfrm>
            <a:off x="4890840" y="5369018"/>
            <a:ext cx="3072429"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a:extLst>
              <a:ext uri="{FF2B5EF4-FFF2-40B4-BE49-F238E27FC236}">
                <a16:creationId xmlns:a16="http://schemas.microsoft.com/office/drawing/2014/main" id="{FCBAF9A8-5B78-4FE9-B8B2-AEC5C99F70AF}"/>
              </a:ext>
            </a:extLst>
          </p:cNvPr>
          <p:cNvSpPr/>
          <p:nvPr/>
        </p:nvSpPr>
        <p:spPr>
          <a:xfrm>
            <a:off x="8239714" y="5025184"/>
            <a:ext cx="3031611" cy="9784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Oroszlán</a:t>
            </a:r>
          </a:p>
          <a:p>
            <a:r>
              <a:rPr lang="hu-HU" sz="1600" dirty="0">
                <a:solidFill>
                  <a:schemeClr val="tx1"/>
                </a:solidFill>
              </a:rPr>
              <a:t>+ hím : </a:t>
            </a:r>
            <a:r>
              <a:rPr lang="hu-HU" sz="1600" dirty="0" err="1">
                <a:solidFill>
                  <a:schemeClr val="tx1"/>
                </a:solidFill>
              </a:rPr>
              <a:t>bool</a:t>
            </a:r>
            <a:endParaRPr lang="hu-HU" sz="1600" dirty="0">
              <a:solidFill>
                <a:schemeClr val="tx1"/>
              </a:solidFill>
            </a:endParaRPr>
          </a:p>
          <a:p>
            <a:endParaRPr lang="hu-HU" sz="1600" dirty="0">
              <a:solidFill>
                <a:schemeClr val="tx1"/>
              </a:solidFill>
            </a:endParaRPr>
          </a:p>
          <a:p>
            <a:endParaRPr lang="hu-HU" sz="1600" dirty="0">
              <a:solidFill>
                <a:schemeClr val="tx1"/>
              </a:solidFill>
            </a:endParaRPr>
          </a:p>
        </p:txBody>
      </p:sp>
      <p:sp>
        <p:nvSpPr>
          <p:cNvPr id="111" name="Téglalap 110">
            <a:extLst>
              <a:ext uri="{FF2B5EF4-FFF2-40B4-BE49-F238E27FC236}">
                <a16:creationId xmlns:a16="http://schemas.microsoft.com/office/drawing/2014/main" id="{569DED7F-02F0-4D80-9C8D-FC7E486CB37D}"/>
              </a:ext>
            </a:extLst>
          </p:cNvPr>
          <p:cNvSpPr/>
          <p:nvPr/>
        </p:nvSpPr>
        <p:spPr>
          <a:xfrm>
            <a:off x="8239713" y="5361847"/>
            <a:ext cx="3031611" cy="240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12" name="Összekötő: szögletes 111">
            <a:extLst>
              <a:ext uri="{FF2B5EF4-FFF2-40B4-BE49-F238E27FC236}">
                <a16:creationId xmlns:a16="http://schemas.microsoft.com/office/drawing/2014/main" id="{67C66021-FA95-4DFB-839E-E7A1F2813887}"/>
              </a:ext>
            </a:extLst>
          </p:cNvPr>
          <p:cNvCxnSpPr>
            <a:cxnSpLocks/>
            <a:stCxn id="95" idx="0"/>
            <a:endCxn id="87" idx="3"/>
          </p:cNvCxnSpPr>
          <p:nvPr/>
        </p:nvCxnSpPr>
        <p:spPr>
          <a:xfrm rot="5400000" flipH="1" flipV="1">
            <a:off x="4528830" y="3126383"/>
            <a:ext cx="499127" cy="329732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Ellipszis 117">
            <a:extLst>
              <a:ext uri="{FF2B5EF4-FFF2-40B4-BE49-F238E27FC236}">
                <a16:creationId xmlns:a16="http://schemas.microsoft.com/office/drawing/2014/main" id="{16558D8F-7EA1-498A-A2FA-B5B700595B38}"/>
              </a:ext>
            </a:extLst>
          </p:cNvPr>
          <p:cNvSpPr/>
          <p:nvPr/>
        </p:nvSpPr>
        <p:spPr>
          <a:xfrm>
            <a:off x="11061775" y="5711901"/>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27" name="Egyenes összekötő 126">
            <a:extLst>
              <a:ext uri="{FF2B5EF4-FFF2-40B4-BE49-F238E27FC236}">
                <a16:creationId xmlns:a16="http://schemas.microsoft.com/office/drawing/2014/main" id="{A55F429B-107E-4970-9E31-9547502BD663}"/>
              </a:ext>
            </a:extLst>
          </p:cNvPr>
          <p:cNvCxnSpPr>
            <a:cxnSpLocks/>
            <a:stCxn id="118" idx="4"/>
          </p:cNvCxnSpPr>
          <p:nvPr/>
        </p:nvCxnSpPr>
        <p:spPr>
          <a:xfrm>
            <a:off x="11105287" y="5794897"/>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Ellipszis 129">
            <a:extLst>
              <a:ext uri="{FF2B5EF4-FFF2-40B4-BE49-F238E27FC236}">
                <a16:creationId xmlns:a16="http://schemas.microsoft.com/office/drawing/2014/main" id="{124FBC9D-4574-4053-9300-7B52D6B84B84}"/>
              </a:ext>
            </a:extLst>
          </p:cNvPr>
          <p:cNvSpPr/>
          <p:nvPr/>
        </p:nvSpPr>
        <p:spPr>
          <a:xfrm>
            <a:off x="7809084" y="5757001"/>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7" name="Egyenes összekötő 136">
            <a:extLst>
              <a:ext uri="{FF2B5EF4-FFF2-40B4-BE49-F238E27FC236}">
                <a16:creationId xmlns:a16="http://schemas.microsoft.com/office/drawing/2014/main" id="{D8C39118-0AB9-4275-8E30-19950E0BC2CF}"/>
              </a:ext>
            </a:extLst>
          </p:cNvPr>
          <p:cNvCxnSpPr>
            <a:cxnSpLocks/>
            <a:stCxn id="130" idx="4"/>
          </p:cNvCxnSpPr>
          <p:nvPr/>
        </p:nvCxnSpPr>
        <p:spPr>
          <a:xfrm>
            <a:off x="7852596" y="5839997"/>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0" name="Ellipszis 139">
            <a:extLst>
              <a:ext uri="{FF2B5EF4-FFF2-40B4-BE49-F238E27FC236}">
                <a16:creationId xmlns:a16="http://schemas.microsoft.com/office/drawing/2014/main" id="{18599BD5-17A3-4D5B-B9D8-E23F94882518}"/>
              </a:ext>
            </a:extLst>
          </p:cNvPr>
          <p:cNvSpPr/>
          <p:nvPr/>
        </p:nvSpPr>
        <p:spPr>
          <a:xfrm>
            <a:off x="4393299" y="5920768"/>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2" name="Egyenes összekötő 141">
            <a:extLst>
              <a:ext uri="{FF2B5EF4-FFF2-40B4-BE49-F238E27FC236}">
                <a16:creationId xmlns:a16="http://schemas.microsoft.com/office/drawing/2014/main" id="{8D45F235-F7EB-4D70-90CE-047D00D3A960}"/>
              </a:ext>
            </a:extLst>
          </p:cNvPr>
          <p:cNvCxnSpPr>
            <a:cxnSpLocks/>
            <a:stCxn id="140" idx="4"/>
          </p:cNvCxnSpPr>
          <p:nvPr/>
        </p:nvCxnSpPr>
        <p:spPr>
          <a:xfrm>
            <a:off x="4436811" y="6003764"/>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6" name="Ellipszis 145">
            <a:extLst>
              <a:ext uri="{FF2B5EF4-FFF2-40B4-BE49-F238E27FC236}">
                <a16:creationId xmlns:a16="http://schemas.microsoft.com/office/drawing/2014/main" id="{D802E546-3312-4C7A-9B51-A443F4210091}"/>
              </a:ext>
            </a:extLst>
          </p:cNvPr>
          <p:cNvSpPr/>
          <p:nvPr/>
        </p:nvSpPr>
        <p:spPr>
          <a:xfrm>
            <a:off x="7676043" y="410843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7" name="Egyenes összekötő 146">
            <a:extLst>
              <a:ext uri="{FF2B5EF4-FFF2-40B4-BE49-F238E27FC236}">
                <a16:creationId xmlns:a16="http://schemas.microsoft.com/office/drawing/2014/main" id="{7B7BB0BC-04A7-4905-8D37-512EDE760F2D}"/>
              </a:ext>
            </a:extLst>
          </p:cNvPr>
          <p:cNvCxnSpPr>
            <a:cxnSpLocks/>
            <a:stCxn id="146" idx="6"/>
            <a:endCxn id="67" idx="0"/>
          </p:cNvCxnSpPr>
          <p:nvPr/>
        </p:nvCxnSpPr>
        <p:spPr>
          <a:xfrm>
            <a:off x="7763066" y="4149931"/>
            <a:ext cx="740072" cy="1322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0" name="Ellipszis 149">
            <a:extLst>
              <a:ext uri="{FF2B5EF4-FFF2-40B4-BE49-F238E27FC236}">
                <a16:creationId xmlns:a16="http://schemas.microsoft.com/office/drawing/2014/main" id="{17788D39-8543-4598-9D07-6C140004386C}"/>
              </a:ext>
            </a:extLst>
          </p:cNvPr>
          <p:cNvSpPr/>
          <p:nvPr/>
        </p:nvSpPr>
        <p:spPr>
          <a:xfrm>
            <a:off x="7676043" y="361760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1" name="Egyenes összekötő 150">
            <a:extLst>
              <a:ext uri="{FF2B5EF4-FFF2-40B4-BE49-F238E27FC236}">
                <a16:creationId xmlns:a16="http://schemas.microsoft.com/office/drawing/2014/main" id="{3E440437-EE37-4201-878D-B59B70220C96}"/>
              </a:ext>
            </a:extLst>
          </p:cNvPr>
          <p:cNvCxnSpPr>
            <a:cxnSpLocks/>
            <a:stCxn id="150" idx="6"/>
            <a:endCxn id="64" idx="0"/>
          </p:cNvCxnSpPr>
          <p:nvPr/>
        </p:nvCxnSpPr>
        <p:spPr>
          <a:xfrm flipV="1">
            <a:off x="7763066" y="3523241"/>
            <a:ext cx="740072" cy="1358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Ellipszis 153">
            <a:extLst>
              <a:ext uri="{FF2B5EF4-FFF2-40B4-BE49-F238E27FC236}">
                <a16:creationId xmlns:a16="http://schemas.microsoft.com/office/drawing/2014/main" id="{0B20D2C2-444A-4E02-B573-BDC4349E0461}"/>
              </a:ext>
            </a:extLst>
          </p:cNvPr>
          <p:cNvSpPr/>
          <p:nvPr/>
        </p:nvSpPr>
        <p:spPr>
          <a:xfrm>
            <a:off x="7676043" y="3863192"/>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5" name="Egyenes összekötő 154">
            <a:extLst>
              <a:ext uri="{FF2B5EF4-FFF2-40B4-BE49-F238E27FC236}">
                <a16:creationId xmlns:a16="http://schemas.microsoft.com/office/drawing/2014/main" id="{CD5B76F6-E6A3-41A2-81DC-64C8533B3B64}"/>
              </a:ext>
            </a:extLst>
          </p:cNvPr>
          <p:cNvCxnSpPr>
            <a:cxnSpLocks/>
            <a:stCxn id="154" idx="6"/>
            <a:endCxn id="66" idx="0"/>
          </p:cNvCxnSpPr>
          <p:nvPr/>
        </p:nvCxnSpPr>
        <p:spPr>
          <a:xfrm flipV="1">
            <a:off x="7763066" y="3904689"/>
            <a:ext cx="740072"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8" name="Szövegdoboz 157">
            <a:extLst>
              <a:ext uri="{FF2B5EF4-FFF2-40B4-BE49-F238E27FC236}">
                <a16:creationId xmlns:a16="http://schemas.microsoft.com/office/drawing/2014/main" id="{9B58BB32-662C-4A9F-9FDD-CF043A2826E8}"/>
              </a:ext>
            </a:extLst>
          </p:cNvPr>
          <p:cNvSpPr txBox="1"/>
          <p:nvPr/>
        </p:nvSpPr>
        <p:spPr>
          <a:xfrm>
            <a:off x="5326187" y="1431756"/>
            <a:ext cx="1299651" cy="584775"/>
          </a:xfrm>
          <a:prstGeom prst="rect">
            <a:avLst/>
          </a:prstGeom>
          <a:noFill/>
        </p:spPr>
        <p:txBody>
          <a:bodyPr wrap="none" rtlCol="0">
            <a:spAutoFit/>
          </a:bodyPr>
          <a:lstStyle/>
          <a:p>
            <a:r>
              <a:rPr lang="hu-HU" sz="1600" dirty="0">
                <a:solidFill>
                  <a:schemeClr val="tx1"/>
                </a:solidFill>
              </a:rPr>
              <a:t>+ hely : </a:t>
            </a:r>
            <a:r>
              <a:rPr lang="hu-HU" sz="1600" dirty="0" err="1">
                <a:solidFill>
                  <a:schemeClr val="tx1"/>
                </a:solidFill>
              </a:rPr>
              <a:t>string</a:t>
            </a:r>
            <a:endParaRPr lang="hu-HU" sz="1600" dirty="0">
              <a:solidFill>
                <a:schemeClr val="tx1"/>
              </a:solidFill>
            </a:endParaRPr>
          </a:p>
          <a:p>
            <a:r>
              <a:rPr lang="hu-HU" sz="1600" dirty="0">
                <a:solidFill>
                  <a:schemeClr val="tx1"/>
                </a:solidFill>
              </a:rPr>
              <a:t>+ dátum : int</a:t>
            </a:r>
          </a:p>
        </p:txBody>
      </p:sp>
      <p:sp>
        <p:nvSpPr>
          <p:cNvPr id="159" name="Szövegdoboz 158">
            <a:extLst>
              <a:ext uri="{FF2B5EF4-FFF2-40B4-BE49-F238E27FC236}">
                <a16:creationId xmlns:a16="http://schemas.microsoft.com/office/drawing/2014/main" id="{4A73577F-A70D-4D0E-B44C-D8CAF07232E8}"/>
              </a:ext>
            </a:extLst>
          </p:cNvPr>
          <p:cNvSpPr txBox="1"/>
          <p:nvPr/>
        </p:nvSpPr>
        <p:spPr>
          <a:xfrm>
            <a:off x="5032064" y="3463765"/>
            <a:ext cx="2813206" cy="830997"/>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is_Elefánt</a:t>
            </a:r>
            <a:r>
              <a:rPr lang="hu-HU" sz="1600" dirty="0">
                <a:solidFill>
                  <a:schemeClr val="tx1"/>
                </a:solidFill>
              </a:rPr>
              <a:t>() : </a:t>
            </a:r>
            <a:r>
              <a:rPr lang="hu-HU" sz="1600" dirty="0" err="1">
                <a:solidFill>
                  <a:schemeClr val="tx1"/>
                </a:solidFill>
              </a:rPr>
              <a:t>bool</a:t>
            </a:r>
            <a:r>
              <a:rPr lang="hu-HU" sz="1600" dirty="0">
                <a:solidFill>
                  <a:schemeClr val="tx1"/>
                </a:solidFill>
              </a:rPr>
              <a:t> { </a:t>
            </a:r>
            <a:r>
              <a:rPr lang="hu-HU" sz="1600" dirty="0" err="1">
                <a:solidFill>
                  <a:schemeClr val="tx1"/>
                </a:solidFill>
              </a:rPr>
              <a:t>virtual</a:t>
            </a:r>
            <a:r>
              <a:rPr lang="hu-HU" sz="1600" dirty="0">
                <a:solidFill>
                  <a:schemeClr val="tx1"/>
                </a:solidFill>
              </a:rPr>
              <a:t> }</a:t>
            </a:r>
          </a:p>
          <a:p>
            <a:r>
              <a:rPr lang="hu-HU" sz="1600" dirty="0">
                <a:solidFill>
                  <a:schemeClr val="tx1"/>
                </a:solidFill>
              </a:rPr>
              <a:t>+ </a:t>
            </a:r>
            <a:r>
              <a:rPr lang="hu-HU" sz="1600" dirty="0" err="1">
                <a:solidFill>
                  <a:schemeClr val="tx1"/>
                </a:solidFill>
              </a:rPr>
              <a:t>is_Orrszarvú</a:t>
            </a:r>
            <a:r>
              <a:rPr lang="hu-HU" sz="1600" dirty="0">
                <a:solidFill>
                  <a:schemeClr val="tx1"/>
                </a:solidFill>
              </a:rPr>
              <a:t>() : </a:t>
            </a:r>
            <a:r>
              <a:rPr lang="hu-HU" sz="1600" dirty="0" err="1">
                <a:solidFill>
                  <a:schemeClr val="tx1"/>
                </a:solidFill>
              </a:rPr>
              <a:t>bool</a:t>
            </a:r>
            <a:r>
              <a:rPr lang="hu-HU" sz="1600" dirty="0">
                <a:solidFill>
                  <a:schemeClr val="tx1"/>
                </a:solidFill>
              </a:rPr>
              <a:t> { </a:t>
            </a:r>
            <a:r>
              <a:rPr lang="hu-HU" sz="1600" dirty="0" err="1">
                <a:solidFill>
                  <a:schemeClr val="tx1"/>
                </a:solidFill>
              </a:rPr>
              <a:t>virtual</a:t>
            </a:r>
            <a:r>
              <a:rPr lang="hu-HU" sz="1600" dirty="0">
                <a:solidFill>
                  <a:schemeClr val="tx1"/>
                </a:solidFill>
              </a:rPr>
              <a:t> }</a:t>
            </a:r>
          </a:p>
          <a:p>
            <a:r>
              <a:rPr lang="hu-HU" sz="1600" dirty="0">
                <a:solidFill>
                  <a:schemeClr val="tx1"/>
                </a:solidFill>
              </a:rPr>
              <a:t>+ </a:t>
            </a:r>
            <a:r>
              <a:rPr lang="hu-HU" sz="1600" dirty="0" err="1">
                <a:solidFill>
                  <a:schemeClr val="tx1"/>
                </a:solidFill>
              </a:rPr>
              <a:t>is_Oroszlán</a:t>
            </a:r>
            <a:r>
              <a:rPr lang="hu-HU" sz="1600" dirty="0">
                <a:solidFill>
                  <a:schemeClr val="tx1"/>
                </a:solidFill>
              </a:rPr>
              <a:t>() : </a:t>
            </a:r>
            <a:r>
              <a:rPr lang="hu-HU" sz="1600" dirty="0" err="1">
                <a:solidFill>
                  <a:schemeClr val="tx1"/>
                </a:solidFill>
              </a:rPr>
              <a:t>bool</a:t>
            </a:r>
            <a:r>
              <a:rPr lang="hu-HU" sz="1600" dirty="0">
                <a:solidFill>
                  <a:schemeClr val="tx1"/>
                </a:solidFill>
              </a:rPr>
              <a:t> { </a:t>
            </a:r>
            <a:r>
              <a:rPr lang="hu-HU" sz="1600" dirty="0" err="1">
                <a:solidFill>
                  <a:schemeClr val="tx1"/>
                </a:solidFill>
              </a:rPr>
              <a:t>virtual</a:t>
            </a:r>
            <a:r>
              <a:rPr lang="hu-HU" sz="1600" dirty="0">
                <a:solidFill>
                  <a:schemeClr val="tx1"/>
                </a:solidFill>
              </a:rPr>
              <a:t> }</a:t>
            </a:r>
          </a:p>
        </p:txBody>
      </p:sp>
      <p:sp>
        <p:nvSpPr>
          <p:cNvPr id="160" name="Szövegdoboz 159">
            <a:extLst>
              <a:ext uri="{FF2B5EF4-FFF2-40B4-BE49-F238E27FC236}">
                <a16:creationId xmlns:a16="http://schemas.microsoft.com/office/drawing/2014/main" id="{75DBCD07-2658-45FA-BA35-3CFA3832A17F}"/>
              </a:ext>
            </a:extLst>
          </p:cNvPr>
          <p:cNvSpPr txBox="1"/>
          <p:nvPr/>
        </p:nvSpPr>
        <p:spPr>
          <a:xfrm>
            <a:off x="5032063" y="3227307"/>
            <a:ext cx="1335750" cy="338554"/>
          </a:xfrm>
          <a:prstGeom prst="rect">
            <a:avLst/>
          </a:prstGeom>
          <a:noFill/>
        </p:spPr>
        <p:txBody>
          <a:bodyPr wrap="none" rtlCol="0">
            <a:spAutoFit/>
          </a:bodyPr>
          <a:lstStyle/>
          <a:p>
            <a:r>
              <a:rPr lang="hu-HU" sz="1600" dirty="0">
                <a:solidFill>
                  <a:schemeClr val="tx1"/>
                </a:solidFill>
              </a:rPr>
              <a:t>+ tömeg : </a:t>
            </a:r>
            <a:r>
              <a:rPr lang="hu-HU" sz="1600" dirty="0" err="1">
                <a:solidFill>
                  <a:schemeClr val="tx1"/>
                </a:solidFill>
              </a:rPr>
              <a:t>real</a:t>
            </a:r>
            <a:endParaRPr lang="hu-HU" sz="1600" dirty="0">
              <a:solidFill>
                <a:schemeClr val="tx1"/>
              </a:solidFill>
            </a:endParaRPr>
          </a:p>
        </p:txBody>
      </p:sp>
      <p:sp>
        <p:nvSpPr>
          <p:cNvPr id="161" name="Szövegdoboz 160">
            <a:extLst>
              <a:ext uri="{FF2B5EF4-FFF2-40B4-BE49-F238E27FC236}">
                <a16:creationId xmlns:a16="http://schemas.microsoft.com/office/drawing/2014/main" id="{A7464F83-5AB5-4A04-A0A5-83B4DBB45BB6}"/>
              </a:ext>
            </a:extLst>
          </p:cNvPr>
          <p:cNvSpPr txBox="1"/>
          <p:nvPr/>
        </p:nvSpPr>
        <p:spPr>
          <a:xfrm>
            <a:off x="1739274" y="5784535"/>
            <a:ext cx="2756460" cy="338554"/>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is_Elefánt</a:t>
            </a:r>
            <a:r>
              <a:rPr lang="hu-HU" sz="1600" dirty="0">
                <a:solidFill>
                  <a:schemeClr val="tx1"/>
                </a:solidFill>
              </a:rPr>
              <a:t>() : </a:t>
            </a:r>
            <a:r>
              <a:rPr lang="hu-HU" sz="1600" dirty="0" err="1">
                <a:solidFill>
                  <a:schemeClr val="tx1"/>
                </a:solidFill>
              </a:rPr>
              <a:t>bool</a:t>
            </a:r>
            <a:r>
              <a:rPr lang="hu-HU" sz="1600" dirty="0">
                <a:solidFill>
                  <a:schemeClr val="tx1"/>
                </a:solidFill>
              </a:rPr>
              <a:t> { </a:t>
            </a:r>
            <a:r>
              <a:rPr lang="hu-HU" sz="1600" dirty="0" err="1">
                <a:solidFill>
                  <a:schemeClr val="tx1"/>
                </a:solidFill>
              </a:rPr>
              <a:t>override</a:t>
            </a:r>
            <a:r>
              <a:rPr lang="hu-HU" sz="1600" dirty="0">
                <a:solidFill>
                  <a:schemeClr val="tx1"/>
                </a:solidFill>
              </a:rPr>
              <a:t> }</a:t>
            </a:r>
          </a:p>
        </p:txBody>
      </p:sp>
      <p:sp>
        <p:nvSpPr>
          <p:cNvPr id="162" name="Szövegdoboz 161">
            <a:extLst>
              <a:ext uri="{FF2B5EF4-FFF2-40B4-BE49-F238E27FC236}">
                <a16:creationId xmlns:a16="http://schemas.microsoft.com/office/drawing/2014/main" id="{D05EAF83-BC73-4456-9069-994E58093E49}"/>
              </a:ext>
            </a:extLst>
          </p:cNvPr>
          <p:cNvSpPr txBox="1"/>
          <p:nvPr/>
        </p:nvSpPr>
        <p:spPr>
          <a:xfrm>
            <a:off x="8215923" y="5581033"/>
            <a:ext cx="3024286" cy="338554"/>
          </a:xfrm>
          <a:prstGeom prst="rect">
            <a:avLst/>
          </a:prstGeom>
          <a:noFill/>
        </p:spPr>
        <p:txBody>
          <a:bodyPr wrap="square">
            <a:spAutoFit/>
          </a:bodyPr>
          <a:lstStyle/>
          <a:p>
            <a:r>
              <a:rPr lang="hu-HU" sz="1600" dirty="0">
                <a:solidFill>
                  <a:schemeClr val="tx1"/>
                </a:solidFill>
              </a:rPr>
              <a:t>+ </a:t>
            </a:r>
            <a:r>
              <a:rPr lang="hu-HU" sz="1600" dirty="0" err="1">
                <a:solidFill>
                  <a:schemeClr val="tx1"/>
                </a:solidFill>
              </a:rPr>
              <a:t>is_Oroszlán</a:t>
            </a:r>
            <a:r>
              <a:rPr lang="hu-HU" sz="1600" dirty="0">
                <a:solidFill>
                  <a:schemeClr val="tx1"/>
                </a:solidFill>
              </a:rPr>
              <a:t>() : </a:t>
            </a:r>
            <a:r>
              <a:rPr lang="hu-HU" sz="1600" dirty="0" err="1">
                <a:solidFill>
                  <a:schemeClr val="tx1"/>
                </a:solidFill>
              </a:rPr>
              <a:t>bool</a:t>
            </a:r>
            <a:r>
              <a:rPr lang="hu-HU" sz="1600" dirty="0">
                <a:solidFill>
                  <a:schemeClr val="tx1"/>
                </a:solidFill>
              </a:rPr>
              <a:t> </a:t>
            </a:r>
            <a:r>
              <a:rPr lang="hu-HU" sz="1600" dirty="0"/>
              <a:t>{ </a:t>
            </a:r>
            <a:r>
              <a:rPr lang="hu-HU" sz="1600" dirty="0" err="1"/>
              <a:t>override</a:t>
            </a:r>
            <a:r>
              <a:rPr lang="hu-HU" sz="1600" dirty="0"/>
              <a:t> </a:t>
            </a:r>
            <a:r>
              <a:rPr lang="hu-HU" sz="1600" dirty="0">
                <a:solidFill>
                  <a:schemeClr val="tx1"/>
                </a:solidFill>
              </a:rPr>
              <a:t>}</a:t>
            </a:r>
          </a:p>
        </p:txBody>
      </p:sp>
      <p:sp>
        <p:nvSpPr>
          <p:cNvPr id="163" name="Szövegdoboz 162">
            <a:extLst>
              <a:ext uri="{FF2B5EF4-FFF2-40B4-BE49-F238E27FC236}">
                <a16:creationId xmlns:a16="http://schemas.microsoft.com/office/drawing/2014/main" id="{6A39B7D7-9421-4708-B44B-515E54F5C6CA}"/>
              </a:ext>
            </a:extLst>
          </p:cNvPr>
          <p:cNvSpPr txBox="1"/>
          <p:nvPr/>
        </p:nvSpPr>
        <p:spPr>
          <a:xfrm>
            <a:off x="4904205" y="5645189"/>
            <a:ext cx="3079194" cy="338554"/>
          </a:xfrm>
          <a:prstGeom prst="rect">
            <a:avLst/>
          </a:prstGeom>
          <a:noFill/>
        </p:spPr>
        <p:txBody>
          <a:bodyPr wrap="square">
            <a:spAutoFit/>
          </a:bodyPr>
          <a:lstStyle/>
          <a:p>
            <a:r>
              <a:rPr lang="hu-HU" sz="1600" dirty="0">
                <a:solidFill>
                  <a:schemeClr val="tx1"/>
                </a:solidFill>
              </a:rPr>
              <a:t>+ </a:t>
            </a:r>
            <a:r>
              <a:rPr lang="hu-HU" sz="1600" dirty="0" err="1">
                <a:solidFill>
                  <a:schemeClr val="tx1"/>
                </a:solidFill>
              </a:rPr>
              <a:t>is_Orrszarvú</a:t>
            </a:r>
            <a:r>
              <a:rPr lang="hu-HU" sz="1600" dirty="0">
                <a:solidFill>
                  <a:schemeClr val="tx1"/>
                </a:solidFill>
              </a:rPr>
              <a:t>() : </a:t>
            </a:r>
            <a:r>
              <a:rPr lang="hu-HU" sz="1600" dirty="0" err="1">
                <a:solidFill>
                  <a:schemeClr val="tx1"/>
                </a:solidFill>
              </a:rPr>
              <a:t>bool</a:t>
            </a:r>
            <a:r>
              <a:rPr lang="hu-HU" sz="1600" dirty="0">
                <a:solidFill>
                  <a:schemeClr val="tx1"/>
                </a:solidFill>
              </a:rPr>
              <a:t> </a:t>
            </a:r>
            <a:r>
              <a:rPr lang="hu-HU" sz="1600" dirty="0"/>
              <a:t>{ </a:t>
            </a:r>
            <a:r>
              <a:rPr lang="hu-HU" sz="1600" dirty="0" err="1"/>
              <a:t>override</a:t>
            </a:r>
            <a:r>
              <a:rPr lang="hu-HU" sz="1600" dirty="0"/>
              <a:t> </a:t>
            </a:r>
            <a:r>
              <a:rPr lang="hu-HU" sz="1600" dirty="0">
                <a:solidFill>
                  <a:schemeClr val="tx1"/>
                </a:solidFill>
              </a:rPr>
              <a:t>}</a:t>
            </a:r>
          </a:p>
        </p:txBody>
      </p:sp>
      <p:sp>
        <p:nvSpPr>
          <p:cNvPr id="164" name="Szövegdoboz 163">
            <a:extLst>
              <a:ext uri="{FF2B5EF4-FFF2-40B4-BE49-F238E27FC236}">
                <a16:creationId xmlns:a16="http://schemas.microsoft.com/office/drawing/2014/main" id="{89EBDBDC-A068-4779-93BC-8E7599646004}"/>
              </a:ext>
            </a:extLst>
          </p:cNvPr>
          <p:cNvSpPr txBox="1"/>
          <p:nvPr/>
        </p:nvSpPr>
        <p:spPr>
          <a:xfrm>
            <a:off x="481849" y="3908617"/>
            <a:ext cx="3475567" cy="369332"/>
          </a:xfrm>
          <a:prstGeom prst="rect">
            <a:avLst/>
          </a:prstGeom>
          <a:noFill/>
        </p:spPr>
        <p:txBody>
          <a:bodyPr wrap="none" rtlCol="0">
            <a:spAutoFit/>
          </a:bodyPr>
          <a:lstStyle/>
          <a:p>
            <a:r>
              <a:rPr lang="hu-HU" sz="1800" dirty="0">
                <a:effectLst/>
                <a:latin typeface="Calibri" panose="020F0502020204030204" pitchFamily="34" charset="0"/>
                <a:ea typeface="Calibri" panose="020F0502020204030204" pitchFamily="34" charset="0"/>
                <a:cs typeface="Calibri" panose="020F0502020204030204" pitchFamily="34" charset="0"/>
              </a:rPr>
              <a:t>Hány hímoroszlánt lőtt egy vadász?</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6" name="Ellipszis 165">
            <a:extLst>
              <a:ext uri="{FF2B5EF4-FFF2-40B4-BE49-F238E27FC236}">
                <a16:creationId xmlns:a16="http://schemas.microsoft.com/office/drawing/2014/main" id="{124C2450-9160-4393-80D8-0F041378EA40}"/>
              </a:ext>
            </a:extLst>
          </p:cNvPr>
          <p:cNvSpPr/>
          <p:nvPr/>
        </p:nvSpPr>
        <p:spPr>
          <a:xfrm>
            <a:off x="3364793" y="238504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67" name="Egyenes összekötő 166">
            <a:extLst>
              <a:ext uri="{FF2B5EF4-FFF2-40B4-BE49-F238E27FC236}">
                <a16:creationId xmlns:a16="http://schemas.microsoft.com/office/drawing/2014/main" id="{F23FFDC0-A5AA-4EA5-BE57-0104CB2A6AB9}"/>
              </a:ext>
            </a:extLst>
          </p:cNvPr>
          <p:cNvCxnSpPr>
            <a:cxnSpLocks/>
            <a:stCxn id="166" idx="4"/>
          </p:cNvCxnSpPr>
          <p:nvPr/>
        </p:nvCxnSpPr>
        <p:spPr>
          <a:xfrm>
            <a:off x="3408305" y="2468039"/>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églalap: szamárfül 63">
            <a:extLst>
              <a:ext uri="{FF2B5EF4-FFF2-40B4-BE49-F238E27FC236}">
                <a16:creationId xmlns:a16="http://schemas.microsoft.com/office/drawing/2014/main" id="{B7822565-5164-459A-A034-84E40D76FA87}"/>
              </a:ext>
            </a:extLst>
          </p:cNvPr>
          <p:cNvSpPr/>
          <p:nvPr/>
        </p:nvSpPr>
        <p:spPr>
          <a:xfrm rot="16200000">
            <a:off x="8910942" y="2961616"/>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65" name="Téglalap: szamárfül 64">
            <a:extLst>
              <a:ext uri="{FF2B5EF4-FFF2-40B4-BE49-F238E27FC236}">
                <a16:creationId xmlns:a16="http://schemas.microsoft.com/office/drawing/2014/main" id="{970F166C-17C8-46F6-8226-CA9ADD85A86E}"/>
              </a:ext>
            </a:extLst>
          </p:cNvPr>
          <p:cNvSpPr/>
          <p:nvPr/>
        </p:nvSpPr>
        <p:spPr>
          <a:xfrm rot="16200000">
            <a:off x="4281462" y="5867726"/>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66" name="Téglalap: szamárfül 65">
            <a:extLst>
              <a:ext uri="{FF2B5EF4-FFF2-40B4-BE49-F238E27FC236}">
                <a16:creationId xmlns:a16="http://schemas.microsoft.com/office/drawing/2014/main" id="{D2D3AA51-B969-452F-9DB9-2F97E305ABAD}"/>
              </a:ext>
            </a:extLst>
          </p:cNvPr>
          <p:cNvSpPr/>
          <p:nvPr/>
        </p:nvSpPr>
        <p:spPr>
          <a:xfrm rot="16200000">
            <a:off x="8910942" y="3343064"/>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67" name="Téglalap: szamárfül 66">
            <a:extLst>
              <a:ext uri="{FF2B5EF4-FFF2-40B4-BE49-F238E27FC236}">
                <a16:creationId xmlns:a16="http://schemas.microsoft.com/office/drawing/2014/main" id="{A3B2A38A-39DE-4582-A319-89D43424F405}"/>
              </a:ext>
            </a:extLst>
          </p:cNvPr>
          <p:cNvSpPr/>
          <p:nvPr/>
        </p:nvSpPr>
        <p:spPr>
          <a:xfrm rot="16200000">
            <a:off x="8910942" y="3720568"/>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false</a:t>
            </a:r>
            <a:endParaRPr lang="hu-HU" sz="1600" dirty="0">
              <a:solidFill>
                <a:schemeClr val="tx1"/>
              </a:solidFill>
            </a:endParaRPr>
          </a:p>
        </p:txBody>
      </p:sp>
      <p:sp>
        <p:nvSpPr>
          <p:cNvPr id="73" name="Téglalap: szamárfül 72">
            <a:extLst>
              <a:ext uri="{FF2B5EF4-FFF2-40B4-BE49-F238E27FC236}">
                <a16:creationId xmlns:a16="http://schemas.microsoft.com/office/drawing/2014/main" id="{FF904E9C-0052-4FDB-B8AD-DD64C669383C}"/>
              </a:ext>
            </a:extLst>
          </p:cNvPr>
          <p:cNvSpPr/>
          <p:nvPr/>
        </p:nvSpPr>
        <p:spPr>
          <a:xfrm rot="16200000">
            <a:off x="7698773" y="5896974"/>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75" name="Téglalap: szamárfül 74">
            <a:extLst>
              <a:ext uri="{FF2B5EF4-FFF2-40B4-BE49-F238E27FC236}">
                <a16:creationId xmlns:a16="http://schemas.microsoft.com/office/drawing/2014/main" id="{9C0BC501-B518-44DE-B5C1-A91DEF6CA47C}"/>
              </a:ext>
            </a:extLst>
          </p:cNvPr>
          <p:cNvSpPr/>
          <p:nvPr/>
        </p:nvSpPr>
        <p:spPr>
          <a:xfrm rot="16200000">
            <a:off x="10951464" y="5861427"/>
            <a:ext cx="307643" cy="1123251"/>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a:t>
            </a:r>
            <a:r>
              <a:rPr lang="hu-HU" sz="1600" dirty="0" err="1">
                <a:solidFill>
                  <a:schemeClr val="tx1"/>
                </a:solidFill>
              </a:rPr>
              <a:t>true</a:t>
            </a:r>
            <a:endParaRPr lang="hu-HU" sz="1600" dirty="0">
              <a:solidFill>
                <a:schemeClr val="tx1"/>
              </a:solidFill>
            </a:endParaRPr>
          </a:p>
        </p:txBody>
      </p:sp>
      <p:sp>
        <p:nvSpPr>
          <p:cNvPr id="77" name="Téglalap: szamárfül 76">
            <a:extLst>
              <a:ext uri="{FF2B5EF4-FFF2-40B4-BE49-F238E27FC236}">
                <a16:creationId xmlns:a16="http://schemas.microsoft.com/office/drawing/2014/main" id="{2F9678B6-1075-4806-883C-F52310405D5E}"/>
              </a:ext>
            </a:extLst>
          </p:cNvPr>
          <p:cNvSpPr/>
          <p:nvPr/>
        </p:nvSpPr>
        <p:spPr>
          <a:xfrm rot="16200000">
            <a:off x="1991841" y="2048325"/>
            <a:ext cx="1012899" cy="2427609"/>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vert="vert" rtlCol="0" anchor="t"/>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  </a:t>
            </a:r>
            <a:r>
              <a:rPr lang="hu-HU" sz="1600" dirty="0">
                <a:solidFill>
                  <a:schemeClr val="tx1"/>
                </a:solidFill>
                <a:ea typeface="Cambria Math" panose="02040503050406030204" pitchFamily="18" charset="0"/>
                <a:cs typeface="Arial Unicode MS" pitchFamily="34" charset="-128"/>
              </a:rPr>
              <a:t>                 1</a:t>
            </a:r>
            <a:endParaRPr lang="hu-HU" sz="1600" dirty="0">
              <a:solidFill>
                <a:schemeClr val="tx1"/>
              </a:solidFill>
              <a:ea typeface="Cambria Math" panose="02040503050406030204" pitchFamily="18" charset="0"/>
              <a:cs typeface="Calibri" panose="020F0502020204030204" pitchFamily="34" charset="0"/>
            </a:endParaRPr>
          </a:p>
          <a:p>
            <a:pPr defTabSz="914414"/>
            <a:endParaRPr lang="hu-HU" sz="1600" dirty="0">
              <a:solidFill>
                <a:schemeClr val="tx1"/>
              </a:solidFill>
              <a:latin typeface="Cambria Math" panose="02040503050406030204" pitchFamily="18" charset="0"/>
              <a:ea typeface="Cambria Math" panose="02040503050406030204" pitchFamily="18" charset="0"/>
              <a:cs typeface="Arial Unicode MS" pitchFamily="34" charset="-128"/>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pPr defTabSz="914414"/>
            <a:endPar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78" name="Szövegdoboz 77">
            <a:extLst>
              <a:ext uri="{FF2B5EF4-FFF2-40B4-BE49-F238E27FC236}">
                <a16:creationId xmlns:a16="http://schemas.microsoft.com/office/drawing/2014/main" id="{91DEB3DA-CEF1-4064-AA51-9C74C73DB252}"/>
              </a:ext>
            </a:extLst>
          </p:cNvPr>
          <p:cNvSpPr txBox="1"/>
          <p:nvPr/>
        </p:nvSpPr>
        <p:spPr>
          <a:xfrm>
            <a:off x="2088423" y="2911023"/>
            <a:ext cx="897040"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∊trófeák</a:t>
            </a:r>
            <a:endParaRPr lang="hu-HU" sz="1400" dirty="0"/>
          </a:p>
        </p:txBody>
      </p:sp>
      <p:sp>
        <p:nvSpPr>
          <p:cNvPr id="79" name="Szövegdoboz 78">
            <a:extLst>
              <a:ext uri="{FF2B5EF4-FFF2-40B4-BE49-F238E27FC236}">
                <a16:creationId xmlns:a16="http://schemas.microsoft.com/office/drawing/2014/main" id="{25A882C2-2922-4CA7-8E4D-58E1202952B0}"/>
              </a:ext>
            </a:extLst>
          </p:cNvPr>
          <p:cNvSpPr txBox="1"/>
          <p:nvPr/>
        </p:nvSpPr>
        <p:spPr>
          <a:xfrm>
            <a:off x="1532437" y="3171214"/>
            <a:ext cx="2009012" cy="523220"/>
          </a:xfrm>
          <a:prstGeom prst="rect">
            <a:avLst/>
          </a:prstGeom>
          <a:noFill/>
        </p:spPr>
        <p:txBody>
          <a:bodyPr wrap="none" rtlCol="0">
            <a:spAutoFit/>
          </a:bodyPr>
          <a:lstStyle/>
          <a:p>
            <a:r>
              <a:rPr lang="hu-HU" sz="1400" dirty="0" err="1">
                <a:solidFill>
                  <a:schemeClr val="tx1"/>
                </a:solidFill>
                <a:latin typeface="Calibri" panose="020F0502020204030204" pitchFamily="34" charset="0"/>
                <a:ea typeface="Cambria Math" panose="02040503050406030204" pitchFamily="18" charset="0"/>
                <a:cs typeface="Calibri" panose="020F0502020204030204" pitchFamily="34" charset="0"/>
              </a:rPr>
              <a:t>e.zsákmány.is_Oroszlán</a:t>
            </a:r>
            <a:r>
              <a:rPr lang="hu-HU" sz="1400" dirty="0">
                <a:solidFill>
                  <a:schemeClr val="tx1"/>
                </a:solidFill>
                <a:latin typeface="Calibri" panose="020F0502020204030204" pitchFamily="34" charset="0"/>
                <a:ea typeface="Cambria Math" panose="02040503050406030204" pitchFamily="18" charset="0"/>
                <a:cs typeface="Calibri" panose="020F0502020204030204" pitchFamily="34" charset="0"/>
              </a:rPr>
              <a:t>()</a:t>
            </a:r>
          </a:p>
          <a:p>
            <a:r>
              <a:rPr lang="hu-HU" sz="1400" dirty="0">
                <a:latin typeface="Calibri" panose="020F0502020204030204" pitchFamily="34" charset="0"/>
                <a:ea typeface="Cambria Math" panose="02040503050406030204" pitchFamily="18" charset="0"/>
                <a:cs typeface="Calibri" panose="020F0502020204030204" pitchFamily="34" charset="0"/>
                <a:sym typeface="Symbol" panose="05050102010706020507" pitchFamily="18" charset="2"/>
              </a:rPr>
              <a:t> </a:t>
            </a:r>
            <a:r>
              <a:rPr lang="hu-HU" sz="1400" dirty="0" err="1">
                <a:latin typeface="Calibri" panose="020F0502020204030204" pitchFamily="34" charset="0"/>
                <a:ea typeface="Cambria Math" panose="02040503050406030204" pitchFamily="18" charset="0"/>
                <a:cs typeface="Calibri" panose="020F0502020204030204" pitchFamily="34" charset="0"/>
                <a:sym typeface="Symbol" panose="05050102010706020507" pitchFamily="18" charset="2"/>
              </a:rPr>
              <a:t>e.zsákmány.hím</a:t>
            </a:r>
            <a:endParaRPr lang="hu-HU" sz="1400" dirty="0"/>
          </a:p>
        </p:txBody>
      </p:sp>
      <p:sp>
        <p:nvSpPr>
          <p:cNvPr id="82" name="Rombusz 81">
            <a:extLst>
              <a:ext uri="{FF2B5EF4-FFF2-40B4-BE49-F238E27FC236}">
                <a16:creationId xmlns:a16="http://schemas.microsoft.com/office/drawing/2014/main" id="{5D2CC925-FC90-4E2B-80B1-82751E23ACAC}"/>
              </a:ext>
            </a:extLst>
          </p:cNvPr>
          <p:cNvSpPr/>
          <p:nvPr/>
        </p:nvSpPr>
        <p:spPr>
          <a:xfrm rot="5400000">
            <a:off x="6342332" y="2407542"/>
            <a:ext cx="190056" cy="111098"/>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a:extLst>
              <a:ext uri="{FF2B5EF4-FFF2-40B4-BE49-F238E27FC236}">
                <a16:creationId xmlns:a16="http://schemas.microsoft.com/office/drawing/2014/main" id="{5CBE9EC9-0E78-4421-95BC-57EB1C400182}"/>
              </a:ext>
            </a:extLst>
          </p:cNvPr>
          <p:cNvSpPr txBox="1"/>
          <p:nvPr/>
        </p:nvSpPr>
        <p:spPr>
          <a:xfrm>
            <a:off x="1278624" y="2232209"/>
            <a:ext cx="2151936" cy="338554"/>
          </a:xfrm>
          <a:prstGeom prst="rect">
            <a:avLst/>
          </a:prstGeom>
          <a:noFill/>
        </p:spPr>
        <p:txBody>
          <a:bodyPr wrap="none" rtlCol="0">
            <a:spAutoFit/>
          </a:bodyPr>
          <a:lstStyle/>
          <a:p>
            <a:r>
              <a:rPr lang="hu-HU" sz="1600" dirty="0">
                <a:solidFill>
                  <a:schemeClr val="tx1"/>
                </a:solidFill>
              </a:rPr>
              <a:t>+ </a:t>
            </a:r>
            <a:r>
              <a:rPr lang="hu-HU" sz="1600" dirty="0" err="1">
                <a:solidFill>
                  <a:schemeClr val="tx1"/>
                </a:solidFill>
              </a:rPr>
              <a:t>hányhímoroszlán</a:t>
            </a:r>
            <a:r>
              <a:rPr lang="hu-HU" sz="1600" dirty="0">
                <a:solidFill>
                  <a:schemeClr val="tx1"/>
                </a:solidFill>
              </a:rPr>
              <a:t>():int</a:t>
            </a:r>
          </a:p>
        </p:txBody>
      </p:sp>
      <p:sp>
        <p:nvSpPr>
          <p:cNvPr id="61" name="Szövegdoboz 60">
            <a:extLst>
              <a:ext uri="{FF2B5EF4-FFF2-40B4-BE49-F238E27FC236}">
                <a16:creationId xmlns:a16="http://schemas.microsoft.com/office/drawing/2014/main" id="{381E8081-8FAC-4974-918F-762093A7CCF5}"/>
              </a:ext>
            </a:extLst>
          </p:cNvPr>
          <p:cNvSpPr txBox="1"/>
          <p:nvPr/>
        </p:nvSpPr>
        <p:spPr>
          <a:xfrm>
            <a:off x="1278624" y="1941046"/>
            <a:ext cx="1564531" cy="338554"/>
          </a:xfrm>
          <a:prstGeom prst="rect">
            <a:avLst/>
          </a:prstGeom>
          <a:noFill/>
        </p:spPr>
        <p:txBody>
          <a:bodyPr wrap="none" rtlCol="0">
            <a:spAutoFit/>
          </a:bodyPr>
          <a:lstStyle/>
          <a:p>
            <a:r>
              <a:rPr lang="hu-HU" sz="1600" dirty="0">
                <a:solidFill>
                  <a:schemeClr val="tx1"/>
                </a:solidFill>
              </a:rPr>
              <a:t>+ elejt( … ) : </a:t>
            </a:r>
            <a:r>
              <a:rPr lang="hu-HU" sz="1600" dirty="0" err="1">
                <a:solidFill>
                  <a:schemeClr val="tx1"/>
                </a:solidFill>
              </a:rPr>
              <a:t>void</a:t>
            </a:r>
            <a:endParaRPr lang="hu-HU" sz="1600" dirty="0">
              <a:solidFill>
                <a:schemeClr val="tx1"/>
              </a:solidFill>
            </a:endParaRPr>
          </a:p>
        </p:txBody>
      </p:sp>
      <p:sp>
        <p:nvSpPr>
          <p:cNvPr id="4" name="Szövegdoboz 3">
            <a:extLst>
              <a:ext uri="{FF2B5EF4-FFF2-40B4-BE49-F238E27FC236}">
                <a16:creationId xmlns:a16="http://schemas.microsoft.com/office/drawing/2014/main" id="{21C27D79-9511-4267-BA64-5206D14E00FD}"/>
              </a:ext>
            </a:extLst>
          </p:cNvPr>
          <p:cNvSpPr txBox="1"/>
          <p:nvPr/>
        </p:nvSpPr>
        <p:spPr>
          <a:xfrm>
            <a:off x="7983399" y="1024408"/>
            <a:ext cx="3678738"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u-HU" sz="1600" dirty="0">
                <a:latin typeface="Calibri" panose="020F0502020204030204" pitchFamily="34" charset="0"/>
                <a:cs typeface="Calibri" panose="020F0502020204030204" pitchFamily="34" charset="0"/>
              </a:rPr>
              <a:t>int Hunter::</a:t>
            </a:r>
            <a:r>
              <a:rPr lang="hu-HU" sz="1600" dirty="0" err="1">
                <a:latin typeface="Calibri" panose="020F0502020204030204" pitchFamily="34" charset="0"/>
                <a:cs typeface="Calibri" panose="020F0502020204030204" pitchFamily="34" charset="0"/>
              </a:rPr>
              <a:t>countMaleLions</a:t>
            </a:r>
            <a:r>
              <a:rPr lang="hu-HU" sz="1600" dirty="0">
                <a:latin typeface="Calibri" panose="020F0502020204030204" pitchFamily="34" charset="0"/>
                <a:cs typeface="Calibri" panose="020F0502020204030204" pitchFamily="34" charset="0"/>
              </a:rPr>
              <a:t>() const{</a:t>
            </a:r>
          </a:p>
          <a:p>
            <a:r>
              <a:rPr lang="hu-HU" sz="1600" dirty="0">
                <a:latin typeface="Calibri" panose="020F0502020204030204" pitchFamily="34" charset="0"/>
                <a:cs typeface="Calibri" panose="020F0502020204030204" pitchFamily="34" charset="0"/>
              </a:rPr>
              <a:t>    int c = 0;</a:t>
            </a:r>
          </a:p>
          <a:p>
            <a:r>
              <a:rPr lang="hu-HU" sz="1600" dirty="0">
                <a:latin typeface="Calibri" panose="020F0502020204030204" pitchFamily="34" charset="0"/>
                <a:cs typeface="Calibri" panose="020F0502020204030204" pitchFamily="34" charset="0"/>
              </a:rPr>
              <a:t>    </a:t>
            </a:r>
            <a:r>
              <a:rPr lang="hu-HU" sz="1600" dirty="0" err="1">
                <a:latin typeface="Calibri" panose="020F0502020204030204" pitchFamily="34" charset="0"/>
                <a:cs typeface="Calibri" panose="020F0502020204030204" pitchFamily="34" charset="0"/>
              </a:rPr>
              <a:t>for</a:t>
            </a:r>
            <a:r>
              <a:rPr lang="hu-HU" sz="1600" dirty="0">
                <a:latin typeface="Calibri" panose="020F0502020204030204" pitchFamily="34" charset="0"/>
                <a:cs typeface="Calibri" panose="020F0502020204030204" pitchFamily="34" charset="0"/>
              </a:rPr>
              <a:t>( </a:t>
            </a:r>
            <a:r>
              <a:rPr lang="hu-HU" sz="1600" dirty="0" err="1">
                <a:latin typeface="Calibri" panose="020F0502020204030204" pitchFamily="34" charset="0"/>
                <a:cs typeface="Calibri" panose="020F0502020204030204" pitchFamily="34" charset="0"/>
              </a:rPr>
              <a:t>Trophy</a:t>
            </a:r>
            <a:r>
              <a:rPr lang="hu-HU" sz="1600" dirty="0">
                <a:latin typeface="Calibri" panose="020F0502020204030204" pitchFamily="34" charset="0"/>
                <a:cs typeface="Calibri" panose="020F0502020204030204" pitchFamily="34" charset="0"/>
              </a:rPr>
              <a:t>* e : _</a:t>
            </a:r>
            <a:r>
              <a:rPr lang="hu-HU" sz="1600" dirty="0" err="1">
                <a:latin typeface="Calibri" panose="020F0502020204030204" pitchFamily="34" charset="0"/>
                <a:cs typeface="Calibri" panose="020F0502020204030204" pitchFamily="34" charset="0"/>
              </a:rPr>
              <a:t>trophies</a:t>
            </a:r>
            <a:r>
              <a:rPr lang="hu-HU" sz="1600" dirty="0">
                <a:latin typeface="Calibri" panose="020F0502020204030204" pitchFamily="34" charset="0"/>
                <a:cs typeface="Calibri" panose="020F0502020204030204" pitchFamily="34" charset="0"/>
              </a:rPr>
              <a:t> ){</a:t>
            </a:r>
          </a:p>
          <a:p>
            <a:r>
              <a:rPr lang="hu-HU" sz="1600" dirty="0">
                <a:latin typeface="Calibri" panose="020F0502020204030204" pitchFamily="34" charset="0"/>
                <a:cs typeface="Calibri" panose="020F0502020204030204" pitchFamily="34" charset="0"/>
              </a:rPr>
              <a:t>        </a:t>
            </a:r>
            <a:r>
              <a:rPr lang="hu-HU" sz="1600" dirty="0" err="1">
                <a:latin typeface="Calibri" panose="020F0502020204030204" pitchFamily="34" charset="0"/>
                <a:cs typeface="Calibri" panose="020F0502020204030204" pitchFamily="34" charset="0"/>
              </a:rPr>
              <a:t>if</a:t>
            </a:r>
            <a:r>
              <a:rPr lang="hu-HU" sz="1600" dirty="0">
                <a:latin typeface="Calibri" panose="020F0502020204030204" pitchFamily="34" charset="0"/>
                <a:cs typeface="Calibri" panose="020F0502020204030204" pitchFamily="34" charset="0"/>
              </a:rPr>
              <a:t>( </a:t>
            </a:r>
            <a:r>
              <a:rPr lang="hu-HU" sz="1600" b="1" dirty="0">
                <a:solidFill>
                  <a:srgbClr val="FF0000"/>
                </a:solidFill>
                <a:latin typeface="Calibri" panose="020F0502020204030204" pitchFamily="34" charset="0"/>
                <a:cs typeface="Calibri" panose="020F0502020204030204" pitchFamily="34" charset="0"/>
              </a:rPr>
              <a:t>e-&gt;_</a:t>
            </a:r>
            <a:r>
              <a:rPr lang="hu-HU" sz="1600" b="1" dirty="0" err="1">
                <a:solidFill>
                  <a:srgbClr val="FF0000"/>
                </a:solidFill>
                <a:latin typeface="Calibri" panose="020F0502020204030204" pitchFamily="34" charset="0"/>
                <a:cs typeface="Calibri" panose="020F0502020204030204" pitchFamily="34" charset="0"/>
              </a:rPr>
              <a:t>animal</a:t>
            </a:r>
            <a:r>
              <a:rPr lang="hu-HU" sz="1600" b="1" dirty="0">
                <a:solidFill>
                  <a:srgbClr val="FF0000"/>
                </a:solidFill>
                <a:latin typeface="Calibri" panose="020F0502020204030204" pitchFamily="34" charset="0"/>
                <a:cs typeface="Calibri" panose="020F0502020204030204" pitchFamily="34" charset="0"/>
              </a:rPr>
              <a:t>-&gt;</a:t>
            </a:r>
            <a:r>
              <a:rPr lang="hu-HU" sz="1600" b="1" dirty="0" err="1">
                <a:solidFill>
                  <a:srgbClr val="FF0000"/>
                </a:solidFill>
                <a:latin typeface="Calibri" panose="020F0502020204030204" pitchFamily="34" charset="0"/>
                <a:cs typeface="Calibri" panose="020F0502020204030204" pitchFamily="34" charset="0"/>
              </a:rPr>
              <a:t>is_Lion</a:t>
            </a:r>
            <a:r>
              <a:rPr lang="hu-HU" sz="1600" b="1" dirty="0">
                <a:solidFill>
                  <a:srgbClr val="FF0000"/>
                </a:solidFill>
                <a:latin typeface="Calibri" panose="020F0502020204030204" pitchFamily="34" charset="0"/>
                <a:cs typeface="Calibri" panose="020F0502020204030204" pitchFamily="34" charset="0"/>
              </a:rPr>
              <a:t>()</a:t>
            </a:r>
            <a:r>
              <a:rPr lang="hu-HU" sz="1600" dirty="0">
                <a:latin typeface="Calibri" panose="020F0502020204030204" pitchFamily="34" charset="0"/>
                <a:cs typeface="Calibri" panose="020F0502020204030204" pitchFamily="34" charset="0"/>
              </a:rPr>
              <a:t> &amp;&amp;</a:t>
            </a:r>
            <a:br>
              <a:rPr lang="hu-HU" sz="1600" dirty="0">
                <a:latin typeface="Calibri" panose="020F0502020204030204" pitchFamily="34" charset="0"/>
                <a:cs typeface="Calibri" panose="020F0502020204030204" pitchFamily="34" charset="0"/>
              </a:rPr>
            </a:br>
            <a:r>
              <a:rPr lang="hu-HU" sz="1600" dirty="0">
                <a:latin typeface="Calibri" panose="020F0502020204030204" pitchFamily="34" charset="0"/>
                <a:cs typeface="Calibri" panose="020F0502020204030204" pitchFamily="34" charset="0"/>
              </a:rPr>
              <a:t>        </a:t>
            </a:r>
            <a:r>
              <a:rPr lang="hu-HU" sz="1600" b="1" dirty="0">
                <a:solidFill>
                  <a:srgbClr val="FF0000"/>
                </a:solidFill>
                <a:latin typeface="Calibri" panose="020F0502020204030204" pitchFamily="34" charset="0"/>
                <a:cs typeface="Calibri" panose="020F0502020204030204" pitchFamily="34" charset="0"/>
              </a:rPr>
              <a:t>((</a:t>
            </a:r>
            <a:r>
              <a:rPr lang="hu-HU" sz="1600" b="1" dirty="0" err="1">
                <a:solidFill>
                  <a:srgbClr val="FF0000"/>
                </a:solidFill>
                <a:latin typeface="Calibri" panose="020F0502020204030204" pitchFamily="34" charset="0"/>
                <a:cs typeface="Calibri" panose="020F0502020204030204" pitchFamily="34" charset="0"/>
              </a:rPr>
              <a:t>Lion</a:t>
            </a:r>
            <a:r>
              <a:rPr lang="hu-HU" sz="1600" b="1" dirty="0">
                <a:solidFill>
                  <a:srgbClr val="FF0000"/>
                </a:solidFill>
                <a:latin typeface="Calibri" panose="020F0502020204030204" pitchFamily="34" charset="0"/>
                <a:cs typeface="Calibri" panose="020F0502020204030204" pitchFamily="34" charset="0"/>
              </a:rPr>
              <a:t>*)(e-&gt;_</a:t>
            </a:r>
            <a:r>
              <a:rPr lang="hu-HU" sz="1600" b="1" dirty="0" err="1">
                <a:solidFill>
                  <a:srgbClr val="FF0000"/>
                </a:solidFill>
                <a:latin typeface="Calibri" panose="020F0502020204030204" pitchFamily="34" charset="0"/>
                <a:cs typeface="Calibri" panose="020F0502020204030204" pitchFamily="34" charset="0"/>
              </a:rPr>
              <a:t>animal</a:t>
            </a:r>
            <a:r>
              <a:rPr lang="hu-HU" sz="1600" b="1" dirty="0">
                <a:solidFill>
                  <a:srgbClr val="FF0000"/>
                </a:solidFill>
                <a:latin typeface="Calibri" panose="020F0502020204030204" pitchFamily="34" charset="0"/>
                <a:cs typeface="Calibri" panose="020F0502020204030204" pitchFamily="34" charset="0"/>
              </a:rPr>
              <a:t>))-&gt;_</a:t>
            </a:r>
            <a:r>
              <a:rPr lang="hu-HU" sz="1600" b="1" dirty="0" err="1">
                <a:solidFill>
                  <a:srgbClr val="FF0000"/>
                </a:solidFill>
                <a:latin typeface="Calibri" panose="020F0502020204030204" pitchFamily="34" charset="0"/>
                <a:cs typeface="Calibri" panose="020F0502020204030204" pitchFamily="34" charset="0"/>
              </a:rPr>
              <a:t>male</a:t>
            </a:r>
            <a:r>
              <a:rPr lang="hu-HU" sz="1600" dirty="0">
                <a:latin typeface="Calibri" panose="020F0502020204030204" pitchFamily="34" charset="0"/>
                <a:cs typeface="Calibri" panose="020F0502020204030204" pitchFamily="34" charset="0"/>
              </a:rPr>
              <a:t> ) ++c;</a:t>
            </a:r>
          </a:p>
          <a:p>
            <a:r>
              <a:rPr lang="hu-HU" sz="1600" dirty="0">
                <a:latin typeface="Calibri" panose="020F0502020204030204" pitchFamily="34" charset="0"/>
                <a:cs typeface="Calibri" panose="020F0502020204030204" pitchFamily="34" charset="0"/>
              </a:rPr>
              <a:t>    }</a:t>
            </a:r>
          </a:p>
          <a:p>
            <a:r>
              <a:rPr lang="hu-HU" sz="1600" dirty="0">
                <a:latin typeface="Calibri" panose="020F0502020204030204" pitchFamily="34" charset="0"/>
                <a:cs typeface="Calibri" panose="020F0502020204030204" pitchFamily="34" charset="0"/>
              </a:rPr>
              <a:t>    </a:t>
            </a:r>
            <a:r>
              <a:rPr lang="hu-HU" sz="1600" dirty="0" err="1">
                <a:latin typeface="Calibri" panose="020F0502020204030204" pitchFamily="34" charset="0"/>
                <a:cs typeface="Calibri" panose="020F0502020204030204" pitchFamily="34" charset="0"/>
              </a:rPr>
              <a:t>return</a:t>
            </a:r>
            <a:r>
              <a:rPr lang="hu-HU" sz="1600" dirty="0">
                <a:latin typeface="Calibri" panose="020F0502020204030204" pitchFamily="34" charset="0"/>
                <a:cs typeface="Calibri" panose="020F0502020204030204" pitchFamily="34" charset="0"/>
              </a:rPr>
              <a:t> c;</a:t>
            </a:r>
          </a:p>
          <a:p>
            <a:r>
              <a:rPr lang="hu-HU"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58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linds(horizont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blinds(horizontal)">
                                      <p:cBhvr>
                                        <p:cTn id="17" dur="500"/>
                                        <p:tgtEl>
                                          <p:spTgt spid="166"/>
                                        </p:tgtEl>
                                      </p:cBhvr>
                                    </p:animEffect>
                                  </p:childTnLst>
                                </p:cTn>
                              </p:par>
                              <p:par>
                                <p:cTn id="18" presetID="22" presetClass="entr" presetSubtype="1" fill="hold" nodeType="withEffect">
                                  <p:stCondLst>
                                    <p:cond delay="0"/>
                                  </p:stCondLst>
                                  <p:childTnLst>
                                    <p:set>
                                      <p:cBhvr>
                                        <p:cTn id="19" dur="1" fill="hold">
                                          <p:stCondLst>
                                            <p:cond delay="0"/>
                                          </p:stCondLst>
                                        </p:cTn>
                                        <p:tgtEl>
                                          <p:spTgt spid="167"/>
                                        </p:tgtEl>
                                        <p:attrNameLst>
                                          <p:attrName>style.visibility</p:attrName>
                                        </p:attrNameLst>
                                      </p:cBhvr>
                                      <p:to>
                                        <p:strVal val="visible"/>
                                      </p:to>
                                    </p:set>
                                    <p:animEffect transition="in" filter="wipe(up)">
                                      <p:cBhvr>
                                        <p:cTn id="20" dur="500"/>
                                        <p:tgtEl>
                                          <p:spTgt spid="16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blinds(horizontal)">
                                      <p:cBhvr>
                                        <p:cTn id="23" dur="500"/>
                                        <p:tgtEl>
                                          <p:spTgt spid="7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linds(horizontal)">
                                      <p:cBhvr>
                                        <p:cTn id="26" dur="500"/>
                                        <p:tgtEl>
                                          <p:spTgt spid="7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blinds(horizontal)">
                                      <p:cBhvr>
                                        <p:cTn id="29" dur="500"/>
                                        <p:tgtEl>
                                          <p:spTgt spid="7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out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6" grpId="0" animBg="1"/>
      <p:bldP spid="77" grpId="0" animBg="1"/>
      <p:bldP spid="78" grpId="0"/>
      <p:bldP spid="79" grpId="0"/>
      <p:bldP spid="9"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zövegdoboz 272">
            <a:extLst>
              <a:ext uri="{FF2B5EF4-FFF2-40B4-BE49-F238E27FC236}">
                <a16:creationId xmlns:a16="http://schemas.microsoft.com/office/drawing/2014/main" id="{9260A2CB-7803-4044-A0A7-3F26DBAC3C81}"/>
              </a:ext>
            </a:extLst>
          </p:cNvPr>
          <p:cNvSpPr txBox="1"/>
          <p:nvPr/>
        </p:nvSpPr>
        <p:spPr>
          <a:xfrm>
            <a:off x="177668" y="132078"/>
            <a:ext cx="11740840" cy="2169825"/>
          </a:xfrm>
          <a:prstGeom prst="rect">
            <a:avLst/>
          </a:prstGeom>
          <a:noFill/>
        </p:spPr>
        <p:txBody>
          <a:bodyPr wrap="square" rtlCol="0">
            <a:spAutoFit/>
          </a:bodyPr>
          <a:lstStyle/>
          <a:p>
            <a:pPr marL="285750" indent="-285750">
              <a:buFont typeface="Arial" panose="020B0604020202020204" pitchFamily="34" charset="0"/>
              <a:buChar char="•"/>
            </a:pPr>
            <a:r>
              <a:rPr lang="hu-HU" sz="1500" dirty="0">
                <a:effectLst/>
                <a:latin typeface="Calibri" panose="020F0502020204030204" pitchFamily="34" charset="0"/>
                <a:ea typeface="Calibri" panose="020F0502020204030204" pitchFamily="34" charset="0"/>
                <a:cs typeface="Times New Roman" panose="02020603050405020304" pitchFamily="18" charset="0"/>
              </a:rPr>
              <a:t>Egy vidámpark több céllövöldét is üzemeltet, ahol a vendégek szerencsét próbálhatnak.  Egy céllövöldében több vendég is lőhet akár többször is. </a:t>
            </a:r>
          </a:p>
          <a:p>
            <a:pPr marL="285750" indent="-285750">
              <a:buFont typeface="Arial" panose="020B0604020202020204" pitchFamily="34" charset="0"/>
              <a:buChar char="•"/>
            </a:pPr>
            <a:r>
              <a:rPr lang="hu-HU" sz="1500" dirty="0">
                <a:effectLst/>
                <a:latin typeface="Calibri" panose="020F0502020204030204" pitchFamily="34" charset="0"/>
                <a:ea typeface="Calibri" panose="020F0502020204030204" pitchFamily="34" charset="0"/>
                <a:cs typeface="Times New Roman" panose="02020603050405020304" pitchFamily="18" charset="0"/>
              </a:rPr>
              <a:t>A céllövöldék egyedi azonosítóval rendelkeznek, és ismert a helyszínük. </a:t>
            </a:r>
          </a:p>
          <a:p>
            <a:pPr marL="285750" indent="-285750">
              <a:buFont typeface="Arial" panose="020B0604020202020204" pitchFamily="34" charset="0"/>
              <a:buChar char="•"/>
            </a:pPr>
            <a:r>
              <a:rPr lang="hu-HU" sz="1500" dirty="0">
                <a:effectLst/>
                <a:latin typeface="Calibri" panose="020F0502020204030204" pitchFamily="34" charset="0"/>
                <a:ea typeface="Calibri" panose="020F0502020204030204" pitchFamily="34" charset="0"/>
                <a:cs typeface="Times New Roman" panose="02020603050405020304" pitchFamily="18" charset="0"/>
              </a:rPr>
              <a:t>A vendégek is kapnak egy egyedi azonosítót, valamint ismert, hogy az egyes céllövöldékben melyek voltak a nyereményeik. Egy nyeremény leírja, hogy egy adott azonosítójú céllövöldében elnyert ajándéknak mi a típusa és a mérete (S, M, L, XL). Az ajándék típusa lehet plüss állat, műanyag figura, vagy labda. </a:t>
            </a:r>
          </a:p>
          <a:p>
            <a:pPr marL="285750" indent="-285750">
              <a:buFont typeface="Arial" panose="020B0604020202020204" pitchFamily="34" charset="0"/>
              <a:buChar char="•"/>
            </a:pPr>
            <a:r>
              <a:rPr lang="hu-HU" sz="1500" dirty="0">
                <a:effectLst/>
                <a:latin typeface="Calibri" panose="020F0502020204030204" pitchFamily="34" charset="0"/>
                <a:ea typeface="Calibri" panose="020F0502020204030204" pitchFamily="34" charset="0"/>
                <a:cs typeface="Times New Roman" panose="02020603050405020304" pitchFamily="18" charset="0"/>
              </a:rPr>
              <a:t>Az S méret 1 pontot, az M 2 pontot, az L 3 pontot, az XL 4 pontot ér. Az ajándék pontszáma plüss állat esetén 3 pont, műanyag figura esetén 2 pont, labda esetén 1 pont. </a:t>
            </a:r>
          </a:p>
          <a:p>
            <a:pPr marL="285750" indent="-285750">
              <a:buFont typeface="Arial" panose="020B0604020202020204" pitchFamily="34" charset="0"/>
              <a:buChar char="•"/>
            </a:pPr>
            <a:r>
              <a:rPr lang="hu-HU" sz="1500" dirty="0">
                <a:effectLst/>
                <a:latin typeface="Calibri" panose="020F0502020204030204" pitchFamily="34" charset="0"/>
                <a:ea typeface="Calibri" panose="020F0502020204030204" pitchFamily="34" charset="0"/>
                <a:cs typeface="Times New Roman" panose="02020603050405020304" pitchFamily="18" charset="0"/>
              </a:rPr>
              <a:t>Egy nyeremény értékét az ajándék típusából és méretéből származó pontok szorzata adja. </a:t>
            </a:r>
          </a:p>
          <a:p>
            <a:r>
              <a:rPr lang="hu-HU" sz="1500" dirty="0">
                <a:effectLst/>
                <a:latin typeface="Calibri" panose="020F0502020204030204" pitchFamily="34" charset="0"/>
                <a:ea typeface="Calibri" panose="020F0502020204030204" pitchFamily="34" charset="0"/>
                <a:cs typeface="Times New Roman" panose="02020603050405020304" pitchFamily="18" charset="0"/>
              </a:rPr>
              <a:t>Ki a legjobb céllövő egy adott céllövöldében?</a:t>
            </a:r>
          </a:p>
        </p:txBody>
      </p:sp>
      <p:sp>
        <p:nvSpPr>
          <p:cNvPr id="132" name="Téglalap 131">
            <a:extLst>
              <a:ext uri="{FF2B5EF4-FFF2-40B4-BE49-F238E27FC236}">
                <a16:creationId xmlns:a16="http://schemas.microsoft.com/office/drawing/2014/main" id="{EF7D3325-8530-451B-93D4-AB82942D87CC}"/>
              </a:ext>
            </a:extLst>
          </p:cNvPr>
          <p:cNvSpPr/>
          <p:nvPr/>
        </p:nvSpPr>
        <p:spPr>
          <a:xfrm>
            <a:off x="2770630" y="2677038"/>
            <a:ext cx="1331596" cy="560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Vidámpark</a:t>
            </a:r>
          </a:p>
        </p:txBody>
      </p:sp>
      <p:sp>
        <p:nvSpPr>
          <p:cNvPr id="133" name="Téglalap 132">
            <a:extLst>
              <a:ext uri="{FF2B5EF4-FFF2-40B4-BE49-F238E27FC236}">
                <a16:creationId xmlns:a16="http://schemas.microsoft.com/office/drawing/2014/main" id="{2729F783-BDAF-46FD-9BDD-052A7A1D9180}"/>
              </a:ext>
            </a:extLst>
          </p:cNvPr>
          <p:cNvSpPr/>
          <p:nvPr/>
        </p:nvSpPr>
        <p:spPr>
          <a:xfrm>
            <a:off x="4940505" y="2401899"/>
            <a:ext cx="1983649" cy="13344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Céllövölde</a:t>
            </a:r>
          </a:p>
          <a:p>
            <a:r>
              <a:rPr lang="hu-HU" sz="1600" dirty="0">
                <a:solidFill>
                  <a:schemeClr val="tx1"/>
                </a:solidFill>
              </a:rPr>
              <a:t>+ azon : int</a:t>
            </a:r>
          </a:p>
          <a:p>
            <a:r>
              <a:rPr lang="hu-HU" sz="1600" dirty="0">
                <a:solidFill>
                  <a:schemeClr val="tx1"/>
                </a:solidFill>
              </a:rPr>
              <a:t>+ hely : </a:t>
            </a:r>
            <a:r>
              <a:rPr lang="hu-HU" sz="1600" dirty="0" err="1">
                <a:solidFill>
                  <a:schemeClr val="tx1"/>
                </a:solidFill>
              </a:rPr>
              <a:t>string</a:t>
            </a:r>
            <a:endParaRPr lang="hu-HU" dirty="0">
              <a:solidFill>
                <a:schemeClr val="tx1"/>
              </a:solidFill>
            </a:endParaRPr>
          </a:p>
        </p:txBody>
      </p:sp>
      <p:cxnSp>
        <p:nvCxnSpPr>
          <p:cNvPr id="134" name="Egyenes összekötő 133">
            <a:extLst>
              <a:ext uri="{FF2B5EF4-FFF2-40B4-BE49-F238E27FC236}">
                <a16:creationId xmlns:a16="http://schemas.microsoft.com/office/drawing/2014/main" id="{A84F7DB9-6BF0-4ECC-8584-076A06564E80}"/>
              </a:ext>
            </a:extLst>
          </p:cNvPr>
          <p:cNvCxnSpPr>
            <a:cxnSpLocks/>
            <a:stCxn id="145" idx="3"/>
            <a:endCxn id="143" idx="2"/>
          </p:cNvCxnSpPr>
          <p:nvPr/>
        </p:nvCxnSpPr>
        <p:spPr>
          <a:xfrm flipV="1">
            <a:off x="5177548" y="4902275"/>
            <a:ext cx="1366222" cy="395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Téglalap 134">
            <a:extLst>
              <a:ext uri="{FF2B5EF4-FFF2-40B4-BE49-F238E27FC236}">
                <a16:creationId xmlns:a16="http://schemas.microsoft.com/office/drawing/2014/main" id="{ECF58178-8F73-4901-915F-2DB6E1A044D4}"/>
              </a:ext>
            </a:extLst>
          </p:cNvPr>
          <p:cNvSpPr/>
          <p:nvPr/>
        </p:nvSpPr>
        <p:spPr>
          <a:xfrm>
            <a:off x="4940433" y="2716681"/>
            <a:ext cx="1984150" cy="5122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Szövegdoboz 135">
            <a:extLst>
              <a:ext uri="{FF2B5EF4-FFF2-40B4-BE49-F238E27FC236}">
                <a16:creationId xmlns:a16="http://schemas.microsoft.com/office/drawing/2014/main" id="{B0981727-06B8-4C44-B628-0280CD4749D6}"/>
              </a:ext>
            </a:extLst>
          </p:cNvPr>
          <p:cNvSpPr txBox="1"/>
          <p:nvPr/>
        </p:nvSpPr>
        <p:spPr>
          <a:xfrm>
            <a:off x="4269133" y="4166128"/>
            <a:ext cx="1134734" cy="338554"/>
          </a:xfrm>
          <a:prstGeom prst="rect">
            <a:avLst/>
          </a:prstGeom>
          <a:noFill/>
        </p:spPr>
        <p:txBody>
          <a:bodyPr wrap="none" rtlCol="0">
            <a:spAutoFit/>
          </a:bodyPr>
          <a:lstStyle/>
          <a:p>
            <a:pPr algn="ctr"/>
            <a:r>
              <a:rPr lang="hu-HU" sz="1600" dirty="0"/>
              <a:t>+ vendégek</a:t>
            </a:r>
          </a:p>
        </p:txBody>
      </p:sp>
      <p:sp>
        <p:nvSpPr>
          <p:cNvPr id="137" name="Téglalap 136">
            <a:extLst>
              <a:ext uri="{FF2B5EF4-FFF2-40B4-BE49-F238E27FC236}">
                <a16:creationId xmlns:a16="http://schemas.microsoft.com/office/drawing/2014/main" id="{602DDA8B-1EAF-4D41-BF8F-7E788704A4A5}"/>
              </a:ext>
            </a:extLst>
          </p:cNvPr>
          <p:cNvSpPr/>
          <p:nvPr/>
        </p:nvSpPr>
        <p:spPr>
          <a:xfrm>
            <a:off x="6648624" y="4451759"/>
            <a:ext cx="1723021" cy="11197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i="1" dirty="0">
                <a:solidFill>
                  <a:schemeClr val="tx1"/>
                </a:solidFill>
              </a:rPr>
              <a:t>Ajándék</a:t>
            </a:r>
          </a:p>
          <a:p>
            <a:pPr algn="ctr"/>
            <a:endParaRPr lang="hu-HU" i="1" dirty="0">
              <a:solidFill>
                <a:schemeClr val="tx1"/>
              </a:solidFill>
            </a:endParaRPr>
          </a:p>
        </p:txBody>
      </p:sp>
      <p:sp>
        <p:nvSpPr>
          <p:cNvPr id="138" name="Téglalap 137">
            <a:extLst>
              <a:ext uri="{FF2B5EF4-FFF2-40B4-BE49-F238E27FC236}">
                <a16:creationId xmlns:a16="http://schemas.microsoft.com/office/drawing/2014/main" id="{269E7975-2B32-45CA-A8BC-BDD3E4363B6F}"/>
              </a:ext>
            </a:extLst>
          </p:cNvPr>
          <p:cNvSpPr/>
          <p:nvPr/>
        </p:nvSpPr>
        <p:spPr>
          <a:xfrm>
            <a:off x="6648623" y="4788422"/>
            <a:ext cx="1723021" cy="2768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9" name="Egyenes összekötő 138">
            <a:extLst>
              <a:ext uri="{FF2B5EF4-FFF2-40B4-BE49-F238E27FC236}">
                <a16:creationId xmlns:a16="http://schemas.microsoft.com/office/drawing/2014/main" id="{94BA6B6F-E2CC-4402-85D4-9A6482927A49}"/>
              </a:ext>
            </a:extLst>
          </p:cNvPr>
          <p:cNvCxnSpPr>
            <a:cxnSpLocks/>
            <a:stCxn id="156" idx="3"/>
            <a:endCxn id="135" idx="1"/>
          </p:cNvCxnSpPr>
          <p:nvPr/>
        </p:nvCxnSpPr>
        <p:spPr>
          <a:xfrm>
            <a:off x="4316084" y="2972802"/>
            <a:ext cx="624349"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Háromszög 139">
            <a:extLst>
              <a:ext uri="{FF2B5EF4-FFF2-40B4-BE49-F238E27FC236}">
                <a16:creationId xmlns:a16="http://schemas.microsoft.com/office/drawing/2014/main" id="{20323F25-12BB-4CDE-91DC-804CA8948DF1}"/>
              </a:ext>
            </a:extLst>
          </p:cNvPr>
          <p:cNvSpPr/>
          <p:nvPr/>
        </p:nvSpPr>
        <p:spPr>
          <a:xfrm rot="5400000">
            <a:off x="5986307" y="4713812"/>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1" name="Szövegdoboz 140">
            <a:extLst>
              <a:ext uri="{FF2B5EF4-FFF2-40B4-BE49-F238E27FC236}">
                <a16:creationId xmlns:a16="http://schemas.microsoft.com/office/drawing/2014/main" id="{8665E767-441B-4D06-9D5E-71A5C55FD382}"/>
              </a:ext>
            </a:extLst>
          </p:cNvPr>
          <p:cNvSpPr txBox="1"/>
          <p:nvPr/>
        </p:nvSpPr>
        <p:spPr>
          <a:xfrm>
            <a:off x="5497937" y="4619145"/>
            <a:ext cx="550151" cy="338554"/>
          </a:xfrm>
          <a:prstGeom prst="rect">
            <a:avLst/>
          </a:prstGeom>
          <a:noFill/>
        </p:spPr>
        <p:txBody>
          <a:bodyPr wrap="square" rtlCol="0">
            <a:spAutoFit/>
          </a:bodyPr>
          <a:lstStyle/>
          <a:p>
            <a:pPr algn="ctr"/>
            <a:r>
              <a:rPr lang="hu-HU" sz="1600" dirty="0"/>
              <a:t>nyer</a:t>
            </a:r>
          </a:p>
        </p:txBody>
      </p:sp>
      <p:sp>
        <p:nvSpPr>
          <p:cNvPr id="142" name="Szövegdoboz 141">
            <a:extLst>
              <a:ext uri="{FF2B5EF4-FFF2-40B4-BE49-F238E27FC236}">
                <a16:creationId xmlns:a16="http://schemas.microsoft.com/office/drawing/2014/main" id="{B7FBE77D-5064-4DDA-A901-0029B4C30C45}"/>
              </a:ext>
            </a:extLst>
          </p:cNvPr>
          <p:cNvSpPr txBox="1"/>
          <p:nvPr/>
        </p:nvSpPr>
        <p:spPr>
          <a:xfrm>
            <a:off x="4667081" y="2689140"/>
            <a:ext cx="303288" cy="379591"/>
          </a:xfrm>
          <a:prstGeom prst="rect">
            <a:avLst/>
          </a:prstGeom>
          <a:noFill/>
        </p:spPr>
        <p:txBody>
          <a:bodyPr wrap="none" rtlCol="0">
            <a:spAutoFit/>
          </a:bodyPr>
          <a:lstStyle/>
          <a:p>
            <a:pPr algn="ctr"/>
            <a:r>
              <a:rPr lang="hu-HU" sz="2800" baseline="-10000" dirty="0"/>
              <a:t>*</a:t>
            </a:r>
          </a:p>
        </p:txBody>
      </p:sp>
      <p:sp>
        <p:nvSpPr>
          <p:cNvPr id="143" name="Ellipszis 142">
            <a:extLst>
              <a:ext uri="{FF2B5EF4-FFF2-40B4-BE49-F238E27FC236}">
                <a16:creationId xmlns:a16="http://schemas.microsoft.com/office/drawing/2014/main" id="{1DEDBDA6-B4F0-4A7F-A837-103EB7791B35}"/>
              </a:ext>
            </a:extLst>
          </p:cNvPr>
          <p:cNvSpPr/>
          <p:nvPr/>
        </p:nvSpPr>
        <p:spPr>
          <a:xfrm>
            <a:off x="6543770" y="4860777"/>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Téglalap 143">
            <a:extLst>
              <a:ext uri="{FF2B5EF4-FFF2-40B4-BE49-F238E27FC236}">
                <a16:creationId xmlns:a16="http://schemas.microsoft.com/office/drawing/2014/main" id="{6F532606-12CB-4B51-B760-ADDA1CB7C6D1}"/>
              </a:ext>
            </a:extLst>
          </p:cNvPr>
          <p:cNvSpPr/>
          <p:nvPr/>
        </p:nvSpPr>
        <p:spPr>
          <a:xfrm>
            <a:off x="2704632" y="4451759"/>
            <a:ext cx="2473166" cy="11197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Vendég</a:t>
            </a:r>
          </a:p>
          <a:p>
            <a:r>
              <a:rPr lang="hu-HU" sz="1600" dirty="0">
                <a:solidFill>
                  <a:schemeClr val="tx1"/>
                </a:solidFill>
              </a:rPr>
              <a:t>+ név : </a:t>
            </a:r>
            <a:r>
              <a:rPr lang="hu-HU" sz="1600" dirty="0" err="1">
                <a:solidFill>
                  <a:schemeClr val="tx1"/>
                </a:solidFill>
              </a:rPr>
              <a:t>string</a:t>
            </a:r>
            <a:endParaRPr lang="hu-HU" sz="1600" dirty="0">
              <a:solidFill>
                <a:schemeClr val="tx1"/>
              </a:solidFill>
            </a:endParaRPr>
          </a:p>
          <a:p>
            <a:endParaRPr lang="hu-HU" sz="1600" dirty="0">
              <a:solidFill>
                <a:schemeClr val="tx1"/>
              </a:solidFill>
            </a:endParaRPr>
          </a:p>
        </p:txBody>
      </p:sp>
      <p:sp>
        <p:nvSpPr>
          <p:cNvPr id="145" name="Téglalap 144">
            <a:extLst>
              <a:ext uri="{FF2B5EF4-FFF2-40B4-BE49-F238E27FC236}">
                <a16:creationId xmlns:a16="http://schemas.microsoft.com/office/drawing/2014/main" id="{0A591829-39AE-43C5-A2A3-ECE9FC5AE0C5}"/>
              </a:ext>
            </a:extLst>
          </p:cNvPr>
          <p:cNvSpPr/>
          <p:nvPr/>
        </p:nvSpPr>
        <p:spPr>
          <a:xfrm>
            <a:off x="2705273" y="4766541"/>
            <a:ext cx="2472275" cy="2793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Szövegdoboz 145">
            <a:extLst>
              <a:ext uri="{FF2B5EF4-FFF2-40B4-BE49-F238E27FC236}">
                <a16:creationId xmlns:a16="http://schemas.microsoft.com/office/drawing/2014/main" id="{0110044B-5F69-4597-91C9-256B60BC5EF9}"/>
              </a:ext>
            </a:extLst>
          </p:cNvPr>
          <p:cNvSpPr txBox="1"/>
          <p:nvPr/>
        </p:nvSpPr>
        <p:spPr>
          <a:xfrm>
            <a:off x="5497937" y="3361001"/>
            <a:ext cx="237566" cy="369332"/>
          </a:xfrm>
          <a:prstGeom prst="rect">
            <a:avLst/>
          </a:prstGeom>
          <a:noFill/>
        </p:spPr>
        <p:txBody>
          <a:bodyPr wrap="none" rtlCol="0">
            <a:spAutoFit/>
          </a:bodyPr>
          <a:lstStyle/>
          <a:p>
            <a:r>
              <a:rPr lang="hu-HU" dirty="0"/>
              <a:t> </a:t>
            </a:r>
          </a:p>
        </p:txBody>
      </p:sp>
      <p:cxnSp>
        <p:nvCxnSpPr>
          <p:cNvPr id="147" name="Összekötő: szögletes 146">
            <a:extLst>
              <a:ext uri="{FF2B5EF4-FFF2-40B4-BE49-F238E27FC236}">
                <a16:creationId xmlns:a16="http://schemas.microsoft.com/office/drawing/2014/main" id="{A7453398-F13A-4509-8F42-DBC457D47FA9}"/>
              </a:ext>
            </a:extLst>
          </p:cNvPr>
          <p:cNvCxnSpPr>
            <a:cxnSpLocks/>
            <a:stCxn id="146" idx="2"/>
            <a:endCxn id="149" idx="0"/>
          </p:cNvCxnSpPr>
          <p:nvPr/>
        </p:nvCxnSpPr>
        <p:spPr>
          <a:xfrm rot="5400000">
            <a:off x="4625811" y="3358738"/>
            <a:ext cx="619314" cy="1362505"/>
          </a:xfrm>
          <a:prstGeom prst="bentConnector3">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8" name="Összekötő: szögletes 147">
            <a:extLst>
              <a:ext uri="{FF2B5EF4-FFF2-40B4-BE49-F238E27FC236}">
                <a16:creationId xmlns:a16="http://schemas.microsoft.com/office/drawing/2014/main" id="{1C7A2C64-BCCD-48D0-9C58-8D8D0C89ACF8}"/>
              </a:ext>
            </a:extLst>
          </p:cNvPr>
          <p:cNvCxnSpPr>
            <a:cxnSpLocks/>
            <a:stCxn id="66" idx="4"/>
            <a:endCxn id="137" idx="0"/>
          </p:cNvCxnSpPr>
          <p:nvPr/>
        </p:nvCxnSpPr>
        <p:spPr>
          <a:xfrm rot="16200000" flipH="1">
            <a:off x="6576887" y="3518511"/>
            <a:ext cx="628512" cy="1237984"/>
          </a:xfrm>
          <a:prstGeom prst="bentConnector3">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9" name="Ellipszis 148">
            <a:extLst>
              <a:ext uri="{FF2B5EF4-FFF2-40B4-BE49-F238E27FC236}">
                <a16:creationId xmlns:a16="http://schemas.microsoft.com/office/drawing/2014/main" id="{BC9C57F0-6A3B-4C05-B75C-517DE68154BB}"/>
              </a:ext>
            </a:extLst>
          </p:cNvPr>
          <p:cNvSpPr/>
          <p:nvPr/>
        </p:nvSpPr>
        <p:spPr>
          <a:xfrm>
            <a:off x="4210703" y="4349647"/>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Szövegdoboz 150">
            <a:extLst>
              <a:ext uri="{FF2B5EF4-FFF2-40B4-BE49-F238E27FC236}">
                <a16:creationId xmlns:a16="http://schemas.microsoft.com/office/drawing/2014/main" id="{74181A82-568B-4D55-B683-F58FEE164176}"/>
              </a:ext>
            </a:extLst>
          </p:cNvPr>
          <p:cNvSpPr txBox="1"/>
          <p:nvPr/>
        </p:nvSpPr>
        <p:spPr>
          <a:xfrm>
            <a:off x="3912835" y="4166128"/>
            <a:ext cx="303288" cy="379591"/>
          </a:xfrm>
          <a:prstGeom prst="rect">
            <a:avLst/>
          </a:prstGeom>
          <a:noFill/>
        </p:spPr>
        <p:txBody>
          <a:bodyPr wrap="none" rtlCol="0">
            <a:spAutoFit/>
          </a:bodyPr>
          <a:lstStyle/>
          <a:p>
            <a:pPr algn="ctr"/>
            <a:r>
              <a:rPr lang="hu-HU" sz="2800" baseline="-10000" dirty="0"/>
              <a:t>*</a:t>
            </a:r>
          </a:p>
        </p:txBody>
      </p:sp>
      <p:sp>
        <p:nvSpPr>
          <p:cNvPr id="152" name="Szövegdoboz 151">
            <a:extLst>
              <a:ext uri="{FF2B5EF4-FFF2-40B4-BE49-F238E27FC236}">
                <a16:creationId xmlns:a16="http://schemas.microsoft.com/office/drawing/2014/main" id="{C3AC02CB-6634-4C7A-9EAB-FB4F65399F37}"/>
              </a:ext>
            </a:extLst>
          </p:cNvPr>
          <p:cNvSpPr txBox="1"/>
          <p:nvPr/>
        </p:nvSpPr>
        <p:spPr>
          <a:xfrm>
            <a:off x="6381340" y="4547834"/>
            <a:ext cx="303288" cy="379591"/>
          </a:xfrm>
          <a:prstGeom prst="rect">
            <a:avLst/>
          </a:prstGeom>
          <a:noFill/>
        </p:spPr>
        <p:txBody>
          <a:bodyPr wrap="none" rtlCol="0">
            <a:spAutoFit/>
          </a:bodyPr>
          <a:lstStyle/>
          <a:p>
            <a:pPr algn="ctr"/>
            <a:r>
              <a:rPr lang="hu-HU" sz="2800" baseline="-10000" dirty="0"/>
              <a:t>*</a:t>
            </a:r>
          </a:p>
        </p:txBody>
      </p:sp>
      <p:sp>
        <p:nvSpPr>
          <p:cNvPr id="153" name="Szövegdoboz 152">
            <a:extLst>
              <a:ext uri="{FF2B5EF4-FFF2-40B4-BE49-F238E27FC236}">
                <a16:creationId xmlns:a16="http://schemas.microsoft.com/office/drawing/2014/main" id="{7D900215-BC3C-4014-BED3-CC7B3CA408B6}"/>
              </a:ext>
            </a:extLst>
          </p:cNvPr>
          <p:cNvSpPr txBox="1"/>
          <p:nvPr/>
        </p:nvSpPr>
        <p:spPr>
          <a:xfrm>
            <a:off x="5271207" y="4895431"/>
            <a:ext cx="1458221" cy="338554"/>
          </a:xfrm>
          <a:prstGeom prst="rect">
            <a:avLst/>
          </a:prstGeom>
          <a:noFill/>
        </p:spPr>
        <p:txBody>
          <a:bodyPr wrap="none" rtlCol="0">
            <a:spAutoFit/>
          </a:bodyPr>
          <a:lstStyle/>
          <a:p>
            <a:pPr algn="ctr"/>
            <a:r>
              <a:rPr lang="hu-HU" sz="1600" dirty="0"/>
              <a:t>+ nyeremények</a:t>
            </a:r>
          </a:p>
        </p:txBody>
      </p:sp>
      <p:sp>
        <p:nvSpPr>
          <p:cNvPr id="154" name="Szövegdoboz 153">
            <a:extLst>
              <a:ext uri="{FF2B5EF4-FFF2-40B4-BE49-F238E27FC236}">
                <a16:creationId xmlns:a16="http://schemas.microsoft.com/office/drawing/2014/main" id="{07CE7B65-C545-4FC5-9F3E-F53B552ADC88}"/>
              </a:ext>
            </a:extLst>
          </p:cNvPr>
          <p:cNvSpPr txBox="1"/>
          <p:nvPr/>
        </p:nvSpPr>
        <p:spPr>
          <a:xfrm>
            <a:off x="6230517" y="3742794"/>
            <a:ext cx="1180516" cy="338554"/>
          </a:xfrm>
          <a:prstGeom prst="rect">
            <a:avLst/>
          </a:prstGeom>
          <a:noFill/>
        </p:spPr>
        <p:txBody>
          <a:bodyPr wrap="none" rtlCol="0">
            <a:spAutoFit/>
          </a:bodyPr>
          <a:lstStyle/>
          <a:p>
            <a:pPr algn="ctr"/>
            <a:r>
              <a:rPr lang="hu-HU" sz="1600" dirty="0"/>
              <a:t>+ céllövölde</a:t>
            </a:r>
          </a:p>
        </p:txBody>
      </p:sp>
      <p:sp>
        <p:nvSpPr>
          <p:cNvPr id="156" name="Rombusz 155">
            <a:extLst>
              <a:ext uri="{FF2B5EF4-FFF2-40B4-BE49-F238E27FC236}">
                <a16:creationId xmlns:a16="http://schemas.microsoft.com/office/drawing/2014/main" id="{49CF4ECE-CBC1-4A81-87A3-9793FC340247}"/>
              </a:ext>
            </a:extLst>
          </p:cNvPr>
          <p:cNvSpPr/>
          <p:nvPr/>
        </p:nvSpPr>
        <p:spPr>
          <a:xfrm>
            <a:off x="4126028" y="2917253"/>
            <a:ext cx="190056" cy="111098"/>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Szövegdoboz 158">
            <a:extLst>
              <a:ext uri="{FF2B5EF4-FFF2-40B4-BE49-F238E27FC236}">
                <a16:creationId xmlns:a16="http://schemas.microsoft.com/office/drawing/2014/main" id="{834C388F-F67B-49B5-84CA-B1EF6F9E973A}"/>
              </a:ext>
            </a:extLst>
          </p:cNvPr>
          <p:cNvSpPr txBox="1"/>
          <p:nvPr/>
        </p:nvSpPr>
        <p:spPr>
          <a:xfrm>
            <a:off x="7488968" y="4158971"/>
            <a:ext cx="303288" cy="379591"/>
          </a:xfrm>
          <a:prstGeom prst="rect">
            <a:avLst/>
          </a:prstGeom>
          <a:noFill/>
        </p:spPr>
        <p:txBody>
          <a:bodyPr wrap="none" rtlCol="0">
            <a:spAutoFit/>
          </a:bodyPr>
          <a:lstStyle/>
          <a:p>
            <a:pPr algn="ctr"/>
            <a:r>
              <a:rPr lang="hu-HU" sz="2800" baseline="-10000" dirty="0"/>
              <a:t>*</a:t>
            </a:r>
          </a:p>
        </p:txBody>
      </p:sp>
      <p:sp>
        <p:nvSpPr>
          <p:cNvPr id="278" name="Szövegdoboz 277">
            <a:extLst>
              <a:ext uri="{FF2B5EF4-FFF2-40B4-BE49-F238E27FC236}">
                <a16:creationId xmlns:a16="http://schemas.microsoft.com/office/drawing/2014/main" id="{4CDE491A-6D89-417E-8632-66FD29672D46}"/>
              </a:ext>
            </a:extLst>
          </p:cNvPr>
          <p:cNvSpPr txBox="1"/>
          <p:nvPr/>
        </p:nvSpPr>
        <p:spPr>
          <a:xfrm>
            <a:off x="4908399" y="3456638"/>
            <a:ext cx="1693990" cy="338554"/>
          </a:xfrm>
          <a:prstGeom prst="rect">
            <a:avLst/>
          </a:prstGeom>
          <a:noFill/>
        </p:spPr>
        <p:txBody>
          <a:bodyPr wrap="none" rtlCol="0">
            <a:spAutoFit/>
          </a:bodyPr>
          <a:lstStyle/>
          <a:p>
            <a:r>
              <a:rPr lang="hu-HU" sz="1600" dirty="0">
                <a:solidFill>
                  <a:schemeClr val="tx1"/>
                </a:solidFill>
              </a:rPr>
              <a:t>+ legjobb() : </a:t>
            </a:r>
            <a:r>
              <a:rPr lang="hu-HU" sz="1600" dirty="0" err="1">
                <a:solidFill>
                  <a:schemeClr val="tx1"/>
                </a:solidFill>
              </a:rPr>
              <a:t>string</a:t>
            </a:r>
            <a:endParaRPr lang="hu-HU" sz="1600" dirty="0">
              <a:solidFill>
                <a:schemeClr val="tx1"/>
              </a:solidFill>
            </a:endParaRPr>
          </a:p>
        </p:txBody>
      </p:sp>
      <p:sp>
        <p:nvSpPr>
          <p:cNvPr id="164" name="Szövegdoboz 163">
            <a:extLst>
              <a:ext uri="{FF2B5EF4-FFF2-40B4-BE49-F238E27FC236}">
                <a16:creationId xmlns:a16="http://schemas.microsoft.com/office/drawing/2014/main" id="{6610DEAF-C23B-4A97-9924-46904DCC7517}"/>
              </a:ext>
            </a:extLst>
          </p:cNvPr>
          <p:cNvSpPr txBox="1"/>
          <p:nvPr/>
        </p:nvSpPr>
        <p:spPr>
          <a:xfrm>
            <a:off x="6630793" y="5015103"/>
            <a:ext cx="1217962" cy="338554"/>
          </a:xfrm>
          <a:prstGeom prst="rect">
            <a:avLst/>
          </a:prstGeom>
          <a:noFill/>
        </p:spPr>
        <p:txBody>
          <a:bodyPr wrap="none" rtlCol="0">
            <a:spAutoFit/>
          </a:bodyPr>
          <a:lstStyle/>
          <a:p>
            <a:r>
              <a:rPr lang="hu-HU" sz="1600" dirty="0">
                <a:solidFill>
                  <a:schemeClr val="tx1"/>
                </a:solidFill>
              </a:rPr>
              <a:t>+ pont() : int</a:t>
            </a:r>
          </a:p>
        </p:txBody>
      </p:sp>
      <p:sp>
        <p:nvSpPr>
          <p:cNvPr id="165" name="Szövegdoboz 164">
            <a:extLst>
              <a:ext uri="{FF2B5EF4-FFF2-40B4-BE49-F238E27FC236}">
                <a16:creationId xmlns:a16="http://schemas.microsoft.com/office/drawing/2014/main" id="{B7B9E0FA-BE50-471C-AF95-DF1A38409C49}"/>
              </a:ext>
            </a:extLst>
          </p:cNvPr>
          <p:cNvSpPr txBox="1"/>
          <p:nvPr/>
        </p:nvSpPr>
        <p:spPr>
          <a:xfrm>
            <a:off x="2653970" y="5276273"/>
            <a:ext cx="2338717" cy="338554"/>
          </a:xfrm>
          <a:prstGeom prst="rect">
            <a:avLst/>
          </a:prstGeom>
          <a:noFill/>
        </p:spPr>
        <p:txBody>
          <a:bodyPr wrap="none" rtlCol="0">
            <a:spAutoFit/>
          </a:bodyPr>
          <a:lstStyle/>
          <a:p>
            <a:r>
              <a:rPr lang="hu-HU" sz="1600" dirty="0">
                <a:solidFill>
                  <a:schemeClr val="tx1"/>
                </a:solidFill>
              </a:rPr>
              <a:t>+ eredmény(</a:t>
            </a:r>
            <a:r>
              <a:rPr lang="hu-HU" sz="1600" dirty="0" err="1">
                <a:solidFill>
                  <a:schemeClr val="tx1"/>
                </a:solidFill>
              </a:rPr>
              <a:t>azon:int</a:t>
            </a:r>
            <a:r>
              <a:rPr lang="hu-HU" sz="1600" dirty="0">
                <a:solidFill>
                  <a:schemeClr val="tx1"/>
                </a:solidFill>
              </a:rPr>
              <a:t>) : int</a:t>
            </a:r>
          </a:p>
        </p:txBody>
      </p:sp>
      <p:sp>
        <p:nvSpPr>
          <p:cNvPr id="166" name="Szövegdoboz 165">
            <a:extLst>
              <a:ext uri="{FF2B5EF4-FFF2-40B4-BE49-F238E27FC236}">
                <a16:creationId xmlns:a16="http://schemas.microsoft.com/office/drawing/2014/main" id="{E9393435-313A-4417-AD31-6588D82B9EBA}"/>
              </a:ext>
            </a:extLst>
          </p:cNvPr>
          <p:cNvSpPr txBox="1"/>
          <p:nvPr/>
        </p:nvSpPr>
        <p:spPr>
          <a:xfrm>
            <a:off x="4180576" y="3770130"/>
            <a:ext cx="1085657" cy="338554"/>
          </a:xfrm>
          <a:prstGeom prst="rect">
            <a:avLst/>
          </a:prstGeom>
          <a:noFill/>
        </p:spPr>
        <p:txBody>
          <a:bodyPr wrap="square" rtlCol="0">
            <a:spAutoFit/>
          </a:bodyPr>
          <a:lstStyle/>
          <a:p>
            <a:pPr algn="ctr"/>
            <a:r>
              <a:rPr lang="hu-HU" sz="1600" dirty="0"/>
              <a:t>benevez</a:t>
            </a:r>
          </a:p>
        </p:txBody>
      </p:sp>
      <p:sp>
        <p:nvSpPr>
          <p:cNvPr id="167" name="Háromszög 166">
            <a:extLst>
              <a:ext uri="{FF2B5EF4-FFF2-40B4-BE49-F238E27FC236}">
                <a16:creationId xmlns:a16="http://schemas.microsoft.com/office/drawing/2014/main" id="{DE39F5AA-4E4E-47D9-8F00-F9993715A5CA}"/>
              </a:ext>
            </a:extLst>
          </p:cNvPr>
          <p:cNvSpPr/>
          <p:nvPr/>
        </p:nvSpPr>
        <p:spPr>
          <a:xfrm rot="5400000">
            <a:off x="5135740" y="3865413"/>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Ellipszis 32">
            <a:extLst>
              <a:ext uri="{FF2B5EF4-FFF2-40B4-BE49-F238E27FC236}">
                <a16:creationId xmlns:a16="http://schemas.microsoft.com/office/drawing/2014/main" id="{9AB4D621-1E00-41A3-8868-15018A7A48B9}"/>
              </a:ext>
            </a:extLst>
          </p:cNvPr>
          <p:cNvSpPr/>
          <p:nvPr/>
        </p:nvSpPr>
        <p:spPr>
          <a:xfrm>
            <a:off x="6748731" y="3607239"/>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4" name="Egyenes összekötő 33">
            <a:extLst>
              <a:ext uri="{FF2B5EF4-FFF2-40B4-BE49-F238E27FC236}">
                <a16:creationId xmlns:a16="http://schemas.microsoft.com/office/drawing/2014/main" id="{C6372885-6A86-400D-96BB-E3DBA4A7D106}"/>
              </a:ext>
            </a:extLst>
          </p:cNvPr>
          <p:cNvCxnSpPr>
            <a:cxnSpLocks/>
            <a:stCxn id="33" idx="6"/>
            <a:endCxn id="35" idx="0"/>
          </p:cNvCxnSpPr>
          <p:nvPr/>
        </p:nvCxnSpPr>
        <p:spPr>
          <a:xfrm>
            <a:off x="6835754" y="3648737"/>
            <a:ext cx="1820037" cy="5894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églalap: szamárfül 34">
            <a:extLst>
              <a:ext uri="{FF2B5EF4-FFF2-40B4-BE49-F238E27FC236}">
                <a16:creationId xmlns:a16="http://schemas.microsoft.com/office/drawing/2014/main" id="{3B6B0752-2893-4875-B52E-BCABADEE2CDB}"/>
              </a:ext>
            </a:extLst>
          </p:cNvPr>
          <p:cNvSpPr/>
          <p:nvPr/>
        </p:nvSpPr>
        <p:spPr>
          <a:xfrm rot="16200000">
            <a:off x="9857374" y="2740024"/>
            <a:ext cx="593252" cy="2996419"/>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defTabSz="914414"/>
            <a:r>
              <a:rPr lang="hu-HU" sz="1600" dirty="0">
                <a:solidFill>
                  <a:schemeClr val="tx1"/>
                </a:solidFill>
                <a:latin typeface="Calibri" panose="020F0502020204030204" pitchFamily="34" charset="0"/>
                <a:ea typeface="Arial Unicode MS" pitchFamily="34" charset="-128"/>
                <a:cs typeface="Calibri" panose="020F0502020204030204" pitchFamily="34" charset="0"/>
              </a:rPr>
              <a:t>maximum kiválasztás a céllövölde vendégeinek eredménye között</a:t>
            </a:r>
          </a:p>
        </p:txBody>
      </p:sp>
      <p:sp>
        <p:nvSpPr>
          <p:cNvPr id="40" name="Ellipszis 39">
            <a:extLst>
              <a:ext uri="{FF2B5EF4-FFF2-40B4-BE49-F238E27FC236}">
                <a16:creationId xmlns:a16="http://schemas.microsoft.com/office/drawing/2014/main" id="{DF75D296-A578-413C-BBD6-93BDEED1DC56}"/>
              </a:ext>
            </a:extLst>
          </p:cNvPr>
          <p:cNvSpPr/>
          <p:nvPr/>
        </p:nvSpPr>
        <p:spPr>
          <a:xfrm>
            <a:off x="8123226" y="5172585"/>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1" name="Egyenes összekötő 40">
            <a:extLst>
              <a:ext uri="{FF2B5EF4-FFF2-40B4-BE49-F238E27FC236}">
                <a16:creationId xmlns:a16="http://schemas.microsoft.com/office/drawing/2014/main" id="{DA99D0AC-38D1-4610-924C-1069491CCAC5}"/>
              </a:ext>
            </a:extLst>
          </p:cNvPr>
          <p:cNvCxnSpPr>
            <a:cxnSpLocks/>
            <a:stCxn id="40" idx="6"/>
            <a:endCxn id="42" idx="0"/>
          </p:cNvCxnSpPr>
          <p:nvPr/>
        </p:nvCxnSpPr>
        <p:spPr>
          <a:xfrm>
            <a:off x="8210249" y="5214083"/>
            <a:ext cx="5103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églalap: szamárfül 41">
            <a:extLst>
              <a:ext uri="{FF2B5EF4-FFF2-40B4-BE49-F238E27FC236}">
                <a16:creationId xmlns:a16="http://schemas.microsoft.com/office/drawing/2014/main" id="{0C43ADE3-CD12-41E4-8FF9-78E29FB6F860}"/>
              </a:ext>
            </a:extLst>
          </p:cNvPr>
          <p:cNvSpPr/>
          <p:nvPr/>
        </p:nvSpPr>
        <p:spPr>
          <a:xfrm rot="16200000">
            <a:off x="9458617" y="4179402"/>
            <a:ext cx="593252" cy="2069362"/>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defTabSz="914414"/>
            <a:r>
              <a:rPr lang="hu-HU" sz="1600" dirty="0">
                <a:solidFill>
                  <a:schemeClr val="tx1"/>
                </a:solidFill>
                <a:latin typeface="Calibri" panose="020F0502020204030204" pitchFamily="34" charset="0"/>
                <a:ea typeface="Arial Unicode MS" pitchFamily="34" charset="-128"/>
                <a:cs typeface="Calibri" panose="020F0502020204030204" pitchFamily="34" charset="0"/>
              </a:rPr>
              <a:t>nyeremény pontszáma</a:t>
            </a:r>
          </a:p>
        </p:txBody>
      </p:sp>
      <p:sp>
        <p:nvSpPr>
          <p:cNvPr id="43" name="Ellipszis 42">
            <a:extLst>
              <a:ext uri="{FF2B5EF4-FFF2-40B4-BE49-F238E27FC236}">
                <a16:creationId xmlns:a16="http://schemas.microsoft.com/office/drawing/2014/main" id="{83DE7AAD-F07C-4733-B62C-972746565914}"/>
              </a:ext>
            </a:extLst>
          </p:cNvPr>
          <p:cNvSpPr/>
          <p:nvPr/>
        </p:nvSpPr>
        <p:spPr>
          <a:xfrm>
            <a:off x="4949177" y="5399756"/>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4" name="Egyenes összekötő 43">
            <a:extLst>
              <a:ext uri="{FF2B5EF4-FFF2-40B4-BE49-F238E27FC236}">
                <a16:creationId xmlns:a16="http://schemas.microsoft.com/office/drawing/2014/main" id="{8B60AEB2-DDA7-449F-B6B8-16849641E7F1}"/>
              </a:ext>
            </a:extLst>
          </p:cNvPr>
          <p:cNvCxnSpPr>
            <a:cxnSpLocks/>
            <a:stCxn id="43" idx="4"/>
            <a:endCxn id="45" idx="3"/>
          </p:cNvCxnSpPr>
          <p:nvPr/>
        </p:nvCxnSpPr>
        <p:spPr>
          <a:xfrm flipH="1">
            <a:off x="4992688" y="5482752"/>
            <a:ext cx="1" cy="2419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églalap: szamárfül 44">
            <a:extLst>
              <a:ext uri="{FF2B5EF4-FFF2-40B4-BE49-F238E27FC236}">
                <a16:creationId xmlns:a16="http://schemas.microsoft.com/office/drawing/2014/main" id="{F07C095F-D174-4F43-A39B-D85720DF93E6}"/>
              </a:ext>
            </a:extLst>
          </p:cNvPr>
          <p:cNvSpPr/>
          <p:nvPr/>
        </p:nvSpPr>
        <p:spPr>
          <a:xfrm rot="16200000">
            <a:off x="4609926" y="4804248"/>
            <a:ext cx="765523" cy="2606518"/>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defTabSz="914414"/>
            <a:r>
              <a:rPr lang="hu-HU" sz="1600" dirty="0">
                <a:solidFill>
                  <a:schemeClr val="tx1"/>
                </a:solidFill>
                <a:latin typeface="Calibri" panose="020F0502020204030204" pitchFamily="34" charset="0"/>
                <a:ea typeface="Arial Unicode MS" pitchFamily="34" charset="-128"/>
                <a:cs typeface="Calibri" panose="020F0502020204030204" pitchFamily="34" charset="0"/>
              </a:rPr>
              <a:t>feltételes összegzés az adott céllövölde nyereményeinek pontjaira</a:t>
            </a:r>
          </a:p>
        </p:txBody>
      </p:sp>
      <p:sp>
        <p:nvSpPr>
          <p:cNvPr id="59" name="Szövegdoboz 58">
            <a:extLst>
              <a:ext uri="{FF2B5EF4-FFF2-40B4-BE49-F238E27FC236}">
                <a16:creationId xmlns:a16="http://schemas.microsoft.com/office/drawing/2014/main" id="{A4885CC7-D629-4DD2-97A0-AA8F9CFF8E8F}"/>
              </a:ext>
            </a:extLst>
          </p:cNvPr>
          <p:cNvSpPr txBox="1"/>
          <p:nvPr/>
        </p:nvSpPr>
        <p:spPr>
          <a:xfrm>
            <a:off x="4910497" y="3197986"/>
            <a:ext cx="1869999" cy="338554"/>
          </a:xfrm>
          <a:prstGeom prst="rect">
            <a:avLst/>
          </a:prstGeom>
          <a:noFill/>
        </p:spPr>
        <p:txBody>
          <a:bodyPr wrap="none" rtlCol="0">
            <a:spAutoFit/>
          </a:bodyPr>
          <a:lstStyle/>
          <a:p>
            <a:r>
              <a:rPr lang="hu-HU" sz="1600" dirty="0">
                <a:solidFill>
                  <a:schemeClr val="tx1"/>
                </a:solidFill>
              </a:rPr>
              <a:t>+ regisztrál(…) : </a:t>
            </a:r>
            <a:r>
              <a:rPr lang="hu-HU" sz="1600" dirty="0" err="1">
                <a:solidFill>
                  <a:schemeClr val="tx1"/>
                </a:solidFill>
              </a:rPr>
              <a:t>void</a:t>
            </a:r>
            <a:endParaRPr lang="hu-HU" sz="1600" dirty="0">
              <a:solidFill>
                <a:schemeClr val="tx1"/>
              </a:solidFill>
            </a:endParaRPr>
          </a:p>
        </p:txBody>
      </p:sp>
      <p:sp>
        <p:nvSpPr>
          <p:cNvPr id="61" name="Szövegdoboz 60">
            <a:extLst>
              <a:ext uri="{FF2B5EF4-FFF2-40B4-BE49-F238E27FC236}">
                <a16:creationId xmlns:a16="http://schemas.microsoft.com/office/drawing/2014/main" id="{9C480828-1226-425D-9DDD-B101E3C2A921}"/>
              </a:ext>
            </a:extLst>
          </p:cNvPr>
          <p:cNvSpPr txBox="1"/>
          <p:nvPr/>
        </p:nvSpPr>
        <p:spPr>
          <a:xfrm>
            <a:off x="2657163" y="5031679"/>
            <a:ext cx="1349728" cy="338554"/>
          </a:xfrm>
          <a:prstGeom prst="rect">
            <a:avLst/>
          </a:prstGeom>
          <a:noFill/>
        </p:spPr>
        <p:txBody>
          <a:bodyPr wrap="none" rtlCol="0">
            <a:spAutoFit/>
          </a:bodyPr>
          <a:lstStyle/>
          <a:p>
            <a:r>
              <a:rPr lang="hu-HU" sz="1600" dirty="0">
                <a:solidFill>
                  <a:schemeClr val="tx1"/>
                </a:solidFill>
              </a:rPr>
              <a:t>+ lő( … ) : </a:t>
            </a:r>
            <a:r>
              <a:rPr lang="hu-HU" sz="1600" dirty="0" err="1">
                <a:solidFill>
                  <a:schemeClr val="tx1"/>
                </a:solidFill>
              </a:rPr>
              <a:t>void</a:t>
            </a:r>
            <a:endParaRPr lang="hu-HU" sz="1600" dirty="0">
              <a:solidFill>
                <a:schemeClr val="tx1"/>
              </a:solidFill>
            </a:endParaRPr>
          </a:p>
        </p:txBody>
      </p:sp>
      <p:sp>
        <p:nvSpPr>
          <p:cNvPr id="66" name="Ellipszis 65">
            <a:extLst>
              <a:ext uri="{FF2B5EF4-FFF2-40B4-BE49-F238E27FC236}">
                <a16:creationId xmlns:a16="http://schemas.microsoft.com/office/drawing/2014/main" id="{0C0351CA-B8DE-43CF-807C-AB27521ABAAB}"/>
              </a:ext>
            </a:extLst>
          </p:cNvPr>
          <p:cNvSpPr/>
          <p:nvPr/>
        </p:nvSpPr>
        <p:spPr>
          <a:xfrm>
            <a:off x="6228639" y="3740251"/>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Háromszög 67">
            <a:extLst>
              <a:ext uri="{FF2B5EF4-FFF2-40B4-BE49-F238E27FC236}">
                <a16:creationId xmlns:a16="http://schemas.microsoft.com/office/drawing/2014/main" id="{E503743D-918A-4B94-B435-8BE1A643774C}"/>
              </a:ext>
            </a:extLst>
          </p:cNvPr>
          <p:cNvSpPr/>
          <p:nvPr/>
        </p:nvSpPr>
        <p:spPr>
          <a:xfrm rot="5400000">
            <a:off x="6847798" y="4175070"/>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Szövegdoboz 68">
            <a:extLst>
              <a:ext uri="{FF2B5EF4-FFF2-40B4-BE49-F238E27FC236}">
                <a16:creationId xmlns:a16="http://schemas.microsoft.com/office/drawing/2014/main" id="{E47CEE3B-59A9-4181-801F-083E92DAB90F}"/>
              </a:ext>
            </a:extLst>
          </p:cNvPr>
          <p:cNvSpPr txBox="1"/>
          <p:nvPr/>
        </p:nvSpPr>
        <p:spPr>
          <a:xfrm>
            <a:off x="6244211" y="4080403"/>
            <a:ext cx="708621" cy="338554"/>
          </a:xfrm>
          <a:prstGeom prst="rect">
            <a:avLst/>
          </a:prstGeom>
          <a:noFill/>
        </p:spPr>
        <p:txBody>
          <a:bodyPr wrap="square" rtlCol="0">
            <a:spAutoFit/>
          </a:bodyPr>
          <a:lstStyle/>
          <a:p>
            <a:pPr algn="ctr"/>
            <a:r>
              <a:rPr lang="hu-HU" sz="1600" dirty="0"/>
              <a:t>kínál</a:t>
            </a:r>
          </a:p>
        </p:txBody>
      </p:sp>
      <p:sp>
        <p:nvSpPr>
          <p:cNvPr id="2" name="Szövegdoboz 1">
            <a:extLst>
              <a:ext uri="{FF2B5EF4-FFF2-40B4-BE49-F238E27FC236}">
                <a16:creationId xmlns:a16="http://schemas.microsoft.com/office/drawing/2014/main" id="{2C4A01AC-7DAC-4896-81A8-8AE6AFE498AE}"/>
              </a:ext>
            </a:extLst>
          </p:cNvPr>
          <p:cNvSpPr txBox="1"/>
          <p:nvPr/>
        </p:nvSpPr>
        <p:spPr>
          <a:xfrm>
            <a:off x="254000" y="2401899"/>
            <a:ext cx="2370288" cy="1708160"/>
          </a:xfrm>
          <a:prstGeom prst="rect">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hu-HU" sz="1500" dirty="0">
                <a:effectLst/>
                <a:latin typeface="Calibri" panose="020F0502020204030204" pitchFamily="34" charset="0"/>
                <a:ea typeface="Calibri" panose="020F0502020204030204" pitchFamily="34" charset="0"/>
                <a:cs typeface="Times New Roman" panose="02020603050405020304" pitchFamily="18" charset="0"/>
              </a:rPr>
              <a:t>A regisztrál() metódus a „benevez” kapcsolatok felépítését végzi. Már létező objektumokat köt össze úgy, hogy a vendég hivatkozását beteszi az adott céllövölde vendégek gyűjteményébe.</a:t>
            </a:r>
            <a:endParaRPr lang="hu-HU" sz="1500" dirty="0"/>
          </a:p>
        </p:txBody>
      </p:sp>
      <p:sp>
        <p:nvSpPr>
          <p:cNvPr id="47" name="Szövegdoboz 46">
            <a:extLst>
              <a:ext uri="{FF2B5EF4-FFF2-40B4-BE49-F238E27FC236}">
                <a16:creationId xmlns:a16="http://schemas.microsoft.com/office/drawing/2014/main" id="{1768FCF2-614E-4177-A6B0-3E8021F5409A}"/>
              </a:ext>
            </a:extLst>
          </p:cNvPr>
          <p:cNvSpPr txBox="1"/>
          <p:nvPr/>
        </p:nvSpPr>
        <p:spPr>
          <a:xfrm>
            <a:off x="265257" y="4499577"/>
            <a:ext cx="2370288" cy="1477328"/>
          </a:xfrm>
          <a:prstGeom prst="rect">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hu-HU" sz="1500" dirty="0"/>
              <a:t>A lő() metódus a „nyer” kapcsolatok felépítéséért felel: beleteszi a lelőtt ajándék hivatkozását a az adott vendég nyeremények gyűjteménybe. </a:t>
            </a:r>
          </a:p>
        </p:txBody>
      </p:sp>
      <p:sp>
        <p:nvSpPr>
          <p:cNvPr id="4" name="Szövegdoboz 3">
            <a:extLst>
              <a:ext uri="{FF2B5EF4-FFF2-40B4-BE49-F238E27FC236}">
                <a16:creationId xmlns:a16="http://schemas.microsoft.com/office/drawing/2014/main" id="{FA991693-1D50-4DE5-A9E5-9D0BDF4A0121}"/>
              </a:ext>
            </a:extLst>
          </p:cNvPr>
          <p:cNvSpPr txBox="1"/>
          <p:nvPr/>
        </p:nvSpPr>
        <p:spPr>
          <a:xfrm>
            <a:off x="7337928" y="2182925"/>
            <a:ext cx="4314282" cy="1477328"/>
          </a:xfrm>
          <a:prstGeom prst="rect">
            <a:avLst/>
          </a:prstGeom>
          <a:solidFill>
            <a:srgbClr val="0070C0"/>
          </a:solidFill>
          <a:ln>
            <a:noFill/>
          </a:ln>
        </p:spPr>
        <p:txBody>
          <a:bodyPr wrap="square" rtlCol="0">
            <a:spAutoFit/>
          </a:bodyPr>
          <a:lstStyle/>
          <a:p>
            <a:r>
              <a:rPr lang="hu-HU" sz="1500" dirty="0"/>
              <a:t>Egy vendég több céllövöldében is nyerhet. Az ajándékban tároljuk, hogy melyik céllövöldében szerezte a vendég.</a:t>
            </a:r>
          </a:p>
          <a:p>
            <a:r>
              <a:rPr lang="hu-HU" sz="1500" dirty="0"/>
              <a:t>A céllövölde kínálja az ajándékait, ezt is támogathatnánk gyors navigációval, de erre most a feladatban nincs szükség.</a:t>
            </a:r>
          </a:p>
        </p:txBody>
      </p:sp>
    </p:spTree>
    <p:extLst>
      <p:ext uri="{BB962C8B-B14F-4D97-AF65-F5344CB8AC3E}">
        <p14:creationId xmlns:p14="http://schemas.microsoft.com/office/powerpoint/2010/main" val="76493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linds(horizontal)">
                                      <p:cBhvr>
                                        <p:cTn id="7" dur="500"/>
                                        <p:tgtEl>
                                          <p:spTgt spid="1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linds(horizontal)">
                                      <p:cBhvr>
                                        <p:cTn id="10" dur="500"/>
                                        <p:tgtEl>
                                          <p:spTgt spid="13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blinds(horizontal)">
                                      <p:cBhvr>
                                        <p:cTn id="13" dur="500"/>
                                        <p:tgtEl>
                                          <p:spTgt spid="1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blinds(horizontal)">
                                      <p:cBhvr>
                                        <p:cTn id="16" dur="500"/>
                                        <p:tgtEl>
                                          <p:spTgt spid="14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blinds(horizontal)">
                                      <p:cBhvr>
                                        <p:cTn id="19" dur="500"/>
                                        <p:tgtEl>
                                          <p:spTgt spid="14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blinds(horizontal)">
                                      <p:cBhvr>
                                        <p:cTn id="22" dur="500"/>
                                        <p:tgtEl>
                                          <p:spTgt spid="13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blinds(horizontal)">
                                      <p:cBhvr>
                                        <p:cTn id="25" dur="500"/>
                                        <p:tgtEl>
                                          <p:spTgt spid="13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9"/>
                                        </p:tgtEl>
                                        <p:attrNameLst>
                                          <p:attrName>style.visibility</p:attrName>
                                        </p:attrNameLst>
                                      </p:cBhvr>
                                      <p:to>
                                        <p:strVal val="visible"/>
                                      </p:to>
                                    </p:set>
                                    <p:animEffect transition="in" filter="blinds(horizontal)">
                                      <p:cBhvr>
                                        <p:cTn id="30" dur="500"/>
                                        <p:tgtEl>
                                          <p:spTgt spid="139"/>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142"/>
                                        </p:tgtEl>
                                        <p:attrNameLst>
                                          <p:attrName>style.visibility</p:attrName>
                                        </p:attrNameLst>
                                      </p:cBhvr>
                                      <p:to>
                                        <p:strVal val="visible"/>
                                      </p:to>
                                    </p:set>
                                    <p:animEffect transition="in" filter="blinds(horizontal)">
                                      <p:cBhvr>
                                        <p:cTn id="33" dur="500"/>
                                        <p:tgtEl>
                                          <p:spTgt spid="14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6"/>
                                        </p:tgtEl>
                                        <p:attrNameLst>
                                          <p:attrName>style.visibility</p:attrName>
                                        </p:attrNameLst>
                                      </p:cBhvr>
                                      <p:to>
                                        <p:strVal val="visible"/>
                                      </p:to>
                                    </p:set>
                                    <p:animEffect transition="in" filter="blinds(horizontal)">
                                      <p:cBhvr>
                                        <p:cTn id="36" dur="500"/>
                                        <p:tgtEl>
                                          <p:spTgt spid="15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1" nodeType="clickEffect">
                                  <p:stCondLst>
                                    <p:cond delay="0"/>
                                  </p:stCondLst>
                                  <p:childTnLst>
                                    <p:set>
                                      <p:cBhvr>
                                        <p:cTn id="40" dur="1" fill="hold">
                                          <p:stCondLst>
                                            <p:cond delay="0"/>
                                          </p:stCondLst>
                                        </p:cTn>
                                        <p:tgtEl>
                                          <p:spTgt spid="136"/>
                                        </p:tgtEl>
                                        <p:attrNameLst>
                                          <p:attrName>style.visibility</p:attrName>
                                        </p:attrNameLst>
                                      </p:cBhvr>
                                      <p:to>
                                        <p:strVal val="visible"/>
                                      </p:to>
                                    </p:set>
                                    <p:animEffect transition="in" filter="blinds(horizontal)">
                                      <p:cBhvr>
                                        <p:cTn id="41" dur="500"/>
                                        <p:tgtEl>
                                          <p:spTgt spid="136"/>
                                        </p:tgtEl>
                                      </p:cBhvr>
                                    </p:animEffect>
                                  </p:childTnLst>
                                </p:cTn>
                              </p:par>
                              <p:par>
                                <p:cTn id="42" presetID="3" presetClass="entr" presetSubtype="10" fill="hold" grpId="1" nodeType="withEffect">
                                  <p:stCondLst>
                                    <p:cond delay="0"/>
                                  </p:stCondLst>
                                  <p:childTnLst>
                                    <p:set>
                                      <p:cBhvr>
                                        <p:cTn id="43" dur="1" fill="hold">
                                          <p:stCondLst>
                                            <p:cond delay="0"/>
                                          </p:stCondLst>
                                        </p:cTn>
                                        <p:tgtEl>
                                          <p:spTgt spid="149"/>
                                        </p:tgtEl>
                                        <p:attrNameLst>
                                          <p:attrName>style.visibility</p:attrName>
                                        </p:attrNameLst>
                                      </p:cBhvr>
                                      <p:to>
                                        <p:strVal val="visible"/>
                                      </p:to>
                                    </p:set>
                                    <p:animEffect transition="in" filter="blinds(horizontal)">
                                      <p:cBhvr>
                                        <p:cTn id="44" dur="500"/>
                                        <p:tgtEl>
                                          <p:spTgt spid="149"/>
                                        </p:tgtEl>
                                      </p:cBhvr>
                                    </p:animEffect>
                                  </p:childTnLst>
                                </p:cTn>
                              </p:par>
                              <p:par>
                                <p:cTn id="45" presetID="3" presetClass="entr" presetSubtype="10" fill="hold" grpId="1" nodeType="withEffect">
                                  <p:stCondLst>
                                    <p:cond delay="0"/>
                                  </p:stCondLst>
                                  <p:childTnLst>
                                    <p:set>
                                      <p:cBhvr>
                                        <p:cTn id="46" dur="1" fill="hold">
                                          <p:stCondLst>
                                            <p:cond delay="0"/>
                                          </p:stCondLst>
                                        </p:cTn>
                                        <p:tgtEl>
                                          <p:spTgt spid="151"/>
                                        </p:tgtEl>
                                        <p:attrNameLst>
                                          <p:attrName>style.visibility</p:attrName>
                                        </p:attrNameLst>
                                      </p:cBhvr>
                                      <p:to>
                                        <p:strVal val="visible"/>
                                      </p:to>
                                    </p:set>
                                    <p:animEffect transition="in" filter="blinds(horizontal)">
                                      <p:cBhvr>
                                        <p:cTn id="47" dur="500"/>
                                        <p:tgtEl>
                                          <p:spTgt spid="151"/>
                                        </p:tgtEl>
                                      </p:cBhvr>
                                    </p:animEffect>
                                  </p:childTnLst>
                                </p:cTn>
                              </p:par>
                              <p:par>
                                <p:cTn id="48" presetID="3" presetClass="entr" presetSubtype="10" fill="hold" nodeType="withEffect">
                                  <p:stCondLst>
                                    <p:cond delay="0"/>
                                  </p:stCondLst>
                                  <p:childTnLst>
                                    <p:set>
                                      <p:cBhvr>
                                        <p:cTn id="49" dur="1" fill="hold">
                                          <p:stCondLst>
                                            <p:cond delay="0"/>
                                          </p:stCondLst>
                                        </p:cTn>
                                        <p:tgtEl>
                                          <p:spTgt spid="147"/>
                                        </p:tgtEl>
                                        <p:attrNameLst>
                                          <p:attrName>style.visibility</p:attrName>
                                        </p:attrNameLst>
                                      </p:cBhvr>
                                      <p:to>
                                        <p:strVal val="visible"/>
                                      </p:to>
                                    </p:set>
                                    <p:animEffect transition="in" filter="blinds(horizontal)">
                                      <p:cBhvr>
                                        <p:cTn id="50" dur="500"/>
                                        <p:tgtEl>
                                          <p:spTgt spid="14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blinds(horizontal)">
                                      <p:cBhvr>
                                        <p:cTn id="53" dur="500"/>
                                        <p:tgtEl>
                                          <p:spTgt spid="14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66"/>
                                        </p:tgtEl>
                                        <p:attrNameLst>
                                          <p:attrName>style.visibility</p:attrName>
                                        </p:attrNameLst>
                                      </p:cBhvr>
                                      <p:to>
                                        <p:strVal val="visible"/>
                                      </p:to>
                                    </p:set>
                                    <p:animEffect transition="in" filter="blinds(horizontal)">
                                      <p:cBhvr>
                                        <p:cTn id="56" dur="500"/>
                                        <p:tgtEl>
                                          <p:spTgt spid="16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67"/>
                                        </p:tgtEl>
                                        <p:attrNameLst>
                                          <p:attrName>style.visibility</p:attrName>
                                        </p:attrNameLst>
                                      </p:cBhvr>
                                      <p:to>
                                        <p:strVal val="visible"/>
                                      </p:to>
                                    </p:set>
                                    <p:animEffect transition="in" filter="blinds(horizontal)">
                                      <p:cBhvr>
                                        <p:cTn id="59" dur="500"/>
                                        <p:tgtEl>
                                          <p:spTgt spid="16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blinds(horizontal)">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1" nodeType="click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blinds(horizontal)">
                                      <p:cBhvr>
                                        <p:cTn id="73" dur="500"/>
                                        <p:tgtEl>
                                          <p:spTgt spid="140"/>
                                        </p:tgtEl>
                                      </p:cBhvr>
                                    </p:animEffect>
                                  </p:childTnLst>
                                </p:cTn>
                              </p:par>
                              <p:par>
                                <p:cTn id="74" presetID="3" presetClass="entr" presetSubtype="10" fill="hold" grpId="1"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blinds(horizontal)">
                                      <p:cBhvr>
                                        <p:cTn id="76" dur="500"/>
                                        <p:tgtEl>
                                          <p:spTgt spid="141"/>
                                        </p:tgtEl>
                                      </p:cBhvr>
                                    </p:animEffect>
                                  </p:childTnLst>
                                </p:cTn>
                              </p:par>
                              <p:par>
                                <p:cTn id="77" presetID="3" presetClass="entr" presetSubtype="10" fill="hold" nodeType="withEffect">
                                  <p:stCondLst>
                                    <p:cond delay="0"/>
                                  </p:stCondLst>
                                  <p:childTnLst>
                                    <p:set>
                                      <p:cBhvr>
                                        <p:cTn id="78" dur="1" fill="hold">
                                          <p:stCondLst>
                                            <p:cond delay="0"/>
                                          </p:stCondLst>
                                        </p:cTn>
                                        <p:tgtEl>
                                          <p:spTgt spid="134"/>
                                        </p:tgtEl>
                                        <p:attrNameLst>
                                          <p:attrName>style.visibility</p:attrName>
                                        </p:attrNameLst>
                                      </p:cBhvr>
                                      <p:to>
                                        <p:strVal val="visible"/>
                                      </p:to>
                                    </p:set>
                                    <p:animEffect transition="in" filter="blinds(horizontal)">
                                      <p:cBhvr>
                                        <p:cTn id="79" dur="500"/>
                                        <p:tgtEl>
                                          <p:spTgt spid="134"/>
                                        </p:tgtEl>
                                      </p:cBhvr>
                                    </p:animEffect>
                                  </p:childTnLst>
                                </p:cTn>
                              </p:par>
                              <p:par>
                                <p:cTn id="80" presetID="3" presetClass="entr" presetSubtype="10" fill="hold" grpId="1" nodeType="with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blinds(horizontal)">
                                      <p:cBhvr>
                                        <p:cTn id="82" dur="500"/>
                                        <p:tgtEl>
                                          <p:spTgt spid="143"/>
                                        </p:tgtEl>
                                      </p:cBhvr>
                                    </p:animEffect>
                                  </p:childTnLst>
                                </p:cTn>
                              </p:par>
                              <p:par>
                                <p:cTn id="83" presetID="3" presetClass="entr" presetSubtype="10" fill="hold" grpId="1" nodeType="withEffect">
                                  <p:stCondLst>
                                    <p:cond delay="0"/>
                                  </p:stCondLst>
                                  <p:childTnLst>
                                    <p:set>
                                      <p:cBhvr>
                                        <p:cTn id="84" dur="1" fill="hold">
                                          <p:stCondLst>
                                            <p:cond delay="0"/>
                                          </p:stCondLst>
                                        </p:cTn>
                                        <p:tgtEl>
                                          <p:spTgt spid="152"/>
                                        </p:tgtEl>
                                        <p:attrNameLst>
                                          <p:attrName>style.visibility</p:attrName>
                                        </p:attrNameLst>
                                      </p:cBhvr>
                                      <p:to>
                                        <p:strVal val="visible"/>
                                      </p:to>
                                    </p:set>
                                    <p:animEffect transition="in" filter="blinds(horizontal)">
                                      <p:cBhvr>
                                        <p:cTn id="85" dur="500"/>
                                        <p:tgtEl>
                                          <p:spTgt spid="152"/>
                                        </p:tgtEl>
                                      </p:cBhvr>
                                    </p:animEffect>
                                  </p:childTnLst>
                                </p:cTn>
                              </p:par>
                              <p:par>
                                <p:cTn id="86" presetID="3" presetClass="entr" presetSubtype="10" fill="hold" grpId="1" nodeType="withEffect">
                                  <p:stCondLst>
                                    <p:cond delay="0"/>
                                  </p:stCondLst>
                                  <p:childTnLst>
                                    <p:set>
                                      <p:cBhvr>
                                        <p:cTn id="87" dur="1" fill="hold">
                                          <p:stCondLst>
                                            <p:cond delay="0"/>
                                          </p:stCondLst>
                                        </p:cTn>
                                        <p:tgtEl>
                                          <p:spTgt spid="153"/>
                                        </p:tgtEl>
                                        <p:attrNameLst>
                                          <p:attrName>style.visibility</p:attrName>
                                        </p:attrNameLst>
                                      </p:cBhvr>
                                      <p:to>
                                        <p:strVal val="visible"/>
                                      </p:to>
                                    </p:set>
                                    <p:animEffect transition="in" filter="blinds(horizontal)">
                                      <p:cBhvr>
                                        <p:cTn id="88" dur="500"/>
                                        <p:tgtEl>
                                          <p:spTgt spid="15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blinds(horizontal)">
                                      <p:cBhvr>
                                        <p:cTn id="93" dur="5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1" nodeType="clickEffect">
                                  <p:stCondLst>
                                    <p:cond delay="0"/>
                                  </p:stCondLst>
                                  <p:childTnLst>
                                    <p:set>
                                      <p:cBhvr>
                                        <p:cTn id="101" dur="1" fill="hold">
                                          <p:stCondLst>
                                            <p:cond delay="0"/>
                                          </p:stCondLst>
                                        </p:cTn>
                                        <p:tgtEl>
                                          <p:spTgt spid="154"/>
                                        </p:tgtEl>
                                        <p:attrNameLst>
                                          <p:attrName>style.visibility</p:attrName>
                                        </p:attrNameLst>
                                      </p:cBhvr>
                                      <p:to>
                                        <p:strVal val="visible"/>
                                      </p:to>
                                    </p:set>
                                    <p:animEffect transition="in" filter="blinds(horizontal)">
                                      <p:cBhvr>
                                        <p:cTn id="102" dur="500"/>
                                        <p:tgtEl>
                                          <p:spTgt spid="15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blinds(horizontal)">
                                      <p:cBhvr>
                                        <p:cTn id="105" dur="500"/>
                                        <p:tgtEl>
                                          <p:spTgt spid="66"/>
                                        </p:tgtEl>
                                      </p:cBhvr>
                                    </p:animEffect>
                                  </p:childTnLst>
                                </p:cTn>
                              </p:par>
                              <p:par>
                                <p:cTn id="106" presetID="3" presetClass="entr" presetSubtype="10" fill="hold" nodeType="withEffect">
                                  <p:stCondLst>
                                    <p:cond delay="0"/>
                                  </p:stCondLst>
                                  <p:childTnLst>
                                    <p:set>
                                      <p:cBhvr>
                                        <p:cTn id="107" dur="1" fill="hold">
                                          <p:stCondLst>
                                            <p:cond delay="0"/>
                                          </p:stCondLst>
                                        </p:cTn>
                                        <p:tgtEl>
                                          <p:spTgt spid="148"/>
                                        </p:tgtEl>
                                        <p:attrNameLst>
                                          <p:attrName>style.visibility</p:attrName>
                                        </p:attrNameLst>
                                      </p:cBhvr>
                                      <p:to>
                                        <p:strVal val="visible"/>
                                      </p:to>
                                    </p:set>
                                    <p:animEffect transition="in" filter="blinds(horizontal)">
                                      <p:cBhvr>
                                        <p:cTn id="108" dur="500"/>
                                        <p:tgtEl>
                                          <p:spTgt spid="148"/>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159"/>
                                        </p:tgtEl>
                                        <p:attrNameLst>
                                          <p:attrName>style.visibility</p:attrName>
                                        </p:attrNameLst>
                                      </p:cBhvr>
                                      <p:to>
                                        <p:strVal val="visible"/>
                                      </p:to>
                                    </p:set>
                                    <p:animEffect transition="in" filter="blinds(horizontal)">
                                      <p:cBhvr>
                                        <p:cTn id="111" dur="500"/>
                                        <p:tgtEl>
                                          <p:spTgt spid="159"/>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blinds(horizontal)">
                                      <p:cBhvr>
                                        <p:cTn id="114" dur="500"/>
                                        <p:tgtEl>
                                          <p:spTgt spid="68"/>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blinds(horizontal)">
                                      <p:cBhvr>
                                        <p:cTn id="117" dur="500"/>
                                        <p:tgtEl>
                                          <p:spTgt spid="69"/>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278"/>
                                        </p:tgtEl>
                                        <p:attrNameLst>
                                          <p:attrName>style.visibility</p:attrName>
                                        </p:attrNameLst>
                                      </p:cBhvr>
                                      <p:to>
                                        <p:strVal val="visible"/>
                                      </p:to>
                                    </p:set>
                                    <p:animEffect transition="in" filter="blinds(horizontal)">
                                      <p:cBhvr>
                                        <p:cTn id="126" dur="500"/>
                                        <p:tgtEl>
                                          <p:spTgt spid="278"/>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blinds(horizontal)">
                                      <p:cBhvr>
                                        <p:cTn id="131" dur="500"/>
                                        <p:tgtEl>
                                          <p:spTgt spid="33"/>
                                        </p:tgtEl>
                                      </p:cBhvr>
                                    </p:animEffect>
                                  </p:childTnLst>
                                </p:cTn>
                              </p:par>
                              <p:par>
                                <p:cTn id="132" presetID="3" presetClass="entr" presetSubtype="10" fill="hold" nodeType="with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blinds(horizontal)">
                                      <p:cBhvr>
                                        <p:cTn id="134" dur="500"/>
                                        <p:tgtEl>
                                          <p:spTgt spid="34"/>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blinds(horizontal)">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165"/>
                                        </p:tgtEl>
                                        <p:attrNameLst>
                                          <p:attrName>style.visibility</p:attrName>
                                        </p:attrNameLst>
                                      </p:cBhvr>
                                      <p:to>
                                        <p:strVal val="visible"/>
                                      </p:to>
                                    </p:set>
                                    <p:animEffect transition="in" filter="blinds(horizontal)">
                                      <p:cBhvr>
                                        <p:cTn id="142" dur="500"/>
                                        <p:tgtEl>
                                          <p:spTgt spid="165"/>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blinds(horizontal)">
                                      <p:cBhvr>
                                        <p:cTn id="147" dur="500"/>
                                        <p:tgtEl>
                                          <p:spTgt spid="43"/>
                                        </p:tgtEl>
                                      </p:cBhvr>
                                    </p:animEffect>
                                  </p:childTnLst>
                                </p:cTn>
                              </p:par>
                              <p:par>
                                <p:cTn id="148" presetID="3" presetClass="entr" presetSubtype="10" fill="hold" nodeType="with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blinds(horizontal)">
                                      <p:cBhvr>
                                        <p:cTn id="150" dur="500"/>
                                        <p:tgtEl>
                                          <p:spTgt spid="44"/>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blinds(horizontal)">
                                      <p:cBhvr>
                                        <p:cTn id="153" dur="500"/>
                                        <p:tgtEl>
                                          <p:spTgt spid="45"/>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164"/>
                                        </p:tgtEl>
                                        <p:attrNameLst>
                                          <p:attrName>style.visibility</p:attrName>
                                        </p:attrNameLst>
                                      </p:cBhvr>
                                      <p:to>
                                        <p:strVal val="visible"/>
                                      </p:to>
                                    </p:set>
                                    <p:animEffect transition="in" filter="blinds(horizontal)">
                                      <p:cBhvr>
                                        <p:cTn id="158" dur="500"/>
                                        <p:tgtEl>
                                          <p:spTgt spid="164"/>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blinds(horizontal)">
                                      <p:cBhvr>
                                        <p:cTn id="163" dur="500"/>
                                        <p:tgtEl>
                                          <p:spTgt spid="40"/>
                                        </p:tgtEl>
                                      </p:cBhvr>
                                    </p:animEffect>
                                  </p:childTnLst>
                                </p:cTn>
                              </p:par>
                              <p:par>
                                <p:cTn id="164" presetID="3" presetClass="entr" presetSubtype="10" fill="hold"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blinds(horizontal)">
                                      <p:cBhvr>
                                        <p:cTn id="166" dur="500"/>
                                        <p:tgtEl>
                                          <p:spTgt spid="41"/>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blinds(horizontal)">
                                      <p:cBhvr>
                                        <p:cTn id="1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5" grpId="0" animBg="1"/>
      <p:bldP spid="136" grpId="1"/>
      <p:bldP spid="137" grpId="0" animBg="1"/>
      <p:bldP spid="138" grpId="0" animBg="1"/>
      <p:bldP spid="140" grpId="1" animBg="1"/>
      <p:bldP spid="141" grpId="1"/>
      <p:bldP spid="142" grpId="1"/>
      <p:bldP spid="143" grpId="1" animBg="1"/>
      <p:bldP spid="144" grpId="0" animBg="1"/>
      <p:bldP spid="145" grpId="0" animBg="1"/>
      <p:bldP spid="146" grpId="0"/>
      <p:bldP spid="149" grpId="1" animBg="1"/>
      <p:bldP spid="151" grpId="1"/>
      <p:bldP spid="152" grpId="1"/>
      <p:bldP spid="153" grpId="1"/>
      <p:bldP spid="154" grpId="1"/>
      <p:bldP spid="156" grpId="0" animBg="1"/>
      <p:bldP spid="159" grpId="0"/>
      <p:bldP spid="278" grpId="0"/>
      <p:bldP spid="164" grpId="0"/>
      <p:bldP spid="165" grpId="0"/>
      <p:bldP spid="166" grpId="0"/>
      <p:bldP spid="167" grpId="0" animBg="1"/>
      <p:bldP spid="33" grpId="0" animBg="1"/>
      <p:bldP spid="35" grpId="0" animBg="1"/>
      <p:bldP spid="40" grpId="0" animBg="1"/>
      <p:bldP spid="42" grpId="0" animBg="1"/>
      <p:bldP spid="43" grpId="0" animBg="1"/>
      <p:bldP spid="45" grpId="0" animBg="1"/>
      <p:bldP spid="59" grpId="0"/>
      <p:bldP spid="61" grpId="0"/>
      <p:bldP spid="66" grpId="0" animBg="1"/>
      <p:bldP spid="68" grpId="0" animBg="1"/>
      <p:bldP spid="69" grpId="0"/>
      <p:bldP spid="2" grpId="0" animBg="1"/>
      <p:bldP spid="47"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FAC8E03F-2077-44DA-8CC3-12FFD211C0B7}"/>
              </a:ext>
            </a:extLst>
          </p:cNvPr>
          <p:cNvSpPr/>
          <p:nvPr/>
        </p:nvSpPr>
        <p:spPr>
          <a:xfrm>
            <a:off x="441231" y="553009"/>
            <a:ext cx="1331596" cy="560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Vidámpark</a:t>
            </a:r>
          </a:p>
        </p:txBody>
      </p:sp>
      <p:sp>
        <p:nvSpPr>
          <p:cNvPr id="4" name="Téglalap 3">
            <a:extLst>
              <a:ext uri="{FF2B5EF4-FFF2-40B4-BE49-F238E27FC236}">
                <a16:creationId xmlns:a16="http://schemas.microsoft.com/office/drawing/2014/main" id="{FDEEAE8A-805C-4968-9239-FFC6C159662F}"/>
              </a:ext>
            </a:extLst>
          </p:cNvPr>
          <p:cNvSpPr/>
          <p:nvPr/>
        </p:nvSpPr>
        <p:spPr>
          <a:xfrm>
            <a:off x="2602226" y="277869"/>
            <a:ext cx="1969773" cy="13320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Céllövölde</a:t>
            </a:r>
          </a:p>
          <a:p>
            <a:r>
              <a:rPr lang="hu-HU" sz="1600" dirty="0">
                <a:solidFill>
                  <a:schemeClr val="tx1"/>
                </a:solidFill>
              </a:rPr>
              <a:t>+ azon : int</a:t>
            </a:r>
          </a:p>
          <a:p>
            <a:r>
              <a:rPr lang="hu-HU" sz="1600" dirty="0">
                <a:solidFill>
                  <a:schemeClr val="tx1"/>
                </a:solidFill>
              </a:rPr>
              <a:t>+ hely : </a:t>
            </a:r>
            <a:r>
              <a:rPr lang="hu-HU" sz="1600" dirty="0" err="1">
                <a:solidFill>
                  <a:schemeClr val="tx1"/>
                </a:solidFill>
              </a:rPr>
              <a:t>string</a:t>
            </a:r>
            <a:endParaRPr lang="hu-HU" sz="1600" dirty="0">
              <a:solidFill>
                <a:schemeClr val="tx1"/>
              </a:solidFill>
            </a:endParaRPr>
          </a:p>
          <a:p>
            <a:r>
              <a:rPr lang="hu-HU" sz="1600" dirty="0">
                <a:solidFill>
                  <a:schemeClr val="tx1"/>
                </a:solidFill>
              </a:rPr>
              <a:t>+ regisztrál(…) : </a:t>
            </a:r>
            <a:r>
              <a:rPr lang="hu-HU" sz="1600" dirty="0" err="1">
                <a:solidFill>
                  <a:schemeClr val="tx1"/>
                </a:solidFill>
              </a:rPr>
              <a:t>void</a:t>
            </a:r>
            <a:endParaRPr lang="hu-HU" sz="1600" dirty="0">
              <a:solidFill>
                <a:schemeClr val="tx1"/>
              </a:solidFill>
            </a:endParaRPr>
          </a:p>
          <a:p>
            <a:r>
              <a:rPr lang="hu-HU" sz="1600" dirty="0">
                <a:solidFill>
                  <a:schemeClr val="tx1"/>
                </a:solidFill>
              </a:rPr>
              <a:t>+ legjobb() : </a:t>
            </a:r>
            <a:r>
              <a:rPr lang="hu-HU" sz="1600" dirty="0" err="1">
                <a:solidFill>
                  <a:schemeClr val="tx1"/>
                </a:solidFill>
              </a:rPr>
              <a:t>string</a:t>
            </a:r>
            <a:endParaRPr lang="hu-HU" sz="1600" dirty="0">
              <a:solidFill>
                <a:schemeClr val="tx1"/>
              </a:solidFill>
            </a:endParaRPr>
          </a:p>
          <a:p>
            <a:pPr algn="ctr"/>
            <a:endParaRPr lang="hu-HU" dirty="0">
              <a:solidFill>
                <a:schemeClr val="tx1"/>
              </a:solidFill>
            </a:endParaRPr>
          </a:p>
        </p:txBody>
      </p:sp>
      <p:cxnSp>
        <p:nvCxnSpPr>
          <p:cNvPr id="46" name="Egyenes összekötő 45">
            <a:extLst>
              <a:ext uri="{FF2B5EF4-FFF2-40B4-BE49-F238E27FC236}">
                <a16:creationId xmlns:a16="http://schemas.microsoft.com/office/drawing/2014/main" id="{2DA2F1BE-11BA-41C5-809E-882A971D185C}"/>
              </a:ext>
            </a:extLst>
          </p:cNvPr>
          <p:cNvCxnSpPr>
            <a:cxnSpLocks/>
            <a:stCxn id="69" idx="3"/>
            <a:endCxn id="62" idx="2"/>
          </p:cNvCxnSpPr>
          <p:nvPr/>
        </p:nvCxnSpPr>
        <p:spPr>
          <a:xfrm flipV="1">
            <a:off x="2635083" y="2716100"/>
            <a:ext cx="1366221" cy="13612"/>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Téglalap 57">
            <a:extLst>
              <a:ext uri="{FF2B5EF4-FFF2-40B4-BE49-F238E27FC236}">
                <a16:creationId xmlns:a16="http://schemas.microsoft.com/office/drawing/2014/main" id="{FAC99FA6-4315-48DE-8830-47B657EF27A8}"/>
              </a:ext>
            </a:extLst>
          </p:cNvPr>
          <p:cNvSpPr/>
          <p:nvPr/>
        </p:nvSpPr>
        <p:spPr>
          <a:xfrm>
            <a:off x="2602153" y="592652"/>
            <a:ext cx="1970271" cy="5122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Szövegdoboz 113">
            <a:extLst>
              <a:ext uri="{FF2B5EF4-FFF2-40B4-BE49-F238E27FC236}">
                <a16:creationId xmlns:a16="http://schemas.microsoft.com/office/drawing/2014/main" id="{890BAFBE-934E-433B-8461-A0DA257CF105}"/>
              </a:ext>
            </a:extLst>
          </p:cNvPr>
          <p:cNvSpPr txBox="1"/>
          <p:nvPr/>
        </p:nvSpPr>
        <p:spPr>
          <a:xfrm>
            <a:off x="1726667" y="1979953"/>
            <a:ext cx="1134734" cy="338554"/>
          </a:xfrm>
          <a:prstGeom prst="rect">
            <a:avLst/>
          </a:prstGeom>
          <a:noFill/>
        </p:spPr>
        <p:txBody>
          <a:bodyPr wrap="none" rtlCol="0">
            <a:spAutoFit/>
          </a:bodyPr>
          <a:lstStyle/>
          <a:p>
            <a:pPr algn="ctr"/>
            <a:r>
              <a:rPr lang="hu-HU" sz="1600" dirty="0"/>
              <a:t>+ vendégek</a:t>
            </a:r>
          </a:p>
        </p:txBody>
      </p:sp>
      <p:sp>
        <p:nvSpPr>
          <p:cNvPr id="89" name="Téglalap 88">
            <a:extLst>
              <a:ext uri="{FF2B5EF4-FFF2-40B4-BE49-F238E27FC236}">
                <a16:creationId xmlns:a16="http://schemas.microsoft.com/office/drawing/2014/main" id="{7A5918AB-E126-47DC-908C-D28B5BBCDC85}"/>
              </a:ext>
            </a:extLst>
          </p:cNvPr>
          <p:cNvSpPr/>
          <p:nvPr/>
        </p:nvSpPr>
        <p:spPr>
          <a:xfrm>
            <a:off x="4106158" y="2265584"/>
            <a:ext cx="1723021" cy="11197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i="1" dirty="0">
                <a:solidFill>
                  <a:schemeClr val="tx1"/>
                </a:solidFill>
              </a:rPr>
              <a:t>Ajándék</a:t>
            </a:r>
          </a:p>
          <a:p>
            <a:pPr algn="ctr"/>
            <a:endParaRPr lang="hu-HU" i="1" dirty="0">
              <a:solidFill>
                <a:schemeClr val="tx1"/>
              </a:solidFill>
            </a:endParaRPr>
          </a:p>
          <a:p>
            <a:r>
              <a:rPr lang="hu-HU" sz="1600" dirty="0">
                <a:solidFill>
                  <a:schemeClr val="tx1"/>
                </a:solidFill>
              </a:rPr>
              <a:t>+ pont() : int</a:t>
            </a:r>
          </a:p>
          <a:p>
            <a:r>
              <a:rPr lang="hu-HU" sz="1600" i="1" dirty="0">
                <a:solidFill>
                  <a:schemeClr val="tx1"/>
                </a:solidFill>
              </a:rPr>
              <a:t>+ érték() : int</a:t>
            </a:r>
          </a:p>
        </p:txBody>
      </p:sp>
      <p:sp>
        <p:nvSpPr>
          <p:cNvPr id="90" name="Téglalap 89">
            <a:extLst>
              <a:ext uri="{FF2B5EF4-FFF2-40B4-BE49-F238E27FC236}">
                <a16:creationId xmlns:a16="http://schemas.microsoft.com/office/drawing/2014/main" id="{6DA4B48C-6EBD-49DF-B5EE-39FD719D5B02}"/>
              </a:ext>
            </a:extLst>
          </p:cNvPr>
          <p:cNvSpPr/>
          <p:nvPr/>
        </p:nvSpPr>
        <p:spPr>
          <a:xfrm>
            <a:off x="4106157" y="2602247"/>
            <a:ext cx="1723021" cy="2768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2" name="Egyenes összekötő 101">
            <a:extLst>
              <a:ext uri="{FF2B5EF4-FFF2-40B4-BE49-F238E27FC236}">
                <a16:creationId xmlns:a16="http://schemas.microsoft.com/office/drawing/2014/main" id="{8DA52B75-9A45-4AAA-910D-BAD3CC0FE41D}"/>
              </a:ext>
            </a:extLst>
          </p:cNvPr>
          <p:cNvCxnSpPr>
            <a:cxnSpLocks/>
            <a:stCxn id="87" idx="3"/>
            <a:endCxn id="58" idx="1"/>
          </p:cNvCxnSpPr>
          <p:nvPr/>
        </p:nvCxnSpPr>
        <p:spPr>
          <a:xfrm>
            <a:off x="1986685" y="848773"/>
            <a:ext cx="615468"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8" name="Háromszög 257">
            <a:extLst>
              <a:ext uri="{FF2B5EF4-FFF2-40B4-BE49-F238E27FC236}">
                <a16:creationId xmlns:a16="http://schemas.microsoft.com/office/drawing/2014/main" id="{EA847329-F445-4CBA-A376-8089409A5F89}"/>
              </a:ext>
            </a:extLst>
          </p:cNvPr>
          <p:cNvSpPr/>
          <p:nvPr/>
        </p:nvSpPr>
        <p:spPr>
          <a:xfrm rot="5400000">
            <a:off x="3443841" y="2527637"/>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9" name="Szövegdoboz 258">
            <a:extLst>
              <a:ext uri="{FF2B5EF4-FFF2-40B4-BE49-F238E27FC236}">
                <a16:creationId xmlns:a16="http://schemas.microsoft.com/office/drawing/2014/main" id="{09102591-C741-4577-9223-FB0794E563EF}"/>
              </a:ext>
            </a:extLst>
          </p:cNvPr>
          <p:cNvSpPr txBox="1"/>
          <p:nvPr/>
        </p:nvSpPr>
        <p:spPr>
          <a:xfrm>
            <a:off x="2955471" y="2432970"/>
            <a:ext cx="550151" cy="338554"/>
          </a:xfrm>
          <a:prstGeom prst="rect">
            <a:avLst/>
          </a:prstGeom>
          <a:noFill/>
        </p:spPr>
        <p:txBody>
          <a:bodyPr wrap="square" rtlCol="0">
            <a:spAutoFit/>
          </a:bodyPr>
          <a:lstStyle/>
          <a:p>
            <a:pPr algn="ctr"/>
            <a:r>
              <a:rPr lang="hu-HU" sz="1600" dirty="0"/>
              <a:t>nyer</a:t>
            </a:r>
          </a:p>
        </p:txBody>
      </p:sp>
      <p:sp>
        <p:nvSpPr>
          <p:cNvPr id="260" name="Szövegdoboz 259">
            <a:extLst>
              <a:ext uri="{FF2B5EF4-FFF2-40B4-BE49-F238E27FC236}">
                <a16:creationId xmlns:a16="http://schemas.microsoft.com/office/drawing/2014/main" id="{4C135AD2-BC2E-4A6E-8648-BD9298FC099B}"/>
              </a:ext>
            </a:extLst>
          </p:cNvPr>
          <p:cNvSpPr txBox="1"/>
          <p:nvPr/>
        </p:nvSpPr>
        <p:spPr>
          <a:xfrm>
            <a:off x="2317063" y="583019"/>
            <a:ext cx="303288" cy="379591"/>
          </a:xfrm>
          <a:prstGeom prst="rect">
            <a:avLst/>
          </a:prstGeom>
          <a:noFill/>
        </p:spPr>
        <p:txBody>
          <a:bodyPr wrap="none" rtlCol="0">
            <a:spAutoFit/>
          </a:bodyPr>
          <a:lstStyle/>
          <a:p>
            <a:pPr algn="ctr"/>
            <a:r>
              <a:rPr lang="hu-HU" sz="2800" baseline="-10000" dirty="0"/>
              <a:t>*</a:t>
            </a:r>
          </a:p>
        </p:txBody>
      </p:sp>
      <p:sp>
        <p:nvSpPr>
          <p:cNvPr id="62" name="Ellipszis 61">
            <a:extLst>
              <a:ext uri="{FF2B5EF4-FFF2-40B4-BE49-F238E27FC236}">
                <a16:creationId xmlns:a16="http://schemas.microsoft.com/office/drawing/2014/main" id="{DCC51905-4BC1-47B8-84E7-69541838340D}"/>
              </a:ext>
            </a:extLst>
          </p:cNvPr>
          <p:cNvSpPr/>
          <p:nvPr/>
        </p:nvSpPr>
        <p:spPr>
          <a:xfrm>
            <a:off x="4001304" y="2674602"/>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a:extLst>
              <a:ext uri="{FF2B5EF4-FFF2-40B4-BE49-F238E27FC236}">
                <a16:creationId xmlns:a16="http://schemas.microsoft.com/office/drawing/2014/main" id="{9FA08200-4001-4BCF-8EF0-857D48E80F5A}"/>
              </a:ext>
            </a:extLst>
          </p:cNvPr>
          <p:cNvSpPr/>
          <p:nvPr/>
        </p:nvSpPr>
        <p:spPr>
          <a:xfrm>
            <a:off x="314960" y="2265584"/>
            <a:ext cx="2320372" cy="11197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Vendég</a:t>
            </a:r>
          </a:p>
          <a:p>
            <a:r>
              <a:rPr lang="hu-HU" sz="1600" dirty="0">
                <a:solidFill>
                  <a:schemeClr val="tx1"/>
                </a:solidFill>
              </a:rPr>
              <a:t>+ név : </a:t>
            </a:r>
            <a:r>
              <a:rPr lang="hu-HU" sz="1600" dirty="0" err="1">
                <a:solidFill>
                  <a:schemeClr val="tx1"/>
                </a:solidFill>
              </a:rPr>
              <a:t>string</a:t>
            </a:r>
            <a:endParaRPr lang="hu-HU" sz="1600" dirty="0">
              <a:solidFill>
                <a:schemeClr val="tx1"/>
              </a:solidFill>
            </a:endParaRPr>
          </a:p>
          <a:p>
            <a:r>
              <a:rPr lang="hu-HU" sz="1600" dirty="0">
                <a:solidFill>
                  <a:schemeClr val="tx1"/>
                </a:solidFill>
              </a:rPr>
              <a:t>+ lő( … ) : </a:t>
            </a:r>
            <a:r>
              <a:rPr lang="hu-HU" sz="1600" dirty="0" err="1">
                <a:solidFill>
                  <a:schemeClr val="tx1"/>
                </a:solidFill>
              </a:rPr>
              <a:t>void</a:t>
            </a:r>
            <a:endParaRPr lang="hu-HU" sz="1600" dirty="0">
              <a:solidFill>
                <a:schemeClr val="tx1"/>
              </a:solidFill>
            </a:endParaRPr>
          </a:p>
          <a:p>
            <a:r>
              <a:rPr lang="hu-HU" sz="1600" dirty="0">
                <a:solidFill>
                  <a:schemeClr val="tx1"/>
                </a:solidFill>
              </a:rPr>
              <a:t>+eredmény(</a:t>
            </a:r>
            <a:r>
              <a:rPr lang="hu-HU" sz="1600" dirty="0" err="1">
                <a:solidFill>
                  <a:schemeClr val="tx1"/>
                </a:solidFill>
              </a:rPr>
              <a:t>a:int</a:t>
            </a:r>
            <a:r>
              <a:rPr lang="hu-HU" sz="1600" dirty="0">
                <a:solidFill>
                  <a:schemeClr val="tx1"/>
                </a:solidFill>
              </a:rPr>
              <a:t>) : </a:t>
            </a:r>
            <a:r>
              <a:rPr lang="hu-HU" sz="1600" dirty="0" err="1">
                <a:solidFill>
                  <a:schemeClr val="tx1"/>
                </a:solidFill>
              </a:rPr>
              <a:t>string</a:t>
            </a:r>
            <a:endParaRPr lang="hu-HU" sz="1600" dirty="0">
              <a:solidFill>
                <a:schemeClr val="tx1"/>
              </a:solidFill>
            </a:endParaRPr>
          </a:p>
          <a:p>
            <a:endParaRPr lang="hu-HU" sz="1600" dirty="0">
              <a:solidFill>
                <a:schemeClr val="tx1"/>
              </a:solidFill>
            </a:endParaRPr>
          </a:p>
        </p:txBody>
      </p:sp>
      <p:sp>
        <p:nvSpPr>
          <p:cNvPr id="69" name="Téglalap 68">
            <a:extLst>
              <a:ext uri="{FF2B5EF4-FFF2-40B4-BE49-F238E27FC236}">
                <a16:creationId xmlns:a16="http://schemas.microsoft.com/office/drawing/2014/main" id="{7177FED0-14E1-4E85-8A63-437E89D5DE84}"/>
              </a:ext>
            </a:extLst>
          </p:cNvPr>
          <p:cNvSpPr/>
          <p:nvPr/>
        </p:nvSpPr>
        <p:spPr>
          <a:xfrm>
            <a:off x="314960" y="2580366"/>
            <a:ext cx="2320123" cy="2986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a:extLst>
              <a:ext uri="{FF2B5EF4-FFF2-40B4-BE49-F238E27FC236}">
                <a16:creationId xmlns:a16="http://schemas.microsoft.com/office/drawing/2014/main" id="{8A1197BF-2B41-4690-BBCF-38DF5AE65E01}"/>
              </a:ext>
            </a:extLst>
          </p:cNvPr>
          <p:cNvSpPr/>
          <p:nvPr/>
        </p:nvSpPr>
        <p:spPr>
          <a:xfrm>
            <a:off x="7710993" y="2265584"/>
            <a:ext cx="1722402" cy="8835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i="1" dirty="0">
                <a:solidFill>
                  <a:schemeClr val="tx1"/>
                </a:solidFill>
              </a:rPr>
              <a:t>Méret</a:t>
            </a:r>
          </a:p>
          <a:p>
            <a:endParaRPr lang="hu-HU" sz="1600" dirty="0">
              <a:solidFill>
                <a:schemeClr val="tx1"/>
              </a:solidFill>
            </a:endParaRPr>
          </a:p>
          <a:p>
            <a:r>
              <a:rPr lang="hu-HU" sz="1600" i="1" dirty="0">
                <a:solidFill>
                  <a:schemeClr val="tx1"/>
                </a:solidFill>
              </a:rPr>
              <a:t>+ szorzó():int</a:t>
            </a:r>
          </a:p>
        </p:txBody>
      </p:sp>
      <p:sp>
        <p:nvSpPr>
          <p:cNvPr id="72" name="Téglalap 71">
            <a:extLst>
              <a:ext uri="{FF2B5EF4-FFF2-40B4-BE49-F238E27FC236}">
                <a16:creationId xmlns:a16="http://schemas.microsoft.com/office/drawing/2014/main" id="{C6F35A6A-23B5-4844-93C7-5E99F37AE02F}"/>
              </a:ext>
            </a:extLst>
          </p:cNvPr>
          <p:cNvSpPr/>
          <p:nvPr/>
        </p:nvSpPr>
        <p:spPr>
          <a:xfrm>
            <a:off x="7710992" y="2581947"/>
            <a:ext cx="1722403" cy="1924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a:extLst>
              <a:ext uri="{FF2B5EF4-FFF2-40B4-BE49-F238E27FC236}">
                <a16:creationId xmlns:a16="http://schemas.microsoft.com/office/drawing/2014/main" id="{A382A4AD-F41D-474B-830E-ADE7989C917E}"/>
              </a:ext>
            </a:extLst>
          </p:cNvPr>
          <p:cNvSpPr txBox="1"/>
          <p:nvPr/>
        </p:nvSpPr>
        <p:spPr>
          <a:xfrm>
            <a:off x="2955471" y="1219218"/>
            <a:ext cx="237566" cy="369332"/>
          </a:xfrm>
          <a:prstGeom prst="rect">
            <a:avLst/>
          </a:prstGeom>
          <a:noFill/>
        </p:spPr>
        <p:txBody>
          <a:bodyPr wrap="none" rtlCol="0">
            <a:spAutoFit/>
          </a:bodyPr>
          <a:lstStyle/>
          <a:p>
            <a:r>
              <a:rPr lang="hu-HU" dirty="0"/>
              <a:t> </a:t>
            </a:r>
          </a:p>
        </p:txBody>
      </p:sp>
      <p:cxnSp>
        <p:nvCxnSpPr>
          <p:cNvPr id="15" name="Összekötő: szögletes 14">
            <a:extLst>
              <a:ext uri="{FF2B5EF4-FFF2-40B4-BE49-F238E27FC236}">
                <a16:creationId xmlns:a16="http://schemas.microsoft.com/office/drawing/2014/main" id="{E0FD1281-40A0-47BA-A436-2DDE037BF8CD}"/>
              </a:ext>
            </a:extLst>
          </p:cNvPr>
          <p:cNvCxnSpPr>
            <a:cxnSpLocks/>
            <a:stCxn id="13" idx="2"/>
            <a:endCxn id="76" idx="0"/>
          </p:cNvCxnSpPr>
          <p:nvPr/>
        </p:nvCxnSpPr>
        <p:spPr>
          <a:xfrm rot="5400000">
            <a:off x="2105541" y="1194759"/>
            <a:ext cx="574922" cy="1362505"/>
          </a:xfrm>
          <a:prstGeom prst="bentConnector3">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Összekötő: szögletes 39">
            <a:extLst>
              <a:ext uri="{FF2B5EF4-FFF2-40B4-BE49-F238E27FC236}">
                <a16:creationId xmlns:a16="http://schemas.microsoft.com/office/drawing/2014/main" id="{25DBF399-A564-478C-8CAC-5AD8C64794A9}"/>
              </a:ext>
            </a:extLst>
          </p:cNvPr>
          <p:cNvCxnSpPr>
            <a:cxnSpLocks/>
            <a:stCxn id="100" idx="4"/>
            <a:endCxn id="89" idx="0"/>
          </p:cNvCxnSpPr>
          <p:nvPr/>
        </p:nvCxnSpPr>
        <p:spPr>
          <a:xfrm rot="16200000" flipH="1">
            <a:off x="4076342" y="1374256"/>
            <a:ext cx="580971" cy="1201683"/>
          </a:xfrm>
          <a:prstGeom prst="bentConnector3">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Ellipszis 75">
            <a:extLst>
              <a:ext uri="{FF2B5EF4-FFF2-40B4-BE49-F238E27FC236}">
                <a16:creationId xmlns:a16="http://schemas.microsoft.com/office/drawing/2014/main" id="{8B0E5321-EC6F-4A05-87D8-65945971F5D7}"/>
              </a:ext>
            </a:extLst>
          </p:cNvPr>
          <p:cNvSpPr/>
          <p:nvPr/>
        </p:nvSpPr>
        <p:spPr>
          <a:xfrm>
            <a:off x="1668237" y="2163472"/>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Szövegdoboz 81">
            <a:extLst>
              <a:ext uri="{FF2B5EF4-FFF2-40B4-BE49-F238E27FC236}">
                <a16:creationId xmlns:a16="http://schemas.microsoft.com/office/drawing/2014/main" id="{DB212352-D48A-4D14-9995-2AD6B079B7CA}"/>
              </a:ext>
            </a:extLst>
          </p:cNvPr>
          <p:cNvSpPr txBox="1"/>
          <p:nvPr/>
        </p:nvSpPr>
        <p:spPr>
          <a:xfrm>
            <a:off x="1370369" y="1979953"/>
            <a:ext cx="303288" cy="379591"/>
          </a:xfrm>
          <a:prstGeom prst="rect">
            <a:avLst/>
          </a:prstGeom>
          <a:noFill/>
        </p:spPr>
        <p:txBody>
          <a:bodyPr wrap="none" rtlCol="0">
            <a:spAutoFit/>
          </a:bodyPr>
          <a:lstStyle/>
          <a:p>
            <a:pPr algn="ctr"/>
            <a:r>
              <a:rPr lang="hu-HU" sz="2800" baseline="-10000" dirty="0"/>
              <a:t>*</a:t>
            </a:r>
          </a:p>
        </p:txBody>
      </p:sp>
      <p:sp>
        <p:nvSpPr>
          <p:cNvPr id="83" name="Szövegdoboz 82">
            <a:extLst>
              <a:ext uri="{FF2B5EF4-FFF2-40B4-BE49-F238E27FC236}">
                <a16:creationId xmlns:a16="http://schemas.microsoft.com/office/drawing/2014/main" id="{EB0D7650-AB39-4D04-A88A-AFED5CC984D8}"/>
              </a:ext>
            </a:extLst>
          </p:cNvPr>
          <p:cNvSpPr txBox="1"/>
          <p:nvPr/>
        </p:nvSpPr>
        <p:spPr>
          <a:xfrm>
            <a:off x="3838874" y="2361659"/>
            <a:ext cx="303288" cy="379591"/>
          </a:xfrm>
          <a:prstGeom prst="rect">
            <a:avLst/>
          </a:prstGeom>
          <a:noFill/>
        </p:spPr>
        <p:txBody>
          <a:bodyPr wrap="none" rtlCol="0">
            <a:spAutoFit/>
          </a:bodyPr>
          <a:lstStyle/>
          <a:p>
            <a:pPr algn="ctr"/>
            <a:r>
              <a:rPr lang="hu-HU" sz="2800" baseline="-10000" dirty="0"/>
              <a:t>*</a:t>
            </a:r>
          </a:p>
        </p:txBody>
      </p:sp>
      <p:sp>
        <p:nvSpPr>
          <p:cNvPr id="84" name="Szövegdoboz 83">
            <a:extLst>
              <a:ext uri="{FF2B5EF4-FFF2-40B4-BE49-F238E27FC236}">
                <a16:creationId xmlns:a16="http://schemas.microsoft.com/office/drawing/2014/main" id="{7638DE13-19D2-4174-8A0F-144C56A356E9}"/>
              </a:ext>
            </a:extLst>
          </p:cNvPr>
          <p:cNvSpPr txBox="1"/>
          <p:nvPr/>
        </p:nvSpPr>
        <p:spPr>
          <a:xfrm>
            <a:off x="2728741" y="2709256"/>
            <a:ext cx="1458221" cy="338554"/>
          </a:xfrm>
          <a:prstGeom prst="rect">
            <a:avLst/>
          </a:prstGeom>
          <a:noFill/>
        </p:spPr>
        <p:txBody>
          <a:bodyPr wrap="none" rtlCol="0">
            <a:spAutoFit/>
          </a:bodyPr>
          <a:lstStyle/>
          <a:p>
            <a:pPr algn="ctr"/>
            <a:r>
              <a:rPr lang="hu-HU" sz="1600" dirty="0"/>
              <a:t>+ nyeremények</a:t>
            </a:r>
          </a:p>
        </p:txBody>
      </p:sp>
      <p:sp>
        <p:nvSpPr>
          <p:cNvPr id="85" name="Szövegdoboz 84">
            <a:extLst>
              <a:ext uri="{FF2B5EF4-FFF2-40B4-BE49-F238E27FC236}">
                <a16:creationId xmlns:a16="http://schemas.microsoft.com/office/drawing/2014/main" id="{13640120-F273-4322-B37C-0B920842F40E}"/>
              </a:ext>
            </a:extLst>
          </p:cNvPr>
          <p:cNvSpPr txBox="1"/>
          <p:nvPr/>
        </p:nvSpPr>
        <p:spPr>
          <a:xfrm>
            <a:off x="3765986" y="1546588"/>
            <a:ext cx="1180516" cy="338554"/>
          </a:xfrm>
          <a:prstGeom prst="rect">
            <a:avLst/>
          </a:prstGeom>
          <a:noFill/>
        </p:spPr>
        <p:txBody>
          <a:bodyPr wrap="none" rtlCol="0">
            <a:spAutoFit/>
          </a:bodyPr>
          <a:lstStyle/>
          <a:p>
            <a:pPr algn="ctr"/>
            <a:r>
              <a:rPr lang="hu-HU" sz="1600" dirty="0"/>
              <a:t>+ céllövölde</a:t>
            </a:r>
          </a:p>
        </p:txBody>
      </p:sp>
      <p:sp>
        <p:nvSpPr>
          <p:cNvPr id="86" name="Rombusz 85">
            <a:extLst>
              <a:ext uri="{FF2B5EF4-FFF2-40B4-BE49-F238E27FC236}">
                <a16:creationId xmlns:a16="http://schemas.microsoft.com/office/drawing/2014/main" id="{83AAC239-D722-407C-A823-A6FE28FE6EBB}"/>
              </a:ext>
            </a:extLst>
          </p:cNvPr>
          <p:cNvSpPr/>
          <p:nvPr/>
        </p:nvSpPr>
        <p:spPr>
          <a:xfrm>
            <a:off x="5843310" y="2630152"/>
            <a:ext cx="190056" cy="111098"/>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Rombusz 86">
            <a:extLst>
              <a:ext uri="{FF2B5EF4-FFF2-40B4-BE49-F238E27FC236}">
                <a16:creationId xmlns:a16="http://schemas.microsoft.com/office/drawing/2014/main" id="{A1E7D145-A855-4E7C-9166-C1E01CB28425}"/>
              </a:ext>
            </a:extLst>
          </p:cNvPr>
          <p:cNvSpPr/>
          <p:nvPr/>
        </p:nvSpPr>
        <p:spPr>
          <a:xfrm>
            <a:off x="1796629" y="793224"/>
            <a:ext cx="190056" cy="111098"/>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91" name="Egyenes összekötő 90">
            <a:extLst>
              <a:ext uri="{FF2B5EF4-FFF2-40B4-BE49-F238E27FC236}">
                <a16:creationId xmlns:a16="http://schemas.microsoft.com/office/drawing/2014/main" id="{CAEF0FC8-739B-4AA1-A079-338CCD86A890}"/>
              </a:ext>
            </a:extLst>
          </p:cNvPr>
          <p:cNvCxnSpPr>
            <a:cxnSpLocks/>
            <a:stCxn id="86" idx="3"/>
            <a:endCxn id="72" idx="1"/>
          </p:cNvCxnSpPr>
          <p:nvPr/>
        </p:nvCxnSpPr>
        <p:spPr>
          <a:xfrm flipV="1">
            <a:off x="6033366" y="2678183"/>
            <a:ext cx="1677626" cy="751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Háromszög 102">
            <a:extLst>
              <a:ext uri="{FF2B5EF4-FFF2-40B4-BE49-F238E27FC236}">
                <a16:creationId xmlns:a16="http://schemas.microsoft.com/office/drawing/2014/main" id="{E7C5A87E-3B34-43A5-94D5-6B08D8A7D599}"/>
              </a:ext>
            </a:extLst>
          </p:cNvPr>
          <p:cNvSpPr/>
          <p:nvPr/>
        </p:nvSpPr>
        <p:spPr>
          <a:xfrm>
            <a:off x="4851370" y="3384471"/>
            <a:ext cx="190690" cy="23276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4" name="Összekötő: szögletes 103">
            <a:extLst>
              <a:ext uri="{FF2B5EF4-FFF2-40B4-BE49-F238E27FC236}">
                <a16:creationId xmlns:a16="http://schemas.microsoft.com/office/drawing/2014/main" id="{45F228FF-42A7-45B4-8CD0-16867C24C081}"/>
              </a:ext>
            </a:extLst>
          </p:cNvPr>
          <p:cNvCxnSpPr>
            <a:cxnSpLocks/>
            <a:stCxn id="41" idx="0"/>
            <a:endCxn id="103" idx="3"/>
          </p:cNvCxnSpPr>
          <p:nvPr/>
        </p:nvCxnSpPr>
        <p:spPr>
          <a:xfrm rot="5400000" flipH="1" flipV="1">
            <a:off x="4160059" y="4403681"/>
            <a:ext cx="1573101" cy="21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Összekötő: szögletes 104">
            <a:extLst>
              <a:ext uri="{FF2B5EF4-FFF2-40B4-BE49-F238E27FC236}">
                <a16:creationId xmlns:a16="http://schemas.microsoft.com/office/drawing/2014/main" id="{7013CD94-3294-4E3C-9F0B-4A3FDB13B6A2}"/>
              </a:ext>
            </a:extLst>
          </p:cNvPr>
          <p:cNvCxnSpPr>
            <a:cxnSpLocks/>
            <a:stCxn id="48" idx="0"/>
            <a:endCxn id="103" idx="3"/>
          </p:cNvCxnSpPr>
          <p:nvPr/>
        </p:nvCxnSpPr>
        <p:spPr>
          <a:xfrm rot="16200000" flipV="1">
            <a:off x="5010064" y="3553887"/>
            <a:ext cx="1572426" cy="1699123"/>
          </a:xfrm>
          <a:prstGeom prst="bentConnector3">
            <a:avLst>
              <a:gd name="adj1" fmla="val 1838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églalap 105">
            <a:extLst>
              <a:ext uri="{FF2B5EF4-FFF2-40B4-BE49-F238E27FC236}">
                <a16:creationId xmlns:a16="http://schemas.microsoft.com/office/drawing/2014/main" id="{9C31EACC-576E-4E39-B44B-B46DC8DB42F6}"/>
              </a:ext>
            </a:extLst>
          </p:cNvPr>
          <p:cNvSpPr/>
          <p:nvPr/>
        </p:nvSpPr>
        <p:spPr>
          <a:xfrm>
            <a:off x="2380652" y="5190337"/>
            <a:ext cx="1458222" cy="894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Labda</a:t>
            </a:r>
          </a:p>
          <a:p>
            <a:pPr algn="ctr"/>
            <a:endParaRPr lang="hu-HU" dirty="0">
              <a:solidFill>
                <a:schemeClr val="tx1"/>
              </a:solidFill>
            </a:endParaRPr>
          </a:p>
          <a:p>
            <a:r>
              <a:rPr lang="hu-HU" sz="1600" dirty="0">
                <a:solidFill>
                  <a:schemeClr val="tx1"/>
                </a:solidFill>
              </a:rPr>
              <a:t>+ érték() : int</a:t>
            </a:r>
            <a:endParaRPr lang="hu-HU" dirty="0">
              <a:solidFill>
                <a:schemeClr val="tx1"/>
              </a:solidFill>
            </a:endParaRPr>
          </a:p>
          <a:p>
            <a:endParaRPr lang="hu-HU" sz="1600" dirty="0">
              <a:solidFill>
                <a:schemeClr val="tx1"/>
              </a:solidFill>
            </a:endParaRPr>
          </a:p>
        </p:txBody>
      </p:sp>
      <p:sp>
        <p:nvSpPr>
          <p:cNvPr id="107" name="Téglalap 106">
            <a:extLst>
              <a:ext uri="{FF2B5EF4-FFF2-40B4-BE49-F238E27FC236}">
                <a16:creationId xmlns:a16="http://schemas.microsoft.com/office/drawing/2014/main" id="{DD2201BD-57FC-40F2-B231-D626485872B2}"/>
              </a:ext>
            </a:extLst>
          </p:cNvPr>
          <p:cNvSpPr/>
          <p:nvPr/>
        </p:nvSpPr>
        <p:spPr>
          <a:xfrm>
            <a:off x="2380651" y="5526999"/>
            <a:ext cx="1458222" cy="1882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12" name="Összekötő: szögletes 111">
            <a:extLst>
              <a:ext uri="{FF2B5EF4-FFF2-40B4-BE49-F238E27FC236}">
                <a16:creationId xmlns:a16="http://schemas.microsoft.com/office/drawing/2014/main" id="{67A9E7E8-EC4C-4C78-AC53-4E2AEBE283F4}"/>
              </a:ext>
            </a:extLst>
          </p:cNvPr>
          <p:cNvCxnSpPr>
            <a:cxnSpLocks/>
            <a:stCxn id="106" idx="0"/>
            <a:endCxn id="103" idx="3"/>
          </p:cNvCxnSpPr>
          <p:nvPr/>
        </p:nvCxnSpPr>
        <p:spPr>
          <a:xfrm rot="5400000" flipH="1" flipV="1">
            <a:off x="3241689" y="3485311"/>
            <a:ext cx="1573101" cy="1836952"/>
          </a:xfrm>
          <a:prstGeom prst="bentConnector3">
            <a:avLst>
              <a:gd name="adj1" fmla="val 1783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Ellipszis 123">
            <a:extLst>
              <a:ext uri="{FF2B5EF4-FFF2-40B4-BE49-F238E27FC236}">
                <a16:creationId xmlns:a16="http://schemas.microsoft.com/office/drawing/2014/main" id="{E12E72FD-57E7-460A-A586-49702B2C47E3}"/>
              </a:ext>
            </a:extLst>
          </p:cNvPr>
          <p:cNvSpPr/>
          <p:nvPr/>
        </p:nvSpPr>
        <p:spPr>
          <a:xfrm>
            <a:off x="3659302" y="5892287"/>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25" name="Egyenes összekötő 124">
            <a:extLst>
              <a:ext uri="{FF2B5EF4-FFF2-40B4-BE49-F238E27FC236}">
                <a16:creationId xmlns:a16="http://schemas.microsoft.com/office/drawing/2014/main" id="{CEEFFE06-DB36-4DC6-88A2-FDE6013C373A}"/>
              </a:ext>
            </a:extLst>
          </p:cNvPr>
          <p:cNvCxnSpPr>
            <a:cxnSpLocks/>
            <a:stCxn id="124" idx="4"/>
          </p:cNvCxnSpPr>
          <p:nvPr/>
        </p:nvCxnSpPr>
        <p:spPr>
          <a:xfrm>
            <a:off x="3702814" y="5975283"/>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églalap 40">
            <a:extLst>
              <a:ext uri="{FF2B5EF4-FFF2-40B4-BE49-F238E27FC236}">
                <a16:creationId xmlns:a16="http://schemas.microsoft.com/office/drawing/2014/main" id="{A021B652-E60E-435D-8C71-E618BFA0F932}"/>
              </a:ext>
            </a:extLst>
          </p:cNvPr>
          <p:cNvSpPr/>
          <p:nvPr/>
        </p:nvSpPr>
        <p:spPr>
          <a:xfrm>
            <a:off x="4217392" y="5190337"/>
            <a:ext cx="1458222" cy="894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Figura</a:t>
            </a:r>
          </a:p>
          <a:p>
            <a:pPr algn="ctr"/>
            <a:endParaRPr lang="hu-HU" dirty="0">
              <a:solidFill>
                <a:schemeClr val="tx1"/>
              </a:solidFill>
            </a:endParaRPr>
          </a:p>
          <a:p>
            <a:r>
              <a:rPr lang="hu-HU" sz="1600" dirty="0">
                <a:solidFill>
                  <a:schemeClr val="tx1"/>
                </a:solidFill>
              </a:rPr>
              <a:t>+ érték() : int</a:t>
            </a:r>
            <a:endParaRPr lang="hu-HU" dirty="0">
              <a:solidFill>
                <a:schemeClr val="tx1"/>
              </a:solidFill>
            </a:endParaRPr>
          </a:p>
          <a:p>
            <a:endParaRPr lang="hu-HU" sz="1600" dirty="0">
              <a:solidFill>
                <a:schemeClr val="tx1"/>
              </a:solidFill>
            </a:endParaRPr>
          </a:p>
        </p:txBody>
      </p:sp>
      <p:sp>
        <p:nvSpPr>
          <p:cNvPr id="42" name="Téglalap 41">
            <a:extLst>
              <a:ext uri="{FF2B5EF4-FFF2-40B4-BE49-F238E27FC236}">
                <a16:creationId xmlns:a16="http://schemas.microsoft.com/office/drawing/2014/main" id="{2598FF72-A350-4DA0-B831-E587F2514E6F}"/>
              </a:ext>
            </a:extLst>
          </p:cNvPr>
          <p:cNvSpPr/>
          <p:nvPr/>
        </p:nvSpPr>
        <p:spPr>
          <a:xfrm>
            <a:off x="4217391" y="5526999"/>
            <a:ext cx="1458222" cy="1882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Ellipszis 42">
            <a:extLst>
              <a:ext uri="{FF2B5EF4-FFF2-40B4-BE49-F238E27FC236}">
                <a16:creationId xmlns:a16="http://schemas.microsoft.com/office/drawing/2014/main" id="{1288D29A-4EED-4D9D-99CF-560793AA075A}"/>
              </a:ext>
            </a:extLst>
          </p:cNvPr>
          <p:cNvSpPr/>
          <p:nvPr/>
        </p:nvSpPr>
        <p:spPr>
          <a:xfrm>
            <a:off x="5469733" y="591547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4" name="Egyenes összekötő 43">
            <a:extLst>
              <a:ext uri="{FF2B5EF4-FFF2-40B4-BE49-F238E27FC236}">
                <a16:creationId xmlns:a16="http://schemas.microsoft.com/office/drawing/2014/main" id="{3B85D4FD-7BDC-4826-BF05-8A1C1E2D33A8}"/>
              </a:ext>
            </a:extLst>
          </p:cNvPr>
          <p:cNvCxnSpPr>
            <a:cxnSpLocks/>
            <a:stCxn id="43" idx="4"/>
          </p:cNvCxnSpPr>
          <p:nvPr/>
        </p:nvCxnSpPr>
        <p:spPr>
          <a:xfrm>
            <a:off x="5513245" y="5998469"/>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églalap 47">
            <a:extLst>
              <a:ext uri="{FF2B5EF4-FFF2-40B4-BE49-F238E27FC236}">
                <a16:creationId xmlns:a16="http://schemas.microsoft.com/office/drawing/2014/main" id="{D3C57E15-F1F4-4BA1-8138-AF39ABDFEF77}"/>
              </a:ext>
            </a:extLst>
          </p:cNvPr>
          <p:cNvSpPr/>
          <p:nvPr/>
        </p:nvSpPr>
        <p:spPr>
          <a:xfrm>
            <a:off x="5924945" y="5189662"/>
            <a:ext cx="1441786" cy="894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Plüss</a:t>
            </a:r>
          </a:p>
          <a:p>
            <a:pPr algn="ctr"/>
            <a:endParaRPr lang="hu-HU" dirty="0">
              <a:solidFill>
                <a:schemeClr val="tx1"/>
              </a:solidFill>
            </a:endParaRPr>
          </a:p>
          <a:p>
            <a:r>
              <a:rPr lang="hu-HU" sz="1600" dirty="0">
                <a:solidFill>
                  <a:schemeClr val="tx1"/>
                </a:solidFill>
              </a:rPr>
              <a:t>+ érték() : int</a:t>
            </a:r>
            <a:endParaRPr lang="hu-HU" dirty="0">
              <a:solidFill>
                <a:schemeClr val="tx1"/>
              </a:solidFill>
            </a:endParaRPr>
          </a:p>
          <a:p>
            <a:endParaRPr lang="hu-HU" sz="1600" dirty="0">
              <a:solidFill>
                <a:schemeClr val="tx1"/>
              </a:solidFill>
            </a:endParaRPr>
          </a:p>
        </p:txBody>
      </p:sp>
      <p:sp>
        <p:nvSpPr>
          <p:cNvPr id="49" name="Téglalap 48">
            <a:extLst>
              <a:ext uri="{FF2B5EF4-FFF2-40B4-BE49-F238E27FC236}">
                <a16:creationId xmlns:a16="http://schemas.microsoft.com/office/drawing/2014/main" id="{AF4F036E-AA1D-4FD8-BDCC-CB9DC3C1BC9D}"/>
              </a:ext>
            </a:extLst>
          </p:cNvPr>
          <p:cNvSpPr/>
          <p:nvPr/>
        </p:nvSpPr>
        <p:spPr>
          <a:xfrm>
            <a:off x="5924944" y="5526324"/>
            <a:ext cx="1441786" cy="1882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83A66A53-2C28-40ED-9C29-6605530E132B}"/>
              </a:ext>
            </a:extLst>
          </p:cNvPr>
          <p:cNvSpPr/>
          <p:nvPr/>
        </p:nvSpPr>
        <p:spPr>
          <a:xfrm>
            <a:off x="7160850" y="5914798"/>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51" name="Egyenes összekötő 50">
            <a:extLst>
              <a:ext uri="{FF2B5EF4-FFF2-40B4-BE49-F238E27FC236}">
                <a16:creationId xmlns:a16="http://schemas.microsoft.com/office/drawing/2014/main" id="{C80DD47C-83B7-4899-A072-7CF71C8DE506}"/>
              </a:ext>
            </a:extLst>
          </p:cNvPr>
          <p:cNvCxnSpPr>
            <a:cxnSpLocks/>
            <a:stCxn id="50" idx="4"/>
          </p:cNvCxnSpPr>
          <p:nvPr/>
        </p:nvCxnSpPr>
        <p:spPr>
          <a:xfrm>
            <a:off x="7204362" y="5997794"/>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Háromszög 58">
            <a:extLst>
              <a:ext uri="{FF2B5EF4-FFF2-40B4-BE49-F238E27FC236}">
                <a16:creationId xmlns:a16="http://schemas.microsoft.com/office/drawing/2014/main" id="{CB411E3E-05FD-4B3A-B83A-4535402D24C0}"/>
              </a:ext>
            </a:extLst>
          </p:cNvPr>
          <p:cNvSpPr/>
          <p:nvPr/>
        </p:nvSpPr>
        <p:spPr>
          <a:xfrm>
            <a:off x="8512466" y="3160764"/>
            <a:ext cx="190690" cy="23276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0" name="Összekötő: szögletes 59">
            <a:extLst>
              <a:ext uri="{FF2B5EF4-FFF2-40B4-BE49-F238E27FC236}">
                <a16:creationId xmlns:a16="http://schemas.microsoft.com/office/drawing/2014/main" id="{E7737E13-FB42-4291-8772-C5572D6AE777}"/>
              </a:ext>
            </a:extLst>
          </p:cNvPr>
          <p:cNvCxnSpPr>
            <a:cxnSpLocks/>
            <a:stCxn id="74" idx="0"/>
            <a:endCxn id="59" idx="3"/>
          </p:cNvCxnSpPr>
          <p:nvPr/>
        </p:nvCxnSpPr>
        <p:spPr>
          <a:xfrm rot="5400000" flipH="1" flipV="1">
            <a:off x="7807770" y="3288076"/>
            <a:ext cx="694588" cy="905494"/>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Összekötő: szögletes 60">
            <a:extLst>
              <a:ext uri="{FF2B5EF4-FFF2-40B4-BE49-F238E27FC236}">
                <a16:creationId xmlns:a16="http://schemas.microsoft.com/office/drawing/2014/main" id="{D3742330-BC95-409B-B3F5-E7840F9D2B87}"/>
              </a:ext>
            </a:extLst>
          </p:cNvPr>
          <p:cNvCxnSpPr>
            <a:cxnSpLocks/>
            <a:stCxn id="88" idx="0"/>
            <a:endCxn id="59" idx="3"/>
          </p:cNvCxnSpPr>
          <p:nvPr/>
        </p:nvCxnSpPr>
        <p:spPr>
          <a:xfrm rot="16200000" flipV="1">
            <a:off x="8737058" y="3264282"/>
            <a:ext cx="694588" cy="95308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églalap 62">
            <a:extLst>
              <a:ext uri="{FF2B5EF4-FFF2-40B4-BE49-F238E27FC236}">
                <a16:creationId xmlns:a16="http://schemas.microsoft.com/office/drawing/2014/main" id="{9BFC2A78-EDE5-4300-A43D-3B18B36C1FE4}"/>
              </a:ext>
            </a:extLst>
          </p:cNvPr>
          <p:cNvSpPr/>
          <p:nvPr/>
        </p:nvSpPr>
        <p:spPr>
          <a:xfrm>
            <a:off x="5083520" y="3737364"/>
            <a:ext cx="1509267" cy="894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S</a:t>
            </a:r>
          </a:p>
          <a:p>
            <a:pPr algn="ctr"/>
            <a:endParaRPr lang="hu-HU" dirty="0">
              <a:solidFill>
                <a:schemeClr val="tx1"/>
              </a:solidFill>
            </a:endParaRPr>
          </a:p>
          <a:p>
            <a:r>
              <a:rPr lang="hu-HU" sz="1600" dirty="0">
                <a:solidFill>
                  <a:schemeClr val="tx1"/>
                </a:solidFill>
              </a:rPr>
              <a:t>+ szorzó() : int</a:t>
            </a:r>
          </a:p>
          <a:p>
            <a:pPr algn="ctr"/>
            <a:endParaRPr lang="hu-HU" dirty="0">
              <a:solidFill>
                <a:schemeClr val="tx1"/>
              </a:solidFill>
            </a:endParaRPr>
          </a:p>
          <a:p>
            <a:endParaRPr lang="hu-HU" sz="1600" dirty="0">
              <a:solidFill>
                <a:schemeClr val="tx1"/>
              </a:solidFill>
            </a:endParaRPr>
          </a:p>
        </p:txBody>
      </p:sp>
      <p:sp>
        <p:nvSpPr>
          <p:cNvPr id="64" name="Téglalap 63">
            <a:extLst>
              <a:ext uri="{FF2B5EF4-FFF2-40B4-BE49-F238E27FC236}">
                <a16:creationId xmlns:a16="http://schemas.microsoft.com/office/drawing/2014/main" id="{6DC71338-471E-4B28-8AAA-AD080CE41448}"/>
              </a:ext>
            </a:extLst>
          </p:cNvPr>
          <p:cNvSpPr/>
          <p:nvPr/>
        </p:nvSpPr>
        <p:spPr>
          <a:xfrm>
            <a:off x="5083519" y="4074026"/>
            <a:ext cx="1509267" cy="1882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5" name="Összekötő: szögletes 64">
            <a:extLst>
              <a:ext uri="{FF2B5EF4-FFF2-40B4-BE49-F238E27FC236}">
                <a16:creationId xmlns:a16="http://schemas.microsoft.com/office/drawing/2014/main" id="{2289B165-5338-4DAB-83FE-BFCFA79C8DA2}"/>
              </a:ext>
            </a:extLst>
          </p:cNvPr>
          <p:cNvCxnSpPr>
            <a:cxnSpLocks/>
            <a:stCxn id="63" idx="0"/>
            <a:endCxn id="59" idx="3"/>
          </p:cNvCxnSpPr>
          <p:nvPr/>
        </p:nvCxnSpPr>
        <p:spPr>
          <a:xfrm rot="5400000" flipH="1" flipV="1">
            <a:off x="7051065" y="2180619"/>
            <a:ext cx="343835" cy="276965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Ellipszis 65">
            <a:extLst>
              <a:ext uri="{FF2B5EF4-FFF2-40B4-BE49-F238E27FC236}">
                <a16:creationId xmlns:a16="http://schemas.microsoft.com/office/drawing/2014/main" id="{BAD05CC2-C22E-4D90-927F-82C70BC63C49}"/>
              </a:ext>
            </a:extLst>
          </p:cNvPr>
          <p:cNvSpPr/>
          <p:nvPr/>
        </p:nvSpPr>
        <p:spPr>
          <a:xfrm>
            <a:off x="6451945" y="4439427"/>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7" name="Egyenes összekötő 66">
            <a:extLst>
              <a:ext uri="{FF2B5EF4-FFF2-40B4-BE49-F238E27FC236}">
                <a16:creationId xmlns:a16="http://schemas.microsoft.com/office/drawing/2014/main" id="{C481E9D7-F582-4B22-9950-32AFBDBDDD11}"/>
              </a:ext>
            </a:extLst>
          </p:cNvPr>
          <p:cNvCxnSpPr>
            <a:cxnSpLocks/>
            <a:stCxn id="66" idx="4"/>
          </p:cNvCxnSpPr>
          <p:nvPr/>
        </p:nvCxnSpPr>
        <p:spPr>
          <a:xfrm>
            <a:off x="6495457" y="4522423"/>
            <a:ext cx="0" cy="3203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Téglalap 73">
            <a:extLst>
              <a:ext uri="{FF2B5EF4-FFF2-40B4-BE49-F238E27FC236}">
                <a16:creationId xmlns:a16="http://schemas.microsoft.com/office/drawing/2014/main" id="{C8532225-86C7-496F-8544-760A2865F53E}"/>
              </a:ext>
            </a:extLst>
          </p:cNvPr>
          <p:cNvSpPr/>
          <p:nvPr/>
        </p:nvSpPr>
        <p:spPr>
          <a:xfrm>
            <a:off x="6940007" y="4088117"/>
            <a:ext cx="1524619" cy="894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M</a:t>
            </a:r>
          </a:p>
          <a:p>
            <a:pPr algn="ctr"/>
            <a:endParaRPr lang="hu-HU" dirty="0">
              <a:solidFill>
                <a:schemeClr val="tx1"/>
              </a:solidFill>
            </a:endParaRPr>
          </a:p>
          <a:p>
            <a:r>
              <a:rPr lang="hu-HU" sz="1600" dirty="0">
                <a:solidFill>
                  <a:schemeClr val="tx1"/>
                </a:solidFill>
              </a:rPr>
              <a:t>+ szorzó() : int</a:t>
            </a:r>
          </a:p>
          <a:p>
            <a:pPr algn="ctr"/>
            <a:endParaRPr lang="hu-HU" dirty="0">
              <a:solidFill>
                <a:schemeClr val="tx1"/>
              </a:solidFill>
            </a:endParaRPr>
          </a:p>
          <a:p>
            <a:endParaRPr lang="hu-HU" sz="1600" dirty="0">
              <a:solidFill>
                <a:schemeClr val="tx1"/>
              </a:solidFill>
            </a:endParaRPr>
          </a:p>
        </p:txBody>
      </p:sp>
      <p:sp>
        <p:nvSpPr>
          <p:cNvPr id="75" name="Téglalap 74">
            <a:extLst>
              <a:ext uri="{FF2B5EF4-FFF2-40B4-BE49-F238E27FC236}">
                <a16:creationId xmlns:a16="http://schemas.microsoft.com/office/drawing/2014/main" id="{7309D2AF-502C-48D2-A630-BAF40F8E949A}"/>
              </a:ext>
            </a:extLst>
          </p:cNvPr>
          <p:cNvSpPr/>
          <p:nvPr/>
        </p:nvSpPr>
        <p:spPr>
          <a:xfrm>
            <a:off x="6940006" y="4424779"/>
            <a:ext cx="1524619" cy="1882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Ellipszis 76">
            <a:extLst>
              <a:ext uri="{FF2B5EF4-FFF2-40B4-BE49-F238E27FC236}">
                <a16:creationId xmlns:a16="http://schemas.microsoft.com/office/drawing/2014/main" id="{EC9C40A6-E60A-4554-832A-685F5A8103FD}"/>
              </a:ext>
            </a:extLst>
          </p:cNvPr>
          <p:cNvSpPr/>
          <p:nvPr/>
        </p:nvSpPr>
        <p:spPr>
          <a:xfrm>
            <a:off x="8258745" y="481325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78" name="Egyenes összekötő 77">
            <a:extLst>
              <a:ext uri="{FF2B5EF4-FFF2-40B4-BE49-F238E27FC236}">
                <a16:creationId xmlns:a16="http://schemas.microsoft.com/office/drawing/2014/main" id="{053D5798-9A7C-4126-A6A8-FE9A5E2DBA13}"/>
              </a:ext>
            </a:extLst>
          </p:cNvPr>
          <p:cNvCxnSpPr>
            <a:cxnSpLocks/>
            <a:stCxn id="77" idx="4"/>
          </p:cNvCxnSpPr>
          <p:nvPr/>
        </p:nvCxnSpPr>
        <p:spPr>
          <a:xfrm>
            <a:off x="8302257" y="4896249"/>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Téglalap 87">
            <a:extLst>
              <a:ext uri="{FF2B5EF4-FFF2-40B4-BE49-F238E27FC236}">
                <a16:creationId xmlns:a16="http://schemas.microsoft.com/office/drawing/2014/main" id="{ED5BAABE-4351-4BE3-BF73-3F183559EA2F}"/>
              </a:ext>
            </a:extLst>
          </p:cNvPr>
          <p:cNvSpPr/>
          <p:nvPr/>
        </p:nvSpPr>
        <p:spPr>
          <a:xfrm>
            <a:off x="8798582" y="4088117"/>
            <a:ext cx="1524619" cy="894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L</a:t>
            </a:r>
          </a:p>
          <a:p>
            <a:pPr algn="ctr"/>
            <a:endParaRPr lang="hu-HU" dirty="0">
              <a:solidFill>
                <a:schemeClr val="tx1"/>
              </a:solidFill>
            </a:endParaRPr>
          </a:p>
          <a:p>
            <a:r>
              <a:rPr lang="hu-HU" sz="1600" dirty="0">
                <a:solidFill>
                  <a:schemeClr val="tx1"/>
                </a:solidFill>
              </a:rPr>
              <a:t>+ szorzó() : int</a:t>
            </a:r>
          </a:p>
          <a:p>
            <a:pPr algn="ctr"/>
            <a:endParaRPr lang="hu-HU" dirty="0">
              <a:solidFill>
                <a:schemeClr val="tx1"/>
              </a:solidFill>
            </a:endParaRPr>
          </a:p>
          <a:p>
            <a:endParaRPr lang="hu-HU" sz="1600" dirty="0">
              <a:solidFill>
                <a:schemeClr val="tx1"/>
              </a:solidFill>
            </a:endParaRPr>
          </a:p>
        </p:txBody>
      </p:sp>
      <p:sp>
        <p:nvSpPr>
          <p:cNvPr id="92" name="Téglalap 91">
            <a:extLst>
              <a:ext uri="{FF2B5EF4-FFF2-40B4-BE49-F238E27FC236}">
                <a16:creationId xmlns:a16="http://schemas.microsoft.com/office/drawing/2014/main" id="{315F125D-EDE2-4EB3-BB00-3D6462990D9D}"/>
              </a:ext>
            </a:extLst>
          </p:cNvPr>
          <p:cNvSpPr/>
          <p:nvPr/>
        </p:nvSpPr>
        <p:spPr>
          <a:xfrm>
            <a:off x="8798581" y="4424779"/>
            <a:ext cx="1524619" cy="1882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a:extLst>
              <a:ext uri="{FF2B5EF4-FFF2-40B4-BE49-F238E27FC236}">
                <a16:creationId xmlns:a16="http://schemas.microsoft.com/office/drawing/2014/main" id="{550F6E5D-FC75-43FB-8D4B-E730CC834F22}"/>
              </a:ext>
            </a:extLst>
          </p:cNvPr>
          <p:cNvSpPr/>
          <p:nvPr/>
        </p:nvSpPr>
        <p:spPr>
          <a:xfrm>
            <a:off x="10117320" y="4813253"/>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94" name="Egyenes összekötő 93">
            <a:extLst>
              <a:ext uri="{FF2B5EF4-FFF2-40B4-BE49-F238E27FC236}">
                <a16:creationId xmlns:a16="http://schemas.microsoft.com/office/drawing/2014/main" id="{392A6015-9C2A-4A3D-8271-D8D5AFCEC0D1}"/>
              </a:ext>
            </a:extLst>
          </p:cNvPr>
          <p:cNvCxnSpPr>
            <a:cxnSpLocks/>
            <a:stCxn id="93" idx="4"/>
          </p:cNvCxnSpPr>
          <p:nvPr/>
        </p:nvCxnSpPr>
        <p:spPr>
          <a:xfrm>
            <a:off x="10160832" y="4896249"/>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Szövegdoboz 96">
            <a:extLst>
              <a:ext uri="{FF2B5EF4-FFF2-40B4-BE49-F238E27FC236}">
                <a16:creationId xmlns:a16="http://schemas.microsoft.com/office/drawing/2014/main" id="{45341215-3F19-4FF4-9BE1-87CE6EEC495B}"/>
              </a:ext>
            </a:extLst>
          </p:cNvPr>
          <p:cNvSpPr txBox="1"/>
          <p:nvPr/>
        </p:nvSpPr>
        <p:spPr>
          <a:xfrm>
            <a:off x="6916740" y="2649871"/>
            <a:ext cx="839717" cy="338554"/>
          </a:xfrm>
          <a:prstGeom prst="rect">
            <a:avLst/>
          </a:prstGeom>
          <a:noFill/>
        </p:spPr>
        <p:txBody>
          <a:bodyPr wrap="none" rtlCol="0">
            <a:spAutoFit/>
          </a:bodyPr>
          <a:lstStyle/>
          <a:p>
            <a:pPr algn="ctr"/>
            <a:r>
              <a:rPr lang="hu-HU" sz="1600" dirty="0"/>
              <a:t>+ méret</a:t>
            </a:r>
          </a:p>
        </p:txBody>
      </p:sp>
      <p:sp>
        <p:nvSpPr>
          <p:cNvPr id="98" name="Ellipszis 97">
            <a:extLst>
              <a:ext uri="{FF2B5EF4-FFF2-40B4-BE49-F238E27FC236}">
                <a16:creationId xmlns:a16="http://schemas.microsoft.com/office/drawing/2014/main" id="{AF250E2C-A581-42D5-BF25-14E3145A03D1}"/>
              </a:ext>
            </a:extLst>
          </p:cNvPr>
          <p:cNvSpPr/>
          <p:nvPr/>
        </p:nvSpPr>
        <p:spPr>
          <a:xfrm>
            <a:off x="5639699" y="2944426"/>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99" name="Egyenes összekötő 98">
            <a:extLst>
              <a:ext uri="{FF2B5EF4-FFF2-40B4-BE49-F238E27FC236}">
                <a16:creationId xmlns:a16="http://schemas.microsoft.com/office/drawing/2014/main" id="{6A10748B-FF4F-4928-98E5-90893392C37B}"/>
              </a:ext>
            </a:extLst>
          </p:cNvPr>
          <p:cNvCxnSpPr>
            <a:cxnSpLocks/>
            <a:stCxn id="98" idx="0"/>
          </p:cNvCxnSpPr>
          <p:nvPr/>
        </p:nvCxnSpPr>
        <p:spPr>
          <a:xfrm flipV="1">
            <a:off x="5683211" y="1847743"/>
            <a:ext cx="0" cy="10966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Téglalap 117">
            <a:extLst>
              <a:ext uri="{FF2B5EF4-FFF2-40B4-BE49-F238E27FC236}">
                <a16:creationId xmlns:a16="http://schemas.microsoft.com/office/drawing/2014/main" id="{22475E44-5403-44CE-816E-D569206F071E}"/>
              </a:ext>
            </a:extLst>
          </p:cNvPr>
          <p:cNvSpPr/>
          <p:nvPr/>
        </p:nvSpPr>
        <p:spPr>
          <a:xfrm>
            <a:off x="10474036" y="3733830"/>
            <a:ext cx="1524619" cy="894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XL</a:t>
            </a:r>
          </a:p>
          <a:p>
            <a:pPr algn="ctr"/>
            <a:endParaRPr lang="hu-HU" dirty="0">
              <a:solidFill>
                <a:schemeClr val="tx1"/>
              </a:solidFill>
            </a:endParaRPr>
          </a:p>
          <a:p>
            <a:r>
              <a:rPr lang="hu-HU" sz="1600" dirty="0">
                <a:solidFill>
                  <a:schemeClr val="tx1"/>
                </a:solidFill>
              </a:rPr>
              <a:t>+ szorzó() : int</a:t>
            </a:r>
          </a:p>
          <a:p>
            <a:pPr algn="ctr"/>
            <a:endParaRPr lang="hu-HU" dirty="0">
              <a:solidFill>
                <a:schemeClr val="tx1"/>
              </a:solidFill>
            </a:endParaRPr>
          </a:p>
          <a:p>
            <a:endParaRPr lang="hu-HU" sz="1600" dirty="0">
              <a:solidFill>
                <a:schemeClr val="tx1"/>
              </a:solidFill>
            </a:endParaRPr>
          </a:p>
        </p:txBody>
      </p:sp>
      <p:sp>
        <p:nvSpPr>
          <p:cNvPr id="119" name="Téglalap 118">
            <a:extLst>
              <a:ext uri="{FF2B5EF4-FFF2-40B4-BE49-F238E27FC236}">
                <a16:creationId xmlns:a16="http://schemas.microsoft.com/office/drawing/2014/main" id="{32A1C82D-A3EB-46A9-AB13-D48A1840FB9D}"/>
              </a:ext>
            </a:extLst>
          </p:cNvPr>
          <p:cNvSpPr/>
          <p:nvPr/>
        </p:nvSpPr>
        <p:spPr>
          <a:xfrm>
            <a:off x="10474035" y="4070492"/>
            <a:ext cx="1524619" cy="1882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30F26768-505E-4D97-8112-FF92F9A95E32}"/>
              </a:ext>
            </a:extLst>
          </p:cNvPr>
          <p:cNvSpPr/>
          <p:nvPr/>
        </p:nvSpPr>
        <p:spPr>
          <a:xfrm>
            <a:off x="11792774" y="4458966"/>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21" name="Egyenes összekötő 120">
            <a:extLst>
              <a:ext uri="{FF2B5EF4-FFF2-40B4-BE49-F238E27FC236}">
                <a16:creationId xmlns:a16="http://schemas.microsoft.com/office/drawing/2014/main" id="{82A8AD53-18BE-476F-8A68-CCE665E4D669}"/>
              </a:ext>
            </a:extLst>
          </p:cNvPr>
          <p:cNvCxnSpPr>
            <a:cxnSpLocks/>
            <a:stCxn id="120" idx="4"/>
          </p:cNvCxnSpPr>
          <p:nvPr/>
        </p:nvCxnSpPr>
        <p:spPr>
          <a:xfrm>
            <a:off x="11836286" y="4541962"/>
            <a:ext cx="3662" cy="4724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Összekötő: szögletes 127">
            <a:extLst>
              <a:ext uri="{FF2B5EF4-FFF2-40B4-BE49-F238E27FC236}">
                <a16:creationId xmlns:a16="http://schemas.microsoft.com/office/drawing/2014/main" id="{8572C388-927A-48EE-A3D3-30A33009E8B5}"/>
              </a:ext>
            </a:extLst>
          </p:cNvPr>
          <p:cNvCxnSpPr>
            <a:cxnSpLocks/>
            <a:stCxn id="118" idx="0"/>
            <a:endCxn id="59" idx="3"/>
          </p:cNvCxnSpPr>
          <p:nvPr/>
        </p:nvCxnSpPr>
        <p:spPr>
          <a:xfrm rot="16200000" flipV="1">
            <a:off x="9751929" y="2249412"/>
            <a:ext cx="340301" cy="262853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Szövegdoboz 146">
            <a:extLst>
              <a:ext uri="{FF2B5EF4-FFF2-40B4-BE49-F238E27FC236}">
                <a16:creationId xmlns:a16="http://schemas.microsoft.com/office/drawing/2014/main" id="{5F5B2E8B-6C0F-4CE1-B4B3-AD9D1B8ED034}"/>
              </a:ext>
            </a:extLst>
          </p:cNvPr>
          <p:cNvSpPr txBox="1"/>
          <p:nvPr/>
        </p:nvSpPr>
        <p:spPr>
          <a:xfrm>
            <a:off x="4946502" y="1972796"/>
            <a:ext cx="303288" cy="379591"/>
          </a:xfrm>
          <a:prstGeom prst="rect">
            <a:avLst/>
          </a:prstGeom>
          <a:noFill/>
        </p:spPr>
        <p:txBody>
          <a:bodyPr wrap="none" rtlCol="0">
            <a:spAutoFit/>
          </a:bodyPr>
          <a:lstStyle/>
          <a:p>
            <a:pPr algn="ctr"/>
            <a:r>
              <a:rPr lang="hu-HU" sz="2800" baseline="-10000" dirty="0"/>
              <a:t>*</a:t>
            </a:r>
          </a:p>
        </p:txBody>
      </p:sp>
      <p:sp>
        <p:nvSpPr>
          <p:cNvPr id="159" name="Ellipszis 158">
            <a:extLst>
              <a:ext uri="{FF2B5EF4-FFF2-40B4-BE49-F238E27FC236}">
                <a16:creationId xmlns:a16="http://schemas.microsoft.com/office/drawing/2014/main" id="{F87EC19D-51EE-49DF-889F-B6F0A09638F6}"/>
              </a:ext>
            </a:extLst>
          </p:cNvPr>
          <p:cNvSpPr/>
          <p:nvPr/>
        </p:nvSpPr>
        <p:spPr>
          <a:xfrm>
            <a:off x="4255535" y="1443284"/>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0" name="Ellipszis 159">
            <a:extLst>
              <a:ext uri="{FF2B5EF4-FFF2-40B4-BE49-F238E27FC236}">
                <a16:creationId xmlns:a16="http://schemas.microsoft.com/office/drawing/2014/main" id="{34595B5F-A5F2-4005-AB82-FE823465C78A}"/>
              </a:ext>
            </a:extLst>
          </p:cNvPr>
          <p:cNvSpPr/>
          <p:nvPr/>
        </p:nvSpPr>
        <p:spPr>
          <a:xfrm>
            <a:off x="2522573" y="3177744"/>
            <a:ext cx="87023" cy="82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61" name="Egyenes összekötő 160">
            <a:extLst>
              <a:ext uri="{FF2B5EF4-FFF2-40B4-BE49-F238E27FC236}">
                <a16:creationId xmlns:a16="http://schemas.microsoft.com/office/drawing/2014/main" id="{659DC945-C4F9-4A45-B6B2-229A208A3251}"/>
              </a:ext>
            </a:extLst>
          </p:cNvPr>
          <p:cNvCxnSpPr>
            <a:cxnSpLocks/>
            <a:stCxn id="159" idx="6"/>
          </p:cNvCxnSpPr>
          <p:nvPr/>
        </p:nvCxnSpPr>
        <p:spPr>
          <a:xfrm>
            <a:off x="4342558" y="1484782"/>
            <a:ext cx="401939" cy="4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Egyenes összekötő 167">
            <a:extLst>
              <a:ext uri="{FF2B5EF4-FFF2-40B4-BE49-F238E27FC236}">
                <a16:creationId xmlns:a16="http://schemas.microsoft.com/office/drawing/2014/main" id="{4264E4D7-A519-4373-ABDF-05643E69948B}"/>
              </a:ext>
            </a:extLst>
          </p:cNvPr>
          <p:cNvCxnSpPr>
            <a:cxnSpLocks/>
            <a:stCxn id="160" idx="4"/>
          </p:cNvCxnSpPr>
          <p:nvPr/>
        </p:nvCxnSpPr>
        <p:spPr>
          <a:xfrm>
            <a:off x="2566085" y="3260740"/>
            <a:ext cx="0" cy="7529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2" name="Téglalap: szamárfül 171">
            <a:extLst>
              <a:ext uri="{FF2B5EF4-FFF2-40B4-BE49-F238E27FC236}">
                <a16:creationId xmlns:a16="http://schemas.microsoft.com/office/drawing/2014/main" id="{4CC7AA89-CE1E-4456-B58C-0A8524D1B289}"/>
              </a:ext>
            </a:extLst>
          </p:cNvPr>
          <p:cNvSpPr/>
          <p:nvPr/>
        </p:nvSpPr>
        <p:spPr>
          <a:xfrm rot="16200000">
            <a:off x="6416110" y="-898932"/>
            <a:ext cx="804211" cy="4147437"/>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defTabSz="914414"/>
            <a:r>
              <a:rPr lang="hu-HU" sz="1600" b="1" dirty="0" err="1">
                <a:solidFill>
                  <a:schemeClr val="tx1"/>
                </a:solidFill>
                <a:ea typeface="Arial Unicode MS" pitchFamily="34" charset="-128"/>
                <a:cs typeface="Arial Unicode MS" pitchFamily="34" charset="-128"/>
              </a:rPr>
              <a:t>if</a:t>
            </a:r>
            <a:r>
              <a:rPr lang="hu-HU" sz="1600" dirty="0">
                <a:solidFill>
                  <a:schemeClr val="tx1"/>
                </a:solidFill>
                <a:ea typeface="Arial Unicode MS" pitchFamily="34" charset="-128"/>
                <a:cs typeface="Arial Unicode MS" pitchFamily="34" charset="-128"/>
              </a:rPr>
              <a:t> |vendégek|=0 </a:t>
            </a:r>
            <a:r>
              <a:rPr lang="hu-HU" sz="1600" b="1" dirty="0" err="1">
                <a:solidFill>
                  <a:schemeClr val="tx1"/>
                </a:solidFill>
                <a:ea typeface="Arial Unicode MS" pitchFamily="34" charset="-128"/>
                <a:cs typeface="Arial Unicode MS" pitchFamily="34" charset="-128"/>
              </a:rPr>
              <a:t>then</a:t>
            </a:r>
            <a:r>
              <a:rPr lang="hu-HU" sz="1600" dirty="0">
                <a:solidFill>
                  <a:schemeClr val="tx1"/>
                </a:solidFill>
                <a:ea typeface="Arial Unicode MS" pitchFamily="34" charset="-128"/>
                <a:cs typeface="Arial Unicode MS" pitchFamily="34" charset="-128"/>
              </a:rPr>
              <a:t> </a:t>
            </a:r>
            <a:r>
              <a:rPr lang="hu-HU" sz="1600" dirty="0" err="1">
                <a:solidFill>
                  <a:schemeClr val="tx1"/>
                </a:solidFill>
                <a:ea typeface="Arial Unicode MS" pitchFamily="34" charset="-128"/>
                <a:cs typeface="Arial Unicode MS" pitchFamily="34" charset="-128"/>
              </a:rPr>
              <a:t>error</a:t>
            </a:r>
            <a:r>
              <a:rPr lang="hu-HU" sz="1600" dirty="0">
                <a:solidFill>
                  <a:schemeClr val="tx1"/>
                </a:solidFill>
                <a:ea typeface="Arial Unicode MS" pitchFamily="34" charset="-128"/>
                <a:cs typeface="Arial Unicode MS" pitchFamily="34" charset="-128"/>
              </a:rPr>
              <a:t> </a:t>
            </a:r>
            <a:r>
              <a:rPr lang="hu-HU" sz="1600" b="1" dirty="0" err="1">
                <a:solidFill>
                  <a:schemeClr val="tx1"/>
                </a:solidFill>
                <a:ea typeface="Arial Unicode MS" pitchFamily="34" charset="-128"/>
                <a:cs typeface="Arial Unicode MS" pitchFamily="34" charset="-128"/>
              </a:rPr>
              <a:t>endif</a:t>
            </a:r>
            <a:endParaRPr lang="hu-HU" sz="1600" b="1" dirty="0">
              <a:solidFill>
                <a:schemeClr val="tx1"/>
              </a:solidFill>
              <a:ea typeface="Arial Unicode MS" pitchFamily="34" charset="-128"/>
              <a:cs typeface="Arial Unicode MS" pitchFamily="34" charset="-128"/>
            </a:endParaRPr>
          </a:p>
          <a:p>
            <a:pPr defTabSz="914414"/>
            <a:r>
              <a:rPr lang="hu-HU" sz="1600" dirty="0">
                <a:solidFill>
                  <a:schemeClr val="tx1"/>
                </a:solidFill>
                <a:ea typeface="Arial Unicode MS" pitchFamily="34" charset="-128"/>
                <a:cs typeface="Arial Unicode MS" pitchFamily="34" charset="-128"/>
              </a:rPr>
              <a:t>(. , elem) := MAX                  </a:t>
            </a:r>
            <a:r>
              <a:rPr lang="hu-HU" sz="1600" dirty="0">
                <a:solidFill>
                  <a:schemeClr val="tx1"/>
                </a:solidFill>
                <a:latin typeface="Calibri" panose="020F0502020204030204" pitchFamily="34" charset="0"/>
                <a:ea typeface="Cambria Math" panose="02040503050406030204" pitchFamily="18" charset="0"/>
                <a:cs typeface="Calibri" panose="020F0502020204030204" pitchFamily="34" charset="0"/>
              </a:rPr>
              <a:t>   e.eredmény(azon)</a:t>
            </a:r>
          </a:p>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err="1">
                <a:solidFill>
                  <a:schemeClr val="tx1"/>
                </a:solidFill>
                <a:latin typeface="Calibri" panose="020F0502020204030204" pitchFamily="34" charset="0"/>
                <a:ea typeface="Cambria Math" panose="02040503050406030204" pitchFamily="18" charset="0"/>
                <a:cs typeface="Calibri" panose="020F0502020204030204" pitchFamily="34" charset="0"/>
              </a:rPr>
              <a:t>elem.név</a:t>
            </a:r>
            <a:endParaRPr lang="hu-HU" sz="1600" dirty="0">
              <a:solidFill>
                <a:schemeClr val="tx1"/>
              </a:solidFill>
              <a:latin typeface="Calibri" panose="020F0502020204030204" pitchFamily="34" charset="0"/>
              <a:ea typeface="Arial Unicode MS" pitchFamily="34" charset="-128"/>
              <a:cs typeface="Calibri" panose="020F0502020204030204" pitchFamily="34" charset="0"/>
            </a:endParaRPr>
          </a:p>
        </p:txBody>
      </p:sp>
      <p:sp>
        <p:nvSpPr>
          <p:cNvPr id="180" name="Téglalap: szamárfül 179">
            <a:extLst>
              <a:ext uri="{FF2B5EF4-FFF2-40B4-BE49-F238E27FC236}">
                <a16:creationId xmlns:a16="http://schemas.microsoft.com/office/drawing/2014/main" id="{A152E564-F0D4-4F9C-A375-C605500259E0}"/>
              </a:ext>
            </a:extLst>
          </p:cNvPr>
          <p:cNvSpPr/>
          <p:nvPr/>
        </p:nvSpPr>
        <p:spPr>
          <a:xfrm rot="16200000">
            <a:off x="1699385" y="2383791"/>
            <a:ext cx="622625" cy="3134442"/>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defTabSz="914414"/>
            <a:r>
              <a:rPr lang="hu-HU" sz="1600" b="1" dirty="0" err="1">
                <a:solidFill>
                  <a:schemeClr val="tx1"/>
                </a:solidFill>
                <a:latin typeface="Calibri" panose="020F0502020204030204" pitchFamily="34" charset="0"/>
                <a:ea typeface="Cambria Math" panose="02040503050406030204" pitchFamily="18" charset="0"/>
                <a:cs typeface="Calibri" panose="020F0502020204030204" pitchFamily="34" charset="0"/>
              </a:rPr>
              <a:t>return</a:t>
            </a:r>
            <a:r>
              <a:rPr lang="hu-HU" sz="1600" b="1"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r>
              <a:rPr lang="hu-HU" sz="1600" dirty="0">
                <a:solidFill>
                  <a:schemeClr val="tx1"/>
                </a:solidFill>
                <a:latin typeface="Cambria Math" panose="02040503050406030204" pitchFamily="18" charset="0"/>
                <a:ea typeface="Cambria Math" panose="02040503050406030204" pitchFamily="18" charset="0"/>
                <a:cs typeface="Arial Unicode MS" pitchFamily="34" charset="-128"/>
              </a:rPr>
              <a:t>∑                             </a:t>
            </a:r>
            <a:r>
              <a:rPr lang="hu-HU" sz="1600" dirty="0">
                <a:solidFill>
                  <a:schemeClr val="tx1"/>
                </a:solidFill>
                <a:latin typeface="Calibri" panose="020F0502020204030204" pitchFamily="34" charset="0"/>
                <a:ea typeface="Cambria Math" panose="02040503050406030204" pitchFamily="18" charset="0"/>
                <a:cs typeface="Calibri" panose="020F0502020204030204" pitchFamily="34" charset="0"/>
              </a:rPr>
              <a:t>e.pont()</a:t>
            </a:r>
          </a:p>
          <a:p>
            <a:pPr defTabSz="914414"/>
            <a:endParaRPr lang="hu-HU" sz="1600" dirty="0">
              <a:solidFill>
                <a:schemeClr val="tx1"/>
              </a:solidFill>
              <a:latin typeface="Cambria Math" panose="02040503050406030204" pitchFamily="18" charset="0"/>
              <a:ea typeface="Cambria Math" panose="02040503050406030204" pitchFamily="18" charset="0"/>
              <a:cs typeface="Arial Unicode MS" pitchFamily="34" charset="-128"/>
            </a:endParaRPr>
          </a:p>
        </p:txBody>
      </p:sp>
      <p:sp>
        <p:nvSpPr>
          <p:cNvPr id="182" name="Téglalap: szamárfül 181">
            <a:extLst>
              <a:ext uri="{FF2B5EF4-FFF2-40B4-BE49-F238E27FC236}">
                <a16:creationId xmlns:a16="http://schemas.microsoft.com/office/drawing/2014/main" id="{F27EB314-8173-4505-BF56-05B168DD4CF2}"/>
              </a:ext>
            </a:extLst>
          </p:cNvPr>
          <p:cNvSpPr/>
          <p:nvPr/>
        </p:nvSpPr>
        <p:spPr>
          <a:xfrm rot="16200000">
            <a:off x="11425075" y="4509748"/>
            <a:ext cx="321663" cy="946699"/>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a:solidFill>
                  <a:schemeClr val="tx1"/>
                </a:solidFill>
              </a:rPr>
              <a:t>return</a:t>
            </a:r>
            <a:r>
              <a:rPr lang="hu-HU" sz="1600">
                <a:solidFill>
                  <a:schemeClr val="tx1"/>
                </a:solidFill>
              </a:rPr>
              <a:t> 4</a:t>
            </a:r>
            <a:endParaRPr lang="hu-HU" sz="1600" dirty="0">
              <a:solidFill>
                <a:schemeClr val="tx1"/>
              </a:solidFill>
            </a:endParaRPr>
          </a:p>
        </p:txBody>
      </p:sp>
      <p:sp>
        <p:nvSpPr>
          <p:cNvPr id="183" name="Téglalap: szamárfül 182">
            <a:extLst>
              <a:ext uri="{FF2B5EF4-FFF2-40B4-BE49-F238E27FC236}">
                <a16:creationId xmlns:a16="http://schemas.microsoft.com/office/drawing/2014/main" id="{7797605A-584E-4DF8-8D2D-7717DAF33CA5}"/>
              </a:ext>
            </a:extLst>
          </p:cNvPr>
          <p:cNvSpPr/>
          <p:nvPr/>
        </p:nvSpPr>
        <p:spPr>
          <a:xfrm rot="16200000">
            <a:off x="9980687" y="4902668"/>
            <a:ext cx="321663" cy="946699"/>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3</a:t>
            </a:r>
          </a:p>
        </p:txBody>
      </p:sp>
      <p:sp>
        <p:nvSpPr>
          <p:cNvPr id="184" name="Téglalap: szamárfül 183">
            <a:extLst>
              <a:ext uri="{FF2B5EF4-FFF2-40B4-BE49-F238E27FC236}">
                <a16:creationId xmlns:a16="http://schemas.microsoft.com/office/drawing/2014/main" id="{A75AED5E-998F-4314-BEDB-4CCC1B2132B9}"/>
              </a:ext>
            </a:extLst>
          </p:cNvPr>
          <p:cNvSpPr/>
          <p:nvPr/>
        </p:nvSpPr>
        <p:spPr>
          <a:xfrm rot="16200000">
            <a:off x="3505555" y="5898993"/>
            <a:ext cx="321663" cy="946699"/>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1</a:t>
            </a:r>
          </a:p>
        </p:txBody>
      </p:sp>
      <p:sp>
        <p:nvSpPr>
          <p:cNvPr id="185" name="Téglalap: szamárfül 184">
            <a:extLst>
              <a:ext uri="{FF2B5EF4-FFF2-40B4-BE49-F238E27FC236}">
                <a16:creationId xmlns:a16="http://schemas.microsoft.com/office/drawing/2014/main" id="{E0A6E3AD-F0FA-42F9-B6AF-DC45A5CD985B}"/>
              </a:ext>
            </a:extLst>
          </p:cNvPr>
          <p:cNvSpPr/>
          <p:nvPr/>
        </p:nvSpPr>
        <p:spPr>
          <a:xfrm rot="16200000">
            <a:off x="5193010" y="5898993"/>
            <a:ext cx="321663" cy="946699"/>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2</a:t>
            </a:r>
          </a:p>
        </p:txBody>
      </p:sp>
      <p:sp>
        <p:nvSpPr>
          <p:cNvPr id="186" name="Téglalap: szamárfül 185">
            <a:extLst>
              <a:ext uri="{FF2B5EF4-FFF2-40B4-BE49-F238E27FC236}">
                <a16:creationId xmlns:a16="http://schemas.microsoft.com/office/drawing/2014/main" id="{0A2DF806-7717-4DF6-8F20-F1098F8551FB}"/>
              </a:ext>
            </a:extLst>
          </p:cNvPr>
          <p:cNvSpPr/>
          <p:nvPr/>
        </p:nvSpPr>
        <p:spPr>
          <a:xfrm rot="16200000">
            <a:off x="6851486" y="5888132"/>
            <a:ext cx="321663" cy="946699"/>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3</a:t>
            </a:r>
          </a:p>
        </p:txBody>
      </p:sp>
      <p:sp>
        <p:nvSpPr>
          <p:cNvPr id="187" name="Téglalap: szamárfül 186">
            <a:extLst>
              <a:ext uri="{FF2B5EF4-FFF2-40B4-BE49-F238E27FC236}">
                <a16:creationId xmlns:a16="http://schemas.microsoft.com/office/drawing/2014/main" id="{28732B27-91E4-4522-8EE3-9478E4E91D3C}"/>
              </a:ext>
            </a:extLst>
          </p:cNvPr>
          <p:cNvSpPr/>
          <p:nvPr/>
        </p:nvSpPr>
        <p:spPr>
          <a:xfrm rot="16200000">
            <a:off x="8068975" y="4902669"/>
            <a:ext cx="321663" cy="946699"/>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2</a:t>
            </a:r>
          </a:p>
        </p:txBody>
      </p:sp>
      <p:sp>
        <p:nvSpPr>
          <p:cNvPr id="188" name="Téglalap: szamárfül 187">
            <a:extLst>
              <a:ext uri="{FF2B5EF4-FFF2-40B4-BE49-F238E27FC236}">
                <a16:creationId xmlns:a16="http://schemas.microsoft.com/office/drawing/2014/main" id="{6E3DDF3C-43E3-46B0-9F50-04F7E5C9C760}"/>
              </a:ext>
            </a:extLst>
          </p:cNvPr>
          <p:cNvSpPr/>
          <p:nvPr/>
        </p:nvSpPr>
        <p:spPr>
          <a:xfrm rot="16200000">
            <a:off x="6207297" y="4385735"/>
            <a:ext cx="321663" cy="946699"/>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1</a:t>
            </a:r>
          </a:p>
        </p:txBody>
      </p:sp>
      <p:sp>
        <p:nvSpPr>
          <p:cNvPr id="189" name="Téglalap: szamárfül 188">
            <a:extLst>
              <a:ext uri="{FF2B5EF4-FFF2-40B4-BE49-F238E27FC236}">
                <a16:creationId xmlns:a16="http://schemas.microsoft.com/office/drawing/2014/main" id="{4362BBE2-2982-49CC-AE20-F2B2B15E5162}"/>
              </a:ext>
            </a:extLst>
          </p:cNvPr>
          <p:cNvSpPr/>
          <p:nvPr/>
        </p:nvSpPr>
        <p:spPr>
          <a:xfrm rot="16200000">
            <a:off x="6506757" y="591019"/>
            <a:ext cx="321663" cy="2619969"/>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r>
              <a:rPr lang="hu-HU" sz="1600" b="1" dirty="0" err="1">
                <a:solidFill>
                  <a:schemeClr val="tx1"/>
                </a:solidFill>
              </a:rPr>
              <a:t>return</a:t>
            </a:r>
            <a:r>
              <a:rPr lang="hu-HU" sz="1600" dirty="0">
                <a:solidFill>
                  <a:schemeClr val="tx1"/>
                </a:solidFill>
              </a:rPr>
              <a:t> érték()*</a:t>
            </a:r>
            <a:r>
              <a:rPr lang="hu-HU" sz="1600" dirty="0" err="1">
                <a:solidFill>
                  <a:schemeClr val="tx1"/>
                </a:solidFill>
              </a:rPr>
              <a:t>méret.szorzó</a:t>
            </a:r>
            <a:r>
              <a:rPr lang="hu-HU" sz="1600" dirty="0">
                <a:solidFill>
                  <a:schemeClr val="tx1"/>
                </a:solidFill>
              </a:rPr>
              <a:t>()</a:t>
            </a:r>
          </a:p>
        </p:txBody>
      </p:sp>
      <p:sp>
        <p:nvSpPr>
          <p:cNvPr id="139" name="Szövegdoboz 138">
            <a:extLst>
              <a:ext uri="{FF2B5EF4-FFF2-40B4-BE49-F238E27FC236}">
                <a16:creationId xmlns:a16="http://schemas.microsoft.com/office/drawing/2014/main" id="{E0617615-8BD6-4AE4-8768-B401257FCD95}"/>
              </a:ext>
            </a:extLst>
          </p:cNvPr>
          <p:cNvSpPr txBox="1"/>
          <p:nvPr/>
        </p:nvSpPr>
        <p:spPr>
          <a:xfrm>
            <a:off x="6000198" y="1105839"/>
            <a:ext cx="1077539"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∊vendégek</a:t>
            </a:r>
            <a:endParaRPr lang="hu-HU" sz="1400" dirty="0"/>
          </a:p>
        </p:txBody>
      </p:sp>
      <p:sp>
        <p:nvSpPr>
          <p:cNvPr id="192" name="Szövegdoboz 191">
            <a:extLst>
              <a:ext uri="{FF2B5EF4-FFF2-40B4-BE49-F238E27FC236}">
                <a16:creationId xmlns:a16="http://schemas.microsoft.com/office/drawing/2014/main" id="{0F5A8C63-BE6B-4066-92FD-D36F1E72DFFE}"/>
              </a:ext>
            </a:extLst>
          </p:cNvPr>
          <p:cNvSpPr txBox="1"/>
          <p:nvPr/>
        </p:nvSpPr>
        <p:spPr>
          <a:xfrm>
            <a:off x="1417326" y="3715565"/>
            <a:ext cx="1359090" cy="307777"/>
          </a:xfrm>
          <a:prstGeom prst="rect">
            <a:avLst/>
          </a:prstGeom>
          <a:noFill/>
        </p:spPr>
        <p:txBody>
          <a:bodyPr wrap="none" rtlCol="0">
            <a:spAutoFit/>
          </a:bodyPr>
          <a:lstStyle/>
          <a:p>
            <a:r>
              <a:rPr lang="hu-HU" sz="1400" dirty="0" err="1"/>
              <a:t>e</a:t>
            </a:r>
            <a:r>
              <a:rPr lang="hu-HU" sz="1400" dirty="0" err="1">
                <a:ea typeface="Cambria Math" panose="02040503050406030204" pitchFamily="18" charset="0"/>
              </a:rPr>
              <a:t>∊nyeremények</a:t>
            </a:r>
            <a:endParaRPr lang="hu-HU" sz="1400" dirty="0"/>
          </a:p>
        </p:txBody>
      </p:sp>
      <p:sp>
        <p:nvSpPr>
          <p:cNvPr id="193" name="Szövegdoboz 192">
            <a:extLst>
              <a:ext uri="{FF2B5EF4-FFF2-40B4-BE49-F238E27FC236}">
                <a16:creationId xmlns:a16="http://schemas.microsoft.com/office/drawing/2014/main" id="{A7DA26FF-0CBF-4DC6-B67E-26F8F5746005}"/>
              </a:ext>
            </a:extLst>
          </p:cNvPr>
          <p:cNvSpPr txBox="1"/>
          <p:nvPr/>
        </p:nvSpPr>
        <p:spPr>
          <a:xfrm>
            <a:off x="737249" y="3916603"/>
            <a:ext cx="1625766" cy="307777"/>
          </a:xfrm>
          <a:prstGeom prst="rect">
            <a:avLst/>
          </a:prstGeom>
          <a:noFill/>
        </p:spPr>
        <p:txBody>
          <a:bodyPr wrap="none" rtlCol="0">
            <a:spAutoFit/>
          </a:bodyPr>
          <a:lstStyle/>
          <a:p>
            <a:r>
              <a:rPr lang="hu-HU" sz="1400" dirty="0" err="1">
                <a:solidFill>
                  <a:schemeClr val="tx1"/>
                </a:solidFill>
                <a:latin typeface="Calibri" panose="020F0502020204030204" pitchFamily="34" charset="0"/>
                <a:ea typeface="Cambria Math" panose="02040503050406030204" pitchFamily="18" charset="0"/>
                <a:cs typeface="Calibri" panose="020F0502020204030204" pitchFamily="34" charset="0"/>
              </a:rPr>
              <a:t>e.céllövölde.azon</a:t>
            </a:r>
            <a:r>
              <a:rPr lang="hu-HU" sz="1400" dirty="0">
                <a:solidFill>
                  <a:schemeClr val="tx1"/>
                </a:solidFill>
                <a:latin typeface="Calibri" panose="020F0502020204030204" pitchFamily="34" charset="0"/>
                <a:ea typeface="Cambria Math" panose="02040503050406030204" pitchFamily="18" charset="0"/>
                <a:cs typeface="Calibri" panose="020F0502020204030204" pitchFamily="34" charset="0"/>
              </a:rPr>
              <a:t>=a</a:t>
            </a:r>
            <a:endParaRPr lang="hu-HU" sz="1400" dirty="0"/>
          </a:p>
        </p:txBody>
      </p:sp>
      <p:sp>
        <p:nvSpPr>
          <p:cNvPr id="198" name="Felirat: íves vonal 197">
            <a:extLst>
              <a:ext uri="{FF2B5EF4-FFF2-40B4-BE49-F238E27FC236}">
                <a16:creationId xmlns:a16="http://schemas.microsoft.com/office/drawing/2014/main" id="{794CE79F-56EB-4AD4-81C0-87FDE469E18E}"/>
              </a:ext>
            </a:extLst>
          </p:cNvPr>
          <p:cNvSpPr/>
          <p:nvPr/>
        </p:nvSpPr>
        <p:spPr>
          <a:xfrm>
            <a:off x="8451991" y="1666056"/>
            <a:ext cx="2133261" cy="331769"/>
          </a:xfrm>
          <a:prstGeom prst="borderCallout2">
            <a:avLst>
              <a:gd name="adj1" fmla="val 23628"/>
              <a:gd name="adj2" fmla="val 191"/>
              <a:gd name="adj3" fmla="val 23628"/>
              <a:gd name="adj4" fmla="val -15572"/>
              <a:gd name="adj5" fmla="val 87839"/>
              <a:gd name="adj6" fmla="val -28300"/>
            </a:avLst>
          </a:prstGeom>
          <a:ln>
            <a:headEnd type="non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u-HU">
                <a:solidFill>
                  <a:srgbClr val="4472C4"/>
                </a:solidFill>
                <a:effectLst/>
                <a:ea typeface="Calibri" panose="020F0502020204030204" pitchFamily="34" charset="0"/>
                <a:cs typeface="Times New Roman" panose="02020603050405020304" pitchFamily="18" charset="0"/>
              </a:rPr>
              <a:t>stratégia tervminta</a:t>
            </a:r>
            <a:endParaRPr lang="hu-HU">
              <a:effectLst/>
              <a:ea typeface="Calibri" panose="020F0502020204030204" pitchFamily="34" charset="0"/>
              <a:cs typeface="Times New Roman" panose="02020603050405020304" pitchFamily="18" charset="0"/>
            </a:endParaRPr>
          </a:p>
        </p:txBody>
      </p:sp>
      <p:sp>
        <p:nvSpPr>
          <p:cNvPr id="199" name="Felirat: íves vonal 198">
            <a:extLst>
              <a:ext uri="{FF2B5EF4-FFF2-40B4-BE49-F238E27FC236}">
                <a16:creationId xmlns:a16="http://schemas.microsoft.com/office/drawing/2014/main" id="{A975809C-269A-4A99-B226-573010F06C59}"/>
              </a:ext>
            </a:extLst>
          </p:cNvPr>
          <p:cNvSpPr/>
          <p:nvPr/>
        </p:nvSpPr>
        <p:spPr>
          <a:xfrm>
            <a:off x="6632216" y="2993311"/>
            <a:ext cx="1694427" cy="625535"/>
          </a:xfrm>
          <a:prstGeom prst="borderCallout2">
            <a:avLst>
              <a:gd name="adj1" fmla="val 23628"/>
              <a:gd name="adj2" fmla="val 191"/>
              <a:gd name="adj3" fmla="val 23628"/>
              <a:gd name="adj4" fmla="val -15572"/>
              <a:gd name="adj5" fmla="val -167656"/>
              <a:gd name="adj6" fmla="val -28440"/>
            </a:avLst>
          </a:prstGeom>
          <a:ln>
            <a:headEnd type="non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u-HU" dirty="0">
                <a:solidFill>
                  <a:srgbClr val="4472C4"/>
                </a:solidFill>
                <a:effectLst/>
                <a:ea typeface="Calibri" panose="020F0502020204030204" pitchFamily="34" charset="0"/>
                <a:cs typeface="Times New Roman" panose="02020603050405020304" pitchFamily="18" charset="0"/>
              </a:rPr>
              <a:t>sablonfüggvény tervminta</a:t>
            </a:r>
            <a:endParaRPr lang="hu-HU" dirty="0">
              <a:effectLst/>
              <a:ea typeface="Calibri" panose="020F0502020204030204" pitchFamily="34" charset="0"/>
              <a:cs typeface="Times New Roman" panose="02020603050405020304" pitchFamily="18" charset="0"/>
            </a:endParaRPr>
          </a:p>
        </p:txBody>
      </p:sp>
      <p:sp>
        <p:nvSpPr>
          <p:cNvPr id="200" name="Felirat: íves vonal 199">
            <a:extLst>
              <a:ext uri="{FF2B5EF4-FFF2-40B4-BE49-F238E27FC236}">
                <a16:creationId xmlns:a16="http://schemas.microsoft.com/office/drawing/2014/main" id="{E2270223-15F8-4D42-8447-1EDDF581F5CE}"/>
              </a:ext>
            </a:extLst>
          </p:cNvPr>
          <p:cNvSpPr/>
          <p:nvPr/>
        </p:nvSpPr>
        <p:spPr>
          <a:xfrm>
            <a:off x="8507728" y="5993775"/>
            <a:ext cx="3328558" cy="331769"/>
          </a:xfrm>
          <a:prstGeom prst="borderCallout2">
            <a:avLst>
              <a:gd name="adj1" fmla="val 23628"/>
              <a:gd name="adj2" fmla="val 191"/>
              <a:gd name="adj3" fmla="val 23628"/>
              <a:gd name="adj4" fmla="val -15572"/>
              <a:gd name="adj5" fmla="val -95903"/>
              <a:gd name="adj6" fmla="val -15638"/>
            </a:avLst>
          </a:prstGeom>
          <a:ln>
            <a:headEnd type="non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u-HU" dirty="0">
                <a:solidFill>
                  <a:srgbClr val="4472C4"/>
                </a:solidFill>
                <a:effectLst/>
                <a:ea typeface="Calibri" panose="020F0502020204030204" pitchFamily="34" charset="0"/>
                <a:cs typeface="Times New Roman" panose="02020603050405020304" pitchFamily="18" charset="0"/>
              </a:rPr>
              <a:t>Méret: egyke tervminta</a:t>
            </a:r>
            <a:endParaRPr lang="hu-HU" dirty="0">
              <a:effectLst/>
              <a:ea typeface="Calibri" panose="020F0502020204030204" pitchFamily="34" charset="0"/>
              <a:cs typeface="Times New Roman" panose="02020603050405020304" pitchFamily="18" charset="0"/>
            </a:endParaRPr>
          </a:p>
        </p:txBody>
      </p:sp>
      <p:sp>
        <p:nvSpPr>
          <p:cNvPr id="95" name="Szövegdoboz 94">
            <a:extLst>
              <a:ext uri="{FF2B5EF4-FFF2-40B4-BE49-F238E27FC236}">
                <a16:creationId xmlns:a16="http://schemas.microsoft.com/office/drawing/2014/main" id="{05E87277-9F20-4024-916D-9845D8DAB310}"/>
              </a:ext>
            </a:extLst>
          </p:cNvPr>
          <p:cNvSpPr txBox="1"/>
          <p:nvPr/>
        </p:nvSpPr>
        <p:spPr>
          <a:xfrm>
            <a:off x="1728535" y="1611990"/>
            <a:ext cx="1085657" cy="338554"/>
          </a:xfrm>
          <a:prstGeom prst="rect">
            <a:avLst/>
          </a:prstGeom>
          <a:noFill/>
        </p:spPr>
        <p:txBody>
          <a:bodyPr wrap="square" rtlCol="0">
            <a:spAutoFit/>
          </a:bodyPr>
          <a:lstStyle/>
          <a:p>
            <a:pPr algn="ctr"/>
            <a:r>
              <a:rPr lang="hu-HU" sz="1600" dirty="0"/>
              <a:t>benevez</a:t>
            </a:r>
          </a:p>
        </p:txBody>
      </p:sp>
      <p:sp>
        <p:nvSpPr>
          <p:cNvPr id="96" name="Háromszög 95">
            <a:extLst>
              <a:ext uri="{FF2B5EF4-FFF2-40B4-BE49-F238E27FC236}">
                <a16:creationId xmlns:a16="http://schemas.microsoft.com/office/drawing/2014/main" id="{FAB6D501-C73D-4255-BCD3-F022CA9B90AA}"/>
              </a:ext>
            </a:extLst>
          </p:cNvPr>
          <p:cNvSpPr/>
          <p:nvPr/>
        </p:nvSpPr>
        <p:spPr>
          <a:xfrm rot="5400000">
            <a:off x="2683699" y="1707273"/>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0" name="Ellipszis 99">
            <a:extLst>
              <a:ext uri="{FF2B5EF4-FFF2-40B4-BE49-F238E27FC236}">
                <a16:creationId xmlns:a16="http://schemas.microsoft.com/office/drawing/2014/main" id="{6AAAFDD8-CC2D-4E9C-9ED7-D32DB4CC6B97}"/>
              </a:ext>
            </a:extLst>
          </p:cNvPr>
          <p:cNvSpPr/>
          <p:nvPr/>
        </p:nvSpPr>
        <p:spPr>
          <a:xfrm>
            <a:off x="3722474" y="1601617"/>
            <a:ext cx="87023" cy="8299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Háromszög 100">
            <a:extLst>
              <a:ext uri="{FF2B5EF4-FFF2-40B4-BE49-F238E27FC236}">
                <a16:creationId xmlns:a16="http://schemas.microsoft.com/office/drawing/2014/main" id="{D12ACB62-27D5-4D78-B3CE-8C9F92293B61}"/>
              </a:ext>
            </a:extLst>
          </p:cNvPr>
          <p:cNvSpPr/>
          <p:nvPr/>
        </p:nvSpPr>
        <p:spPr>
          <a:xfrm rot="5400000">
            <a:off x="4213027" y="2027672"/>
            <a:ext cx="143510" cy="1263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8" name="Szövegdoboz 107">
            <a:extLst>
              <a:ext uri="{FF2B5EF4-FFF2-40B4-BE49-F238E27FC236}">
                <a16:creationId xmlns:a16="http://schemas.microsoft.com/office/drawing/2014/main" id="{8B91FD8B-26BA-46C3-A58A-7A76AADE1F11}"/>
              </a:ext>
            </a:extLst>
          </p:cNvPr>
          <p:cNvSpPr txBox="1"/>
          <p:nvPr/>
        </p:nvSpPr>
        <p:spPr>
          <a:xfrm>
            <a:off x="3644129" y="1941394"/>
            <a:ext cx="708621" cy="338554"/>
          </a:xfrm>
          <a:prstGeom prst="rect">
            <a:avLst/>
          </a:prstGeom>
          <a:noFill/>
        </p:spPr>
        <p:txBody>
          <a:bodyPr wrap="square" rtlCol="0">
            <a:spAutoFit/>
          </a:bodyPr>
          <a:lstStyle/>
          <a:p>
            <a:pPr algn="ctr"/>
            <a:r>
              <a:rPr lang="hu-HU" sz="1600" dirty="0"/>
              <a:t>kínál</a:t>
            </a:r>
          </a:p>
        </p:txBody>
      </p:sp>
      <p:sp>
        <p:nvSpPr>
          <p:cNvPr id="2" name="Ellipszis 1">
            <a:extLst>
              <a:ext uri="{FF2B5EF4-FFF2-40B4-BE49-F238E27FC236}">
                <a16:creationId xmlns:a16="http://schemas.microsoft.com/office/drawing/2014/main" id="{5DB5897D-4772-4375-8E5F-53A97FB6B1E7}"/>
              </a:ext>
            </a:extLst>
          </p:cNvPr>
          <p:cNvSpPr/>
          <p:nvPr/>
        </p:nvSpPr>
        <p:spPr>
          <a:xfrm>
            <a:off x="342713" y="4604540"/>
            <a:ext cx="1903365" cy="157310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hu-HU" sz="1600" dirty="0"/>
              <a:t>Miért nem lehet a Labda, Figura, Plüss egyke?</a:t>
            </a:r>
          </a:p>
        </p:txBody>
      </p:sp>
    </p:spTree>
    <p:extLst>
      <p:ext uri="{BB962C8B-B14F-4D97-AF65-F5344CB8AC3E}">
        <p14:creationId xmlns:p14="http://schemas.microsoft.com/office/powerpoint/2010/main" val="30176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linds(horizontal)">
                                      <p:cBhvr>
                                        <p:cTn id="7" dur="500"/>
                                        <p:tgtEl>
                                          <p:spTgt spid="189"/>
                                        </p:tgtEl>
                                      </p:cBhvr>
                                    </p:animEffect>
                                  </p:childTnLst>
                                </p:cTn>
                              </p:par>
                              <p:par>
                                <p:cTn id="8" presetID="3" presetClass="entr" presetSubtype="1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linds(horizontal)">
                                      <p:cBhvr>
                                        <p:cTn id="10" dur="500"/>
                                        <p:tgtEl>
                                          <p:spTgt spid="9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blinds(horizontal)">
                                      <p:cBhvr>
                                        <p:cTn id="13" dur="500"/>
                                        <p:tgtEl>
                                          <p:spTgt spid="9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9"/>
                                        </p:tgtEl>
                                        <p:attrNameLst>
                                          <p:attrName>style.visibility</p:attrName>
                                        </p:attrNameLst>
                                      </p:cBhvr>
                                      <p:to>
                                        <p:strVal val="visible"/>
                                      </p:to>
                                    </p:set>
                                    <p:animEffect transition="in" filter="blinds(horizontal)">
                                      <p:cBhvr>
                                        <p:cTn id="18" dur="500"/>
                                        <p:tgtEl>
                                          <p:spTgt spid="19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8"/>
                                        </p:tgtEl>
                                        <p:attrNameLst>
                                          <p:attrName>style.visibility</p:attrName>
                                        </p:attrNameLst>
                                      </p:cBhvr>
                                      <p:to>
                                        <p:strVal val="visible"/>
                                      </p:to>
                                    </p:set>
                                    <p:animEffect transition="in" filter="blinds(horizontal)">
                                      <p:cBhvr>
                                        <p:cTn id="23" dur="500"/>
                                        <p:tgtEl>
                                          <p:spTgt spid="19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0"/>
                                        </p:tgtEl>
                                        <p:attrNameLst>
                                          <p:attrName>style.visibility</p:attrName>
                                        </p:attrNameLst>
                                      </p:cBhvr>
                                      <p:to>
                                        <p:strVal val="visible"/>
                                      </p:to>
                                    </p:set>
                                    <p:animEffect transition="in" filter="blinds(horizontal)">
                                      <p:cBhvr>
                                        <p:cTn id="28" dur="500"/>
                                        <p:tgtEl>
                                          <p:spTgt spid="20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0"/>
                                        </p:tgtEl>
                                        <p:attrNameLst>
                                          <p:attrName>style.visibility</p:attrName>
                                        </p:attrNameLst>
                                      </p:cBhvr>
                                      <p:to>
                                        <p:strVal val="visible"/>
                                      </p:to>
                                    </p:set>
                                    <p:animEffect transition="in" filter="blinds(horizontal)">
                                      <p:cBhvr>
                                        <p:cTn id="33" dur="500"/>
                                        <p:tgtEl>
                                          <p:spTgt spid="160"/>
                                        </p:tgtEl>
                                      </p:cBhvr>
                                    </p:animEffect>
                                  </p:childTnLst>
                                </p:cTn>
                              </p:par>
                              <p:par>
                                <p:cTn id="34" presetID="3" presetClass="entr" presetSubtype="10" fill="hold" nodeType="withEffect">
                                  <p:stCondLst>
                                    <p:cond delay="0"/>
                                  </p:stCondLst>
                                  <p:childTnLst>
                                    <p:set>
                                      <p:cBhvr>
                                        <p:cTn id="35" dur="1" fill="hold">
                                          <p:stCondLst>
                                            <p:cond delay="0"/>
                                          </p:stCondLst>
                                        </p:cTn>
                                        <p:tgtEl>
                                          <p:spTgt spid="168"/>
                                        </p:tgtEl>
                                        <p:attrNameLst>
                                          <p:attrName>style.visibility</p:attrName>
                                        </p:attrNameLst>
                                      </p:cBhvr>
                                      <p:to>
                                        <p:strVal val="visible"/>
                                      </p:to>
                                    </p:set>
                                    <p:animEffect transition="in" filter="blinds(horizontal)">
                                      <p:cBhvr>
                                        <p:cTn id="36" dur="500"/>
                                        <p:tgtEl>
                                          <p:spTgt spid="16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0"/>
                                        </p:tgtEl>
                                        <p:attrNameLst>
                                          <p:attrName>style.visibility</p:attrName>
                                        </p:attrNameLst>
                                      </p:cBhvr>
                                      <p:to>
                                        <p:strVal val="visible"/>
                                      </p:to>
                                    </p:set>
                                    <p:animEffect transition="in" filter="blinds(horizontal)">
                                      <p:cBhvr>
                                        <p:cTn id="39" dur="500"/>
                                        <p:tgtEl>
                                          <p:spTgt spid="18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2"/>
                                        </p:tgtEl>
                                        <p:attrNameLst>
                                          <p:attrName>style.visibility</p:attrName>
                                        </p:attrNameLst>
                                      </p:cBhvr>
                                      <p:to>
                                        <p:strVal val="visible"/>
                                      </p:to>
                                    </p:set>
                                    <p:animEffect transition="in" filter="blinds(horizontal)">
                                      <p:cBhvr>
                                        <p:cTn id="42" dur="500"/>
                                        <p:tgtEl>
                                          <p:spTgt spid="19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93"/>
                                        </p:tgtEl>
                                        <p:attrNameLst>
                                          <p:attrName>style.visibility</p:attrName>
                                        </p:attrNameLst>
                                      </p:cBhvr>
                                      <p:to>
                                        <p:strVal val="visible"/>
                                      </p:to>
                                    </p:set>
                                    <p:animEffect transition="in" filter="blinds(horizontal)">
                                      <p:cBhvr>
                                        <p:cTn id="45" dur="500"/>
                                        <p:tgtEl>
                                          <p:spTgt spid="19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9"/>
                                        </p:tgtEl>
                                        <p:attrNameLst>
                                          <p:attrName>style.visibility</p:attrName>
                                        </p:attrNameLst>
                                      </p:cBhvr>
                                      <p:to>
                                        <p:strVal val="visible"/>
                                      </p:to>
                                    </p:set>
                                    <p:animEffect transition="in" filter="blinds(horizontal)">
                                      <p:cBhvr>
                                        <p:cTn id="50" dur="500"/>
                                        <p:tgtEl>
                                          <p:spTgt spid="159"/>
                                        </p:tgtEl>
                                      </p:cBhvr>
                                    </p:animEffect>
                                  </p:childTnLst>
                                </p:cTn>
                              </p:par>
                              <p:par>
                                <p:cTn id="51" presetID="3" presetClass="entr" presetSubtype="10" fill="hold" nodeType="withEffect">
                                  <p:stCondLst>
                                    <p:cond delay="0"/>
                                  </p:stCondLst>
                                  <p:childTnLst>
                                    <p:set>
                                      <p:cBhvr>
                                        <p:cTn id="52" dur="1" fill="hold">
                                          <p:stCondLst>
                                            <p:cond delay="0"/>
                                          </p:stCondLst>
                                        </p:cTn>
                                        <p:tgtEl>
                                          <p:spTgt spid="161"/>
                                        </p:tgtEl>
                                        <p:attrNameLst>
                                          <p:attrName>style.visibility</p:attrName>
                                        </p:attrNameLst>
                                      </p:cBhvr>
                                      <p:to>
                                        <p:strVal val="visible"/>
                                      </p:to>
                                    </p:set>
                                    <p:animEffect transition="in" filter="blinds(horizontal)">
                                      <p:cBhvr>
                                        <p:cTn id="53" dur="500"/>
                                        <p:tgtEl>
                                          <p:spTgt spid="16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72"/>
                                        </p:tgtEl>
                                        <p:attrNameLst>
                                          <p:attrName>style.visibility</p:attrName>
                                        </p:attrNameLst>
                                      </p:cBhvr>
                                      <p:to>
                                        <p:strVal val="visible"/>
                                      </p:to>
                                    </p:set>
                                    <p:animEffect transition="in" filter="blinds(horizontal)">
                                      <p:cBhvr>
                                        <p:cTn id="56" dur="500"/>
                                        <p:tgtEl>
                                          <p:spTgt spid="172"/>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blinds(horizontal)">
                                      <p:cBhvr>
                                        <p:cTn id="59" dur="500"/>
                                        <p:tgtEl>
                                          <p:spTgt spid="13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blinds(horizontal)">
                                      <p:cBhvr>
                                        <p:cTn id="62" dur="500"/>
                                        <p:tgtEl>
                                          <p:spTgt spid="10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blinds(horizontal)">
                                      <p:cBhvr>
                                        <p:cTn id="65" dur="500"/>
                                        <p:tgtEl>
                                          <p:spTgt spid="10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blinds(horizontal)">
                                      <p:cBhvr>
                                        <p:cTn id="68" dur="500"/>
                                        <p:tgtEl>
                                          <p:spTgt spid="10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59" grpId="0" animBg="1"/>
      <p:bldP spid="160" grpId="0" animBg="1"/>
      <p:bldP spid="172" grpId="0" animBg="1"/>
      <p:bldP spid="180" grpId="0" animBg="1"/>
      <p:bldP spid="189" grpId="0" animBg="1"/>
      <p:bldP spid="139" grpId="0"/>
      <p:bldP spid="192" grpId="0"/>
      <p:bldP spid="193" grpId="0"/>
      <p:bldP spid="198" grpId="0" animBg="1"/>
      <p:bldP spid="199" grpId="0" animBg="1"/>
      <p:bldP spid="200" grpId="0" animBg="1"/>
      <p:bldP spid="100" grpId="0" animBg="1"/>
      <p:bldP spid="101" grpId="0" animBg="1"/>
      <p:bldP spid="108"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EB372171-EBBB-4B75-A0E7-C9D1CB622D24}"/>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hu-HU" sz="2600" dirty="0">
                <a:solidFill>
                  <a:srgbClr val="FFFFFF"/>
                </a:solidFill>
                <a:latin typeface="+mj-lt"/>
                <a:ea typeface="+mj-ea"/>
                <a:cs typeface="+mj-cs"/>
              </a:rPr>
              <a:t>8</a:t>
            </a:r>
            <a:r>
              <a:rPr lang="en-US" sz="2600" kern="1200" dirty="0">
                <a:solidFill>
                  <a:srgbClr val="FFFFFF"/>
                </a:solidFill>
                <a:latin typeface="+mj-lt"/>
                <a:ea typeface="+mj-ea"/>
                <a:cs typeface="+mj-cs"/>
              </a:rPr>
              <a:t>. </a:t>
            </a:r>
            <a:r>
              <a:rPr lang="hu-HU" sz="2600" kern="1200" dirty="0">
                <a:solidFill>
                  <a:srgbClr val="FFFFFF"/>
                </a:solidFill>
                <a:latin typeface="+mj-lt"/>
                <a:ea typeface="+mj-ea"/>
                <a:cs typeface="+mj-cs"/>
              </a:rPr>
              <a:t>előadás</a:t>
            </a:r>
          </a:p>
        </p:txBody>
      </p:sp>
      <p:sp>
        <p:nvSpPr>
          <p:cNvPr id="2" name="Dia számának helye 1">
            <a:extLst>
              <a:ext uri="{FF2B5EF4-FFF2-40B4-BE49-F238E27FC236}">
                <a16:creationId xmlns:a16="http://schemas.microsoft.com/office/drawing/2014/main" id="{94BDCDBC-A3A1-49D3-992C-D32B2E1E582E}"/>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F6A09BDF-08F0-4B7E-BFE0-6DB12198B295}" type="slidenum">
              <a:rPr lang="en-US">
                <a:solidFill>
                  <a:srgbClr val="898989"/>
                </a:solidFill>
              </a:rPr>
              <a:pPr>
                <a:spcAft>
                  <a:spcPts val="600"/>
                </a:spcAft>
              </a:pPr>
              <a:t>7</a:t>
            </a:fld>
            <a:endParaRPr lang="en-US" dirty="0">
              <a:solidFill>
                <a:srgbClr val="898989"/>
              </a:solidFill>
            </a:endParaRPr>
          </a:p>
        </p:txBody>
      </p:sp>
      <p:pic>
        <p:nvPicPr>
          <p:cNvPr id="5" name="Kép 4">
            <a:extLst>
              <a:ext uri="{FF2B5EF4-FFF2-40B4-BE49-F238E27FC236}">
                <a16:creationId xmlns:a16="http://schemas.microsoft.com/office/drawing/2014/main" id="{A974B5B4-D19C-477A-A893-63E6B48A90A1}"/>
              </a:ext>
            </a:extLst>
          </p:cNvPr>
          <p:cNvPicPr>
            <a:picLocks noChangeAspect="1"/>
          </p:cNvPicPr>
          <p:nvPr/>
        </p:nvPicPr>
        <p:blipFill>
          <a:blip r:embed="rId2"/>
          <a:stretch>
            <a:fillRect/>
          </a:stretch>
        </p:blipFill>
        <p:spPr>
          <a:xfrm>
            <a:off x="3871369" y="839186"/>
            <a:ext cx="7802064" cy="5353797"/>
          </a:xfrm>
          <a:prstGeom prst="rect">
            <a:avLst/>
          </a:prstGeom>
        </p:spPr>
      </p:pic>
    </p:spTree>
    <p:extLst>
      <p:ext uri="{BB962C8B-B14F-4D97-AF65-F5344CB8AC3E}">
        <p14:creationId xmlns:p14="http://schemas.microsoft.com/office/powerpoint/2010/main" val="357305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EB372171-EBBB-4B75-A0E7-C9D1CB622D24}"/>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hu-HU" sz="2600" dirty="0">
                <a:solidFill>
                  <a:srgbClr val="FFFFFF"/>
                </a:solidFill>
                <a:latin typeface="+mj-lt"/>
                <a:ea typeface="+mj-ea"/>
                <a:cs typeface="+mj-cs"/>
              </a:rPr>
              <a:t>8</a:t>
            </a:r>
            <a:r>
              <a:rPr lang="en-US" sz="2600" kern="1200" dirty="0">
                <a:solidFill>
                  <a:srgbClr val="FFFFFF"/>
                </a:solidFill>
                <a:latin typeface="+mj-lt"/>
                <a:ea typeface="+mj-ea"/>
                <a:cs typeface="+mj-cs"/>
              </a:rPr>
              <a:t>. </a:t>
            </a:r>
            <a:r>
              <a:rPr lang="hu-HU" sz="2600" kern="1200" dirty="0">
                <a:solidFill>
                  <a:srgbClr val="FFFFFF"/>
                </a:solidFill>
                <a:latin typeface="+mj-lt"/>
                <a:ea typeface="+mj-ea"/>
                <a:cs typeface="+mj-cs"/>
              </a:rPr>
              <a:t>előadás</a:t>
            </a:r>
          </a:p>
        </p:txBody>
      </p:sp>
      <p:sp>
        <p:nvSpPr>
          <p:cNvPr id="2" name="Dia számának helye 1">
            <a:extLst>
              <a:ext uri="{FF2B5EF4-FFF2-40B4-BE49-F238E27FC236}">
                <a16:creationId xmlns:a16="http://schemas.microsoft.com/office/drawing/2014/main" id="{94BDCDBC-A3A1-49D3-992C-D32B2E1E582E}"/>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F6A09BDF-08F0-4B7E-BFE0-6DB12198B295}" type="slidenum">
              <a:rPr lang="en-US">
                <a:solidFill>
                  <a:srgbClr val="898989"/>
                </a:solidFill>
              </a:rPr>
              <a:pPr>
                <a:spcAft>
                  <a:spcPts val="600"/>
                </a:spcAft>
              </a:pPr>
              <a:t>8</a:t>
            </a:fld>
            <a:endParaRPr lang="en-US" dirty="0">
              <a:solidFill>
                <a:srgbClr val="898989"/>
              </a:solidFill>
            </a:endParaRPr>
          </a:p>
        </p:txBody>
      </p:sp>
      <p:pic>
        <p:nvPicPr>
          <p:cNvPr id="7" name="Kép 6">
            <a:extLst>
              <a:ext uri="{FF2B5EF4-FFF2-40B4-BE49-F238E27FC236}">
                <a16:creationId xmlns:a16="http://schemas.microsoft.com/office/drawing/2014/main" id="{2A831330-186E-4036-ADC8-E0129CD3DAF3}"/>
              </a:ext>
            </a:extLst>
          </p:cNvPr>
          <p:cNvPicPr>
            <a:picLocks noChangeAspect="1"/>
          </p:cNvPicPr>
          <p:nvPr/>
        </p:nvPicPr>
        <p:blipFill>
          <a:blip r:embed="rId2"/>
          <a:stretch>
            <a:fillRect/>
          </a:stretch>
        </p:blipFill>
        <p:spPr>
          <a:xfrm>
            <a:off x="3813124" y="865493"/>
            <a:ext cx="7497133" cy="5252278"/>
          </a:xfrm>
          <a:prstGeom prst="rect">
            <a:avLst/>
          </a:prstGeom>
        </p:spPr>
      </p:pic>
    </p:spTree>
    <p:extLst>
      <p:ext uri="{BB962C8B-B14F-4D97-AF65-F5344CB8AC3E}">
        <p14:creationId xmlns:p14="http://schemas.microsoft.com/office/powerpoint/2010/main" val="346536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EB372171-EBBB-4B75-A0E7-C9D1CB622D24}"/>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hu-HU" sz="2600" dirty="0">
                <a:solidFill>
                  <a:srgbClr val="FFFFFF"/>
                </a:solidFill>
                <a:latin typeface="+mj-lt"/>
                <a:ea typeface="+mj-ea"/>
                <a:cs typeface="+mj-cs"/>
              </a:rPr>
              <a:t>8</a:t>
            </a:r>
            <a:r>
              <a:rPr lang="en-US" sz="2600" kern="1200" dirty="0">
                <a:solidFill>
                  <a:srgbClr val="FFFFFF"/>
                </a:solidFill>
                <a:latin typeface="+mj-lt"/>
                <a:ea typeface="+mj-ea"/>
                <a:cs typeface="+mj-cs"/>
              </a:rPr>
              <a:t>. </a:t>
            </a:r>
            <a:r>
              <a:rPr lang="hu-HU" sz="2600" kern="1200" dirty="0">
                <a:solidFill>
                  <a:srgbClr val="FFFFFF"/>
                </a:solidFill>
                <a:latin typeface="+mj-lt"/>
                <a:ea typeface="+mj-ea"/>
                <a:cs typeface="+mj-cs"/>
              </a:rPr>
              <a:t>előadás</a:t>
            </a:r>
          </a:p>
        </p:txBody>
      </p:sp>
      <p:sp>
        <p:nvSpPr>
          <p:cNvPr id="2" name="Dia számának helye 1">
            <a:extLst>
              <a:ext uri="{FF2B5EF4-FFF2-40B4-BE49-F238E27FC236}">
                <a16:creationId xmlns:a16="http://schemas.microsoft.com/office/drawing/2014/main" id="{94BDCDBC-A3A1-49D3-992C-D32B2E1E582E}"/>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F6A09BDF-08F0-4B7E-BFE0-6DB12198B295}" type="slidenum">
              <a:rPr lang="en-US">
                <a:solidFill>
                  <a:srgbClr val="898989"/>
                </a:solidFill>
              </a:rPr>
              <a:pPr>
                <a:spcAft>
                  <a:spcPts val="600"/>
                </a:spcAft>
              </a:pPr>
              <a:t>9</a:t>
            </a:fld>
            <a:endParaRPr lang="en-US" dirty="0">
              <a:solidFill>
                <a:srgbClr val="898989"/>
              </a:solidFill>
            </a:endParaRPr>
          </a:p>
        </p:txBody>
      </p:sp>
      <p:pic>
        <p:nvPicPr>
          <p:cNvPr id="5" name="Kép 4">
            <a:extLst>
              <a:ext uri="{FF2B5EF4-FFF2-40B4-BE49-F238E27FC236}">
                <a16:creationId xmlns:a16="http://schemas.microsoft.com/office/drawing/2014/main" id="{A29788FC-B314-424B-8496-529AEE88627B}"/>
              </a:ext>
            </a:extLst>
          </p:cNvPr>
          <p:cNvPicPr>
            <a:picLocks noChangeAspect="1"/>
          </p:cNvPicPr>
          <p:nvPr/>
        </p:nvPicPr>
        <p:blipFill>
          <a:blip r:embed="rId2"/>
          <a:stretch>
            <a:fillRect/>
          </a:stretch>
        </p:blipFill>
        <p:spPr>
          <a:xfrm>
            <a:off x="3828621" y="814088"/>
            <a:ext cx="7264102" cy="5229824"/>
          </a:xfrm>
          <a:prstGeom prst="rect">
            <a:avLst/>
          </a:prstGeom>
        </p:spPr>
      </p:pic>
    </p:spTree>
    <p:extLst>
      <p:ext uri="{BB962C8B-B14F-4D97-AF65-F5344CB8AC3E}">
        <p14:creationId xmlns:p14="http://schemas.microsoft.com/office/powerpoint/2010/main" val="2409275870"/>
      </p:ext>
    </p:extLst>
  </p:cSld>
  <p:clrMapOvr>
    <a:masterClrMapping/>
  </p:clrMapOvr>
</p:sld>
</file>

<file path=ppt/theme/theme1.xml><?xml version="1.0" encoding="utf-8"?>
<a:theme xmlns:a="http://schemas.openxmlformats.org/drawingml/2006/main" name="Office Theme">
  <a:themeElements>
    <a:clrScheme name="Sárga">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C80CCD06ABF94F97F7A0C78CE889B6" ma:contentTypeVersion="8" ma:contentTypeDescription="Create a new document." ma:contentTypeScope="" ma:versionID="de2ba08f124528becb5b4e2e7337fbd9">
  <xsd:schema xmlns:xsd="http://www.w3.org/2001/XMLSchema" xmlns:xs="http://www.w3.org/2001/XMLSchema" xmlns:p="http://schemas.microsoft.com/office/2006/metadata/properties" xmlns:ns2="fd9d5df8-c5b0-43c1-a6f2-c79bb46aaf59" targetNamespace="http://schemas.microsoft.com/office/2006/metadata/properties" ma:root="true" ma:fieldsID="fa0a0092ae6dde222d5c176a36a02916" ns2:_="">
    <xsd:import namespace="fd9d5df8-c5b0-43c1-a6f2-c79bb46aaf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9d5df8-c5b0-43c1-a6f2-c79bb46aaf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90C901-B289-403A-A998-064E99349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9d5df8-c5b0-43c1-a6f2-c79bb46aaf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BEC4A8-C660-4831-B325-815172A9F1BC}">
  <ds:schemaRefs>
    <ds:schemaRef ds:uri="http://schemas.microsoft.com/sharepoint/v3/contenttype/forms"/>
  </ds:schemaRefs>
</ds:datastoreItem>
</file>

<file path=customXml/itemProps3.xml><?xml version="1.0" encoding="utf-8"?>
<ds:datastoreItem xmlns:ds="http://schemas.openxmlformats.org/officeDocument/2006/customXml" ds:itemID="{DDBE54BB-8083-4953-A673-A78AEA19E0C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3411</TotalTime>
  <Words>2399</Words>
  <Application>Microsoft Office PowerPoint</Application>
  <PresentationFormat>Szélesvásznú</PresentationFormat>
  <Paragraphs>429</Paragraphs>
  <Slides>19</Slides>
  <Notes>0</Notes>
  <HiddenSlides>0</HiddenSlides>
  <MMClips>0</MMClips>
  <ScaleCrop>false</ScaleCrop>
  <HeadingPairs>
    <vt:vector size="6" baseType="variant">
      <vt:variant>
        <vt:lpstr>Használt betűtípusok</vt:lpstr>
      </vt:variant>
      <vt:variant>
        <vt:i4>5</vt:i4>
      </vt:variant>
      <vt:variant>
        <vt:lpstr>Téma</vt:lpstr>
      </vt:variant>
      <vt:variant>
        <vt:i4>3</vt:i4>
      </vt:variant>
      <vt:variant>
        <vt:lpstr>Diacímek</vt:lpstr>
      </vt:variant>
      <vt:variant>
        <vt:i4>19</vt:i4>
      </vt:variant>
    </vt:vector>
  </HeadingPairs>
  <TitlesOfParts>
    <vt:vector size="27" baseType="lpstr">
      <vt:lpstr>Arial</vt:lpstr>
      <vt:lpstr>Calibri</vt:lpstr>
      <vt:lpstr>Calibri Light</vt:lpstr>
      <vt:lpstr>Cambria Math</vt:lpstr>
      <vt:lpstr>Times New Roman</vt:lpstr>
      <vt:lpstr>Office Theme</vt:lpstr>
      <vt:lpstr>Office Theme</vt:lpstr>
      <vt:lpstr>Office-téma</vt:lpstr>
      <vt:lpstr>OEP</vt:lpstr>
      <vt:lpstr>Feladatok</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3. Beadandó (szimulációs feladat)</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Gregorics Tibor</dc:creator>
  <cp:lastModifiedBy>Veszprémi Anna</cp:lastModifiedBy>
  <cp:revision>417</cp:revision>
  <dcterms:created xsi:type="dcterms:W3CDTF">2019-04-06T05:03:27Z</dcterms:created>
  <dcterms:modified xsi:type="dcterms:W3CDTF">2021-05-05T09:58:07Z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0x010100F9C80CCD06ABF94F97F7A0C78CE889B6</vt:lpwstr>
  </property>
</Properties>
</file>