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  <p:sldMasterId id="2147483648" r:id="rId5"/>
    <p:sldMasterId id="2147483681" r:id="rId6"/>
    <p:sldMasterId id="2147483684" r:id="rId7"/>
  </p:sldMasterIdLst>
  <p:sldIdLst>
    <p:sldId id="282" r:id="rId8"/>
    <p:sldId id="285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3" r:id="rId26"/>
    <p:sldId id="310" r:id="rId27"/>
    <p:sldId id="314" r:id="rId28"/>
    <p:sldId id="315" r:id="rId29"/>
    <p:sldId id="311" r:id="rId30"/>
    <p:sldId id="312" r:id="rId31"/>
    <p:sldId id="30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8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4.xml"/><Relationship Id="rId1" Type="http://schemas.openxmlformats.org/officeDocument/2006/relationships/slide" Target="../slides/slide16.xml"/><Relationship Id="rId6" Type="http://schemas.openxmlformats.org/officeDocument/2006/relationships/slide" Target="../slides/slide19.xml"/><Relationship Id="rId5" Type="http://schemas.openxmlformats.org/officeDocument/2006/relationships/slide" Target="../slides/slide20.xml"/><Relationship Id="rId4" Type="http://schemas.openxmlformats.org/officeDocument/2006/relationships/slide" Target="../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B9079-9BD2-4C3B-BAF8-2F1CBFAEE07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AF82D2-9600-4D3C-B496-E8B88AF6518D}">
      <dgm:prSet custT="1"/>
      <dgm:spPr/>
      <dgm:t>
        <a:bodyPr/>
        <a:lstStyle/>
        <a:p>
          <a:r>
            <a:rPr lang="hu-HU" sz="2400" dirty="0"/>
            <a:t>Verem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D02B6B4-C26B-401E-B121-52B2F76EC603}" type="sibTrans" cxnId="{D4A957E9-BC18-4BDE-8AEF-8E97C99A96EF}">
      <dgm:prSet/>
      <dgm:spPr/>
      <dgm:t>
        <a:bodyPr/>
        <a:lstStyle/>
        <a:p>
          <a:endParaRPr lang="en-US"/>
        </a:p>
      </dgm:t>
    </dgm:pt>
    <dgm:pt modelId="{A0E82404-3E35-4810-BF7E-63E37DAE559D}" type="parTrans" cxnId="{D4A957E9-BC18-4BDE-8AEF-8E97C99A96EF}">
      <dgm:prSet/>
      <dgm:spPr/>
      <dgm:t>
        <a:bodyPr/>
        <a:lstStyle/>
        <a:p>
          <a:endParaRPr lang="en-US"/>
        </a:p>
      </dgm:t>
    </dgm:pt>
    <dgm:pt modelId="{81FB400C-EC1F-4FBF-8F0A-CD54902BD4E1}">
      <dgm:prSet custT="1"/>
      <dgm:spPr/>
      <dgm:t>
        <a:bodyPr/>
        <a:lstStyle/>
        <a:p>
          <a:r>
            <a:rPr lang="hu-HU" sz="2400" dirty="0"/>
            <a:t>Videómagnó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9A2380B-6BF1-4F29-9D07-B1AFD16AC413}" type="sibTrans" cxnId="{9D06655B-7ADB-4B42-B1AE-B992E422A1AD}">
      <dgm:prSet/>
      <dgm:spPr/>
      <dgm:t>
        <a:bodyPr/>
        <a:lstStyle/>
        <a:p>
          <a:endParaRPr lang="en-US"/>
        </a:p>
      </dgm:t>
    </dgm:pt>
    <dgm:pt modelId="{E38DF7D5-3315-4906-A660-EEC802432D4B}" type="parTrans" cxnId="{9D06655B-7ADB-4B42-B1AE-B992E422A1AD}">
      <dgm:prSet/>
      <dgm:spPr/>
      <dgm:t>
        <a:bodyPr/>
        <a:lstStyle/>
        <a:p>
          <a:endParaRPr lang="en-US"/>
        </a:p>
      </dgm:t>
    </dgm:pt>
    <dgm:pt modelId="{66CF767E-6903-4CD7-9790-C87C4A8D707E}">
      <dgm:prSet custT="1"/>
      <dgm:spPr/>
      <dgm:t>
        <a:bodyPr/>
        <a:lstStyle/>
        <a:p>
          <a:r>
            <a:rPr lang="hu-HU" sz="2400" dirty="0"/>
            <a:t>Közlekedési lámpa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F3EFE87-705B-474E-99F8-10E63DBFBB4A}" type="sibTrans" cxnId="{437F93FD-45F7-4BB5-BFB8-3E1D6C123365}">
      <dgm:prSet/>
      <dgm:spPr/>
      <dgm:t>
        <a:bodyPr/>
        <a:lstStyle/>
        <a:p>
          <a:endParaRPr lang="en-US"/>
        </a:p>
      </dgm:t>
    </dgm:pt>
    <dgm:pt modelId="{1EB5EF96-FB13-4087-BC69-D4D1CF28A54E}" type="parTrans" cxnId="{437F93FD-45F7-4BB5-BFB8-3E1D6C123365}">
      <dgm:prSet/>
      <dgm:spPr/>
      <dgm:t>
        <a:bodyPr/>
        <a:lstStyle/>
        <a:p>
          <a:endParaRPr lang="en-US"/>
        </a:p>
      </dgm:t>
    </dgm:pt>
    <dgm:pt modelId="{6CF99497-9476-4F7B-9333-696768929B9D}">
      <dgm:prSet custT="1"/>
      <dgm:spPr/>
      <dgm:t>
        <a:bodyPr/>
        <a:lstStyle/>
        <a:p>
          <a:r>
            <a:rPr lang="hu-HU" sz="2400" dirty="0"/>
            <a:t>Billentyűzet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C9F22BD4-5BB6-47AB-BDF5-B0A730A71C13}" type="sibTrans" cxnId="{69C16D06-9AB0-4912-ADD9-58EBD23465C8}">
      <dgm:prSet/>
      <dgm:spPr/>
      <dgm:t>
        <a:bodyPr/>
        <a:lstStyle/>
        <a:p>
          <a:endParaRPr lang="en-US"/>
        </a:p>
      </dgm:t>
    </dgm:pt>
    <dgm:pt modelId="{534DBD89-42E6-4DDD-BF41-4C3FA9F01AEA}" type="parTrans" cxnId="{69C16D06-9AB0-4912-ADD9-58EBD23465C8}">
      <dgm:prSet/>
      <dgm:spPr/>
      <dgm:t>
        <a:bodyPr/>
        <a:lstStyle/>
        <a:p>
          <a:endParaRPr lang="en-US"/>
        </a:p>
      </dgm:t>
    </dgm:pt>
    <dgm:pt modelId="{740CA849-E3EB-44BD-BE0D-D4101E5EE56D}">
      <dgm:prSet custT="1"/>
      <dgm:spPr/>
      <dgm:t>
        <a:bodyPr/>
        <a:lstStyle/>
        <a:p>
          <a:r>
            <a:rPr lang="hu-HU" sz="2400" dirty="0"/>
            <a:t>Áru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8A849072-BFD5-4043-AC85-1EAD7D840F8F}" type="parTrans" cxnId="{74311FAB-1EB8-4688-A4A4-08B5916C1EAE}">
      <dgm:prSet/>
      <dgm:spPr/>
      <dgm:t>
        <a:bodyPr/>
        <a:lstStyle/>
        <a:p>
          <a:endParaRPr lang="hu-HU"/>
        </a:p>
      </dgm:t>
    </dgm:pt>
    <dgm:pt modelId="{B24B7CFC-2200-4410-A171-146EDF387546}" type="sibTrans" cxnId="{74311FAB-1EB8-4688-A4A4-08B5916C1EAE}">
      <dgm:prSet/>
      <dgm:spPr/>
      <dgm:t>
        <a:bodyPr/>
        <a:lstStyle/>
        <a:p>
          <a:endParaRPr lang="hu-HU"/>
        </a:p>
      </dgm:t>
    </dgm:pt>
    <dgm:pt modelId="{A96CD720-094A-4448-925E-456F2C1BA9D2}">
      <dgm:prSet custT="1"/>
      <dgm:spPr/>
      <dgm:t>
        <a:bodyPr/>
        <a:lstStyle/>
        <a:p>
          <a:r>
            <a:rPr lang="hu-HU" sz="2400" dirty="0"/>
            <a:t>Bankautomata</a:t>
          </a:r>
          <a:endParaRPr lang="en-US" sz="24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EC901A57-6670-46CD-85C2-280D69E2D8BC}" type="parTrans" cxnId="{E6751BD8-5238-4A2D-B727-E1F948DE00AA}">
      <dgm:prSet/>
      <dgm:spPr/>
      <dgm:t>
        <a:bodyPr/>
        <a:lstStyle/>
        <a:p>
          <a:endParaRPr lang="hu-HU"/>
        </a:p>
      </dgm:t>
    </dgm:pt>
    <dgm:pt modelId="{027557E7-7F56-47A2-9392-D11874230116}" type="sibTrans" cxnId="{E6751BD8-5238-4A2D-B727-E1F948DE00AA}">
      <dgm:prSet/>
      <dgm:spPr/>
      <dgm:t>
        <a:bodyPr/>
        <a:lstStyle/>
        <a:p>
          <a:endParaRPr lang="hu-HU"/>
        </a:p>
      </dgm:t>
    </dgm:pt>
    <dgm:pt modelId="{D8AD2C82-820D-4DD0-AD9D-B885D0757A8B}" type="pres">
      <dgm:prSet presAssocID="{E8AB9079-9BD2-4C3B-BAF8-2F1CBFAEE070}" presName="linear" presStyleCnt="0">
        <dgm:presLayoutVars>
          <dgm:animLvl val="lvl"/>
          <dgm:resizeHandles val="exact"/>
        </dgm:presLayoutVars>
      </dgm:prSet>
      <dgm:spPr/>
    </dgm:pt>
    <dgm:pt modelId="{3541E8E9-1977-4C6B-8E93-14D60CE824BA}" type="pres">
      <dgm:prSet presAssocID="{6CF99497-9476-4F7B-9333-696768929B9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F946F05-D40E-4781-8A42-42239EA14133}" type="pres">
      <dgm:prSet presAssocID="{C9F22BD4-5BB6-47AB-BDF5-B0A730A71C13}" presName="spacer" presStyleCnt="0"/>
      <dgm:spPr/>
    </dgm:pt>
    <dgm:pt modelId="{4EDEBD45-B27F-42FE-AC70-C99020584AEA}" type="pres">
      <dgm:prSet presAssocID="{66CF767E-6903-4CD7-9790-C87C4A8D707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D1099CE-79A9-4A47-8511-F1F1C079BE5F}" type="pres">
      <dgm:prSet presAssocID="{7F3EFE87-705B-474E-99F8-10E63DBFBB4A}" presName="spacer" presStyleCnt="0"/>
      <dgm:spPr/>
    </dgm:pt>
    <dgm:pt modelId="{234ABCD6-CD62-4416-B656-C522E26471EC}" type="pres">
      <dgm:prSet presAssocID="{81FB400C-EC1F-4FBF-8F0A-CD54902BD4E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57CB965-B5F5-448C-9772-D6BF9C108C2D}" type="pres">
      <dgm:prSet presAssocID="{59A2380B-6BF1-4F29-9D07-B1AFD16AC413}" presName="spacer" presStyleCnt="0"/>
      <dgm:spPr/>
    </dgm:pt>
    <dgm:pt modelId="{A080C456-8589-474C-BE1A-52F37068C168}" type="pres">
      <dgm:prSet presAssocID="{F5AF82D2-9600-4D3C-B496-E8B88AF6518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252437F-A87A-4B58-A97E-35B61EF598E7}" type="pres">
      <dgm:prSet presAssocID="{5D02B6B4-C26B-401E-B121-52B2F76EC603}" presName="spacer" presStyleCnt="0"/>
      <dgm:spPr/>
    </dgm:pt>
    <dgm:pt modelId="{71AF74C3-123F-4606-A0A5-5293887117EE}" type="pres">
      <dgm:prSet presAssocID="{A96CD720-094A-4448-925E-456F2C1BA9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29193FD-6D54-4070-A389-21B012FBEEC1}" type="pres">
      <dgm:prSet presAssocID="{027557E7-7F56-47A2-9392-D11874230116}" presName="spacer" presStyleCnt="0"/>
      <dgm:spPr/>
    </dgm:pt>
    <dgm:pt modelId="{9B139222-52C2-4269-BFED-FD93D273860A}" type="pres">
      <dgm:prSet presAssocID="{740CA849-E3EB-44BD-BE0D-D4101E5EE56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9C16D06-9AB0-4912-ADD9-58EBD23465C8}" srcId="{E8AB9079-9BD2-4C3B-BAF8-2F1CBFAEE070}" destId="{6CF99497-9476-4F7B-9333-696768929B9D}" srcOrd="0" destOrd="0" parTransId="{534DBD89-42E6-4DDD-BF41-4C3FA9F01AEA}" sibTransId="{C9F22BD4-5BB6-47AB-BDF5-B0A730A71C13}"/>
    <dgm:cxn modelId="{B015B62F-7068-4CA9-AE53-3F3449D7C12C}" type="presOf" srcId="{E8AB9079-9BD2-4C3B-BAF8-2F1CBFAEE070}" destId="{D8AD2C82-820D-4DD0-AD9D-B885D0757A8B}" srcOrd="0" destOrd="0" presId="urn:microsoft.com/office/officeart/2005/8/layout/vList2"/>
    <dgm:cxn modelId="{C620903C-B8E2-44C2-AE9A-E339AA691D34}" type="presOf" srcId="{81FB400C-EC1F-4FBF-8F0A-CD54902BD4E1}" destId="{234ABCD6-CD62-4416-B656-C522E26471EC}" srcOrd="0" destOrd="0" presId="urn:microsoft.com/office/officeart/2005/8/layout/vList2"/>
    <dgm:cxn modelId="{9D06655B-7ADB-4B42-B1AE-B992E422A1AD}" srcId="{E8AB9079-9BD2-4C3B-BAF8-2F1CBFAEE070}" destId="{81FB400C-EC1F-4FBF-8F0A-CD54902BD4E1}" srcOrd="2" destOrd="0" parTransId="{E38DF7D5-3315-4906-A660-EEC802432D4B}" sibTransId="{59A2380B-6BF1-4F29-9D07-B1AFD16AC413}"/>
    <dgm:cxn modelId="{09F8244F-11DD-44F9-8EF8-80D6DB2D0DD4}" type="presOf" srcId="{6CF99497-9476-4F7B-9333-696768929B9D}" destId="{3541E8E9-1977-4C6B-8E93-14D60CE824BA}" srcOrd="0" destOrd="0" presId="urn:microsoft.com/office/officeart/2005/8/layout/vList2"/>
    <dgm:cxn modelId="{DF409056-1875-4484-BF09-F0E2F4DAF1B5}" type="presOf" srcId="{A96CD720-094A-4448-925E-456F2C1BA9D2}" destId="{71AF74C3-123F-4606-A0A5-5293887117EE}" srcOrd="0" destOrd="0" presId="urn:microsoft.com/office/officeart/2005/8/layout/vList2"/>
    <dgm:cxn modelId="{C3FDD87D-6E10-487E-8D8B-79DCAE7D9C68}" type="presOf" srcId="{66CF767E-6903-4CD7-9790-C87C4A8D707E}" destId="{4EDEBD45-B27F-42FE-AC70-C99020584AEA}" srcOrd="0" destOrd="0" presId="urn:microsoft.com/office/officeart/2005/8/layout/vList2"/>
    <dgm:cxn modelId="{74311FAB-1EB8-4688-A4A4-08B5916C1EAE}" srcId="{E8AB9079-9BD2-4C3B-BAF8-2F1CBFAEE070}" destId="{740CA849-E3EB-44BD-BE0D-D4101E5EE56D}" srcOrd="5" destOrd="0" parTransId="{8A849072-BFD5-4043-AC85-1EAD7D840F8F}" sibTransId="{B24B7CFC-2200-4410-A171-146EDF387546}"/>
    <dgm:cxn modelId="{31FAFCB1-7A8D-4777-A370-98C68284B532}" type="presOf" srcId="{740CA849-E3EB-44BD-BE0D-D4101E5EE56D}" destId="{9B139222-52C2-4269-BFED-FD93D273860A}" srcOrd="0" destOrd="0" presId="urn:microsoft.com/office/officeart/2005/8/layout/vList2"/>
    <dgm:cxn modelId="{58691DD4-D658-4414-BAD8-4EA1C73946C1}" type="presOf" srcId="{F5AF82D2-9600-4D3C-B496-E8B88AF6518D}" destId="{A080C456-8589-474C-BE1A-52F37068C168}" srcOrd="0" destOrd="0" presId="urn:microsoft.com/office/officeart/2005/8/layout/vList2"/>
    <dgm:cxn modelId="{E6751BD8-5238-4A2D-B727-E1F948DE00AA}" srcId="{E8AB9079-9BD2-4C3B-BAF8-2F1CBFAEE070}" destId="{A96CD720-094A-4448-925E-456F2C1BA9D2}" srcOrd="4" destOrd="0" parTransId="{EC901A57-6670-46CD-85C2-280D69E2D8BC}" sibTransId="{027557E7-7F56-47A2-9392-D11874230116}"/>
    <dgm:cxn modelId="{D4A957E9-BC18-4BDE-8AEF-8E97C99A96EF}" srcId="{E8AB9079-9BD2-4C3B-BAF8-2F1CBFAEE070}" destId="{F5AF82D2-9600-4D3C-B496-E8B88AF6518D}" srcOrd="3" destOrd="0" parTransId="{A0E82404-3E35-4810-BF7E-63E37DAE559D}" sibTransId="{5D02B6B4-C26B-401E-B121-52B2F76EC603}"/>
    <dgm:cxn modelId="{437F93FD-45F7-4BB5-BFB8-3E1D6C123365}" srcId="{E8AB9079-9BD2-4C3B-BAF8-2F1CBFAEE070}" destId="{66CF767E-6903-4CD7-9790-C87C4A8D707E}" srcOrd="1" destOrd="0" parTransId="{1EB5EF96-FB13-4087-BC69-D4D1CF28A54E}" sibTransId="{7F3EFE87-705B-474E-99F8-10E63DBFBB4A}"/>
    <dgm:cxn modelId="{0A65F516-80A3-42C4-ADF0-840C5D969D17}" type="presParOf" srcId="{D8AD2C82-820D-4DD0-AD9D-B885D0757A8B}" destId="{3541E8E9-1977-4C6B-8E93-14D60CE824BA}" srcOrd="0" destOrd="0" presId="urn:microsoft.com/office/officeart/2005/8/layout/vList2"/>
    <dgm:cxn modelId="{40B8D413-1EA2-4370-8019-920F52FF1544}" type="presParOf" srcId="{D8AD2C82-820D-4DD0-AD9D-B885D0757A8B}" destId="{3F946F05-D40E-4781-8A42-42239EA14133}" srcOrd="1" destOrd="0" presId="urn:microsoft.com/office/officeart/2005/8/layout/vList2"/>
    <dgm:cxn modelId="{51CAEEEF-05B5-47FE-B7E2-CF677C33733A}" type="presParOf" srcId="{D8AD2C82-820D-4DD0-AD9D-B885D0757A8B}" destId="{4EDEBD45-B27F-42FE-AC70-C99020584AEA}" srcOrd="2" destOrd="0" presId="urn:microsoft.com/office/officeart/2005/8/layout/vList2"/>
    <dgm:cxn modelId="{D14F8168-319E-4AE0-803C-89AB71D14F59}" type="presParOf" srcId="{D8AD2C82-820D-4DD0-AD9D-B885D0757A8B}" destId="{5D1099CE-79A9-4A47-8511-F1F1C079BE5F}" srcOrd="3" destOrd="0" presId="urn:microsoft.com/office/officeart/2005/8/layout/vList2"/>
    <dgm:cxn modelId="{F8062B44-EC72-4635-BEFE-40C8B9411545}" type="presParOf" srcId="{D8AD2C82-820D-4DD0-AD9D-B885D0757A8B}" destId="{234ABCD6-CD62-4416-B656-C522E26471EC}" srcOrd="4" destOrd="0" presId="urn:microsoft.com/office/officeart/2005/8/layout/vList2"/>
    <dgm:cxn modelId="{D6D001E4-DD02-4503-8F1E-92E80D182E94}" type="presParOf" srcId="{D8AD2C82-820D-4DD0-AD9D-B885D0757A8B}" destId="{A57CB965-B5F5-448C-9772-D6BF9C108C2D}" srcOrd="5" destOrd="0" presId="urn:microsoft.com/office/officeart/2005/8/layout/vList2"/>
    <dgm:cxn modelId="{70B031C4-ACE0-411D-84BF-C57BCF694253}" type="presParOf" srcId="{D8AD2C82-820D-4DD0-AD9D-B885D0757A8B}" destId="{A080C456-8589-474C-BE1A-52F37068C168}" srcOrd="6" destOrd="0" presId="urn:microsoft.com/office/officeart/2005/8/layout/vList2"/>
    <dgm:cxn modelId="{F36580BA-2117-4BDE-9C08-795056C9C043}" type="presParOf" srcId="{D8AD2C82-820D-4DD0-AD9D-B885D0757A8B}" destId="{7252437F-A87A-4B58-A97E-35B61EF598E7}" srcOrd="7" destOrd="0" presId="urn:microsoft.com/office/officeart/2005/8/layout/vList2"/>
    <dgm:cxn modelId="{47A6E80B-9324-470C-8559-9EAD00064F73}" type="presParOf" srcId="{D8AD2C82-820D-4DD0-AD9D-B885D0757A8B}" destId="{71AF74C3-123F-4606-A0A5-5293887117EE}" srcOrd="8" destOrd="0" presId="urn:microsoft.com/office/officeart/2005/8/layout/vList2"/>
    <dgm:cxn modelId="{8C70999A-B1BE-4D0B-8F48-33E2FD7C4609}" type="presParOf" srcId="{D8AD2C82-820D-4DD0-AD9D-B885D0757A8B}" destId="{F29193FD-6D54-4070-A389-21B012FBEEC1}" srcOrd="9" destOrd="0" presId="urn:microsoft.com/office/officeart/2005/8/layout/vList2"/>
    <dgm:cxn modelId="{9F854349-9B23-4C34-8B00-C41B428E0272}" type="presParOf" srcId="{D8AD2C82-820D-4DD0-AD9D-B885D0757A8B}" destId="{9B139222-52C2-4269-BFED-FD93D27386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1E8E9-1977-4C6B-8E93-14D60CE824BA}">
      <dsp:nvSpPr>
        <dsp:cNvPr id="0" name=""/>
        <dsp:cNvSpPr/>
      </dsp:nvSpPr>
      <dsp:spPr>
        <a:xfrm>
          <a:off x="0" y="27863"/>
          <a:ext cx="5257800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Billentyűzet</a:t>
          </a:r>
          <a:endParaRPr lang="en-US" sz="2400" kern="1200" dirty="0"/>
        </a:p>
      </dsp:txBody>
      <dsp:txXfrm>
        <a:off x="39295" y="67158"/>
        <a:ext cx="5179210" cy="726370"/>
      </dsp:txXfrm>
    </dsp:sp>
    <dsp:sp modelId="{4EDEBD45-B27F-42FE-AC70-C99020584AEA}">
      <dsp:nvSpPr>
        <dsp:cNvPr id="0" name=""/>
        <dsp:cNvSpPr/>
      </dsp:nvSpPr>
      <dsp:spPr>
        <a:xfrm>
          <a:off x="0" y="956663"/>
          <a:ext cx="5257800" cy="804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Közlekedési lámpa</a:t>
          </a:r>
          <a:endParaRPr lang="en-US" sz="2400" kern="1200" dirty="0"/>
        </a:p>
      </dsp:txBody>
      <dsp:txXfrm>
        <a:off x="39295" y="995958"/>
        <a:ext cx="5179210" cy="726370"/>
      </dsp:txXfrm>
    </dsp:sp>
    <dsp:sp modelId="{234ABCD6-CD62-4416-B656-C522E26471EC}">
      <dsp:nvSpPr>
        <dsp:cNvPr id="0" name=""/>
        <dsp:cNvSpPr/>
      </dsp:nvSpPr>
      <dsp:spPr>
        <a:xfrm>
          <a:off x="0" y="1885463"/>
          <a:ext cx="5257800" cy="8049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Videómagnó</a:t>
          </a:r>
          <a:endParaRPr lang="en-US" sz="2400" kern="1200" dirty="0"/>
        </a:p>
      </dsp:txBody>
      <dsp:txXfrm>
        <a:off x="39295" y="1924758"/>
        <a:ext cx="5179210" cy="726370"/>
      </dsp:txXfrm>
    </dsp:sp>
    <dsp:sp modelId="{A080C456-8589-474C-BE1A-52F37068C168}">
      <dsp:nvSpPr>
        <dsp:cNvPr id="0" name=""/>
        <dsp:cNvSpPr/>
      </dsp:nvSpPr>
      <dsp:spPr>
        <a:xfrm>
          <a:off x="0" y="2814263"/>
          <a:ext cx="5257800" cy="804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Verem</a:t>
          </a:r>
          <a:endParaRPr lang="en-US" sz="2400" kern="1200" dirty="0"/>
        </a:p>
      </dsp:txBody>
      <dsp:txXfrm>
        <a:off x="39295" y="2853558"/>
        <a:ext cx="5179210" cy="726370"/>
      </dsp:txXfrm>
    </dsp:sp>
    <dsp:sp modelId="{71AF74C3-123F-4606-A0A5-5293887117EE}">
      <dsp:nvSpPr>
        <dsp:cNvPr id="0" name=""/>
        <dsp:cNvSpPr/>
      </dsp:nvSpPr>
      <dsp:spPr>
        <a:xfrm>
          <a:off x="0" y="3743063"/>
          <a:ext cx="5257800" cy="804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Bankautomata</a:t>
          </a:r>
          <a:endParaRPr lang="en-US" sz="2400" kern="1200" dirty="0"/>
        </a:p>
      </dsp:txBody>
      <dsp:txXfrm>
        <a:off x="39295" y="3782358"/>
        <a:ext cx="5179210" cy="726370"/>
      </dsp:txXfrm>
    </dsp:sp>
    <dsp:sp modelId="{9B139222-52C2-4269-BFED-FD93D273860A}">
      <dsp:nvSpPr>
        <dsp:cNvPr id="0" name=""/>
        <dsp:cNvSpPr/>
      </dsp:nvSpPr>
      <dsp:spPr>
        <a:xfrm>
          <a:off x="0" y="4671864"/>
          <a:ext cx="5257800" cy="804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Áru</a:t>
          </a:r>
          <a:endParaRPr lang="en-US" sz="2400" kern="1200" dirty="0"/>
        </a:p>
      </dsp:txBody>
      <dsp:txXfrm>
        <a:off x="39295" y="4711159"/>
        <a:ext cx="5179210" cy="726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414B-012E-42B8-9851-2BCF6CDA3912}" type="datetimeFigureOut">
              <a:rPr lang="hu-HU" smtClean="0"/>
              <a:t>2021. 05. 12.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940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5901-4CCA-4207-8B9B-E31C7B6A814A}" type="datetime1">
              <a:rPr lang="hu-HU" smtClean="0"/>
              <a:t>2021. 05. 12.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025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D88-037A-464B-8A51-1C5A3231F106}" type="datetime1">
              <a:rPr lang="hu-HU" smtClean="0"/>
              <a:t>2021. 05. 12.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850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73516B-07C0-470C-B395-4905D23A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BB5ED-9456-42AC-8605-03B9BFE2B75B}" type="datetime1">
              <a:rPr lang="hu-HU" smtClean="0"/>
              <a:t>2021. 05. 12.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1D7F5B0-1131-4289-B198-05D7DF10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84058F-44DC-4AF8-BB43-E52F6CBB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08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414B-012E-42B8-9851-2BCF6CDA3912}" type="datetimeFigureOut">
              <a:rPr lang="hu-HU" smtClean="0"/>
              <a:t>2021. 05. 12.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4443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73516B-07C0-470C-B395-4905D23AA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1414B-012E-42B8-9851-2BCF6CDA3912}" type="datetimeFigureOut">
              <a:rPr lang="hu-HU" smtClean="0"/>
              <a:t>2021. 05. 12.</a:t>
            </a:fld>
            <a:endParaRPr lang="hu-HU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1D7F5B0-1131-4289-B198-05D7DF10C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684058F-44DC-4AF8-BB43-E52F6CBB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708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620A-5E57-4B8E-AAF7-EF6754905DE1}" type="datetime1">
              <a:rPr lang="hu-HU" smtClean="0"/>
              <a:t>2021. 05. 12.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31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5" r:id="rId2"/>
    <p:sldLayoutId id="214748366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5851853-3DBE-4632-95EC-D0DF44A1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78C616-3653-4DE8-BEDA-4E192929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69E38C-D41B-48F6-A064-11EB54384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F4D39-870A-462A-B24C-92360C1D7BF0}" type="datetime1">
              <a:rPr lang="hu-HU" smtClean="0"/>
              <a:t>2021. 05. 12.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1AF910-E24F-4555-81A6-77FE7554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74AD3D-07BA-44B7-A4A6-04EB68C4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3156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A6E620A-5E57-4B8E-AAF7-EF6754905DE1}" type="datetime1">
              <a:rPr lang="hu-HU" smtClean="0"/>
              <a:t>2021. 05. 12.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30937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5851853-3DBE-4632-95EC-D0DF44A1D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E78C616-3653-4DE8-BEDA-4E1929294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69E38C-D41B-48F6-A064-11EB54384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414B-012E-42B8-9851-2BCF6CDA3912}" type="datetimeFigureOut">
              <a:rPr lang="hu-HU" smtClean="0"/>
              <a:t>2021. 05. 12.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1AF910-E24F-4555-81A6-77FE7554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74AD3D-07BA-44B7-A4A6-04EB68C4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09BDF-08F0-4B7E-BFE0-6DB12198B29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315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E3FECE6-F547-4091-B36B-4698880B8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4B967C3-E425-4EA9-8DA0-E732D6343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7518FAB-64B0-4F23-BD36-3AE031647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E5D7881-7CF4-4B93-B203-7E4F90AB7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8D630C7-0103-4356-B237-B700A8F47D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AC35EB7F-91CF-4E2C-A089-47E924D8F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A8745D0-872E-426D-8286-E302B6AF1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D956A76-41FA-428E-A06F-88CD3A4BE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B328DAB-8F48-4BF7-8DE9-4EC7B9DB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1CF3400-A0BC-4F98-B69A-7D6BA101C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D100F4E-5FD6-4EE5-976D-00AC6A8C4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3B285C3-CF67-4783-8817-BF975446A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DA770555-5637-4E70-9857-22713AD96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4F00AEB-AAFD-4513-BF89-59366515F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0335FAE-0DD3-4411-8190-15459EB49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AA434CA-B019-477E-9043-1B2B5E1A5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AAD412C-DCE5-4620-A3F0-66AF79C6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1D6D6E2-019C-4B9D-B97D-2C734078B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42B4ECD-96C8-4150-8CC2-1C0305940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CCFE894-B4A0-4628-8A9C-D3B796970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A56880B-D731-4641-BB6F-9C9F8F32B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0669203A-A4DA-467B-A518-584437CA5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640" y="630936"/>
            <a:ext cx="4767065" cy="5531185"/>
          </a:xfrm>
          <a:noFill/>
        </p:spPr>
        <p:txBody>
          <a:bodyPr anchor="ctr"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OEP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F755C81-49F1-458B-AF79-48E73402C7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8102" y="1315804"/>
            <a:ext cx="4008003" cy="4438904"/>
          </a:xfrm>
          <a:noFill/>
        </p:spPr>
        <p:txBody>
          <a:bodyPr anchor="ctr">
            <a:normAutofit/>
          </a:bodyPr>
          <a:lstStyle/>
          <a:p>
            <a:pPr algn="l"/>
            <a:r>
              <a:rPr lang="hu-HU" sz="3200" dirty="0">
                <a:solidFill>
                  <a:schemeClr val="bg1"/>
                </a:solidFill>
              </a:rPr>
              <a:t>13. táblás gyakorlat</a:t>
            </a: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7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6902EE1-4EC6-476E-B2AB-21750322F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93" y="1042654"/>
            <a:ext cx="6554115" cy="4772691"/>
          </a:xfrm>
          <a:prstGeom prst="rect">
            <a:avLst/>
          </a:prstGeom>
        </p:spPr>
      </p:pic>
      <p:sp>
        <p:nvSpPr>
          <p:cNvPr id="7" name="Beszédbuborék: ellipszis 6">
            <a:extLst>
              <a:ext uri="{FF2B5EF4-FFF2-40B4-BE49-F238E27FC236}">
                <a16:creationId xmlns:a16="http://schemas.microsoft.com/office/drawing/2014/main" id="{B0C7732C-F660-4212-8F4E-B03B1F010D2C}"/>
              </a:ext>
            </a:extLst>
          </p:cNvPr>
          <p:cNvSpPr/>
          <p:nvPr/>
        </p:nvSpPr>
        <p:spPr>
          <a:xfrm>
            <a:off x="9010835" y="417251"/>
            <a:ext cx="3027285" cy="1890944"/>
          </a:xfrm>
          <a:prstGeom prst="wedgeEllipseCallout">
            <a:avLst>
              <a:gd name="adj1" fmla="val -72371"/>
              <a:gd name="adj2" fmla="val -6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Összetettebb feladatok esetén túl bonyolult ábra keletkezne.</a:t>
            </a:r>
          </a:p>
        </p:txBody>
      </p:sp>
      <p:sp>
        <p:nvSpPr>
          <p:cNvPr id="8" name="Beszédbuborék: ellipszis 7">
            <a:extLst>
              <a:ext uri="{FF2B5EF4-FFF2-40B4-BE49-F238E27FC236}">
                <a16:creationId xmlns:a16="http://schemas.microsoft.com/office/drawing/2014/main" id="{1F736D45-0656-46B1-A86E-2441BC161362}"/>
              </a:ext>
            </a:extLst>
          </p:cNvPr>
          <p:cNvSpPr/>
          <p:nvPr/>
        </p:nvSpPr>
        <p:spPr>
          <a:xfrm>
            <a:off x="8414835" y="2074363"/>
            <a:ext cx="3559946" cy="1890944"/>
          </a:xfrm>
          <a:prstGeom prst="wedgeEllipseCallout">
            <a:avLst>
              <a:gd name="adj1" fmla="val -72371"/>
              <a:gd name="adj2" fmla="val -622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>
                    <a:lumMod val="75000"/>
                    <a:lumOff val="25000"/>
                  </a:schemeClr>
                </a:solidFill>
              </a:rPr>
              <a:t>Állapotcsoportot foglal magába, egy „kisebb” állapotgép diagramot tartalmaz.</a:t>
            </a:r>
          </a:p>
        </p:txBody>
      </p:sp>
      <p:sp>
        <p:nvSpPr>
          <p:cNvPr id="9" name="Beszédbuborék: ellipszis 8">
            <a:extLst>
              <a:ext uri="{FF2B5EF4-FFF2-40B4-BE49-F238E27FC236}">
                <a16:creationId xmlns:a16="http://schemas.microsoft.com/office/drawing/2014/main" id="{78AE094A-60C9-4535-AF40-EFF5C0F3845B}"/>
              </a:ext>
            </a:extLst>
          </p:cNvPr>
          <p:cNvSpPr/>
          <p:nvPr/>
        </p:nvSpPr>
        <p:spPr>
          <a:xfrm>
            <a:off x="8614404" y="3903948"/>
            <a:ext cx="3559946" cy="1890944"/>
          </a:xfrm>
          <a:prstGeom prst="wedgeEllipseCallout">
            <a:avLst>
              <a:gd name="adj1" fmla="val -72371"/>
              <a:gd name="adj2" fmla="val -622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Több, egymással párhuzamosan működő állapotgéppel írható le. Például ha kompozícióval több objektumot is magába foglal.</a:t>
            </a:r>
          </a:p>
        </p:txBody>
      </p:sp>
    </p:spTree>
    <p:extLst>
      <p:ext uri="{BB962C8B-B14F-4D97-AF65-F5344CB8AC3E}">
        <p14:creationId xmlns:p14="http://schemas.microsoft.com/office/powerpoint/2010/main" val="377901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9CC048-2941-415A-9BB3-1E73FB62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602" y="621792"/>
            <a:ext cx="3700798" cy="5504688"/>
          </a:xfrm>
        </p:spPr>
        <p:txBody>
          <a:bodyPr>
            <a:normAutofit/>
          </a:bodyPr>
          <a:lstStyle/>
          <a:p>
            <a:r>
              <a:rPr lang="hu-HU" sz="4800" b="1" dirty="0"/>
              <a:t>Példák</a:t>
            </a:r>
          </a:p>
        </p:txBody>
      </p:sp>
      <p:graphicFrame>
        <p:nvGraphicFramePr>
          <p:cNvPr id="6" name="Tartalom helye 2">
            <a:hlinkClick r:id="rId2" action="ppaction://hlinksldjump"/>
            <a:extLst>
              <a:ext uri="{FF2B5EF4-FFF2-40B4-BE49-F238E27FC236}">
                <a16:creationId xmlns:a16="http://schemas.microsoft.com/office/drawing/2014/main" id="{99F08140-DDD9-42C6-905B-01A4CEFF84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834714"/>
              </p:ext>
            </p:extLst>
          </p:nvPr>
        </p:nvGraphicFramePr>
        <p:xfrm>
          <a:off x="5529598" y="676656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25ECA35-6EDA-489C-BE47-DC1F4B164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9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Összekötő: szögletes 30">
            <a:extLst>
              <a:ext uri="{FF2B5EF4-FFF2-40B4-BE49-F238E27FC236}">
                <a16:creationId xmlns:a16="http://schemas.microsoft.com/office/drawing/2014/main" id="{B19831B8-38D2-4BA5-8741-05A752111CB5}"/>
              </a:ext>
            </a:extLst>
          </p:cNvPr>
          <p:cNvCxnSpPr>
            <a:cxnSpLocks/>
            <a:stCxn id="61" idx="2"/>
            <a:endCxn id="6" idx="2"/>
          </p:cNvCxnSpPr>
          <p:nvPr/>
        </p:nvCxnSpPr>
        <p:spPr>
          <a:xfrm rot="5400000">
            <a:off x="2761265" y="3546036"/>
            <a:ext cx="45244" cy="1725551"/>
          </a:xfrm>
          <a:prstGeom prst="bentConnector3">
            <a:avLst>
              <a:gd name="adj1" fmla="val 103021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7B9279DC-6D7B-4F1E-89C7-2071FF835224}"/>
              </a:ext>
            </a:extLst>
          </p:cNvPr>
          <p:cNvSpPr/>
          <p:nvPr/>
        </p:nvSpPr>
        <p:spPr>
          <a:xfrm>
            <a:off x="1495444" y="3716406"/>
            <a:ext cx="2507090" cy="669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CapsLock inaktív</a:t>
            </a:r>
          </a:p>
        </p:txBody>
      </p:sp>
      <p:sp>
        <p:nvSpPr>
          <p:cNvPr id="60" name="Téglalap: lekerekített 59">
            <a:extLst>
              <a:ext uri="{FF2B5EF4-FFF2-40B4-BE49-F238E27FC236}">
                <a16:creationId xmlns:a16="http://schemas.microsoft.com/office/drawing/2014/main" id="{85F3A514-2EE9-4EA8-A92E-FF2A1EC7BDE7}"/>
              </a:ext>
            </a:extLst>
          </p:cNvPr>
          <p:cNvSpPr/>
          <p:nvPr/>
        </p:nvSpPr>
        <p:spPr>
          <a:xfrm>
            <a:off x="7123323" y="3716406"/>
            <a:ext cx="2507090" cy="6924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CapsLock aktív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1359B04-8290-46AB-9604-07DD15A66B64}"/>
              </a:ext>
            </a:extLst>
          </p:cNvPr>
          <p:cNvSpPr txBox="1"/>
          <p:nvPr/>
        </p:nvSpPr>
        <p:spPr>
          <a:xfrm>
            <a:off x="1753388" y="3880564"/>
            <a:ext cx="335448" cy="550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5C191629-51A5-4BD5-849A-7CB2F4010219}"/>
              </a:ext>
            </a:extLst>
          </p:cNvPr>
          <p:cNvSpPr txBox="1"/>
          <p:nvPr/>
        </p:nvSpPr>
        <p:spPr>
          <a:xfrm>
            <a:off x="3478939" y="3835320"/>
            <a:ext cx="335448" cy="550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63" name="Egyenes összekötő nyíllal 62">
            <a:extLst>
              <a:ext uri="{FF2B5EF4-FFF2-40B4-BE49-F238E27FC236}">
                <a16:creationId xmlns:a16="http://schemas.microsoft.com/office/drawing/2014/main" id="{3BC3DF4F-9A90-4157-9C69-9649916FA5D3}"/>
              </a:ext>
            </a:extLst>
          </p:cNvPr>
          <p:cNvCxnSpPr>
            <a:cxnSpLocks/>
          </p:cNvCxnSpPr>
          <p:nvPr/>
        </p:nvCxnSpPr>
        <p:spPr>
          <a:xfrm>
            <a:off x="4014532" y="3798333"/>
            <a:ext cx="313707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nyíllal 72">
            <a:extLst>
              <a:ext uri="{FF2B5EF4-FFF2-40B4-BE49-F238E27FC236}">
                <a16:creationId xmlns:a16="http://schemas.microsoft.com/office/drawing/2014/main" id="{4DF846CF-4998-4A20-B959-0FD8603E504E}"/>
              </a:ext>
            </a:extLst>
          </p:cNvPr>
          <p:cNvCxnSpPr>
            <a:cxnSpLocks/>
          </p:cNvCxnSpPr>
          <p:nvPr/>
        </p:nvCxnSpPr>
        <p:spPr>
          <a:xfrm flipH="1">
            <a:off x="4014532" y="4325110"/>
            <a:ext cx="3081793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E0E71F93-7643-4D5D-97CA-2133922E5AD5}"/>
              </a:ext>
            </a:extLst>
          </p:cNvPr>
          <p:cNvSpPr txBox="1"/>
          <p:nvPr/>
        </p:nvSpPr>
        <p:spPr>
          <a:xfrm>
            <a:off x="7264414" y="3857940"/>
            <a:ext cx="335448" cy="550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D8FE84CC-7D33-4E42-8349-64AE3F05DBB1}"/>
              </a:ext>
            </a:extLst>
          </p:cNvPr>
          <p:cNvSpPr txBox="1"/>
          <p:nvPr/>
        </p:nvSpPr>
        <p:spPr>
          <a:xfrm>
            <a:off x="9169779" y="3842994"/>
            <a:ext cx="335448" cy="550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80" name="Egyenes összekötő nyíllal 79">
            <a:extLst>
              <a:ext uri="{FF2B5EF4-FFF2-40B4-BE49-F238E27FC236}">
                <a16:creationId xmlns:a16="http://schemas.microsoft.com/office/drawing/2014/main" id="{46874302-3D16-406C-9A38-4FE33A65A75B}"/>
              </a:ext>
            </a:extLst>
          </p:cNvPr>
          <p:cNvCxnSpPr>
            <a:cxnSpLocks/>
            <a:stCxn id="67" idx="6"/>
            <a:endCxn id="2" idx="1"/>
          </p:cNvCxnSpPr>
          <p:nvPr/>
        </p:nvCxnSpPr>
        <p:spPr>
          <a:xfrm>
            <a:off x="521694" y="4047510"/>
            <a:ext cx="973750" cy="378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gyenes összekötő nyíllal 80">
            <a:extLst>
              <a:ext uri="{FF2B5EF4-FFF2-40B4-BE49-F238E27FC236}">
                <a16:creationId xmlns:a16="http://schemas.microsoft.com/office/drawing/2014/main" id="{9BF33D03-523C-492A-A5F1-ED097EF3C112}"/>
              </a:ext>
            </a:extLst>
          </p:cNvPr>
          <p:cNvCxnSpPr>
            <a:cxnSpLocks/>
            <a:stCxn id="60" idx="3"/>
            <a:endCxn id="83" idx="2"/>
          </p:cNvCxnSpPr>
          <p:nvPr/>
        </p:nvCxnSpPr>
        <p:spPr>
          <a:xfrm>
            <a:off x="9630413" y="4062608"/>
            <a:ext cx="1692517" cy="202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Ellipszis 66">
            <a:extLst>
              <a:ext uri="{FF2B5EF4-FFF2-40B4-BE49-F238E27FC236}">
                <a16:creationId xmlns:a16="http://schemas.microsoft.com/office/drawing/2014/main" id="{AB5C27DD-7427-45E6-8E9B-63FCC973138D}"/>
              </a:ext>
            </a:extLst>
          </p:cNvPr>
          <p:cNvSpPr/>
          <p:nvPr/>
        </p:nvSpPr>
        <p:spPr>
          <a:xfrm>
            <a:off x="294329" y="3939019"/>
            <a:ext cx="227365" cy="216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3" name="Ellipszis 82">
            <a:extLst>
              <a:ext uri="{FF2B5EF4-FFF2-40B4-BE49-F238E27FC236}">
                <a16:creationId xmlns:a16="http://schemas.microsoft.com/office/drawing/2014/main" id="{9F3BD3E9-A027-45F8-9616-560D1CAF53F4}"/>
              </a:ext>
            </a:extLst>
          </p:cNvPr>
          <p:cNvSpPr/>
          <p:nvPr/>
        </p:nvSpPr>
        <p:spPr>
          <a:xfrm>
            <a:off x="11322930" y="3825148"/>
            <a:ext cx="455187" cy="47895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0C2565F3-030C-4705-A200-1DDB901702A3}"/>
              </a:ext>
            </a:extLst>
          </p:cNvPr>
          <p:cNvSpPr txBox="1"/>
          <p:nvPr/>
        </p:nvSpPr>
        <p:spPr>
          <a:xfrm>
            <a:off x="9808614" y="3630370"/>
            <a:ext cx="123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kikapcsolás</a:t>
            </a:r>
          </a:p>
        </p:txBody>
      </p:sp>
      <p:sp>
        <p:nvSpPr>
          <p:cNvPr id="86" name="Szövegdoboz 85">
            <a:extLst>
              <a:ext uri="{FF2B5EF4-FFF2-40B4-BE49-F238E27FC236}">
                <a16:creationId xmlns:a16="http://schemas.microsoft.com/office/drawing/2014/main" id="{78F37916-6830-4F3F-A6F3-60038F4598E1}"/>
              </a:ext>
            </a:extLst>
          </p:cNvPr>
          <p:cNvSpPr txBox="1"/>
          <p:nvPr/>
        </p:nvSpPr>
        <p:spPr>
          <a:xfrm>
            <a:off x="4388632" y="3429000"/>
            <a:ext cx="23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CapsLock megnyomása</a:t>
            </a:r>
          </a:p>
        </p:txBody>
      </p:sp>
      <p:sp>
        <p:nvSpPr>
          <p:cNvPr id="87" name="Szövegdoboz 86">
            <a:extLst>
              <a:ext uri="{FF2B5EF4-FFF2-40B4-BE49-F238E27FC236}">
                <a16:creationId xmlns:a16="http://schemas.microsoft.com/office/drawing/2014/main" id="{59D02B99-8097-4944-8482-E5AA2E72A757}"/>
              </a:ext>
            </a:extLst>
          </p:cNvPr>
          <p:cNvSpPr txBox="1"/>
          <p:nvPr/>
        </p:nvSpPr>
        <p:spPr>
          <a:xfrm>
            <a:off x="4418860" y="4325110"/>
            <a:ext cx="234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CapsLock megnyomása</a:t>
            </a:r>
          </a:p>
        </p:txBody>
      </p:sp>
      <p:sp>
        <p:nvSpPr>
          <p:cNvPr id="88" name="Szövegdoboz 87">
            <a:extLst>
              <a:ext uri="{FF2B5EF4-FFF2-40B4-BE49-F238E27FC236}">
                <a16:creationId xmlns:a16="http://schemas.microsoft.com/office/drawing/2014/main" id="{595045C2-17DA-4014-944A-1F616AB05FD9}"/>
              </a:ext>
            </a:extLst>
          </p:cNvPr>
          <p:cNvSpPr txBox="1"/>
          <p:nvPr/>
        </p:nvSpPr>
        <p:spPr>
          <a:xfrm>
            <a:off x="1604668" y="4891814"/>
            <a:ext cx="250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más gomb megnyomása </a:t>
            </a:r>
          </a:p>
          <a:p>
            <a:r>
              <a:rPr lang="hu-HU" dirty="0"/>
              <a:t>/ kisbetűs kód küldése</a:t>
            </a:r>
          </a:p>
        </p:txBody>
      </p:sp>
      <p:sp>
        <p:nvSpPr>
          <p:cNvPr id="89" name="Szövegdoboz 88">
            <a:extLst>
              <a:ext uri="{FF2B5EF4-FFF2-40B4-BE49-F238E27FC236}">
                <a16:creationId xmlns:a16="http://schemas.microsoft.com/office/drawing/2014/main" id="{8EA1E236-CE87-45CE-8C57-A8A784AFC66B}"/>
              </a:ext>
            </a:extLst>
          </p:cNvPr>
          <p:cNvSpPr txBox="1"/>
          <p:nvPr/>
        </p:nvSpPr>
        <p:spPr>
          <a:xfrm>
            <a:off x="7151610" y="4891813"/>
            <a:ext cx="2508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más gomb megnyomása </a:t>
            </a:r>
          </a:p>
          <a:p>
            <a:r>
              <a:rPr lang="hu-HU" dirty="0"/>
              <a:t>/ nagybetűs kód küldése</a:t>
            </a:r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05DDB85A-E6D2-4E68-8EE9-32F5CD4828D4}"/>
              </a:ext>
            </a:extLst>
          </p:cNvPr>
          <p:cNvSpPr/>
          <p:nvPr/>
        </p:nvSpPr>
        <p:spPr>
          <a:xfrm>
            <a:off x="11433425" y="3956137"/>
            <a:ext cx="227365" cy="216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28" name="Összekötő: szögletes 27">
            <a:extLst>
              <a:ext uri="{FF2B5EF4-FFF2-40B4-BE49-F238E27FC236}">
                <a16:creationId xmlns:a16="http://schemas.microsoft.com/office/drawing/2014/main" id="{A7DA1A84-89FF-4E4A-BAC6-8DBA64128062}"/>
              </a:ext>
            </a:extLst>
          </p:cNvPr>
          <p:cNvCxnSpPr>
            <a:cxnSpLocks/>
            <a:stCxn id="79" idx="2"/>
            <a:endCxn id="77" idx="2"/>
          </p:cNvCxnSpPr>
          <p:nvPr/>
        </p:nvCxnSpPr>
        <p:spPr>
          <a:xfrm rot="5400000">
            <a:off x="8377348" y="3448655"/>
            <a:ext cx="14946" cy="1905365"/>
          </a:xfrm>
          <a:prstGeom prst="bentConnector3">
            <a:avLst>
              <a:gd name="adj1" fmla="val 293627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528ACE11-1F10-4B80-B46F-EAFE213F6BA5}"/>
              </a:ext>
            </a:extLst>
          </p:cNvPr>
          <p:cNvSpPr txBox="1"/>
          <p:nvPr/>
        </p:nvSpPr>
        <p:spPr>
          <a:xfrm>
            <a:off x="674169" y="1384118"/>
            <a:ext cx="4795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Legyen két állapot: CapsLock aktív, illetve inaktív. </a:t>
            </a:r>
          </a:p>
        </p:txBody>
      </p:sp>
      <p:sp>
        <p:nvSpPr>
          <p:cNvPr id="41" name="Szövegdoboz 40">
            <a:extLst>
              <a:ext uri="{FF2B5EF4-FFF2-40B4-BE49-F238E27FC236}">
                <a16:creationId xmlns:a16="http://schemas.microsoft.com/office/drawing/2014/main" id="{2744371C-8924-4170-A3B6-80A8814EBF00}"/>
              </a:ext>
            </a:extLst>
          </p:cNvPr>
          <p:cNvSpPr txBox="1"/>
          <p:nvPr/>
        </p:nvSpPr>
        <p:spPr>
          <a:xfrm>
            <a:off x="429070" y="209869"/>
            <a:ext cx="86424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1. Egyszerűsített billentyűzet modellezése: </a:t>
            </a:r>
            <a:br>
              <a:rPr lang="hu-HU" dirty="0"/>
            </a:br>
            <a:r>
              <a:rPr lang="hu-HU" dirty="0"/>
              <a:t>    ha a CapsLock aktivált, akkor minden más billentyű lenyomásra nagybetűs karaktereket, </a:t>
            </a:r>
            <a:br>
              <a:rPr lang="hu-HU" dirty="0"/>
            </a:br>
            <a:r>
              <a:rPr lang="hu-HU" dirty="0"/>
              <a:t>    különben kisbetűs karaktereket kapunk. 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27C8518-4C5D-40A7-A2C4-1BA9C22D71CA}"/>
              </a:ext>
            </a:extLst>
          </p:cNvPr>
          <p:cNvSpPr txBox="1"/>
          <p:nvPr/>
        </p:nvSpPr>
        <p:spPr>
          <a:xfrm>
            <a:off x="674169" y="2000836"/>
            <a:ext cx="802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Legyen háromféle művelet: CapsLock lenyomása, más gomb lenyomása, kikapcsolás</a:t>
            </a:r>
          </a:p>
        </p:txBody>
      </p:sp>
      <p:cxnSp>
        <p:nvCxnSpPr>
          <p:cNvPr id="25" name="Összekötő: szögletes 24">
            <a:extLst>
              <a:ext uri="{FF2B5EF4-FFF2-40B4-BE49-F238E27FC236}">
                <a16:creationId xmlns:a16="http://schemas.microsoft.com/office/drawing/2014/main" id="{D8B4F194-9632-41A8-BF55-3B55E91682BF}"/>
              </a:ext>
            </a:extLst>
          </p:cNvPr>
          <p:cNvCxnSpPr>
            <a:cxnSpLocks/>
            <a:stCxn id="27" idx="0"/>
            <a:endCxn id="83" idx="0"/>
          </p:cNvCxnSpPr>
          <p:nvPr/>
        </p:nvCxnSpPr>
        <p:spPr>
          <a:xfrm rot="16200000" flipH="1">
            <a:off x="6967285" y="-758091"/>
            <a:ext cx="108743" cy="9057734"/>
          </a:xfrm>
          <a:prstGeom prst="bentConnector3">
            <a:avLst>
              <a:gd name="adj1" fmla="val -72454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19DC9D71-EF7A-49FB-97DA-6EDA0A699EC4}"/>
              </a:ext>
            </a:extLst>
          </p:cNvPr>
          <p:cNvSpPr txBox="1"/>
          <p:nvPr/>
        </p:nvSpPr>
        <p:spPr>
          <a:xfrm>
            <a:off x="2325066" y="3716405"/>
            <a:ext cx="335448" cy="550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9F026D10-7B03-4AA2-841C-536B936DE5C2}"/>
              </a:ext>
            </a:extLst>
          </p:cNvPr>
          <p:cNvSpPr txBox="1"/>
          <p:nvPr/>
        </p:nvSpPr>
        <p:spPr>
          <a:xfrm>
            <a:off x="6403121" y="2536760"/>
            <a:ext cx="1237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kikapcsolás</a:t>
            </a:r>
          </a:p>
        </p:txBody>
      </p:sp>
    </p:spTree>
    <p:extLst>
      <p:ext uri="{BB962C8B-B14F-4D97-AF65-F5344CB8AC3E}">
        <p14:creationId xmlns:p14="http://schemas.microsoft.com/office/powerpoint/2010/main" val="2957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7" grpId="0" animBg="1"/>
      <p:bldP spid="83" grpId="0" animBg="1"/>
      <p:bldP spid="69" grpId="0"/>
      <p:bldP spid="86" grpId="0"/>
      <p:bldP spid="87" grpId="0"/>
      <p:bldP spid="88" grpId="0"/>
      <p:bldP spid="89" grpId="0"/>
      <p:bldP spid="32" grpId="0" animBg="1"/>
      <p:bldP spid="20" grpId="0"/>
      <p:bldP spid="21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áblázat 4">
            <a:extLst>
              <a:ext uri="{FF2B5EF4-FFF2-40B4-BE49-F238E27FC236}">
                <a16:creationId xmlns:a16="http://schemas.microsoft.com/office/drawing/2014/main" id="{C406162E-7E4C-4999-AD77-5BECDFAAC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133173"/>
              </p:ext>
            </p:extLst>
          </p:nvPr>
        </p:nvGraphicFramePr>
        <p:xfrm>
          <a:off x="977036" y="4468157"/>
          <a:ext cx="4296299" cy="116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688141208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872476362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171619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1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CapsLock 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99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más nyomógomb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 </a:t>
                      </a:r>
                    </a:p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kisbetűs kód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 </a:t>
                      </a:r>
                    </a:p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nagybetűs kód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01153"/>
                  </a:ext>
                </a:extLst>
              </a:tr>
            </a:tbl>
          </a:graphicData>
        </a:graphic>
      </p:graphicFrame>
      <p:graphicFrame>
        <p:nvGraphicFramePr>
          <p:cNvPr id="10" name="Táblázat 4">
            <a:extLst>
              <a:ext uri="{FF2B5EF4-FFF2-40B4-BE49-F238E27FC236}">
                <a16:creationId xmlns:a16="http://schemas.microsoft.com/office/drawing/2014/main" id="{637C1A83-9E5E-4428-ABE2-6AF5D46F4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859666"/>
              </p:ext>
            </p:extLst>
          </p:nvPr>
        </p:nvGraphicFramePr>
        <p:xfrm>
          <a:off x="6095999" y="4492228"/>
          <a:ext cx="4296299" cy="153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688141208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872476362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171619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1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CapsLock 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99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más nyomógomb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 </a:t>
                      </a:r>
                    </a:p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kisbetűs kód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 </a:t>
                      </a:r>
                    </a:p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nagybetűs kód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0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kikapcsolás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exit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exit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511487"/>
                  </a:ext>
                </a:extLst>
              </a:tr>
            </a:tbl>
          </a:graphicData>
        </a:graphic>
      </p:graphicFrame>
      <p:graphicFrame>
        <p:nvGraphicFramePr>
          <p:cNvPr id="15" name="Táblázat 4">
            <a:extLst>
              <a:ext uri="{FF2B5EF4-FFF2-40B4-BE49-F238E27FC236}">
                <a16:creationId xmlns:a16="http://schemas.microsoft.com/office/drawing/2014/main" id="{72DA7666-1FF7-462E-B2D1-A3CD7B07A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125873"/>
              </p:ext>
            </p:extLst>
          </p:nvPr>
        </p:nvGraphicFramePr>
        <p:xfrm>
          <a:off x="6095998" y="2636798"/>
          <a:ext cx="4296299" cy="1483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688141208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872476362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171619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1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CapsLock 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99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más nyomógomb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0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kikapcsolás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exit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exit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511487"/>
                  </a:ext>
                </a:extLst>
              </a:tr>
            </a:tbl>
          </a:graphicData>
        </a:graphic>
      </p:graphicFrame>
      <p:graphicFrame>
        <p:nvGraphicFramePr>
          <p:cNvPr id="16" name="Táblázat 4">
            <a:extLst>
              <a:ext uri="{FF2B5EF4-FFF2-40B4-BE49-F238E27FC236}">
                <a16:creationId xmlns:a16="http://schemas.microsoft.com/office/drawing/2014/main" id="{8DE00AFA-5E4B-4692-BBA2-7211A1047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67517"/>
              </p:ext>
            </p:extLst>
          </p:nvPr>
        </p:nvGraphicFramePr>
        <p:xfrm>
          <a:off x="947396" y="2608858"/>
          <a:ext cx="4296299" cy="1539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688141208"/>
                    </a:ext>
                  </a:extLst>
                </a:gridCol>
                <a:gridCol w="1402672">
                  <a:extLst>
                    <a:ext uri="{9D8B030D-6E8A-4147-A177-3AD203B41FA5}">
                      <a16:colId xmlns:a16="http://schemas.microsoft.com/office/drawing/2014/main" val="2872476362"/>
                    </a:ext>
                  </a:extLst>
                </a:gridCol>
                <a:gridCol w="1420427">
                  <a:extLst>
                    <a:ext uri="{9D8B030D-6E8A-4147-A177-3AD203B41FA5}">
                      <a16:colId xmlns:a16="http://schemas.microsoft.com/office/drawing/2014/main" val="1716195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611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CapsLock 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996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más nyomógomb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aktív </a:t>
                      </a:r>
                    </a:p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nagybetűs kód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inaktív </a:t>
                      </a:r>
                    </a:p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kisbetűs kód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00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kikapcsolás</a:t>
                      </a:r>
                      <a:endParaRPr lang="hu-HU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exit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exit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511487"/>
                  </a:ext>
                </a:extLst>
              </a:tr>
            </a:tbl>
          </a:graphicData>
        </a:graphic>
      </p:graphicFrame>
      <p:sp>
        <p:nvSpPr>
          <p:cNvPr id="2" name="Szövegdoboz 1">
            <a:extLst>
              <a:ext uri="{FF2B5EF4-FFF2-40B4-BE49-F238E27FC236}">
                <a16:creationId xmlns:a16="http://schemas.microsoft.com/office/drawing/2014/main" id="{E726FA1A-275B-4EEF-8109-BEAE0E2F61A0}"/>
              </a:ext>
            </a:extLst>
          </p:cNvPr>
          <p:cNvSpPr txBox="1"/>
          <p:nvPr/>
        </p:nvSpPr>
        <p:spPr>
          <a:xfrm>
            <a:off x="692420" y="899659"/>
            <a:ext cx="511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Melyik állapot átmenet táblázat helyes?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B90E978-D357-4290-BD37-AE648137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47" y="510288"/>
            <a:ext cx="5798317" cy="15520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846B5CA-9334-411D-8322-2594CDE19633}"/>
              </a:ext>
            </a:extLst>
          </p:cNvPr>
          <p:cNvSpPr txBox="1"/>
          <p:nvPr/>
        </p:nvSpPr>
        <p:spPr>
          <a:xfrm>
            <a:off x="254000" y="2824480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E0AAB7B-9071-4685-A476-D8CDB9F863C5}"/>
              </a:ext>
            </a:extLst>
          </p:cNvPr>
          <p:cNvSpPr txBox="1"/>
          <p:nvPr/>
        </p:nvSpPr>
        <p:spPr>
          <a:xfrm>
            <a:off x="294640" y="4868445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B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0382499-1194-4796-ABA0-6388924F6B69}"/>
              </a:ext>
            </a:extLst>
          </p:cNvPr>
          <p:cNvSpPr txBox="1"/>
          <p:nvPr/>
        </p:nvSpPr>
        <p:spPr>
          <a:xfrm>
            <a:off x="10899164" y="3009146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C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8031110-F37B-4D2C-AEE4-6C86019B805A}"/>
              </a:ext>
            </a:extLst>
          </p:cNvPr>
          <p:cNvSpPr txBox="1"/>
          <p:nvPr/>
        </p:nvSpPr>
        <p:spPr>
          <a:xfrm>
            <a:off x="10836524" y="4867691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D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C92975F2-6F7F-4E0F-9ACA-F9BFFF0D7865}"/>
              </a:ext>
            </a:extLst>
          </p:cNvPr>
          <p:cNvSpPr/>
          <p:nvPr/>
        </p:nvSpPr>
        <p:spPr>
          <a:xfrm>
            <a:off x="10694284" y="4744838"/>
            <a:ext cx="622276" cy="622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553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E726FA1A-275B-4EEF-8109-BEAE0E2F61A0}"/>
              </a:ext>
            </a:extLst>
          </p:cNvPr>
          <p:cNvSpPr txBox="1"/>
          <p:nvPr/>
        </p:nvSpPr>
        <p:spPr>
          <a:xfrm>
            <a:off x="977036" y="826533"/>
            <a:ext cx="344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Hogyan valósítható meg a mellékelt állapotgép diagram?</a:t>
            </a:r>
          </a:p>
          <a:p>
            <a:endParaRPr lang="hu-HU" dirty="0">
              <a:solidFill>
                <a:schemeClr val="bg1">
                  <a:lumMod val="85000"/>
                </a:schemeClr>
              </a:solidFill>
            </a:endParaRPr>
          </a:p>
          <a:p>
            <a:endParaRPr lang="hu-H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B90E978-D357-4290-BD37-AE648137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647" y="510288"/>
            <a:ext cx="5798317" cy="155207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846B5CA-9334-411D-8322-2594CDE19633}"/>
              </a:ext>
            </a:extLst>
          </p:cNvPr>
          <p:cNvSpPr txBox="1"/>
          <p:nvPr/>
        </p:nvSpPr>
        <p:spPr>
          <a:xfrm>
            <a:off x="2997200" y="2543338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D0382499-1194-4796-ABA0-6388924F6B69}"/>
              </a:ext>
            </a:extLst>
          </p:cNvPr>
          <p:cNvSpPr txBox="1"/>
          <p:nvPr/>
        </p:nvSpPr>
        <p:spPr>
          <a:xfrm>
            <a:off x="8143085" y="2543338"/>
            <a:ext cx="34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>
                    <a:lumMod val="85000"/>
                  </a:schemeClr>
                </a:solidFill>
              </a:rPr>
              <a:t>B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C92975F2-6F7F-4E0F-9ACA-F9BFFF0D7865}"/>
              </a:ext>
            </a:extLst>
          </p:cNvPr>
          <p:cNvSpPr/>
          <p:nvPr/>
        </p:nvSpPr>
        <p:spPr>
          <a:xfrm>
            <a:off x="2858782" y="2416866"/>
            <a:ext cx="622276" cy="6222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058C559-753F-47C6-AA90-B1C83B76C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3036390"/>
            <a:ext cx="5105400" cy="344805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351145BB-B501-4195-9528-0E3428E95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8995" y="3036390"/>
            <a:ext cx="57721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Összekötő: szögletes 2">
            <a:extLst>
              <a:ext uri="{FF2B5EF4-FFF2-40B4-BE49-F238E27FC236}">
                <a16:creationId xmlns:a16="http://schemas.microsoft.com/office/drawing/2014/main" id="{056DB3E4-ACDA-4E90-A06C-D08CD161462A}"/>
              </a:ext>
            </a:extLst>
          </p:cNvPr>
          <p:cNvCxnSpPr>
            <a:cxnSpLocks/>
            <a:stCxn id="6" idx="0"/>
            <a:endCxn id="7" idx="0"/>
          </p:cNvCxnSpPr>
          <p:nvPr/>
        </p:nvCxnSpPr>
        <p:spPr>
          <a:xfrm rot="5400000" flipH="1" flipV="1">
            <a:off x="4644194" y="1727354"/>
            <a:ext cx="12700" cy="1507760"/>
          </a:xfrm>
          <a:prstGeom prst="bentConnector3">
            <a:avLst>
              <a:gd name="adj1" fmla="val 3198063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0011621A-E4FD-4489-B516-04917B307812}"/>
              </a:ext>
            </a:extLst>
          </p:cNvPr>
          <p:cNvSpPr/>
          <p:nvPr/>
        </p:nvSpPr>
        <p:spPr>
          <a:xfrm>
            <a:off x="3741323" y="2487584"/>
            <a:ext cx="1775534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piros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F00F6216-9070-4C1A-BBA5-94781EF20E5D}"/>
              </a:ext>
            </a:extLst>
          </p:cNvPr>
          <p:cNvSpPr/>
          <p:nvPr/>
        </p:nvSpPr>
        <p:spPr>
          <a:xfrm>
            <a:off x="3741323" y="4926690"/>
            <a:ext cx="1775534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zöld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2DB3807-327B-4C13-B2B4-24125409F46A}"/>
              </a:ext>
            </a:extLst>
          </p:cNvPr>
          <p:cNvSpPr txBox="1"/>
          <p:nvPr/>
        </p:nvSpPr>
        <p:spPr>
          <a:xfrm>
            <a:off x="3771531" y="248123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5B7B7B-4276-4C24-812E-7901E5204942}"/>
              </a:ext>
            </a:extLst>
          </p:cNvPr>
          <p:cNvSpPr txBox="1"/>
          <p:nvPr/>
        </p:nvSpPr>
        <p:spPr>
          <a:xfrm>
            <a:off x="5279291" y="248123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10" name="Összekötő: szögletes 9">
            <a:extLst>
              <a:ext uri="{FF2B5EF4-FFF2-40B4-BE49-F238E27FC236}">
                <a16:creationId xmlns:a16="http://schemas.microsoft.com/office/drawing/2014/main" id="{2BE6B67A-CAAB-49FA-B294-179FA1771ACB}"/>
              </a:ext>
            </a:extLst>
          </p:cNvPr>
          <p:cNvCxnSpPr>
            <a:cxnSpLocks/>
            <a:stCxn id="12" idx="2"/>
            <a:endCxn id="11" idx="2"/>
          </p:cNvCxnSpPr>
          <p:nvPr/>
        </p:nvCxnSpPr>
        <p:spPr>
          <a:xfrm rot="5400000">
            <a:off x="4602685" y="4702013"/>
            <a:ext cx="12700" cy="1395442"/>
          </a:xfrm>
          <a:prstGeom prst="bentConnector3">
            <a:avLst>
              <a:gd name="adj1" fmla="val 4176701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6146AE5-6C22-40B9-B3AD-920B474A0986}"/>
              </a:ext>
            </a:extLst>
          </p:cNvPr>
          <p:cNvSpPr txBox="1"/>
          <p:nvPr/>
        </p:nvSpPr>
        <p:spPr>
          <a:xfrm>
            <a:off x="3786181" y="5030402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50E5FC1-9F29-4712-9EDB-2B4DB36E318F}"/>
              </a:ext>
            </a:extLst>
          </p:cNvPr>
          <p:cNvSpPr txBox="1"/>
          <p:nvPr/>
        </p:nvSpPr>
        <p:spPr>
          <a:xfrm>
            <a:off x="5181623" y="50304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555C8F5E-B0B2-4DA1-A7AA-E076B4F44F99}"/>
              </a:ext>
            </a:extLst>
          </p:cNvPr>
          <p:cNvCxnSpPr>
            <a:cxnSpLocks/>
            <a:stCxn id="15" idx="0"/>
            <a:endCxn id="4" idx="2"/>
          </p:cNvCxnSpPr>
          <p:nvPr/>
        </p:nvCxnSpPr>
        <p:spPr>
          <a:xfrm flipH="1" flipV="1">
            <a:off x="4629090" y="2966978"/>
            <a:ext cx="4643" cy="79684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zis 14">
            <a:extLst>
              <a:ext uri="{FF2B5EF4-FFF2-40B4-BE49-F238E27FC236}">
                <a16:creationId xmlns:a16="http://schemas.microsoft.com/office/drawing/2014/main" id="{12C9A083-A24B-4B8E-9AEF-2B84AEB7D8E9}"/>
              </a:ext>
            </a:extLst>
          </p:cNvPr>
          <p:cNvSpPr/>
          <p:nvPr/>
        </p:nvSpPr>
        <p:spPr>
          <a:xfrm>
            <a:off x="4549296" y="3763819"/>
            <a:ext cx="168874" cy="1623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9C81B9F0-E4F8-4BFF-84CA-DD6F92DE2877}"/>
              </a:ext>
            </a:extLst>
          </p:cNvPr>
          <p:cNvSpPr txBox="1"/>
          <p:nvPr/>
        </p:nvSpPr>
        <p:spPr>
          <a:xfrm>
            <a:off x="3820279" y="1661452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&lt; 60] / idő:=idő+1</a:t>
            </a:r>
          </a:p>
        </p:txBody>
      </p:sp>
      <p:cxnSp>
        <p:nvCxnSpPr>
          <p:cNvPr id="24" name="Összekötő: szögletes 23">
            <a:extLst>
              <a:ext uri="{FF2B5EF4-FFF2-40B4-BE49-F238E27FC236}">
                <a16:creationId xmlns:a16="http://schemas.microsoft.com/office/drawing/2014/main" id="{0F30CB35-E7D5-424C-98F1-FD7170AA54AA}"/>
              </a:ext>
            </a:extLst>
          </p:cNvPr>
          <p:cNvCxnSpPr>
            <a:cxnSpLocks/>
            <a:stCxn id="27" idx="2"/>
            <a:endCxn id="26" idx="0"/>
          </p:cNvCxnSpPr>
          <p:nvPr/>
        </p:nvCxnSpPr>
        <p:spPr>
          <a:xfrm rot="5400000" flipH="1" flipV="1">
            <a:off x="1979105" y="3939774"/>
            <a:ext cx="478411" cy="15104"/>
          </a:xfrm>
          <a:prstGeom prst="bentConnector5">
            <a:avLst>
              <a:gd name="adj1" fmla="val -47783"/>
              <a:gd name="adj2" fmla="val -4535752"/>
              <a:gd name="adj3" fmla="val 147783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: lekerekített 24">
            <a:extLst>
              <a:ext uri="{FF2B5EF4-FFF2-40B4-BE49-F238E27FC236}">
                <a16:creationId xmlns:a16="http://schemas.microsoft.com/office/drawing/2014/main" id="{B25B8775-DBA9-45CA-88D9-6391EBF0E280}"/>
              </a:ext>
            </a:extLst>
          </p:cNvPr>
          <p:cNvSpPr/>
          <p:nvPr/>
        </p:nvSpPr>
        <p:spPr>
          <a:xfrm>
            <a:off x="2047762" y="3707137"/>
            <a:ext cx="1775534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sárga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DF19635F-4A62-44F5-8CA2-1A3EF2BA3367}"/>
              </a:ext>
            </a:extLst>
          </p:cNvPr>
          <p:cNvSpPr txBox="1"/>
          <p:nvPr/>
        </p:nvSpPr>
        <p:spPr>
          <a:xfrm>
            <a:off x="2107080" y="37081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3E3EDDB5-628A-4A5D-81B8-E05146AC4618}"/>
              </a:ext>
            </a:extLst>
          </p:cNvPr>
          <p:cNvSpPr txBox="1"/>
          <p:nvPr/>
        </p:nvSpPr>
        <p:spPr>
          <a:xfrm>
            <a:off x="2091976" y="381719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30" name="Téglalap: lekerekített 29">
            <a:extLst>
              <a:ext uri="{FF2B5EF4-FFF2-40B4-BE49-F238E27FC236}">
                <a16:creationId xmlns:a16="http://schemas.microsoft.com/office/drawing/2014/main" id="{2B0E729E-9C93-4A49-9D01-9C5E7D5F404B}"/>
              </a:ext>
            </a:extLst>
          </p:cNvPr>
          <p:cNvSpPr/>
          <p:nvPr/>
        </p:nvSpPr>
        <p:spPr>
          <a:xfrm>
            <a:off x="5540309" y="3669408"/>
            <a:ext cx="1775534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piros-sárga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8D6D0F14-A5F2-4962-AC2C-696586A8D4BE}"/>
              </a:ext>
            </a:extLst>
          </p:cNvPr>
          <p:cNvSpPr txBox="1"/>
          <p:nvPr/>
        </p:nvSpPr>
        <p:spPr>
          <a:xfrm>
            <a:off x="7001904" y="3752237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32" name="Szövegdoboz 31">
            <a:extLst>
              <a:ext uri="{FF2B5EF4-FFF2-40B4-BE49-F238E27FC236}">
                <a16:creationId xmlns:a16="http://schemas.microsoft.com/office/drawing/2014/main" id="{76463F0E-2443-4FD7-92B8-CE656139FF2C}"/>
              </a:ext>
            </a:extLst>
          </p:cNvPr>
          <p:cNvSpPr txBox="1"/>
          <p:nvPr/>
        </p:nvSpPr>
        <p:spPr>
          <a:xfrm>
            <a:off x="6997681" y="36694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B4166E35-6B52-485C-BA9A-453A32D98F35}"/>
              </a:ext>
            </a:extLst>
          </p:cNvPr>
          <p:cNvSpPr txBox="1"/>
          <p:nvPr/>
        </p:nvSpPr>
        <p:spPr>
          <a:xfrm>
            <a:off x="3801567" y="5939237"/>
            <a:ext cx="2037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&lt; 90] / idő:=idő+1</a:t>
            </a:r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15EE6F22-0550-4954-AFA4-CF1461555954}"/>
              </a:ext>
            </a:extLst>
          </p:cNvPr>
          <p:cNvSpPr txBox="1"/>
          <p:nvPr/>
        </p:nvSpPr>
        <p:spPr>
          <a:xfrm>
            <a:off x="738356" y="3146914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&lt; 5] / idő:=idő+1</a:t>
            </a:r>
          </a:p>
        </p:txBody>
      </p:sp>
      <p:cxnSp>
        <p:nvCxnSpPr>
          <p:cNvPr id="50" name="Összekötő: szögletes 49">
            <a:extLst>
              <a:ext uri="{FF2B5EF4-FFF2-40B4-BE49-F238E27FC236}">
                <a16:creationId xmlns:a16="http://schemas.microsoft.com/office/drawing/2014/main" id="{24DC0FBC-370F-4256-BB28-A7C3AD5568F6}"/>
              </a:ext>
            </a:extLst>
          </p:cNvPr>
          <p:cNvCxnSpPr>
            <a:cxnSpLocks/>
            <a:stCxn id="25" idx="0"/>
            <a:endCxn id="4" idx="1"/>
          </p:cNvCxnSpPr>
          <p:nvPr/>
        </p:nvCxnSpPr>
        <p:spPr>
          <a:xfrm rot="5400000" flipH="1" flipV="1">
            <a:off x="2848498" y="2814312"/>
            <a:ext cx="979856" cy="805794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Összekötő: szögletes 58">
            <a:extLst>
              <a:ext uri="{FF2B5EF4-FFF2-40B4-BE49-F238E27FC236}">
                <a16:creationId xmlns:a16="http://schemas.microsoft.com/office/drawing/2014/main" id="{BFC4FE98-46A2-464A-8981-5141952E7EC2}"/>
              </a:ext>
            </a:extLst>
          </p:cNvPr>
          <p:cNvCxnSpPr>
            <a:cxnSpLocks/>
            <a:stCxn id="4" idx="3"/>
            <a:endCxn id="30" idx="0"/>
          </p:cNvCxnSpPr>
          <p:nvPr/>
        </p:nvCxnSpPr>
        <p:spPr>
          <a:xfrm>
            <a:off x="5516857" y="2727281"/>
            <a:ext cx="911219" cy="942127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298F57D0-B8C7-4D55-9B61-8CB7E3879970}"/>
              </a:ext>
            </a:extLst>
          </p:cNvPr>
          <p:cNvSpPr txBox="1"/>
          <p:nvPr/>
        </p:nvSpPr>
        <p:spPr>
          <a:xfrm>
            <a:off x="6997681" y="3042987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&lt; 5] / idő:=idő+1</a:t>
            </a:r>
          </a:p>
        </p:txBody>
      </p:sp>
      <p:cxnSp>
        <p:nvCxnSpPr>
          <p:cNvPr id="64" name="Összekötő: szögletes 63">
            <a:extLst>
              <a:ext uri="{FF2B5EF4-FFF2-40B4-BE49-F238E27FC236}">
                <a16:creationId xmlns:a16="http://schemas.microsoft.com/office/drawing/2014/main" id="{AD10F961-B67B-4950-AFF1-8C5EF075896C}"/>
              </a:ext>
            </a:extLst>
          </p:cNvPr>
          <p:cNvCxnSpPr>
            <a:cxnSpLocks/>
            <a:stCxn id="32" idx="0"/>
            <a:endCxn id="31" idx="2"/>
          </p:cNvCxnSpPr>
          <p:nvPr/>
        </p:nvCxnSpPr>
        <p:spPr>
          <a:xfrm rot="16200000" flipH="1">
            <a:off x="6892494" y="3893377"/>
            <a:ext cx="452161" cy="4223"/>
          </a:xfrm>
          <a:prstGeom prst="bentConnector5">
            <a:avLst>
              <a:gd name="adj1" fmla="val -50557"/>
              <a:gd name="adj2" fmla="val 16945086"/>
              <a:gd name="adj3" fmla="val 150557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Összekötő: szögletes 75">
            <a:extLst>
              <a:ext uri="{FF2B5EF4-FFF2-40B4-BE49-F238E27FC236}">
                <a16:creationId xmlns:a16="http://schemas.microsoft.com/office/drawing/2014/main" id="{C06A0195-39A7-4B5E-85E9-AB79156FE4F2}"/>
              </a:ext>
            </a:extLst>
          </p:cNvPr>
          <p:cNvCxnSpPr>
            <a:cxnSpLocks/>
            <a:stCxn id="5" idx="1"/>
            <a:endCxn id="25" idx="2"/>
          </p:cNvCxnSpPr>
          <p:nvPr/>
        </p:nvCxnSpPr>
        <p:spPr>
          <a:xfrm rot="10800000">
            <a:off x="2935529" y="4186531"/>
            <a:ext cx="805794" cy="979856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Összekötő: szögletes 83">
            <a:extLst>
              <a:ext uri="{FF2B5EF4-FFF2-40B4-BE49-F238E27FC236}">
                <a16:creationId xmlns:a16="http://schemas.microsoft.com/office/drawing/2014/main" id="{2B81D1BB-BC5B-4663-B95A-FE0DD4050B2E}"/>
              </a:ext>
            </a:extLst>
          </p:cNvPr>
          <p:cNvCxnSpPr>
            <a:cxnSpLocks/>
            <a:stCxn id="30" idx="2"/>
            <a:endCxn id="5" idx="3"/>
          </p:cNvCxnSpPr>
          <p:nvPr/>
        </p:nvCxnSpPr>
        <p:spPr>
          <a:xfrm rot="5400000">
            <a:off x="5463675" y="4201985"/>
            <a:ext cx="1017585" cy="911219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zövegdoboz 89">
            <a:extLst>
              <a:ext uri="{FF2B5EF4-FFF2-40B4-BE49-F238E27FC236}">
                <a16:creationId xmlns:a16="http://schemas.microsoft.com/office/drawing/2014/main" id="{5C182678-CA29-4F2C-AA1E-A173B2182311}"/>
              </a:ext>
            </a:extLst>
          </p:cNvPr>
          <p:cNvSpPr txBox="1"/>
          <p:nvPr/>
        </p:nvSpPr>
        <p:spPr>
          <a:xfrm>
            <a:off x="6019591" y="5132804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hu-HU" sz="1600" dirty="0"/>
              <a:t> 5] / idő:=0</a:t>
            </a:r>
          </a:p>
        </p:txBody>
      </p:sp>
      <p:sp>
        <p:nvSpPr>
          <p:cNvPr id="91" name="Szövegdoboz 90">
            <a:extLst>
              <a:ext uri="{FF2B5EF4-FFF2-40B4-BE49-F238E27FC236}">
                <a16:creationId xmlns:a16="http://schemas.microsoft.com/office/drawing/2014/main" id="{6AD50E65-358C-48F1-BA06-46794E0E109A}"/>
              </a:ext>
            </a:extLst>
          </p:cNvPr>
          <p:cNvSpPr txBox="1"/>
          <p:nvPr/>
        </p:nvSpPr>
        <p:spPr>
          <a:xfrm>
            <a:off x="1742845" y="2383138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hu-HU" sz="1600" dirty="0"/>
              <a:t> 5] / idő:=0</a:t>
            </a:r>
          </a:p>
        </p:txBody>
      </p:sp>
      <p:sp>
        <p:nvSpPr>
          <p:cNvPr id="96" name="Szövegdoboz 95">
            <a:extLst>
              <a:ext uri="{FF2B5EF4-FFF2-40B4-BE49-F238E27FC236}">
                <a16:creationId xmlns:a16="http://schemas.microsoft.com/office/drawing/2014/main" id="{045E8731-7DBA-4550-9137-38385B60132D}"/>
              </a:ext>
            </a:extLst>
          </p:cNvPr>
          <p:cNvSpPr txBox="1"/>
          <p:nvPr/>
        </p:nvSpPr>
        <p:spPr>
          <a:xfrm>
            <a:off x="2021396" y="5168239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hu-HU" sz="1600" dirty="0"/>
              <a:t> 90] / idő:=0</a:t>
            </a:r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69DA5FFE-0FFD-4069-B357-DD39F1EBF197}"/>
              </a:ext>
            </a:extLst>
          </p:cNvPr>
          <p:cNvSpPr txBox="1"/>
          <p:nvPr/>
        </p:nvSpPr>
        <p:spPr>
          <a:xfrm>
            <a:off x="5812843" y="2368775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[idő </a:t>
            </a:r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≥</a:t>
            </a:r>
            <a:r>
              <a:rPr lang="hu-HU" sz="1600" dirty="0"/>
              <a:t> 60] / idő:=0</a:t>
            </a:r>
          </a:p>
        </p:txBody>
      </p:sp>
      <p:sp>
        <p:nvSpPr>
          <p:cNvPr id="98" name="Szövegdoboz 97">
            <a:extLst>
              <a:ext uri="{FF2B5EF4-FFF2-40B4-BE49-F238E27FC236}">
                <a16:creationId xmlns:a16="http://schemas.microsoft.com/office/drawing/2014/main" id="{30628A99-9D29-4B50-84C4-8137F7B40A2E}"/>
              </a:ext>
            </a:extLst>
          </p:cNvPr>
          <p:cNvSpPr txBox="1"/>
          <p:nvPr/>
        </p:nvSpPr>
        <p:spPr>
          <a:xfrm>
            <a:off x="3152790" y="3181899"/>
            <a:ext cx="1551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bekapcs / idő:=0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CC6A03A4-2347-45C0-BEAE-B7DABBCF664A}"/>
              </a:ext>
            </a:extLst>
          </p:cNvPr>
          <p:cNvSpPr txBox="1"/>
          <p:nvPr/>
        </p:nvSpPr>
        <p:spPr>
          <a:xfrm>
            <a:off x="429070" y="209869"/>
            <a:ext cx="10004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2. Egy közlekedési lámpán piros, piros-sárga, zöld, sárga fények vannak. A lámpa 60 másodpercig piros </a:t>
            </a:r>
            <a:br>
              <a:rPr lang="hu-HU" dirty="0"/>
            </a:br>
            <a:r>
              <a:rPr lang="hu-HU" dirty="0"/>
              <a:t>    és 90 másodpercig zöld színű. Az átmeneti állapotok 5 másodpercig tartanak: </a:t>
            </a:r>
            <a:br>
              <a:rPr lang="hu-HU" dirty="0"/>
            </a:br>
            <a:r>
              <a:rPr lang="hu-HU" dirty="0"/>
              <a:t>    pirosról a zöldre a piros-sárgán keresztül, zöldről a pirosra a sárgán keresztül. Kezdetben a lámpa piros. 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AEA25B39-4ADD-4D13-97D2-FB2414AE2E08}"/>
              </a:ext>
            </a:extLst>
          </p:cNvPr>
          <p:cNvSpPr/>
          <p:nvPr/>
        </p:nvSpPr>
        <p:spPr>
          <a:xfrm>
            <a:off x="9619611" y="2057901"/>
            <a:ext cx="1775534" cy="5808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piros</a:t>
            </a:r>
          </a:p>
          <a:p>
            <a:pPr algn="ctr"/>
            <a:r>
              <a:rPr lang="hu-HU" b="1" dirty="0"/>
              <a:t>do</a:t>
            </a:r>
            <a:r>
              <a:rPr lang="hu-HU" dirty="0"/>
              <a:t>/ wait 60 mp</a:t>
            </a:r>
          </a:p>
        </p:txBody>
      </p:sp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BAA8D7CE-1621-4759-B826-EDCB7706E239}"/>
              </a:ext>
            </a:extLst>
          </p:cNvPr>
          <p:cNvCxnSpPr>
            <a:stCxn id="35" idx="1"/>
            <a:endCxn id="35" idx="3"/>
          </p:cNvCxnSpPr>
          <p:nvPr/>
        </p:nvCxnSpPr>
        <p:spPr>
          <a:xfrm>
            <a:off x="9619611" y="2348340"/>
            <a:ext cx="17755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: lekerekített 37">
            <a:extLst>
              <a:ext uri="{FF2B5EF4-FFF2-40B4-BE49-F238E27FC236}">
                <a16:creationId xmlns:a16="http://schemas.microsoft.com/office/drawing/2014/main" id="{089A21E5-05FD-4EBD-8015-46D806CB46AA}"/>
              </a:ext>
            </a:extLst>
          </p:cNvPr>
          <p:cNvSpPr/>
          <p:nvPr/>
        </p:nvSpPr>
        <p:spPr>
          <a:xfrm>
            <a:off x="9619611" y="3184683"/>
            <a:ext cx="1775534" cy="5808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piros-sárga</a:t>
            </a:r>
          </a:p>
          <a:p>
            <a:pPr algn="ctr"/>
            <a:r>
              <a:rPr lang="hu-HU" b="1" dirty="0"/>
              <a:t>do</a:t>
            </a:r>
            <a:r>
              <a:rPr lang="hu-HU" dirty="0"/>
              <a:t>/ wait 5 mp</a:t>
            </a:r>
          </a:p>
        </p:txBody>
      </p:sp>
      <p:cxnSp>
        <p:nvCxnSpPr>
          <p:cNvPr id="40" name="Egyenes összekötő 39">
            <a:extLst>
              <a:ext uri="{FF2B5EF4-FFF2-40B4-BE49-F238E27FC236}">
                <a16:creationId xmlns:a16="http://schemas.microsoft.com/office/drawing/2014/main" id="{C691FE0F-7FA1-46BD-87CE-EC6DE5656C61}"/>
              </a:ext>
            </a:extLst>
          </p:cNvPr>
          <p:cNvCxnSpPr>
            <a:cxnSpLocks/>
            <a:stCxn id="38" idx="1"/>
            <a:endCxn id="38" idx="3"/>
          </p:cNvCxnSpPr>
          <p:nvPr/>
        </p:nvCxnSpPr>
        <p:spPr>
          <a:xfrm>
            <a:off x="9619611" y="3475122"/>
            <a:ext cx="17755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nyíllal 41">
            <a:extLst>
              <a:ext uri="{FF2B5EF4-FFF2-40B4-BE49-F238E27FC236}">
                <a16:creationId xmlns:a16="http://schemas.microsoft.com/office/drawing/2014/main" id="{BF2640C4-B7FD-497E-8579-8DC3826B5167}"/>
              </a:ext>
            </a:extLst>
          </p:cNvPr>
          <p:cNvCxnSpPr>
            <a:cxnSpLocks/>
            <a:stCxn id="35" idx="2"/>
            <a:endCxn id="38" idx="0"/>
          </p:cNvCxnSpPr>
          <p:nvPr/>
        </p:nvCxnSpPr>
        <p:spPr>
          <a:xfrm>
            <a:off x="10507378" y="2638778"/>
            <a:ext cx="0" cy="54590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02C44F14-1C9F-4D39-A54F-6489B5C992F6}"/>
              </a:ext>
            </a:extLst>
          </p:cNvPr>
          <p:cNvSpPr/>
          <p:nvPr/>
        </p:nvSpPr>
        <p:spPr>
          <a:xfrm>
            <a:off x="9619611" y="4345813"/>
            <a:ext cx="1775534" cy="5808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zöld</a:t>
            </a:r>
          </a:p>
          <a:p>
            <a:pPr algn="ctr"/>
            <a:r>
              <a:rPr lang="hu-HU" b="1" dirty="0"/>
              <a:t>do</a:t>
            </a:r>
            <a:r>
              <a:rPr lang="hu-HU" dirty="0"/>
              <a:t>/ wait 90 mp</a:t>
            </a:r>
          </a:p>
        </p:txBody>
      </p:sp>
      <p:cxnSp>
        <p:nvCxnSpPr>
          <p:cNvPr id="46" name="Egyenes összekötő 45">
            <a:extLst>
              <a:ext uri="{FF2B5EF4-FFF2-40B4-BE49-F238E27FC236}">
                <a16:creationId xmlns:a16="http://schemas.microsoft.com/office/drawing/2014/main" id="{F08AAE85-B6B3-4A3C-AC0B-E29AD8E918B3}"/>
              </a:ext>
            </a:extLst>
          </p:cNvPr>
          <p:cNvCxnSpPr>
            <a:cxnSpLocks/>
            <a:stCxn id="45" idx="1"/>
            <a:endCxn id="45" idx="3"/>
          </p:cNvCxnSpPr>
          <p:nvPr/>
        </p:nvCxnSpPr>
        <p:spPr>
          <a:xfrm>
            <a:off x="9619611" y="4636252"/>
            <a:ext cx="17755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4998CDA6-8DD4-4473-A2EC-EAE117F2E5DF}"/>
              </a:ext>
            </a:extLst>
          </p:cNvPr>
          <p:cNvCxnSpPr>
            <a:cxnSpLocks/>
            <a:stCxn id="38" idx="2"/>
            <a:endCxn id="45" idx="0"/>
          </p:cNvCxnSpPr>
          <p:nvPr/>
        </p:nvCxnSpPr>
        <p:spPr>
          <a:xfrm>
            <a:off x="10507378" y="3765560"/>
            <a:ext cx="0" cy="58025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églalap: lekerekített 50">
            <a:extLst>
              <a:ext uri="{FF2B5EF4-FFF2-40B4-BE49-F238E27FC236}">
                <a16:creationId xmlns:a16="http://schemas.microsoft.com/office/drawing/2014/main" id="{ECA212E2-BF5E-4692-BABF-12D36CCEA177}"/>
              </a:ext>
            </a:extLst>
          </p:cNvPr>
          <p:cNvSpPr/>
          <p:nvPr/>
        </p:nvSpPr>
        <p:spPr>
          <a:xfrm>
            <a:off x="9619611" y="5506793"/>
            <a:ext cx="1775534" cy="58087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sárga</a:t>
            </a:r>
          </a:p>
          <a:p>
            <a:pPr algn="ctr"/>
            <a:r>
              <a:rPr lang="hu-HU" b="1" dirty="0"/>
              <a:t>do</a:t>
            </a:r>
            <a:r>
              <a:rPr lang="hu-HU" dirty="0"/>
              <a:t>/ wait 60 mp</a:t>
            </a:r>
          </a:p>
        </p:txBody>
      </p:sp>
      <p:cxnSp>
        <p:nvCxnSpPr>
          <p:cNvPr id="52" name="Egyenes összekötő 51">
            <a:extLst>
              <a:ext uri="{FF2B5EF4-FFF2-40B4-BE49-F238E27FC236}">
                <a16:creationId xmlns:a16="http://schemas.microsoft.com/office/drawing/2014/main" id="{2E1D559D-B60D-4DF8-9D93-74220AD17FCA}"/>
              </a:ext>
            </a:extLst>
          </p:cNvPr>
          <p:cNvCxnSpPr>
            <a:cxnSpLocks/>
            <a:stCxn id="51" idx="1"/>
            <a:endCxn id="51" idx="3"/>
          </p:cNvCxnSpPr>
          <p:nvPr/>
        </p:nvCxnSpPr>
        <p:spPr>
          <a:xfrm>
            <a:off x="9619611" y="5797232"/>
            <a:ext cx="177553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nyíllal 52">
            <a:extLst>
              <a:ext uri="{FF2B5EF4-FFF2-40B4-BE49-F238E27FC236}">
                <a16:creationId xmlns:a16="http://schemas.microsoft.com/office/drawing/2014/main" id="{F018564A-9868-4FB5-82BE-724135DED2F3}"/>
              </a:ext>
            </a:extLst>
          </p:cNvPr>
          <p:cNvCxnSpPr>
            <a:cxnSpLocks/>
            <a:stCxn id="45" idx="2"/>
            <a:endCxn id="51" idx="0"/>
          </p:cNvCxnSpPr>
          <p:nvPr/>
        </p:nvCxnSpPr>
        <p:spPr>
          <a:xfrm>
            <a:off x="10507378" y="4926690"/>
            <a:ext cx="0" cy="58010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Összekötő: szögletes 53">
            <a:extLst>
              <a:ext uri="{FF2B5EF4-FFF2-40B4-BE49-F238E27FC236}">
                <a16:creationId xmlns:a16="http://schemas.microsoft.com/office/drawing/2014/main" id="{E719425E-7C6D-4B6E-BF48-9D646BE24BDC}"/>
              </a:ext>
            </a:extLst>
          </p:cNvPr>
          <p:cNvCxnSpPr>
            <a:cxnSpLocks/>
            <a:stCxn id="51" idx="1"/>
            <a:endCxn id="35" idx="1"/>
          </p:cNvCxnSpPr>
          <p:nvPr/>
        </p:nvCxnSpPr>
        <p:spPr>
          <a:xfrm rot="10800000">
            <a:off x="9619611" y="2348340"/>
            <a:ext cx="12700" cy="3448892"/>
          </a:xfrm>
          <a:prstGeom prst="bentConnector3">
            <a:avLst>
              <a:gd name="adj1" fmla="val 380000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5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5" grpId="0" animBg="1"/>
      <p:bldP spid="20" grpId="0"/>
      <p:bldP spid="25" grpId="0" animBg="1"/>
      <p:bldP spid="30" grpId="0" animBg="1"/>
      <p:bldP spid="39" grpId="0"/>
      <p:bldP spid="49" grpId="0"/>
      <p:bldP spid="63" grpId="0"/>
      <p:bldP spid="90" grpId="0"/>
      <p:bldP spid="91" grpId="0"/>
      <p:bldP spid="96" grpId="0"/>
      <p:bldP spid="97" grpId="0"/>
      <p:bldP spid="98" grpId="0"/>
      <p:bldP spid="35" grpId="0" animBg="1"/>
      <p:bldP spid="38" grpId="0" animBg="1"/>
      <p:bldP spid="45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757FF48C-C2E7-4BBA-AE9E-77290A6DC641}"/>
              </a:ext>
            </a:extLst>
          </p:cNvPr>
          <p:cNvSpPr txBox="1"/>
          <p:nvPr/>
        </p:nvSpPr>
        <p:spPr>
          <a:xfrm>
            <a:off x="401139" y="193354"/>
            <a:ext cx="111623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hu-HU" dirty="0"/>
              <a:t>3. Készítsük el egy videomagnó osztálydiagramját és állapotgépét! A magnóban található egy olvasó fej és egy motor, </a:t>
            </a:r>
            <a:br>
              <a:rPr lang="hu-HU" dirty="0"/>
            </a:br>
            <a:r>
              <a:rPr lang="hu-HU" dirty="0"/>
              <a:t>    amelyeket négy gomb segítségével vezérelhetünk. A gombokat elegendő megérinteni a vezérlés során. </a:t>
            </a:r>
            <a:br>
              <a:rPr lang="hu-HU" dirty="0"/>
            </a:br>
            <a:r>
              <a:rPr lang="hu-HU" dirty="0"/>
              <a:t>    A négy gomb és vezérlési szerepük a következő:</a:t>
            </a:r>
          </a:p>
          <a:p>
            <a:pPr lvl="0"/>
            <a:r>
              <a:rPr lang="hu-HU" dirty="0">
                <a:sym typeface="Webdings" panose="05030102010509060703" pitchFamily="18" charset="2"/>
              </a:rPr>
              <a:t>    -  </a:t>
            </a:r>
            <a:r>
              <a:rPr lang="hu-HU" dirty="0"/>
              <a:t>(állj) : leállítja a motort, és a fejet felemeli a szalagról, ha azon volt.;</a:t>
            </a:r>
          </a:p>
          <a:p>
            <a:pPr lvl="0"/>
            <a:r>
              <a:rPr lang="hu-HU" dirty="0">
                <a:sym typeface="Webdings" panose="05030102010509060703" pitchFamily="18" charset="2"/>
              </a:rPr>
              <a:t>    -  </a:t>
            </a:r>
            <a:r>
              <a:rPr lang="hu-HU" dirty="0"/>
              <a:t>(lejátszás) : lejátszó sebességbe helyezi a motort, és a fejet a szalagra helyezi.</a:t>
            </a:r>
          </a:p>
          <a:p>
            <a:pPr lvl="0"/>
            <a:r>
              <a:rPr lang="hu-HU" dirty="0">
                <a:sym typeface="Webdings" panose="05030102010509060703" pitchFamily="18" charset="2"/>
              </a:rPr>
              <a:t>    -  </a:t>
            </a:r>
            <a:r>
              <a:rPr lang="hu-HU" dirty="0"/>
              <a:t>(előre) : a motor előre csévéli a szalagot</a:t>
            </a:r>
          </a:p>
          <a:p>
            <a:pPr lvl="0"/>
            <a:r>
              <a:rPr lang="hu-HU" dirty="0">
                <a:sym typeface="Webdings" panose="05030102010509060703" pitchFamily="18" charset="2"/>
              </a:rPr>
              <a:t>    -  </a:t>
            </a:r>
            <a:r>
              <a:rPr lang="hu-HU" dirty="0"/>
              <a:t>(hátra) : a motor hátra csévéli a szalagot</a:t>
            </a:r>
          </a:p>
          <a:p>
            <a:r>
              <a:rPr lang="hu-HU" dirty="0"/>
              <a:t>    Előre, illetve hátracsévélés alatt a fej a szalagon lehet: ez a gyorskeresés funkció</a:t>
            </a:r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95C78BD2-41FB-430B-837E-9C3EAACADA30}"/>
              </a:ext>
            </a:extLst>
          </p:cNvPr>
          <p:cNvSpPr/>
          <p:nvPr/>
        </p:nvSpPr>
        <p:spPr>
          <a:xfrm>
            <a:off x="4058014" y="2807210"/>
            <a:ext cx="843055" cy="4793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Magnó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C97A7D9D-605E-4E5C-BE2E-A7DD0D4847FA}"/>
              </a:ext>
            </a:extLst>
          </p:cNvPr>
          <p:cNvSpPr/>
          <p:nvPr/>
        </p:nvSpPr>
        <p:spPr>
          <a:xfrm>
            <a:off x="1085964" y="4112951"/>
            <a:ext cx="962601" cy="434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Fej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2DC07853-980D-4A10-90F0-F373D2A91935}"/>
              </a:ext>
            </a:extLst>
          </p:cNvPr>
          <p:cNvSpPr/>
          <p:nvPr/>
        </p:nvSpPr>
        <p:spPr>
          <a:xfrm>
            <a:off x="4018165" y="5263456"/>
            <a:ext cx="843055" cy="4793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Gomb</a:t>
            </a: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6EECC680-464E-48E5-9BB1-C590A594A15D}"/>
              </a:ext>
            </a:extLst>
          </p:cNvPr>
          <p:cNvSpPr/>
          <p:nvPr/>
        </p:nvSpPr>
        <p:spPr>
          <a:xfrm>
            <a:off x="6850281" y="4112951"/>
            <a:ext cx="962602" cy="434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Motor</a:t>
            </a:r>
          </a:p>
        </p:txBody>
      </p:sp>
      <p:sp>
        <p:nvSpPr>
          <p:cNvPr id="45" name="Rombusz 44">
            <a:extLst>
              <a:ext uri="{FF2B5EF4-FFF2-40B4-BE49-F238E27FC236}">
                <a16:creationId xmlns:a16="http://schemas.microsoft.com/office/drawing/2014/main" id="{913B334A-F81C-480F-8E23-5A900F997929}"/>
              </a:ext>
            </a:extLst>
          </p:cNvPr>
          <p:cNvSpPr/>
          <p:nvPr/>
        </p:nvSpPr>
        <p:spPr>
          <a:xfrm>
            <a:off x="4408519" y="3286604"/>
            <a:ext cx="142043" cy="239697"/>
          </a:xfrm>
          <a:prstGeom prst="diamond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46" name="Összekötő: szögletes 45">
            <a:extLst>
              <a:ext uri="{FF2B5EF4-FFF2-40B4-BE49-F238E27FC236}">
                <a16:creationId xmlns:a16="http://schemas.microsoft.com/office/drawing/2014/main" id="{CFCDB04D-7513-4925-B4B4-B066B7693D5C}"/>
              </a:ext>
            </a:extLst>
          </p:cNvPr>
          <p:cNvCxnSpPr>
            <a:cxnSpLocks/>
            <a:stCxn id="34" idx="0"/>
            <a:endCxn id="45" idx="2"/>
          </p:cNvCxnSpPr>
          <p:nvPr/>
        </p:nvCxnSpPr>
        <p:spPr>
          <a:xfrm rot="5400000" flipH="1" flipV="1">
            <a:off x="2730078" y="2363488"/>
            <a:ext cx="586650" cy="2912276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Összekötő: szögletes 47">
            <a:extLst>
              <a:ext uri="{FF2B5EF4-FFF2-40B4-BE49-F238E27FC236}">
                <a16:creationId xmlns:a16="http://schemas.microsoft.com/office/drawing/2014/main" id="{084D8EB9-D1D3-423F-97BC-8858C3CA1881}"/>
              </a:ext>
            </a:extLst>
          </p:cNvPr>
          <p:cNvCxnSpPr>
            <a:cxnSpLocks/>
            <a:stCxn id="44" idx="0"/>
            <a:endCxn id="45" idx="2"/>
          </p:cNvCxnSpPr>
          <p:nvPr/>
        </p:nvCxnSpPr>
        <p:spPr>
          <a:xfrm rot="16200000" flipV="1">
            <a:off x="5612237" y="2393605"/>
            <a:ext cx="586650" cy="285204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Összekötő: szögletes 48">
            <a:extLst>
              <a:ext uri="{FF2B5EF4-FFF2-40B4-BE49-F238E27FC236}">
                <a16:creationId xmlns:a16="http://schemas.microsoft.com/office/drawing/2014/main" id="{9C3F6472-19A4-47C5-9229-E09E9C9947DA}"/>
              </a:ext>
            </a:extLst>
          </p:cNvPr>
          <p:cNvCxnSpPr>
            <a:cxnSpLocks/>
            <a:stCxn id="34" idx="2"/>
            <a:endCxn id="50" idx="2"/>
          </p:cNvCxnSpPr>
          <p:nvPr/>
        </p:nvCxnSpPr>
        <p:spPr>
          <a:xfrm rot="16200000" flipH="1">
            <a:off x="2241385" y="3873755"/>
            <a:ext cx="1192790" cy="2541031"/>
          </a:xfrm>
          <a:prstGeom prst="bentConnector3">
            <a:avLst>
              <a:gd name="adj1" fmla="val 11916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zövegdoboz 49">
            <a:extLst>
              <a:ext uri="{FF2B5EF4-FFF2-40B4-BE49-F238E27FC236}">
                <a16:creationId xmlns:a16="http://schemas.microsoft.com/office/drawing/2014/main" id="{046C7EE7-AB26-4DAB-B37D-23C803E3D304}"/>
              </a:ext>
            </a:extLst>
          </p:cNvPr>
          <p:cNvSpPr txBox="1"/>
          <p:nvPr/>
        </p:nvSpPr>
        <p:spPr>
          <a:xfrm>
            <a:off x="4015930" y="5371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cxnSp>
        <p:nvCxnSpPr>
          <p:cNvPr id="52" name="Összekötő: szögletes 51">
            <a:extLst>
              <a:ext uri="{FF2B5EF4-FFF2-40B4-BE49-F238E27FC236}">
                <a16:creationId xmlns:a16="http://schemas.microsoft.com/office/drawing/2014/main" id="{BC03A939-75E5-4A31-84AA-4D23EC96D299}"/>
              </a:ext>
            </a:extLst>
          </p:cNvPr>
          <p:cNvCxnSpPr>
            <a:cxnSpLocks/>
            <a:stCxn id="58" idx="2"/>
            <a:endCxn id="44" idx="2"/>
          </p:cNvCxnSpPr>
          <p:nvPr/>
        </p:nvCxnSpPr>
        <p:spPr>
          <a:xfrm rot="5400000" flipH="1" flipV="1">
            <a:off x="5448816" y="3866436"/>
            <a:ext cx="1201326" cy="2564206"/>
          </a:xfrm>
          <a:prstGeom prst="bentConnector3">
            <a:avLst>
              <a:gd name="adj1" fmla="val -1902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Szövegdoboz 57">
            <a:extLst>
              <a:ext uri="{FF2B5EF4-FFF2-40B4-BE49-F238E27FC236}">
                <a16:creationId xmlns:a16="http://schemas.microsoft.com/office/drawing/2014/main" id="{5CCA6F28-E084-41CD-9509-1921E9405B11}"/>
              </a:ext>
            </a:extLst>
          </p:cNvPr>
          <p:cNvSpPr txBox="1"/>
          <p:nvPr/>
        </p:nvSpPr>
        <p:spPr>
          <a:xfrm>
            <a:off x="4675010" y="5379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/>
          </a:p>
        </p:txBody>
      </p:sp>
      <p:sp>
        <p:nvSpPr>
          <p:cNvPr id="59" name="Háromszög 58">
            <a:extLst>
              <a:ext uri="{FF2B5EF4-FFF2-40B4-BE49-F238E27FC236}">
                <a16:creationId xmlns:a16="http://schemas.microsoft.com/office/drawing/2014/main" id="{12448EC7-CE40-4277-B7AC-4EDB37B34BB4}"/>
              </a:ext>
            </a:extLst>
          </p:cNvPr>
          <p:cNvSpPr/>
          <p:nvPr/>
        </p:nvSpPr>
        <p:spPr>
          <a:xfrm rot="5400000">
            <a:off x="6392160" y="5769025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0" name="Háromszög 59">
            <a:extLst>
              <a:ext uri="{FF2B5EF4-FFF2-40B4-BE49-F238E27FC236}">
                <a16:creationId xmlns:a16="http://schemas.microsoft.com/office/drawing/2014/main" id="{531035F1-27C7-481D-A9EE-920E1F24C7BC}"/>
              </a:ext>
            </a:extLst>
          </p:cNvPr>
          <p:cNvSpPr/>
          <p:nvPr/>
        </p:nvSpPr>
        <p:spPr>
          <a:xfrm rot="16200000">
            <a:off x="2374767" y="5759903"/>
            <a:ext cx="143510" cy="12632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D6CAD21F-2CC2-4EEF-AF40-3F7151E59551}"/>
              </a:ext>
            </a:extLst>
          </p:cNvPr>
          <p:cNvSpPr txBox="1"/>
          <p:nvPr/>
        </p:nvSpPr>
        <p:spPr>
          <a:xfrm>
            <a:off x="5735452" y="5667583"/>
            <a:ext cx="721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vezérli</a:t>
            </a:r>
          </a:p>
        </p:txBody>
      </p: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E6EC39E5-23B8-4103-8691-EED046EB2EC1}"/>
              </a:ext>
            </a:extLst>
          </p:cNvPr>
          <p:cNvSpPr txBox="1"/>
          <p:nvPr/>
        </p:nvSpPr>
        <p:spPr>
          <a:xfrm>
            <a:off x="2455495" y="5653791"/>
            <a:ext cx="721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vezérli</a:t>
            </a:r>
          </a:p>
        </p:txBody>
      </p:sp>
      <p:sp>
        <p:nvSpPr>
          <p:cNvPr id="66" name="Háromszög 65">
            <a:extLst>
              <a:ext uri="{FF2B5EF4-FFF2-40B4-BE49-F238E27FC236}">
                <a16:creationId xmlns:a16="http://schemas.microsoft.com/office/drawing/2014/main" id="{B994EC67-68DE-40C3-BA5D-0995314F9583}"/>
              </a:ext>
            </a:extLst>
          </p:cNvPr>
          <p:cNvSpPr/>
          <p:nvPr/>
        </p:nvSpPr>
        <p:spPr>
          <a:xfrm rot="10800000">
            <a:off x="4325410" y="5086415"/>
            <a:ext cx="186431" cy="164803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7" name="Téglalap 66">
            <a:extLst>
              <a:ext uri="{FF2B5EF4-FFF2-40B4-BE49-F238E27FC236}">
                <a16:creationId xmlns:a16="http://schemas.microsoft.com/office/drawing/2014/main" id="{4C772C9E-1C3A-41FB-9D9A-B253A4B202E8}"/>
              </a:ext>
            </a:extLst>
          </p:cNvPr>
          <p:cNvSpPr/>
          <p:nvPr/>
        </p:nvSpPr>
        <p:spPr>
          <a:xfrm>
            <a:off x="2247547" y="4118058"/>
            <a:ext cx="962602" cy="434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Lejátszó</a:t>
            </a:r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2D666C73-4219-483A-AB5F-F34AC008BC2E}"/>
              </a:ext>
            </a:extLst>
          </p:cNvPr>
          <p:cNvSpPr/>
          <p:nvPr/>
        </p:nvSpPr>
        <p:spPr>
          <a:xfrm>
            <a:off x="3380464" y="4118064"/>
            <a:ext cx="962602" cy="434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Stop</a:t>
            </a:r>
          </a:p>
        </p:txBody>
      </p:sp>
      <p:cxnSp>
        <p:nvCxnSpPr>
          <p:cNvPr id="69" name="Összekötő: szögletes 68">
            <a:extLst>
              <a:ext uri="{FF2B5EF4-FFF2-40B4-BE49-F238E27FC236}">
                <a16:creationId xmlns:a16="http://schemas.microsoft.com/office/drawing/2014/main" id="{34B3AC3C-91F7-436F-9BF8-B48F6C72CC8A}"/>
              </a:ext>
            </a:extLst>
          </p:cNvPr>
          <p:cNvCxnSpPr>
            <a:cxnSpLocks/>
            <a:stCxn id="67" idx="2"/>
            <a:endCxn id="66" idx="3"/>
          </p:cNvCxnSpPr>
          <p:nvPr/>
        </p:nvCxnSpPr>
        <p:spPr>
          <a:xfrm rot="16200000" flipH="1">
            <a:off x="3307023" y="3974813"/>
            <a:ext cx="533426" cy="168977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Összekötő: szögletes 69">
            <a:extLst>
              <a:ext uri="{FF2B5EF4-FFF2-40B4-BE49-F238E27FC236}">
                <a16:creationId xmlns:a16="http://schemas.microsoft.com/office/drawing/2014/main" id="{246295F8-8C95-4EC1-BA3C-257A62512F31}"/>
              </a:ext>
            </a:extLst>
          </p:cNvPr>
          <p:cNvCxnSpPr>
            <a:cxnSpLocks/>
            <a:stCxn id="68" idx="2"/>
            <a:endCxn id="66" idx="3"/>
          </p:cNvCxnSpPr>
          <p:nvPr/>
        </p:nvCxnSpPr>
        <p:spPr>
          <a:xfrm rot="16200000" flipH="1">
            <a:off x="3873482" y="4541272"/>
            <a:ext cx="533426" cy="55686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églalap 70">
            <a:extLst>
              <a:ext uri="{FF2B5EF4-FFF2-40B4-BE49-F238E27FC236}">
                <a16:creationId xmlns:a16="http://schemas.microsoft.com/office/drawing/2014/main" id="{122A282D-4C93-4354-8688-796F548C8A68}"/>
              </a:ext>
            </a:extLst>
          </p:cNvPr>
          <p:cNvSpPr/>
          <p:nvPr/>
        </p:nvSpPr>
        <p:spPr>
          <a:xfrm>
            <a:off x="4548914" y="4118058"/>
            <a:ext cx="962602" cy="4349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Előre</a:t>
            </a:r>
          </a:p>
        </p:txBody>
      </p:sp>
      <p:sp>
        <p:nvSpPr>
          <p:cNvPr id="72" name="Téglalap 71">
            <a:extLst>
              <a:ext uri="{FF2B5EF4-FFF2-40B4-BE49-F238E27FC236}">
                <a16:creationId xmlns:a16="http://schemas.microsoft.com/office/drawing/2014/main" id="{4C5F2C08-CC99-4561-8BEA-F72A85C0F2D3}"/>
              </a:ext>
            </a:extLst>
          </p:cNvPr>
          <p:cNvSpPr/>
          <p:nvPr/>
        </p:nvSpPr>
        <p:spPr>
          <a:xfrm>
            <a:off x="5681831" y="4118064"/>
            <a:ext cx="962602" cy="434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Hátra</a:t>
            </a:r>
          </a:p>
        </p:txBody>
      </p:sp>
      <p:cxnSp>
        <p:nvCxnSpPr>
          <p:cNvPr id="73" name="Összekötő: szögletes 72">
            <a:extLst>
              <a:ext uri="{FF2B5EF4-FFF2-40B4-BE49-F238E27FC236}">
                <a16:creationId xmlns:a16="http://schemas.microsoft.com/office/drawing/2014/main" id="{D7CD9272-CEAD-4EBB-BE68-E030ECDA6FDE}"/>
              </a:ext>
            </a:extLst>
          </p:cNvPr>
          <p:cNvCxnSpPr>
            <a:cxnSpLocks/>
            <a:stCxn id="71" idx="2"/>
            <a:endCxn id="66" idx="3"/>
          </p:cNvCxnSpPr>
          <p:nvPr/>
        </p:nvCxnSpPr>
        <p:spPr>
          <a:xfrm rot="5400000">
            <a:off x="4457707" y="4513907"/>
            <a:ext cx="533426" cy="61159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Összekötő: szögletes 73">
            <a:extLst>
              <a:ext uri="{FF2B5EF4-FFF2-40B4-BE49-F238E27FC236}">
                <a16:creationId xmlns:a16="http://schemas.microsoft.com/office/drawing/2014/main" id="{F54BCDB4-DC82-4DB6-9B9E-18F5A4DE9D0A}"/>
              </a:ext>
            </a:extLst>
          </p:cNvPr>
          <p:cNvCxnSpPr>
            <a:cxnSpLocks/>
            <a:stCxn id="72" idx="2"/>
            <a:endCxn id="66" idx="3"/>
          </p:cNvCxnSpPr>
          <p:nvPr/>
        </p:nvCxnSpPr>
        <p:spPr>
          <a:xfrm rot="5400000">
            <a:off x="5024166" y="3947449"/>
            <a:ext cx="533426" cy="1744507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Összekötő: szögletes 100">
            <a:extLst>
              <a:ext uri="{FF2B5EF4-FFF2-40B4-BE49-F238E27FC236}">
                <a16:creationId xmlns:a16="http://schemas.microsoft.com/office/drawing/2014/main" id="{808FC1F6-F5B6-4D7F-AF18-A8E019295DF2}"/>
              </a:ext>
            </a:extLst>
          </p:cNvPr>
          <p:cNvCxnSpPr>
            <a:cxnSpLocks/>
            <a:stCxn id="72" idx="0"/>
            <a:endCxn id="45" idx="2"/>
          </p:cNvCxnSpPr>
          <p:nvPr/>
        </p:nvCxnSpPr>
        <p:spPr>
          <a:xfrm rot="16200000" flipV="1">
            <a:off x="5025456" y="2980387"/>
            <a:ext cx="591763" cy="1683591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Összekötő: szögletes 103">
            <a:extLst>
              <a:ext uri="{FF2B5EF4-FFF2-40B4-BE49-F238E27FC236}">
                <a16:creationId xmlns:a16="http://schemas.microsoft.com/office/drawing/2014/main" id="{7B0F48AF-F5CB-479D-A8A2-3BC7C3F897A4}"/>
              </a:ext>
            </a:extLst>
          </p:cNvPr>
          <p:cNvCxnSpPr>
            <a:cxnSpLocks/>
            <a:stCxn id="71" idx="0"/>
            <a:endCxn id="45" idx="2"/>
          </p:cNvCxnSpPr>
          <p:nvPr/>
        </p:nvCxnSpPr>
        <p:spPr>
          <a:xfrm rot="16200000" flipV="1">
            <a:off x="4459000" y="3546843"/>
            <a:ext cx="591757" cy="55067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Összekötő: szögletes 106">
            <a:extLst>
              <a:ext uri="{FF2B5EF4-FFF2-40B4-BE49-F238E27FC236}">
                <a16:creationId xmlns:a16="http://schemas.microsoft.com/office/drawing/2014/main" id="{10998A14-A238-4323-B5F6-4B95B1DDD905}"/>
              </a:ext>
            </a:extLst>
          </p:cNvPr>
          <p:cNvCxnSpPr>
            <a:cxnSpLocks/>
            <a:stCxn id="68" idx="0"/>
            <a:endCxn id="45" idx="2"/>
          </p:cNvCxnSpPr>
          <p:nvPr/>
        </p:nvCxnSpPr>
        <p:spPr>
          <a:xfrm rot="5400000" flipH="1" flipV="1">
            <a:off x="3874772" y="3513295"/>
            <a:ext cx="591763" cy="617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Összekötő: szögletes 109">
            <a:extLst>
              <a:ext uri="{FF2B5EF4-FFF2-40B4-BE49-F238E27FC236}">
                <a16:creationId xmlns:a16="http://schemas.microsoft.com/office/drawing/2014/main" id="{9E4BC644-D244-4C89-A6C2-C870C136D8E5}"/>
              </a:ext>
            </a:extLst>
          </p:cNvPr>
          <p:cNvCxnSpPr>
            <a:cxnSpLocks/>
            <a:stCxn id="67" idx="0"/>
            <a:endCxn id="45" idx="2"/>
          </p:cNvCxnSpPr>
          <p:nvPr/>
        </p:nvCxnSpPr>
        <p:spPr>
          <a:xfrm rot="5400000" flipH="1" flipV="1">
            <a:off x="3308316" y="2946834"/>
            <a:ext cx="591757" cy="1750693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8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44" grpId="0" animBg="1"/>
      <p:bldP spid="45" grpId="0" animBg="1"/>
      <p:bldP spid="59" grpId="0" animBg="1"/>
      <p:bldP spid="60" grpId="0" animBg="1"/>
      <p:bldP spid="61" grpId="0"/>
      <p:bldP spid="62" grpId="0"/>
      <p:bldP spid="66" grpId="0" animBg="1"/>
      <p:bldP spid="67" grpId="0" animBg="1"/>
      <p:bldP spid="68" grpId="0" animBg="1"/>
      <p:bldP spid="71" grpId="0" animBg="1"/>
      <p:bldP spid="7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églalap: lekerekített 86">
            <a:extLst>
              <a:ext uri="{FF2B5EF4-FFF2-40B4-BE49-F238E27FC236}">
                <a16:creationId xmlns:a16="http://schemas.microsoft.com/office/drawing/2014/main" id="{74D1D22B-C019-4248-A560-BD060A7AA8E7}"/>
              </a:ext>
            </a:extLst>
          </p:cNvPr>
          <p:cNvSpPr/>
          <p:nvPr/>
        </p:nvSpPr>
        <p:spPr>
          <a:xfrm>
            <a:off x="239427" y="2557609"/>
            <a:ext cx="4579215" cy="209484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u-HU" dirty="0"/>
              <a:t>Fej</a:t>
            </a:r>
          </a:p>
        </p:txBody>
      </p:sp>
      <p:sp>
        <p:nvSpPr>
          <p:cNvPr id="88" name="Téglalap: lekerekített 87">
            <a:extLst>
              <a:ext uri="{FF2B5EF4-FFF2-40B4-BE49-F238E27FC236}">
                <a16:creationId xmlns:a16="http://schemas.microsoft.com/office/drawing/2014/main" id="{51C42980-FE19-4EB2-9695-49CD6E54658C}"/>
              </a:ext>
            </a:extLst>
          </p:cNvPr>
          <p:cNvSpPr/>
          <p:nvPr/>
        </p:nvSpPr>
        <p:spPr>
          <a:xfrm>
            <a:off x="1217411" y="3475260"/>
            <a:ext cx="1111511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magában</a:t>
            </a:r>
          </a:p>
        </p:txBody>
      </p:sp>
      <p:sp>
        <p:nvSpPr>
          <p:cNvPr id="89" name="Téglalap: lekerekített 88">
            <a:extLst>
              <a:ext uri="{FF2B5EF4-FFF2-40B4-BE49-F238E27FC236}">
                <a16:creationId xmlns:a16="http://schemas.microsoft.com/office/drawing/2014/main" id="{6FD35D7F-95F1-4BA2-ACCC-6D472D7650A8}"/>
              </a:ext>
            </a:extLst>
          </p:cNvPr>
          <p:cNvSpPr/>
          <p:nvPr/>
        </p:nvSpPr>
        <p:spPr>
          <a:xfrm>
            <a:off x="3559040" y="3460602"/>
            <a:ext cx="1099499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szalagon</a:t>
            </a:r>
          </a:p>
        </p:txBody>
      </p:sp>
      <p:cxnSp>
        <p:nvCxnSpPr>
          <p:cNvPr id="90" name="Egyenes összekötő nyíllal 89">
            <a:extLst>
              <a:ext uri="{FF2B5EF4-FFF2-40B4-BE49-F238E27FC236}">
                <a16:creationId xmlns:a16="http://schemas.microsoft.com/office/drawing/2014/main" id="{F5128320-30F8-4AE6-8069-2A3432DFEF34}"/>
              </a:ext>
            </a:extLst>
          </p:cNvPr>
          <p:cNvCxnSpPr>
            <a:cxnSpLocks/>
          </p:cNvCxnSpPr>
          <p:nvPr/>
        </p:nvCxnSpPr>
        <p:spPr>
          <a:xfrm>
            <a:off x="2328921" y="3560492"/>
            <a:ext cx="1230118" cy="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>
            <a:extLst>
              <a:ext uri="{FF2B5EF4-FFF2-40B4-BE49-F238E27FC236}">
                <a16:creationId xmlns:a16="http://schemas.microsoft.com/office/drawing/2014/main" id="{2AEB2380-76CE-46B0-9423-F959E92B3C75}"/>
              </a:ext>
            </a:extLst>
          </p:cNvPr>
          <p:cNvCxnSpPr>
            <a:cxnSpLocks/>
          </p:cNvCxnSpPr>
          <p:nvPr/>
        </p:nvCxnSpPr>
        <p:spPr>
          <a:xfrm flipH="1">
            <a:off x="2328921" y="3899045"/>
            <a:ext cx="12301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nyíllal 91">
            <a:extLst>
              <a:ext uri="{FF2B5EF4-FFF2-40B4-BE49-F238E27FC236}">
                <a16:creationId xmlns:a16="http://schemas.microsoft.com/office/drawing/2014/main" id="{D39906D4-3E58-4130-91F1-DC93DD813A1F}"/>
              </a:ext>
            </a:extLst>
          </p:cNvPr>
          <p:cNvCxnSpPr>
            <a:cxnSpLocks/>
            <a:stCxn id="93" idx="6"/>
            <a:endCxn id="88" idx="1"/>
          </p:cNvCxnSpPr>
          <p:nvPr/>
        </p:nvCxnSpPr>
        <p:spPr>
          <a:xfrm flipV="1">
            <a:off x="569209" y="3714957"/>
            <a:ext cx="648202" cy="575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Ellipszis 92">
            <a:extLst>
              <a:ext uri="{FF2B5EF4-FFF2-40B4-BE49-F238E27FC236}">
                <a16:creationId xmlns:a16="http://schemas.microsoft.com/office/drawing/2014/main" id="{7D9B65D5-DE78-44C1-81E8-7AE165737284}"/>
              </a:ext>
            </a:extLst>
          </p:cNvPr>
          <p:cNvSpPr/>
          <p:nvPr/>
        </p:nvSpPr>
        <p:spPr>
          <a:xfrm>
            <a:off x="421193" y="3637534"/>
            <a:ext cx="148016" cy="1663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4" name="Szövegdoboz 93">
            <a:extLst>
              <a:ext uri="{FF2B5EF4-FFF2-40B4-BE49-F238E27FC236}">
                <a16:creationId xmlns:a16="http://schemas.microsoft.com/office/drawing/2014/main" id="{76E3A35B-FB03-4F06-9AE0-99B71113B9A9}"/>
              </a:ext>
            </a:extLst>
          </p:cNvPr>
          <p:cNvSpPr txBox="1"/>
          <p:nvPr/>
        </p:nvSpPr>
        <p:spPr>
          <a:xfrm>
            <a:off x="2715402" y="3221938"/>
            <a:ext cx="34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</a:t>
            </a:r>
            <a:endParaRPr lang="hu-HU" sz="1600" dirty="0"/>
          </a:p>
        </p:txBody>
      </p:sp>
      <p:cxnSp>
        <p:nvCxnSpPr>
          <p:cNvPr id="95" name="Egyenes összekötő 94">
            <a:extLst>
              <a:ext uri="{FF2B5EF4-FFF2-40B4-BE49-F238E27FC236}">
                <a16:creationId xmlns:a16="http://schemas.microsoft.com/office/drawing/2014/main" id="{168B5DAC-7ACD-4DA5-9AAD-BED5581F4AC6}"/>
              </a:ext>
            </a:extLst>
          </p:cNvPr>
          <p:cNvCxnSpPr>
            <a:cxnSpLocks/>
          </p:cNvCxnSpPr>
          <p:nvPr/>
        </p:nvCxnSpPr>
        <p:spPr>
          <a:xfrm>
            <a:off x="239426" y="3099146"/>
            <a:ext cx="45792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Szövegdoboz 85">
            <a:extLst>
              <a:ext uri="{FF2B5EF4-FFF2-40B4-BE49-F238E27FC236}">
                <a16:creationId xmlns:a16="http://schemas.microsoft.com/office/drawing/2014/main" id="{74510863-3602-4892-AE2D-DBC97E2BA67C}"/>
              </a:ext>
            </a:extLst>
          </p:cNvPr>
          <p:cNvSpPr txBox="1"/>
          <p:nvPr/>
        </p:nvSpPr>
        <p:spPr>
          <a:xfrm>
            <a:off x="2722320" y="3856152"/>
            <a:ext cx="340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</a:t>
            </a:r>
            <a:endParaRPr lang="hu-HU" sz="1600" dirty="0"/>
          </a:p>
        </p:txBody>
      </p:sp>
      <p:grpSp>
        <p:nvGrpSpPr>
          <p:cNvPr id="96" name="Csoportba foglalás 95">
            <a:extLst>
              <a:ext uri="{FF2B5EF4-FFF2-40B4-BE49-F238E27FC236}">
                <a16:creationId xmlns:a16="http://schemas.microsoft.com/office/drawing/2014/main" id="{CD862993-827A-4B97-BF55-F7521D9BC922}"/>
              </a:ext>
            </a:extLst>
          </p:cNvPr>
          <p:cNvGrpSpPr/>
          <p:nvPr/>
        </p:nvGrpSpPr>
        <p:grpSpPr>
          <a:xfrm>
            <a:off x="3559039" y="351240"/>
            <a:ext cx="2851489" cy="1837562"/>
            <a:chOff x="6096001" y="430554"/>
            <a:chExt cx="2851489" cy="1837562"/>
          </a:xfrm>
        </p:grpSpPr>
        <p:sp>
          <p:nvSpPr>
            <p:cNvPr id="108" name="Téglalap: lekerekített 107">
              <a:extLst>
                <a:ext uri="{FF2B5EF4-FFF2-40B4-BE49-F238E27FC236}">
                  <a16:creationId xmlns:a16="http://schemas.microsoft.com/office/drawing/2014/main" id="{31CF58A4-D651-47FB-BEA0-E89E9FE93316}"/>
                </a:ext>
              </a:extLst>
            </p:cNvPr>
            <p:cNvSpPr/>
            <p:nvPr/>
          </p:nvSpPr>
          <p:spPr>
            <a:xfrm>
              <a:off x="6096002" y="430554"/>
              <a:ext cx="2851488" cy="183756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hu-HU" dirty="0"/>
                <a:t>Magnó</a:t>
              </a:r>
            </a:p>
          </p:txBody>
        </p:sp>
        <p:sp>
          <p:nvSpPr>
            <p:cNvPr id="143" name="Téglalap: lekerekített 142">
              <a:extLst>
                <a:ext uri="{FF2B5EF4-FFF2-40B4-BE49-F238E27FC236}">
                  <a16:creationId xmlns:a16="http://schemas.microsoft.com/office/drawing/2014/main" id="{DA6F7E2F-54B7-4FD1-AAF8-D4F15BC4FA55}"/>
                </a:ext>
              </a:extLst>
            </p:cNvPr>
            <p:cNvSpPr/>
            <p:nvPr/>
          </p:nvSpPr>
          <p:spPr>
            <a:xfrm>
              <a:off x="6329507" y="1349335"/>
              <a:ext cx="893346" cy="4793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Fej</a:t>
              </a:r>
            </a:p>
          </p:txBody>
        </p:sp>
        <p:sp>
          <p:nvSpPr>
            <p:cNvPr id="144" name="Téglalap: lekerekített 143">
              <a:extLst>
                <a:ext uri="{FF2B5EF4-FFF2-40B4-BE49-F238E27FC236}">
                  <a16:creationId xmlns:a16="http://schemas.microsoft.com/office/drawing/2014/main" id="{CD1552EA-8E5D-4B07-9642-652A6D658529}"/>
                </a:ext>
              </a:extLst>
            </p:cNvPr>
            <p:cNvSpPr/>
            <p:nvPr/>
          </p:nvSpPr>
          <p:spPr>
            <a:xfrm>
              <a:off x="7775825" y="1354093"/>
              <a:ext cx="891201" cy="4793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Motor</a:t>
              </a:r>
            </a:p>
          </p:txBody>
        </p:sp>
        <p:cxnSp>
          <p:nvCxnSpPr>
            <p:cNvPr id="145" name="Egyenes összekötő 144">
              <a:extLst>
                <a:ext uri="{FF2B5EF4-FFF2-40B4-BE49-F238E27FC236}">
                  <a16:creationId xmlns:a16="http://schemas.microsoft.com/office/drawing/2014/main" id="{C4F34078-6619-48F0-AAC9-A1944489048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1" y="974186"/>
              <a:ext cx="28514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Egyenes összekötő 145">
              <a:extLst>
                <a:ext uri="{FF2B5EF4-FFF2-40B4-BE49-F238E27FC236}">
                  <a16:creationId xmlns:a16="http://schemas.microsoft.com/office/drawing/2014/main" id="{E964678C-44FE-47C5-A1A7-2A687194111F}"/>
                </a:ext>
              </a:extLst>
            </p:cNvPr>
            <p:cNvCxnSpPr>
              <a:cxnSpLocks/>
              <a:endCxn id="108" idx="2"/>
            </p:cNvCxnSpPr>
            <p:nvPr/>
          </p:nvCxnSpPr>
          <p:spPr>
            <a:xfrm>
              <a:off x="7521746" y="974186"/>
              <a:ext cx="0" cy="129393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églalap: lekerekített 97">
            <a:extLst>
              <a:ext uri="{FF2B5EF4-FFF2-40B4-BE49-F238E27FC236}">
                <a16:creationId xmlns:a16="http://schemas.microsoft.com/office/drawing/2014/main" id="{C450D6AA-5A1C-44BE-A116-5BAE7096402C}"/>
              </a:ext>
            </a:extLst>
          </p:cNvPr>
          <p:cNvSpPr/>
          <p:nvPr/>
        </p:nvSpPr>
        <p:spPr>
          <a:xfrm>
            <a:off x="5113287" y="2554077"/>
            <a:ext cx="6640381" cy="387953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u-HU" dirty="0"/>
              <a:t>Motor</a:t>
            </a:r>
          </a:p>
        </p:txBody>
      </p:sp>
      <p:sp>
        <p:nvSpPr>
          <p:cNvPr id="99" name="Téglalap: lekerekített 98">
            <a:extLst>
              <a:ext uri="{FF2B5EF4-FFF2-40B4-BE49-F238E27FC236}">
                <a16:creationId xmlns:a16="http://schemas.microsoft.com/office/drawing/2014/main" id="{5B1A0B08-D543-486D-A786-FF1DC107315C}"/>
              </a:ext>
            </a:extLst>
          </p:cNvPr>
          <p:cNvSpPr/>
          <p:nvPr/>
        </p:nvSpPr>
        <p:spPr>
          <a:xfrm>
            <a:off x="5338304" y="4787598"/>
            <a:ext cx="868961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játszik</a:t>
            </a:r>
          </a:p>
        </p:txBody>
      </p:sp>
      <p:sp>
        <p:nvSpPr>
          <p:cNvPr id="100" name="Téglalap: lekerekített 99">
            <a:extLst>
              <a:ext uri="{FF2B5EF4-FFF2-40B4-BE49-F238E27FC236}">
                <a16:creationId xmlns:a16="http://schemas.microsoft.com/office/drawing/2014/main" id="{43EE7A8D-3585-48A9-B208-B07B5C75428D}"/>
              </a:ext>
            </a:extLst>
          </p:cNvPr>
          <p:cNvSpPr/>
          <p:nvPr/>
        </p:nvSpPr>
        <p:spPr>
          <a:xfrm>
            <a:off x="8001683" y="4787598"/>
            <a:ext cx="880724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előre</a:t>
            </a:r>
          </a:p>
        </p:txBody>
      </p:sp>
      <p:sp>
        <p:nvSpPr>
          <p:cNvPr id="101" name="Szövegdoboz 100">
            <a:extLst>
              <a:ext uri="{FF2B5EF4-FFF2-40B4-BE49-F238E27FC236}">
                <a16:creationId xmlns:a16="http://schemas.microsoft.com/office/drawing/2014/main" id="{D051BE54-9CF4-4B32-86D3-DD5D1DB8E420}"/>
              </a:ext>
            </a:extLst>
          </p:cNvPr>
          <p:cNvSpPr txBox="1"/>
          <p:nvPr/>
        </p:nvSpPr>
        <p:spPr>
          <a:xfrm>
            <a:off x="9777545" y="403812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</a:t>
            </a:r>
            <a:endParaRPr lang="hu-HU" sz="1600" dirty="0"/>
          </a:p>
        </p:txBody>
      </p:sp>
      <p:sp>
        <p:nvSpPr>
          <p:cNvPr id="102" name="Szövegdoboz 101">
            <a:extLst>
              <a:ext uri="{FF2B5EF4-FFF2-40B4-BE49-F238E27FC236}">
                <a16:creationId xmlns:a16="http://schemas.microsoft.com/office/drawing/2014/main" id="{2D7D8B38-38C1-4272-83BF-7A989567C2DF}"/>
              </a:ext>
            </a:extLst>
          </p:cNvPr>
          <p:cNvSpPr txBox="1"/>
          <p:nvPr/>
        </p:nvSpPr>
        <p:spPr>
          <a:xfrm>
            <a:off x="6763611" y="4056617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</a:t>
            </a:r>
            <a:endParaRPr lang="hu-HU" sz="1600" dirty="0"/>
          </a:p>
        </p:txBody>
      </p:sp>
      <p:cxnSp>
        <p:nvCxnSpPr>
          <p:cNvPr id="103" name="Egyenes összekötő 102">
            <a:extLst>
              <a:ext uri="{FF2B5EF4-FFF2-40B4-BE49-F238E27FC236}">
                <a16:creationId xmlns:a16="http://schemas.microsoft.com/office/drawing/2014/main" id="{EA87B8A4-8CE7-4F0F-83EE-7791844D0A08}"/>
              </a:ext>
            </a:extLst>
          </p:cNvPr>
          <p:cNvCxnSpPr>
            <a:cxnSpLocks/>
          </p:cNvCxnSpPr>
          <p:nvPr/>
        </p:nvCxnSpPr>
        <p:spPr>
          <a:xfrm>
            <a:off x="5113287" y="3114527"/>
            <a:ext cx="66403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églalap: lekerekített 103">
            <a:extLst>
              <a:ext uri="{FF2B5EF4-FFF2-40B4-BE49-F238E27FC236}">
                <a16:creationId xmlns:a16="http://schemas.microsoft.com/office/drawing/2014/main" id="{FB7E8D21-34FC-4338-B2FB-70C313B66DA5}"/>
              </a:ext>
            </a:extLst>
          </p:cNvPr>
          <p:cNvSpPr/>
          <p:nvPr/>
        </p:nvSpPr>
        <p:spPr>
          <a:xfrm>
            <a:off x="10676825" y="4787598"/>
            <a:ext cx="880724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hátra</a:t>
            </a:r>
          </a:p>
        </p:txBody>
      </p:sp>
      <p:cxnSp>
        <p:nvCxnSpPr>
          <p:cNvPr id="105" name="Egyenes összekötő nyíllal 104">
            <a:extLst>
              <a:ext uri="{FF2B5EF4-FFF2-40B4-BE49-F238E27FC236}">
                <a16:creationId xmlns:a16="http://schemas.microsoft.com/office/drawing/2014/main" id="{C0231EA7-FE47-482F-9015-0C3A47BC731D}"/>
              </a:ext>
            </a:extLst>
          </p:cNvPr>
          <p:cNvCxnSpPr>
            <a:cxnSpLocks/>
          </p:cNvCxnSpPr>
          <p:nvPr/>
        </p:nvCxnSpPr>
        <p:spPr>
          <a:xfrm>
            <a:off x="8882407" y="5151635"/>
            <a:ext cx="17944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églalap: lekerekített 105">
            <a:extLst>
              <a:ext uri="{FF2B5EF4-FFF2-40B4-BE49-F238E27FC236}">
                <a16:creationId xmlns:a16="http://schemas.microsoft.com/office/drawing/2014/main" id="{8C67B6A9-1C0B-47F3-84A5-6B0D9AC53035}"/>
              </a:ext>
            </a:extLst>
          </p:cNvPr>
          <p:cNvSpPr/>
          <p:nvPr/>
        </p:nvSpPr>
        <p:spPr>
          <a:xfrm>
            <a:off x="7978940" y="3770614"/>
            <a:ext cx="880724" cy="479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áll</a:t>
            </a:r>
          </a:p>
        </p:txBody>
      </p:sp>
      <p:cxnSp>
        <p:nvCxnSpPr>
          <p:cNvPr id="107" name="Egyenes összekötő nyíllal 106">
            <a:extLst>
              <a:ext uri="{FF2B5EF4-FFF2-40B4-BE49-F238E27FC236}">
                <a16:creationId xmlns:a16="http://schemas.microsoft.com/office/drawing/2014/main" id="{F1CE1A43-223A-4ACF-A625-CA0362F25380}"/>
              </a:ext>
            </a:extLst>
          </p:cNvPr>
          <p:cNvCxnSpPr>
            <a:cxnSpLocks/>
            <a:stCxn id="147" idx="4"/>
            <a:endCxn id="106" idx="0"/>
          </p:cNvCxnSpPr>
          <p:nvPr/>
        </p:nvCxnSpPr>
        <p:spPr>
          <a:xfrm>
            <a:off x="8419302" y="3437154"/>
            <a:ext cx="0" cy="33346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nyíllal 108">
            <a:extLst>
              <a:ext uri="{FF2B5EF4-FFF2-40B4-BE49-F238E27FC236}">
                <a16:creationId xmlns:a16="http://schemas.microsoft.com/office/drawing/2014/main" id="{9EDF6E7F-4384-4463-9FC9-4CC794F60999}"/>
              </a:ext>
            </a:extLst>
          </p:cNvPr>
          <p:cNvCxnSpPr>
            <a:cxnSpLocks/>
          </p:cNvCxnSpPr>
          <p:nvPr/>
        </p:nvCxnSpPr>
        <p:spPr>
          <a:xfrm>
            <a:off x="6207265" y="5168366"/>
            <a:ext cx="1794418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nyíllal 109">
            <a:extLst>
              <a:ext uri="{FF2B5EF4-FFF2-40B4-BE49-F238E27FC236}">
                <a16:creationId xmlns:a16="http://schemas.microsoft.com/office/drawing/2014/main" id="{1E9B6A44-355F-461D-B893-3D90D402D5F9}"/>
              </a:ext>
            </a:extLst>
          </p:cNvPr>
          <p:cNvCxnSpPr>
            <a:cxnSpLocks/>
          </p:cNvCxnSpPr>
          <p:nvPr/>
        </p:nvCxnSpPr>
        <p:spPr>
          <a:xfrm>
            <a:off x="8882407" y="4913418"/>
            <a:ext cx="179441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gyenes összekötő nyíllal 110">
            <a:extLst>
              <a:ext uri="{FF2B5EF4-FFF2-40B4-BE49-F238E27FC236}">
                <a16:creationId xmlns:a16="http://schemas.microsoft.com/office/drawing/2014/main" id="{3EACD929-6A3B-4950-99DF-C4134BACBD4B}"/>
              </a:ext>
            </a:extLst>
          </p:cNvPr>
          <p:cNvCxnSpPr>
            <a:cxnSpLocks/>
          </p:cNvCxnSpPr>
          <p:nvPr/>
        </p:nvCxnSpPr>
        <p:spPr>
          <a:xfrm>
            <a:off x="6207265" y="4930149"/>
            <a:ext cx="179441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gyenes összekötő nyíllal 111">
            <a:extLst>
              <a:ext uri="{FF2B5EF4-FFF2-40B4-BE49-F238E27FC236}">
                <a16:creationId xmlns:a16="http://schemas.microsoft.com/office/drawing/2014/main" id="{F683450B-B463-4375-9795-8327746BE97A}"/>
              </a:ext>
            </a:extLst>
          </p:cNvPr>
          <p:cNvCxnSpPr>
            <a:cxnSpLocks/>
          </p:cNvCxnSpPr>
          <p:nvPr/>
        </p:nvCxnSpPr>
        <p:spPr>
          <a:xfrm>
            <a:off x="8583224" y="4250008"/>
            <a:ext cx="3389" cy="53124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nyíllal 112">
            <a:extLst>
              <a:ext uri="{FF2B5EF4-FFF2-40B4-BE49-F238E27FC236}">
                <a16:creationId xmlns:a16="http://schemas.microsoft.com/office/drawing/2014/main" id="{E51A05C1-7FFF-438A-B878-D1C6BC64554A}"/>
              </a:ext>
            </a:extLst>
          </p:cNvPr>
          <p:cNvCxnSpPr>
            <a:cxnSpLocks/>
          </p:cNvCxnSpPr>
          <p:nvPr/>
        </p:nvCxnSpPr>
        <p:spPr>
          <a:xfrm flipH="1">
            <a:off x="8326408" y="4253988"/>
            <a:ext cx="1" cy="5283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Összekötő: szögletes 113">
            <a:extLst>
              <a:ext uri="{FF2B5EF4-FFF2-40B4-BE49-F238E27FC236}">
                <a16:creationId xmlns:a16="http://schemas.microsoft.com/office/drawing/2014/main" id="{F15BC5D7-31BB-4EE2-9283-4D3AB1F3DFE1}"/>
              </a:ext>
            </a:extLst>
          </p:cNvPr>
          <p:cNvCxnSpPr>
            <a:cxnSpLocks/>
            <a:stCxn id="122" idx="3"/>
            <a:endCxn id="121" idx="0"/>
          </p:cNvCxnSpPr>
          <p:nvPr/>
        </p:nvCxnSpPr>
        <p:spPr>
          <a:xfrm>
            <a:off x="8852325" y="3871951"/>
            <a:ext cx="2450858" cy="910352"/>
          </a:xfrm>
          <a:prstGeom prst="bentConnector2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Összekötő: szögletes 114">
            <a:extLst>
              <a:ext uri="{FF2B5EF4-FFF2-40B4-BE49-F238E27FC236}">
                <a16:creationId xmlns:a16="http://schemas.microsoft.com/office/drawing/2014/main" id="{D840D193-FCFF-4E69-B65D-4B91E1FC067E}"/>
              </a:ext>
            </a:extLst>
          </p:cNvPr>
          <p:cNvCxnSpPr>
            <a:cxnSpLocks/>
            <a:stCxn id="116" idx="2"/>
            <a:endCxn id="117" idx="2"/>
          </p:cNvCxnSpPr>
          <p:nvPr/>
        </p:nvCxnSpPr>
        <p:spPr>
          <a:xfrm rot="16200000" flipH="1">
            <a:off x="8472980" y="2441309"/>
            <a:ext cx="12700" cy="5663606"/>
          </a:xfrm>
          <a:prstGeom prst="bentConnector3">
            <a:avLst>
              <a:gd name="adj1" fmla="val 5784472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Szövegdoboz 115">
            <a:extLst>
              <a:ext uri="{FF2B5EF4-FFF2-40B4-BE49-F238E27FC236}">
                <a16:creationId xmlns:a16="http://schemas.microsoft.com/office/drawing/2014/main" id="{21462B3B-7C18-469E-A055-A95EC03FA826}"/>
              </a:ext>
            </a:extLst>
          </p:cNvPr>
          <p:cNvSpPr txBox="1"/>
          <p:nvPr/>
        </p:nvSpPr>
        <p:spPr>
          <a:xfrm>
            <a:off x="5522394" y="49037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17" name="Szövegdoboz 116">
            <a:extLst>
              <a:ext uri="{FF2B5EF4-FFF2-40B4-BE49-F238E27FC236}">
                <a16:creationId xmlns:a16="http://schemas.microsoft.com/office/drawing/2014/main" id="{969366CB-5053-4E89-BF85-6ADE944B2E49}"/>
              </a:ext>
            </a:extLst>
          </p:cNvPr>
          <p:cNvSpPr txBox="1"/>
          <p:nvPr/>
        </p:nvSpPr>
        <p:spPr>
          <a:xfrm>
            <a:off x="11186000" y="49037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118" name="Összekötő: szögletes 117">
            <a:extLst>
              <a:ext uri="{FF2B5EF4-FFF2-40B4-BE49-F238E27FC236}">
                <a16:creationId xmlns:a16="http://schemas.microsoft.com/office/drawing/2014/main" id="{FA8CC5D2-2D08-4B82-A741-B1D522B4FA7F}"/>
              </a:ext>
            </a:extLst>
          </p:cNvPr>
          <p:cNvCxnSpPr>
            <a:cxnSpLocks/>
            <a:stCxn id="119" idx="2"/>
            <a:endCxn id="120" idx="2"/>
          </p:cNvCxnSpPr>
          <p:nvPr/>
        </p:nvCxnSpPr>
        <p:spPr>
          <a:xfrm rot="5400000" flipH="1" flipV="1">
            <a:off x="8479563" y="2729649"/>
            <a:ext cx="8998" cy="5077928"/>
          </a:xfrm>
          <a:prstGeom prst="bentConnector3">
            <a:avLst>
              <a:gd name="adj1" fmla="val -5204457"/>
            </a:avLst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Szövegdoboz 118">
            <a:extLst>
              <a:ext uri="{FF2B5EF4-FFF2-40B4-BE49-F238E27FC236}">
                <a16:creationId xmlns:a16="http://schemas.microsoft.com/office/drawing/2014/main" id="{9BC5FBCA-D565-4176-95F8-70EC59F66F7B}"/>
              </a:ext>
            </a:extLst>
          </p:cNvPr>
          <p:cNvSpPr txBox="1"/>
          <p:nvPr/>
        </p:nvSpPr>
        <p:spPr>
          <a:xfrm>
            <a:off x="5826315" y="490378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20" name="Szövegdoboz 119">
            <a:extLst>
              <a:ext uri="{FF2B5EF4-FFF2-40B4-BE49-F238E27FC236}">
                <a16:creationId xmlns:a16="http://schemas.microsoft.com/office/drawing/2014/main" id="{FB8E9885-106D-4039-ADB4-2DF080C9FBC4}"/>
              </a:ext>
            </a:extLst>
          </p:cNvPr>
          <p:cNvSpPr txBox="1"/>
          <p:nvPr/>
        </p:nvSpPr>
        <p:spPr>
          <a:xfrm>
            <a:off x="10904243" y="489478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21" name="Szövegdoboz 120">
            <a:extLst>
              <a:ext uri="{FF2B5EF4-FFF2-40B4-BE49-F238E27FC236}">
                <a16:creationId xmlns:a16="http://schemas.microsoft.com/office/drawing/2014/main" id="{C86ACFEA-5BC4-4AD3-95E8-F56492304D7A}"/>
              </a:ext>
            </a:extLst>
          </p:cNvPr>
          <p:cNvSpPr txBox="1"/>
          <p:nvPr/>
        </p:nvSpPr>
        <p:spPr>
          <a:xfrm>
            <a:off x="11184400" y="47823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22" name="Szövegdoboz 121">
            <a:extLst>
              <a:ext uri="{FF2B5EF4-FFF2-40B4-BE49-F238E27FC236}">
                <a16:creationId xmlns:a16="http://schemas.microsoft.com/office/drawing/2014/main" id="{48009125-6C83-4F5E-8DC4-2732784358AD}"/>
              </a:ext>
            </a:extLst>
          </p:cNvPr>
          <p:cNvSpPr txBox="1"/>
          <p:nvPr/>
        </p:nvSpPr>
        <p:spPr>
          <a:xfrm>
            <a:off x="8614759" y="368728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23" name="Szövegdoboz 122">
            <a:extLst>
              <a:ext uri="{FF2B5EF4-FFF2-40B4-BE49-F238E27FC236}">
                <a16:creationId xmlns:a16="http://schemas.microsoft.com/office/drawing/2014/main" id="{7AA3CCA1-D2C2-47B0-805E-199B05A8C1CB}"/>
              </a:ext>
            </a:extLst>
          </p:cNvPr>
          <p:cNvSpPr txBox="1"/>
          <p:nvPr/>
        </p:nvSpPr>
        <p:spPr>
          <a:xfrm>
            <a:off x="8622098" y="391033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124" name="Összekötő: szögletes 123">
            <a:extLst>
              <a:ext uri="{FF2B5EF4-FFF2-40B4-BE49-F238E27FC236}">
                <a16:creationId xmlns:a16="http://schemas.microsoft.com/office/drawing/2014/main" id="{518851E6-D9C9-4AB0-A9F2-A085C4A308DE}"/>
              </a:ext>
            </a:extLst>
          </p:cNvPr>
          <p:cNvCxnSpPr>
            <a:cxnSpLocks/>
            <a:stCxn id="123" idx="3"/>
            <a:endCxn id="125" idx="0"/>
          </p:cNvCxnSpPr>
          <p:nvPr/>
        </p:nvCxnSpPr>
        <p:spPr>
          <a:xfrm>
            <a:off x="8859664" y="4095005"/>
            <a:ext cx="2149190" cy="678847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Szövegdoboz 124">
            <a:extLst>
              <a:ext uri="{FF2B5EF4-FFF2-40B4-BE49-F238E27FC236}">
                <a16:creationId xmlns:a16="http://schemas.microsoft.com/office/drawing/2014/main" id="{B8F153BB-F720-4E57-89A7-AD205418B628}"/>
              </a:ext>
            </a:extLst>
          </p:cNvPr>
          <p:cNvSpPr txBox="1"/>
          <p:nvPr/>
        </p:nvSpPr>
        <p:spPr>
          <a:xfrm>
            <a:off x="10890071" y="47738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126" name="Összekötő: szögletes 125">
            <a:extLst>
              <a:ext uri="{FF2B5EF4-FFF2-40B4-BE49-F238E27FC236}">
                <a16:creationId xmlns:a16="http://schemas.microsoft.com/office/drawing/2014/main" id="{230543D4-D34C-4A9F-91E6-D1C51C24F03B}"/>
              </a:ext>
            </a:extLst>
          </p:cNvPr>
          <p:cNvCxnSpPr>
            <a:cxnSpLocks/>
            <a:stCxn id="128" idx="1"/>
            <a:endCxn id="127" idx="0"/>
          </p:cNvCxnSpPr>
          <p:nvPr/>
        </p:nvCxnSpPr>
        <p:spPr>
          <a:xfrm rot="10800000" flipV="1">
            <a:off x="5938134" y="4111215"/>
            <a:ext cx="2040806" cy="671088"/>
          </a:xfrm>
          <a:prstGeom prst="bentConnector2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Szövegdoboz 126">
            <a:extLst>
              <a:ext uri="{FF2B5EF4-FFF2-40B4-BE49-F238E27FC236}">
                <a16:creationId xmlns:a16="http://schemas.microsoft.com/office/drawing/2014/main" id="{AB1663A0-E330-4BB6-96CA-B8BDC87423DA}"/>
              </a:ext>
            </a:extLst>
          </p:cNvPr>
          <p:cNvSpPr txBox="1"/>
          <p:nvPr/>
        </p:nvSpPr>
        <p:spPr>
          <a:xfrm>
            <a:off x="5819351" y="478230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28" name="Szövegdoboz 127">
            <a:extLst>
              <a:ext uri="{FF2B5EF4-FFF2-40B4-BE49-F238E27FC236}">
                <a16:creationId xmlns:a16="http://schemas.microsoft.com/office/drawing/2014/main" id="{3C86FE48-D61A-41C5-A8B9-58F4EA4F4EA3}"/>
              </a:ext>
            </a:extLst>
          </p:cNvPr>
          <p:cNvSpPr txBox="1"/>
          <p:nvPr/>
        </p:nvSpPr>
        <p:spPr>
          <a:xfrm>
            <a:off x="7978940" y="3926549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29" name="Szövegdoboz 128">
            <a:extLst>
              <a:ext uri="{FF2B5EF4-FFF2-40B4-BE49-F238E27FC236}">
                <a16:creationId xmlns:a16="http://schemas.microsoft.com/office/drawing/2014/main" id="{7BD371AA-6F54-4B5B-ACAD-FA3C346AAD96}"/>
              </a:ext>
            </a:extLst>
          </p:cNvPr>
          <p:cNvSpPr txBox="1"/>
          <p:nvPr/>
        </p:nvSpPr>
        <p:spPr>
          <a:xfrm>
            <a:off x="8001683" y="366667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130" name="Összekötő: szögletes 129">
            <a:extLst>
              <a:ext uri="{FF2B5EF4-FFF2-40B4-BE49-F238E27FC236}">
                <a16:creationId xmlns:a16="http://schemas.microsoft.com/office/drawing/2014/main" id="{B571C165-BB2D-4194-A2B6-BD4C9F15A994}"/>
              </a:ext>
            </a:extLst>
          </p:cNvPr>
          <p:cNvCxnSpPr>
            <a:cxnSpLocks/>
            <a:stCxn id="129" idx="1"/>
            <a:endCxn id="131" idx="0"/>
          </p:cNvCxnSpPr>
          <p:nvPr/>
        </p:nvCxnSpPr>
        <p:spPr>
          <a:xfrm rot="10800000" flipV="1">
            <a:off x="5643805" y="3851344"/>
            <a:ext cx="2357878" cy="922508"/>
          </a:xfrm>
          <a:prstGeom prst="bentConnector2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3BB057BB-0424-4D85-9DA7-A37C2F6C3CBB}"/>
              </a:ext>
            </a:extLst>
          </p:cNvPr>
          <p:cNvSpPr txBox="1"/>
          <p:nvPr/>
        </p:nvSpPr>
        <p:spPr>
          <a:xfrm>
            <a:off x="5525022" y="477385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36A05634-EF2E-4850-BCC1-547F4FCA5923}"/>
              </a:ext>
            </a:extLst>
          </p:cNvPr>
          <p:cNvSpPr txBox="1"/>
          <p:nvPr/>
        </p:nvSpPr>
        <p:spPr>
          <a:xfrm>
            <a:off x="7955808" y="43389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</a:t>
            </a:r>
            <a:endParaRPr lang="hu-HU" sz="1600" dirty="0"/>
          </a:p>
        </p:txBody>
      </p:sp>
      <p:sp>
        <p:nvSpPr>
          <p:cNvPr id="133" name="Szövegdoboz 132">
            <a:extLst>
              <a:ext uri="{FF2B5EF4-FFF2-40B4-BE49-F238E27FC236}">
                <a16:creationId xmlns:a16="http://schemas.microsoft.com/office/drawing/2014/main" id="{DA4A1505-D812-4D6A-B3DA-E039A2EA5BA2}"/>
              </a:ext>
            </a:extLst>
          </p:cNvPr>
          <p:cNvSpPr txBox="1"/>
          <p:nvPr/>
        </p:nvSpPr>
        <p:spPr>
          <a:xfrm>
            <a:off x="6763611" y="353489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</a:t>
            </a:r>
            <a:endParaRPr lang="hu-HU" sz="1600" dirty="0"/>
          </a:p>
        </p:txBody>
      </p:sp>
      <p:sp>
        <p:nvSpPr>
          <p:cNvPr id="134" name="Szövegdoboz 133">
            <a:extLst>
              <a:ext uri="{FF2B5EF4-FFF2-40B4-BE49-F238E27FC236}">
                <a16:creationId xmlns:a16="http://schemas.microsoft.com/office/drawing/2014/main" id="{9090FF57-914A-4E5A-AE8B-58EABC04AC57}"/>
              </a:ext>
            </a:extLst>
          </p:cNvPr>
          <p:cNvSpPr txBox="1"/>
          <p:nvPr/>
        </p:nvSpPr>
        <p:spPr>
          <a:xfrm>
            <a:off x="9782205" y="357155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</a:t>
            </a:r>
            <a:endParaRPr lang="hu-HU" sz="1600" dirty="0"/>
          </a:p>
        </p:txBody>
      </p:sp>
      <p:sp>
        <p:nvSpPr>
          <p:cNvPr id="135" name="Szövegdoboz 134">
            <a:extLst>
              <a:ext uri="{FF2B5EF4-FFF2-40B4-BE49-F238E27FC236}">
                <a16:creationId xmlns:a16="http://schemas.microsoft.com/office/drawing/2014/main" id="{0DFF25B8-F202-4B90-8863-46258BE03E06}"/>
              </a:ext>
            </a:extLst>
          </p:cNvPr>
          <p:cNvSpPr txBox="1"/>
          <p:nvPr/>
        </p:nvSpPr>
        <p:spPr>
          <a:xfrm>
            <a:off x="8583922" y="434379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</a:t>
            </a:r>
            <a:endParaRPr lang="hu-HU" sz="1600" dirty="0"/>
          </a:p>
        </p:txBody>
      </p:sp>
      <p:sp>
        <p:nvSpPr>
          <p:cNvPr id="136" name="Szövegdoboz 135">
            <a:extLst>
              <a:ext uri="{FF2B5EF4-FFF2-40B4-BE49-F238E27FC236}">
                <a16:creationId xmlns:a16="http://schemas.microsoft.com/office/drawing/2014/main" id="{0D4E479E-E972-490A-9B0C-9F56C26F0AE5}"/>
              </a:ext>
            </a:extLst>
          </p:cNvPr>
          <p:cNvSpPr txBox="1"/>
          <p:nvPr/>
        </p:nvSpPr>
        <p:spPr>
          <a:xfrm>
            <a:off x="6778426" y="511018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</a:t>
            </a:r>
            <a:endParaRPr lang="hu-HU" sz="1600" dirty="0"/>
          </a:p>
        </p:txBody>
      </p:sp>
      <p:sp>
        <p:nvSpPr>
          <p:cNvPr id="137" name="Szövegdoboz 136">
            <a:extLst>
              <a:ext uri="{FF2B5EF4-FFF2-40B4-BE49-F238E27FC236}">
                <a16:creationId xmlns:a16="http://schemas.microsoft.com/office/drawing/2014/main" id="{CB930137-9525-418A-9FDD-E75167A02735}"/>
              </a:ext>
            </a:extLst>
          </p:cNvPr>
          <p:cNvSpPr txBox="1"/>
          <p:nvPr/>
        </p:nvSpPr>
        <p:spPr>
          <a:xfrm>
            <a:off x="8284405" y="545804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</a:t>
            </a:r>
            <a:endParaRPr lang="hu-HU" sz="1600" dirty="0"/>
          </a:p>
        </p:txBody>
      </p:sp>
      <p:sp>
        <p:nvSpPr>
          <p:cNvPr id="138" name="Szövegdoboz 137">
            <a:extLst>
              <a:ext uri="{FF2B5EF4-FFF2-40B4-BE49-F238E27FC236}">
                <a16:creationId xmlns:a16="http://schemas.microsoft.com/office/drawing/2014/main" id="{2848EA39-B3DB-4DEE-BEBD-C06CFEC53A81}"/>
              </a:ext>
            </a:extLst>
          </p:cNvPr>
          <p:cNvSpPr txBox="1"/>
          <p:nvPr/>
        </p:nvSpPr>
        <p:spPr>
          <a:xfrm>
            <a:off x="9796101" y="461489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</a:t>
            </a:r>
            <a:endParaRPr lang="hu-HU" sz="1600" dirty="0"/>
          </a:p>
        </p:txBody>
      </p:sp>
      <p:sp>
        <p:nvSpPr>
          <p:cNvPr id="139" name="Szövegdoboz 138">
            <a:extLst>
              <a:ext uri="{FF2B5EF4-FFF2-40B4-BE49-F238E27FC236}">
                <a16:creationId xmlns:a16="http://schemas.microsoft.com/office/drawing/2014/main" id="{6D3043F3-E1D3-40A4-AD43-F97EE96B4C03}"/>
              </a:ext>
            </a:extLst>
          </p:cNvPr>
          <p:cNvSpPr txBox="1"/>
          <p:nvPr/>
        </p:nvSpPr>
        <p:spPr>
          <a:xfrm>
            <a:off x="9785765" y="511477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</a:t>
            </a:r>
            <a:endParaRPr lang="hu-HU" sz="1600" dirty="0"/>
          </a:p>
        </p:txBody>
      </p:sp>
      <p:sp>
        <p:nvSpPr>
          <p:cNvPr id="140" name="Szövegdoboz 139">
            <a:extLst>
              <a:ext uri="{FF2B5EF4-FFF2-40B4-BE49-F238E27FC236}">
                <a16:creationId xmlns:a16="http://schemas.microsoft.com/office/drawing/2014/main" id="{E3FDAD42-0E07-464E-92A5-E9C719C30EFF}"/>
              </a:ext>
            </a:extLst>
          </p:cNvPr>
          <p:cNvSpPr txBox="1"/>
          <p:nvPr/>
        </p:nvSpPr>
        <p:spPr>
          <a:xfrm>
            <a:off x="6784144" y="465245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</a:t>
            </a:r>
            <a:endParaRPr lang="hu-HU" sz="1600" dirty="0"/>
          </a:p>
        </p:txBody>
      </p:sp>
      <p:sp>
        <p:nvSpPr>
          <p:cNvPr id="141" name="Szövegdoboz 140">
            <a:extLst>
              <a:ext uri="{FF2B5EF4-FFF2-40B4-BE49-F238E27FC236}">
                <a16:creationId xmlns:a16="http://schemas.microsoft.com/office/drawing/2014/main" id="{6DA92970-652E-4352-AD63-7EA3A04A5F8A}"/>
              </a:ext>
            </a:extLst>
          </p:cNvPr>
          <p:cNvSpPr txBox="1"/>
          <p:nvPr/>
        </p:nvSpPr>
        <p:spPr>
          <a:xfrm>
            <a:off x="8284405" y="59578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</a:t>
            </a:r>
            <a:endParaRPr lang="hu-HU" sz="1600" dirty="0"/>
          </a:p>
        </p:txBody>
      </p:sp>
      <p:sp>
        <p:nvSpPr>
          <p:cNvPr id="147" name="Ellipszis 146">
            <a:extLst>
              <a:ext uri="{FF2B5EF4-FFF2-40B4-BE49-F238E27FC236}">
                <a16:creationId xmlns:a16="http://schemas.microsoft.com/office/drawing/2014/main" id="{34F537E1-1668-4431-A63E-0139820965EF}"/>
              </a:ext>
            </a:extLst>
          </p:cNvPr>
          <p:cNvSpPr/>
          <p:nvPr/>
        </p:nvSpPr>
        <p:spPr>
          <a:xfrm>
            <a:off x="8334655" y="3270798"/>
            <a:ext cx="169294" cy="1663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7" name="Szövegdoboz 96">
            <a:extLst>
              <a:ext uri="{FF2B5EF4-FFF2-40B4-BE49-F238E27FC236}">
                <a16:creationId xmlns:a16="http://schemas.microsoft.com/office/drawing/2014/main" id="{24C962B9-0266-4B60-B9E4-6C10BAFA75AF}"/>
              </a:ext>
            </a:extLst>
          </p:cNvPr>
          <p:cNvSpPr txBox="1"/>
          <p:nvPr/>
        </p:nvSpPr>
        <p:spPr>
          <a:xfrm>
            <a:off x="4069572" y="413952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</a:t>
            </a:r>
            <a:endParaRPr lang="hu-HU" sz="1600" dirty="0"/>
          </a:p>
        </p:txBody>
      </p:sp>
      <p:sp>
        <p:nvSpPr>
          <p:cNvPr id="142" name="Szövegdoboz 141">
            <a:extLst>
              <a:ext uri="{FF2B5EF4-FFF2-40B4-BE49-F238E27FC236}">
                <a16:creationId xmlns:a16="http://schemas.microsoft.com/office/drawing/2014/main" id="{D47651B5-6A6F-4E5F-AC82-B0A6A8D7DAEE}"/>
              </a:ext>
            </a:extLst>
          </p:cNvPr>
          <p:cNvSpPr txBox="1"/>
          <p:nvPr/>
        </p:nvSpPr>
        <p:spPr>
          <a:xfrm>
            <a:off x="3692535" y="413246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</a:t>
            </a:r>
            <a:endParaRPr lang="hu-HU" sz="1600" dirty="0"/>
          </a:p>
        </p:txBody>
      </p:sp>
      <p:cxnSp>
        <p:nvCxnSpPr>
          <p:cNvPr id="64" name="Összekötő: szögletes 63">
            <a:extLst>
              <a:ext uri="{FF2B5EF4-FFF2-40B4-BE49-F238E27FC236}">
                <a16:creationId xmlns:a16="http://schemas.microsoft.com/office/drawing/2014/main" id="{4A1E45FF-9032-4BBD-8A31-B2BEA65ECC11}"/>
              </a:ext>
            </a:extLst>
          </p:cNvPr>
          <p:cNvCxnSpPr>
            <a:cxnSpLocks/>
            <a:stCxn id="66" idx="2"/>
            <a:endCxn id="65" idx="2"/>
          </p:cNvCxnSpPr>
          <p:nvPr/>
        </p:nvCxnSpPr>
        <p:spPr>
          <a:xfrm rot="5400000">
            <a:off x="1694549" y="3617406"/>
            <a:ext cx="12700" cy="67449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9B872C32-17D8-4933-91D0-54ACF2A13A59}"/>
              </a:ext>
            </a:extLst>
          </p:cNvPr>
          <p:cNvSpPr txBox="1"/>
          <p:nvPr/>
        </p:nvSpPr>
        <p:spPr>
          <a:xfrm>
            <a:off x="1238518" y="3585322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A2927E82-F264-42DD-A786-CA4E0C4F724E}"/>
              </a:ext>
            </a:extLst>
          </p:cNvPr>
          <p:cNvSpPr txBox="1"/>
          <p:nvPr/>
        </p:nvSpPr>
        <p:spPr>
          <a:xfrm>
            <a:off x="1913014" y="358532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68" name="Összekötő: szögletes 67">
            <a:extLst>
              <a:ext uri="{FF2B5EF4-FFF2-40B4-BE49-F238E27FC236}">
                <a16:creationId xmlns:a16="http://schemas.microsoft.com/office/drawing/2014/main" id="{ABB41A30-70C8-4A15-8E9B-B8DB7413E82C}"/>
              </a:ext>
            </a:extLst>
          </p:cNvPr>
          <p:cNvCxnSpPr>
            <a:cxnSpLocks/>
            <a:stCxn id="70" idx="2"/>
            <a:endCxn id="69" idx="2"/>
          </p:cNvCxnSpPr>
          <p:nvPr/>
        </p:nvCxnSpPr>
        <p:spPr>
          <a:xfrm rot="5400000">
            <a:off x="4105925" y="3595160"/>
            <a:ext cx="12700" cy="674496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245D70EF-EE98-417D-BAC3-DE5F14CBA877}"/>
              </a:ext>
            </a:extLst>
          </p:cNvPr>
          <p:cNvSpPr txBox="1"/>
          <p:nvPr/>
        </p:nvSpPr>
        <p:spPr>
          <a:xfrm>
            <a:off x="3649894" y="3563076"/>
            <a:ext cx="237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70" name="Szövegdoboz 69">
            <a:extLst>
              <a:ext uri="{FF2B5EF4-FFF2-40B4-BE49-F238E27FC236}">
                <a16:creationId xmlns:a16="http://schemas.microsoft.com/office/drawing/2014/main" id="{4EB49537-33AF-44B6-92D9-B43CBDFEA6F0}"/>
              </a:ext>
            </a:extLst>
          </p:cNvPr>
          <p:cNvSpPr txBox="1"/>
          <p:nvPr/>
        </p:nvSpPr>
        <p:spPr>
          <a:xfrm>
            <a:off x="4324390" y="35630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02510B07-C864-4E62-995D-9DDF951BDE07}"/>
              </a:ext>
            </a:extLst>
          </p:cNvPr>
          <p:cNvSpPr txBox="1"/>
          <p:nvPr/>
        </p:nvSpPr>
        <p:spPr>
          <a:xfrm>
            <a:off x="1665163" y="415470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</a:t>
            </a:r>
            <a:endParaRPr lang="hu-HU" sz="1600" dirty="0"/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9D21693A-E9A1-4F48-9A07-76668806AFBC}"/>
              </a:ext>
            </a:extLst>
          </p:cNvPr>
          <p:cNvSpPr txBox="1"/>
          <p:nvPr/>
        </p:nvSpPr>
        <p:spPr>
          <a:xfrm>
            <a:off x="1288126" y="41476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latin typeface="Cambria Math" panose="02040503050406030204" pitchFamily="18" charset="0"/>
                <a:ea typeface="Cambria Math" panose="02040503050406030204" pitchFamily="18" charset="0"/>
                <a:sym typeface="Webdings" panose="05030102010509060703" pitchFamily="18" charset="2"/>
              </a:rPr>
              <a:t>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977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3" grpId="0" animBg="1"/>
      <p:bldP spid="94" grpId="0"/>
      <p:bldP spid="86" grpId="0"/>
      <p:bldP spid="98" grpId="0" animBg="1"/>
      <p:bldP spid="99" grpId="0" animBg="1"/>
      <p:bldP spid="100" grpId="0" animBg="1"/>
      <p:bldP spid="101" grpId="0"/>
      <p:bldP spid="102" grpId="0"/>
      <p:bldP spid="104" grpId="0" animBg="1"/>
      <p:bldP spid="106" grpId="0" animBg="1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7" grpId="0" animBg="1"/>
      <p:bldP spid="97" grpId="0"/>
      <p:bldP spid="142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757FF48C-C2E7-4BBA-AE9E-77290A6DC641}"/>
              </a:ext>
            </a:extLst>
          </p:cNvPr>
          <p:cNvSpPr txBox="1"/>
          <p:nvPr/>
        </p:nvSpPr>
        <p:spPr>
          <a:xfrm>
            <a:off x="401139" y="193354"/>
            <a:ext cx="10303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4. Vegyünk egy korlátos vermet (push(), pop() műveletekkel), amelyet egy (t:array[1..max] of Item) tömb, és </a:t>
            </a:r>
            <a:br>
              <a:rPr lang="hu-HU" dirty="0"/>
            </a:br>
            <a:r>
              <a:rPr lang="hu-HU" dirty="0"/>
              <a:t>     egy (top:int) index reprezentál. </a:t>
            </a:r>
            <a:br>
              <a:rPr lang="hu-HU" dirty="0"/>
            </a:br>
            <a:r>
              <a:rPr lang="hu-HU" dirty="0"/>
              <a:t>   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DAE80DD3-D3DE-439D-AE21-5CA2AA408534}"/>
              </a:ext>
            </a:extLst>
          </p:cNvPr>
          <p:cNvGrpSpPr/>
          <p:nvPr/>
        </p:nvGrpSpPr>
        <p:grpSpPr>
          <a:xfrm>
            <a:off x="4047980" y="1672917"/>
            <a:ext cx="3061689" cy="3629730"/>
            <a:chOff x="4047980" y="1672917"/>
            <a:chExt cx="3061689" cy="3629730"/>
          </a:xfrm>
        </p:grpSpPr>
        <p:sp>
          <p:nvSpPr>
            <p:cNvPr id="32" name="Téglalap 31">
              <a:extLst>
                <a:ext uri="{FF2B5EF4-FFF2-40B4-BE49-F238E27FC236}">
                  <a16:creationId xmlns:a16="http://schemas.microsoft.com/office/drawing/2014/main" id="{7BD00AC2-7092-4D63-B234-8D525ABB8957}"/>
                </a:ext>
              </a:extLst>
            </p:cNvPr>
            <p:cNvSpPr/>
            <p:nvPr/>
          </p:nvSpPr>
          <p:spPr>
            <a:xfrm>
              <a:off x="4047980" y="1841816"/>
              <a:ext cx="2916820" cy="34608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3" name="Téglalap 82">
              <a:extLst>
                <a:ext uri="{FF2B5EF4-FFF2-40B4-BE49-F238E27FC236}">
                  <a16:creationId xmlns:a16="http://schemas.microsoft.com/office/drawing/2014/main" id="{354DF1D1-3243-4DA7-8F92-DFD7D4241FF9}"/>
                </a:ext>
              </a:extLst>
            </p:cNvPr>
            <p:cNvSpPr/>
            <p:nvPr/>
          </p:nvSpPr>
          <p:spPr>
            <a:xfrm>
              <a:off x="4047980" y="2374251"/>
              <a:ext cx="2916820" cy="101566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84" name="Szövegdoboz 83">
              <a:extLst>
                <a:ext uri="{FF2B5EF4-FFF2-40B4-BE49-F238E27FC236}">
                  <a16:creationId xmlns:a16="http://schemas.microsoft.com/office/drawing/2014/main" id="{80D54566-D2A6-42CB-A700-94045E403EB6}"/>
                </a:ext>
              </a:extLst>
            </p:cNvPr>
            <p:cNvSpPr txBox="1"/>
            <p:nvPr/>
          </p:nvSpPr>
          <p:spPr>
            <a:xfrm>
              <a:off x="5138308" y="1915170"/>
              <a:ext cx="749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b="1" dirty="0"/>
                <a:t>Stack</a:t>
              </a:r>
            </a:p>
          </p:txBody>
        </p:sp>
        <p:sp>
          <p:nvSpPr>
            <p:cNvPr id="85" name="Szövegdoboz 84">
              <a:extLst>
                <a:ext uri="{FF2B5EF4-FFF2-40B4-BE49-F238E27FC236}">
                  <a16:creationId xmlns:a16="http://schemas.microsoft.com/office/drawing/2014/main" id="{92336CAC-78F6-4790-954D-AF0D155E7D48}"/>
                </a:ext>
              </a:extLst>
            </p:cNvPr>
            <p:cNvSpPr txBox="1"/>
            <p:nvPr/>
          </p:nvSpPr>
          <p:spPr>
            <a:xfrm>
              <a:off x="4047980" y="2374251"/>
              <a:ext cx="299299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/>
                <a:t>- max : int   { max &gt; 1 }</a:t>
              </a:r>
            </a:p>
            <a:p>
              <a:r>
                <a:rPr lang="hu-HU" sz="2000" dirty="0"/>
                <a:t>- t : Item[ 1 .. max ]</a:t>
              </a:r>
            </a:p>
            <a:p>
              <a:r>
                <a:rPr lang="hu-HU" sz="2000" dirty="0"/>
                <a:t>- top : int   { 0 </a:t>
              </a:r>
              <a:r>
                <a:rPr lang="hu-HU" sz="2000" dirty="0">
                  <a:ea typeface="Cambria Math" panose="02040503050406030204" pitchFamily="18" charset="0"/>
                </a:rPr>
                <a:t>≤ top ≤ max }</a:t>
              </a:r>
              <a:endParaRPr lang="hu-HU" sz="2000" dirty="0"/>
            </a:p>
          </p:txBody>
        </p:sp>
        <p:sp>
          <p:nvSpPr>
            <p:cNvPr id="86" name="Szövegdoboz 85">
              <a:extLst>
                <a:ext uri="{FF2B5EF4-FFF2-40B4-BE49-F238E27FC236}">
                  <a16:creationId xmlns:a16="http://schemas.microsoft.com/office/drawing/2014/main" id="{B452F638-C795-4DB4-B3D7-18DDAEC9DE27}"/>
                </a:ext>
              </a:extLst>
            </p:cNvPr>
            <p:cNvSpPr txBox="1"/>
            <p:nvPr/>
          </p:nvSpPr>
          <p:spPr>
            <a:xfrm>
              <a:off x="4047980" y="3348994"/>
              <a:ext cx="284853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000" dirty="0"/>
                <a:t>+ Stack(n : int)</a:t>
              </a:r>
            </a:p>
            <a:p>
              <a:r>
                <a:rPr lang="hu-HU" sz="2000" dirty="0"/>
                <a:t>+ push(e : Item) : void</a:t>
              </a:r>
            </a:p>
            <a:p>
              <a:r>
                <a:rPr lang="hu-HU" sz="2000" dirty="0"/>
                <a:t>+ pop() : void</a:t>
              </a:r>
            </a:p>
            <a:p>
              <a:r>
                <a:rPr lang="hu-HU" sz="2000" dirty="0"/>
                <a:t>+ top() : Item       { query }</a:t>
              </a:r>
            </a:p>
            <a:p>
              <a:r>
                <a:rPr lang="hu-HU" sz="2000" dirty="0"/>
                <a:t>+ empty() : bool  { query }</a:t>
              </a:r>
            </a:p>
            <a:p>
              <a:r>
                <a:rPr lang="hu-HU" sz="2000" dirty="0"/>
                <a:t>+ full() : bool        { query }</a:t>
              </a:r>
            </a:p>
          </p:txBody>
        </p:sp>
        <p:sp>
          <p:nvSpPr>
            <p:cNvPr id="87" name="Téglalap 86">
              <a:extLst>
                <a:ext uri="{FF2B5EF4-FFF2-40B4-BE49-F238E27FC236}">
                  <a16:creationId xmlns:a16="http://schemas.microsoft.com/office/drawing/2014/main" id="{5C864787-26CB-418A-9022-58C9899DA713}"/>
                </a:ext>
              </a:extLst>
            </p:cNvPr>
            <p:cNvSpPr/>
            <p:nvPr/>
          </p:nvSpPr>
          <p:spPr>
            <a:xfrm>
              <a:off x="6173254" y="1672917"/>
              <a:ext cx="936415" cy="3765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/>
                  </a:solidFill>
                </a:rPr>
                <a:t>Item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37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A34D54C-2E42-4937-85E6-5B4445B8F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16" y="1073378"/>
            <a:ext cx="8351940" cy="5315616"/>
          </a:xfrm>
        </p:spPr>
        <p:txBody>
          <a:bodyPr>
            <a:no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verem fizikai állapota, hogy üres, egy elemű, ..., tele; és logikai állapotai, hogy üres, teli, és köztes feltöltöttségű.</a:t>
            </a:r>
          </a:p>
          <a:p>
            <a:pPr marL="494100" indent="-457200">
              <a:buFont typeface="+mj-lt"/>
              <a:buAutoNum type="arabicPeriod"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A fizikai állapot annyiféle van, ahányféleképpen felvehetnek értéket a verem max, t, és top adattagjai. A logikai állapotok attól függnek, hogy a műveletek működése milyen esetekre bontható fel. Ennek megfelelően beszélhetünk üres, tele, és köztes feltöltöttségű vermekről.</a:t>
            </a:r>
          </a:p>
          <a:p>
            <a:pPr marL="494100" indent="-457200">
              <a:buFont typeface="+mj-lt"/>
              <a:buAutoNum type="arabicPeriod"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Külön fizikai állapotnak számít ugyanazon verem reprezentációja, ha a t tömbben a  top-adik elem (ez a verem tetején levő elem) előtt eltérőek az elemek, vagy különbözik a max-ban tárolt tömb méret, de ezek a fizikai állapotok ugyanazon logikai állapotnak felelnek meg.</a:t>
            </a:r>
          </a:p>
          <a:p>
            <a:pPr marL="494100" indent="-457200">
              <a:buFont typeface="+mj-lt"/>
              <a:buAutoNum type="arabicPeriod"/>
            </a:pPr>
            <a:r>
              <a:rPr lang="hu-HU" sz="2200" dirty="0">
                <a:latin typeface="Calibri" panose="020F0502020204030204" pitchFamily="34" charset="0"/>
                <a:cs typeface="Calibri" panose="020F0502020204030204" pitchFamily="34" charset="0"/>
              </a:rPr>
              <a:t>Ebben az esetben ez a két fogalom egybeesik.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77FF6F9-B01A-4F9B-B406-A191C6B7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9BDF-08F0-4B7E-BFE0-6DB12198B295}" type="slidenum">
              <a:rPr lang="hu-HU" smtClean="0"/>
              <a:t>19</a:t>
            </a:fld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842EEC3-B83D-407A-BC1D-7EEB3056C5C1}"/>
              </a:ext>
            </a:extLst>
          </p:cNvPr>
          <p:cNvSpPr txBox="1"/>
          <p:nvPr/>
        </p:nvSpPr>
        <p:spPr>
          <a:xfrm>
            <a:off x="711775" y="469006"/>
            <a:ext cx="8953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chemeClr val="tx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Melyek a fizikai-, és melyek a logikai állapotai a korlátos veremnek?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B86A662-826C-4809-816F-F1498FD34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5170" y="2012701"/>
            <a:ext cx="2657682" cy="3196055"/>
          </a:xfrm>
          <a:prstGeom prst="rect">
            <a:avLst/>
          </a:prstGeom>
        </p:spPr>
      </p:pic>
      <p:sp>
        <p:nvSpPr>
          <p:cNvPr id="8" name="Ellipszis 7">
            <a:extLst>
              <a:ext uri="{FF2B5EF4-FFF2-40B4-BE49-F238E27FC236}">
                <a16:creationId xmlns:a16="http://schemas.microsoft.com/office/drawing/2014/main" id="{FA648D87-8801-4718-B4BC-4789ED73AEB7}"/>
              </a:ext>
            </a:extLst>
          </p:cNvPr>
          <p:cNvSpPr/>
          <p:nvPr/>
        </p:nvSpPr>
        <p:spPr>
          <a:xfrm>
            <a:off x="337872" y="1850571"/>
            <a:ext cx="566058" cy="566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996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786E367-EC4C-4A92-A9C2-337B40ECD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2171959"/>
            <a:ext cx="6916115" cy="408679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2F203D2-CFDB-446B-B119-A787865A4710}"/>
              </a:ext>
            </a:extLst>
          </p:cNvPr>
          <p:cNvSpPr txBox="1"/>
          <p:nvPr/>
        </p:nvSpPr>
        <p:spPr>
          <a:xfrm>
            <a:off x="4314825" y="428625"/>
            <a:ext cx="6657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Objektumok viselkedésének leírása</a:t>
            </a:r>
          </a:p>
          <a:p>
            <a:r>
              <a:rPr lang="hu-HU" dirty="0"/>
              <a:t>Segíti / támogatja a következő folyamatokat: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tervezés, megvalósítás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dokumentálás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tesztelés</a:t>
            </a:r>
          </a:p>
        </p:txBody>
      </p:sp>
    </p:spTree>
    <p:extLst>
      <p:ext uri="{BB962C8B-B14F-4D97-AF65-F5344CB8AC3E}">
        <p14:creationId xmlns:p14="http://schemas.microsoft.com/office/powerpoint/2010/main" val="35730581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zövegdoboz 11">
            <a:extLst>
              <a:ext uri="{FF2B5EF4-FFF2-40B4-BE49-F238E27FC236}">
                <a16:creationId xmlns:a16="http://schemas.microsoft.com/office/drawing/2014/main" id="{757FF48C-C2E7-4BBA-AE9E-77290A6DC641}"/>
              </a:ext>
            </a:extLst>
          </p:cNvPr>
          <p:cNvSpPr txBox="1"/>
          <p:nvPr/>
        </p:nvSpPr>
        <p:spPr>
          <a:xfrm>
            <a:off x="401139" y="193354"/>
            <a:ext cx="10336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4. Vegyünk egy korlátos vermet (push(), pop() műveletekkel), amelyet egy (t:array[1..max] of Item) tömb, és </a:t>
            </a:r>
            <a:br>
              <a:rPr lang="hu-HU" dirty="0"/>
            </a:br>
            <a:r>
              <a:rPr lang="hu-HU" dirty="0"/>
              <a:t>     egy (top:int) index reprezentál. </a:t>
            </a:r>
          </a:p>
        </p:txBody>
      </p:sp>
      <p:sp>
        <p:nvSpPr>
          <p:cNvPr id="34" name="Téglalap: lekerekített 33">
            <a:extLst>
              <a:ext uri="{FF2B5EF4-FFF2-40B4-BE49-F238E27FC236}">
                <a16:creationId xmlns:a16="http://schemas.microsoft.com/office/drawing/2014/main" id="{655CE47A-F993-44EA-ACF9-B6E5343641BF}"/>
              </a:ext>
            </a:extLst>
          </p:cNvPr>
          <p:cNvSpPr/>
          <p:nvPr/>
        </p:nvSpPr>
        <p:spPr>
          <a:xfrm>
            <a:off x="1549283" y="1793954"/>
            <a:ext cx="8419478" cy="4519267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hu-HU" dirty="0"/>
              <a:t>Verem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B77503BE-9AAF-4EB8-9D50-FFDB47F09647}"/>
              </a:ext>
            </a:extLst>
          </p:cNvPr>
          <p:cNvSpPr/>
          <p:nvPr/>
        </p:nvSpPr>
        <p:spPr>
          <a:xfrm>
            <a:off x="5431485" y="2596168"/>
            <a:ext cx="1735597" cy="5439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empty</a:t>
            </a:r>
          </a:p>
          <a:p>
            <a:pPr algn="ctr"/>
            <a:r>
              <a:rPr lang="hu-HU" sz="1600" dirty="0"/>
              <a:t>[top=0]</a:t>
            </a:r>
          </a:p>
        </p:txBody>
      </p:sp>
      <p:sp>
        <p:nvSpPr>
          <p:cNvPr id="44" name="Téglalap: lekerekített 43">
            <a:extLst>
              <a:ext uri="{FF2B5EF4-FFF2-40B4-BE49-F238E27FC236}">
                <a16:creationId xmlns:a16="http://schemas.microsoft.com/office/drawing/2014/main" id="{9B703B2C-DAA0-47F0-8D47-F5EC9ECFF1D9}"/>
              </a:ext>
            </a:extLst>
          </p:cNvPr>
          <p:cNvSpPr/>
          <p:nvPr/>
        </p:nvSpPr>
        <p:spPr>
          <a:xfrm>
            <a:off x="5528779" y="5376010"/>
            <a:ext cx="1537756" cy="5439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full</a:t>
            </a:r>
          </a:p>
          <a:p>
            <a:pPr algn="ctr"/>
            <a:r>
              <a:rPr lang="hu-HU" sz="1600" dirty="0"/>
              <a:t>[top=max]</a:t>
            </a:r>
          </a:p>
        </p:txBody>
      </p:sp>
      <p:cxnSp>
        <p:nvCxnSpPr>
          <p:cNvPr id="45" name="Egyenes összekötő nyíllal 44">
            <a:extLst>
              <a:ext uri="{FF2B5EF4-FFF2-40B4-BE49-F238E27FC236}">
                <a16:creationId xmlns:a16="http://schemas.microsoft.com/office/drawing/2014/main" id="{2CBB877F-C995-4C66-A943-9347576AAD3E}"/>
              </a:ext>
            </a:extLst>
          </p:cNvPr>
          <p:cNvCxnSpPr>
            <a:cxnSpLocks/>
          </p:cNvCxnSpPr>
          <p:nvPr/>
        </p:nvCxnSpPr>
        <p:spPr>
          <a:xfrm>
            <a:off x="6059965" y="3145972"/>
            <a:ext cx="4434" cy="84302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nyíllal 45">
            <a:extLst>
              <a:ext uri="{FF2B5EF4-FFF2-40B4-BE49-F238E27FC236}">
                <a16:creationId xmlns:a16="http://schemas.microsoft.com/office/drawing/2014/main" id="{362E7CEA-B30E-4CBC-B5D4-A8D7232FFA7A}"/>
              </a:ext>
            </a:extLst>
          </p:cNvPr>
          <p:cNvCxnSpPr>
            <a:cxnSpLocks/>
          </p:cNvCxnSpPr>
          <p:nvPr/>
        </p:nvCxnSpPr>
        <p:spPr>
          <a:xfrm flipV="1">
            <a:off x="6507052" y="3143059"/>
            <a:ext cx="0" cy="9134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nyíllal 46">
            <a:extLst>
              <a:ext uri="{FF2B5EF4-FFF2-40B4-BE49-F238E27FC236}">
                <a16:creationId xmlns:a16="http://schemas.microsoft.com/office/drawing/2014/main" id="{392EE354-4F3F-4F6F-B421-394723F21F8B}"/>
              </a:ext>
            </a:extLst>
          </p:cNvPr>
          <p:cNvCxnSpPr>
            <a:cxnSpLocks/>
            <a:stCxn id="48" idx="6"/>
            <a:endCxn id="35" idx="1"/>
          </p:cNvCxnSpPr>
          <p:nvPr/>
        </p:nvCxnSpPr>
        <p:spPr>
          <a:xfrm>
            <a:off x="4562671" y="2868158"/>
            <a:ext cx="868814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zis 47">
            <a:extLst>
              <a:ext uri="{FF2B5EF4-FFF2-40B4-BE49-F238E27FC236}">
                <a16:creationId xmlns:a16="http://schemas.microsoft.com/office/drawing/2014/main" id="{2CEC5DE9-791F-4ED6-B983-36655D15BA7E}"/>
              </a:ext>
            </a:extLst>
          </p:cNvPr>
          <p:cNvSpPr/>
          <p:nvPr/>
        </p:nvSpPr>
        <p:spPr>
          <a:xfrm>
            <a:off x="4393377" y="2784980"/>
            <a:ext cx="169294" cy="16635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9" name="Szövegdoboz 48">
            <a:extLst>
              <a:ext uri="{FF2B5EF4-FFF2-40B4-BE49-F238E27FC236}">
                <a16:creationId xmlns:a16="http://schemas.microsoft.com/office/drawing/2014/main" id="{98264458-04C4-4F85-9AAE-EF6DDB887106}"/>
              </a:ext>
            </a:extLst>
          </p:cNvPr>
          <p:cNvSpPr txBox="1"/>
          <p:nvPr/>
        </p:nvSpPr>
        <p:spPr>
          <a:xfrm>
            <a:off x="4535583" y="2560812"/>
            <a:ext cx="947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/ top := 0</a:t>
            </a:r>
            <a:endParaRPr lang="hu-HU" sz="1600" dirty="0"/>
          </a:p>
        </p:txBody>
      </p:sp>
      <p:cxnSp>
        <p:nvCxnSpPr>
          <p:cNvPr id="50" name="Egyenes összekötő 49">
            <a:extLst>
              <a:ext uri="{FF2B5EF4-FFF2-40B4-BE49-F238E27FC236}">
                <a16:creationId xmlns:a16="http://schemas.microsoft.com/office/drawing/2014/main" id="{69DB00B2-AEDF-4844-A9AA-36FCDD0D0D6C}"/>
              </a:ext>
            </a:extLst>
          </p:cNvPr>
          <p:cNvCxnSpPr>
            <a:cxnSpLocks/>
          </p:cNvCxnSpPr>
          <p:nvPr/>
        </p:nvCxnSpPr>
        <p:spPr>
          <a:xfrm>
            <a:off x="1549283" y="2340698"/>
            <a:ext cx="8419478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A2724354-038D-4597-B6C2-BEBB4B654069}"/>
              </a:ext>
            </a:extLst>
          </p:cNvPr>
          <p:cNvCxnSpPr>
            <a:cxnSpLocks/>
          </p:cNvCxnSpPr>
          <p:nvPr/>
        </p:nvCxnSpPr>
        <p:spPr>
          <a:xfrm>
            <a:off x="6064399" y="4532982"/>
            <a:ext cx="0" cy="84302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AC7C7441-6644-4ABD-9EBA-770966003F0B}"/>
              </a:ext>
            </a:extLst>
          </p:cNvPr>
          <p:cNvCxnSpPr>
            <a:cxnSpLocks/>
          </p:cNvCxnSpPr>
          <p:nvPr/>
        </p:nvCxnSpPr>
        <p:spPr>
          <a:xfrm flipV="1">
            <a:off x="6529324" y="4527159"/>
            <a:ext cx="0" cy="84885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D2D5AFA3-F51D-469E-8086-34470532B1DB}"/>
              </a:ext>
            </a:extLst>
          </p:cNvPr>
          <p:cNvSpPr txBox="1"/>
          <p:nvPr/>
        </p:nvSpPr>
        <p:spPr>
          <a:xfrm>
            <a:off x="3343852" y="3279622"/>
            <a:ext cx="2754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push(e) / top:=top+1; t[top]:=e</a:t>
            </a:r>
            <a:endParaRPr lang="hu-HU" sz="1600" dirty="0"/>
          </a:p>
        </p:txBody>
      </p:sp>
      <p:sp>
        <p:nvSpPr>
          <p:cNvPr id="61" name="Szövegdoboz 60">
            <a:extLst>
              <a:ext uri="{FF2B5EF4-FFF2-40B4-BE49-F238E27FC236}">
                <a16:creationId xmlns:a16="http://schemas.microsoft.com/office/drawing/2014/main" id="{4811E553-CAB2-4ECB-A494-412C5B478657}"/>
              </a:ext>
            </a:extLst>
          </p:cNvPr>
          <p:cNvSpPr txBox="1"/>
          <p:nvPr/>
        </p:nvSpPr>
        <p:spPr>
          <a:xfrm>
            <a:off x="2328777" y="4839336"/>
            <a:ext cx="3826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push(e) [top=max-1] / top:=top+1; t[top]:=e</a:t>
            </a:r>
            <a:endParaRPr lang="hu-HU" sz="1600" dirty="0"/>
          </a:p>
        </p:txBody>
      </p:sp>
      <p:cxnSp>
        <p:nvCxnSpPr>
          <p:cNvPr id="62" name="Összekötő: szögletes 61">
            <a:extLst>
              <a:ext uri="{FF2B5EF4-FFF2-40B4-BE49-F238E27FC236}">
                <a16:creationId xmlns:a16="http://schemas.microsoft.com/office/drawing/2014/main" id="{3180A449-E7A7-480E-93D8-DAC162CA4C02}"/>
              </a:ext>
            </a:extLst>
          </p:cNvPr>
          <p:cNvCxnSpPr>
            <a:cxnSpLocks/>
            <a:stCxn id="64" idx="2"/>
            <a:endCxn id="64" idx="0"/>
          </p:cNvCxnSpPr>
          <p:nvPr/>
        </p:nvCxnSpPr>
        <p:spPr>
          <a:xfrm rot="5400000" flipH="1">
            <a:off x="5578271" y="4183098"/>
            <a:ext cx="369332" cy="12700"/>
          </a:xfrm>
          <a:prstGeom prst="bentConnector5">
            <a:avLst>
              <a:gd name="adj1" fmla="val -106672"/>
              <a:gd name="adj2" fmla="val 4614811"/>
              <a:gd name="adj3" fmla="val 16189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Szövegdoboz 62">
            <a:extLst>
              <a:ext uri="{FF2B5EF4-FFF2-40B4-BE49-F238E27FC236}">
                <a16:creationId xmlns:a16="http://schemas.microsoft.com/office/drawing/2014/main" id="{1346A5DF-36FB-4ADE-9111-C9715D19EFAE}"/>
              </a:ext>
            </a:extLst>
          </p:cNvPr>
          <p:cNvSpPr txBox="1"/>
          <p:nvPr/>
        </p:nvSpPr>
        <p:spPr>
          <a:xfrm>
            <a:off x="5806843" y="415254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64" name="Szövegdoboz 63">
            <a:extLst>
              <a:ext uri="{FF2B5EF4-FFF2-40B4-BE49-F238E27FC236}">
                <a16:creationId xmlns:a16="http://schemas.microsoft.com/office/drawing/2014/main" id="{7F9C452E-F6C4-4F3B-A179-1CDD6DE20905}"/>
              </a:ext>
            </a:extLst>
          </p:cNvPr>
          <p:cNvSpPr txBox="1"/>
          <p:nvPr/>
        </p:nvSpPr>
        <p:spPr>
          <a:xfrm>
            <a:off x="5658375" y="3998432"/>
            <a:ext cx="209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65" name="Szövegdoboz 64">
            <a:extLst>
              <a:ext uri="{FF2B5EF4-FFF2-40B4-BE49-F238E27FC236}">
                <a16:creationId xmlns:a16="http://schemas.microsoft.com/office/drawing/2014/main" id="{728BEEE8-5053-4BB8-935A-A7A86AC6F37B}"/>
              </a:ext>
            </a:extLst>
          </p:cNvPr>
          <p:cNvSpPr txBox="1"/>
          <p:nvPr/>
        </p:nvSpPr>
        <p:spPr>
          <a:xfrm>
            <a:off x="3130741" y="3868369"/>
            <a:ext cx="2078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push(e) [top&lt;max-1] </a:t>
            </a:r>
          </a:p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/ top:=top+1; t[top]:=e</a:t>
            </a:r>
            <a:endParaRPr lang="hu-HU" sz="1600" dirty="0"/>
          </a:p>
        </p:txBody>
      </p: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69DF874C-5FA0-463E-9B84-B54E5FF4B439}"/>
              </a:ext>
            </a:extLst>
          </p:cNvPr>
          <p:cNvSpPr txBox="1"/>
          <p:nvPr/>
        </p:nvSpPr>
        <p:spPr>
          <a:xfrm>
            <a:off x="6529324" y="3392386"/>
            <a:ext cx="2357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pop() [top=1] / top:=top-1</a:t>
            </a:r>
            <a:endParaRPr lang="hu-HU" sz="1600" dirty="0"/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C835F16F-0C67-45D2-9446-7C8192B97806}"/>
              </a:ext>
            </a:extLst>
          </p:cNvPr>
          <p:cNvSpPr txBox="1"/>
          <p:nvPr/>
        </p:nvSpPr>
        <p:spPr>
          <a:xfrm>
            <a:off x="6507052" y="4817629"/>
            <a:ext cx="173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pop() / top:=top-1</a:t>
            </a:r>
            <a:endParaRPr lang="hu-HU" sz="1600" dirty="0"/>
          </a:p>
        </p:txBody>
      </p: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AFABF06B-C8F3-4AA0-B7B6-4BC3FE26CDBE}"/>
              </a:ext>
            </a:extLst>
          </p:cNvPr>
          <p:cNvSpPr txBox="1"/>
          <p:nvPr/>
        </p:nvSpPr>
        <p:spPr>
          <a:xfrm>
            <a:off x="6620495" y="278100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69" name="Szövegdoboz 68">
            <a:extLst>
              <a:ext uri="{FF2B5EF4-FFF2-40B4-BE49-F238E27FC236}">
                <a16:creationId xmlns:a16="http://schemas.microsoft.com/office/drawing/2014/main" id="{3EF19448-9746-4FB1-ACAE-18E2B85EB316}"/>
              </a:ext>
            </a:extLst>
          </p:cNvPr>
          <p:cNvSpPr txBox="1"/>
          <p:nvPr/>
        </p:nvSpPr>
        <p:spPr>
          <a:xfrm>
            <a:off x="6620495" y="261516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70" name="Összekötő: szögletes 69">
            <a:extLst>
              <a:ext uri="{FF2B5EF4-FFF2-40B4-BE49-F238E27FC236}">
                <a16:creationId xmlns:a16="http://schemas.microsoft.com/office/drawing/2014/main" id="{26A0F205-1746-4938-B7A5-BFBAB5ACB358}"/>
              </a:ext>
            </a:extLst>
          </p:cNvPr>
          <p:cNvCxnSpPr>
            <a:cxnSpLocks/>
            <a:stCxn id="69" idx="0"/>
            <a:endCxn id="68" idx="2"/>
          </p:cNvCxnSpPr>
          <p:nvPr/>
        </p:nvCxnSpPr>
        <p:spPr>
          <a:xfrm rot="16200000" flipH="1">
            <a:off x="6471689" y="2882751"/>
            <a:ext cx="535178" cy="12700"/>
          </a:xfrm>
          <a:prstGeom prst="bentConnector5">
            <a:avLst>
              <a:gd name="adj1" fmla="val -42715"/>
              <a:gd name="adj2" fmla="val 5013780"/>
              <a:gd name="adj3" fmla="val 142715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zövegdoboz 70">
            <a:extLst>
              <a:ext uri="{FF2B5EF4-FFF2-40B4-BE49-F238E27FC236}">
                <a16:creationId xmlns:a16="http://schemas.microsoft.com/office/drawing/2014/main" id="{4BEC8803-7413-4A93-8180-2B8A1798EDEB}"/>
              </a:ext>
            </a:extLst>
          </p:cNvPr>
          <p:cNvSpPr txBox="1"/>
          <p:nvPr/>
        </p:nvSpPr>
        <p:spPr>
          <a:xfrm>
            <a:off x="6574755" y="415778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72" name="Szövegdoboz 71">
            <a:extLst>
              <a:ext uri="{FF2B5EF4-FFF2-40B4-BE49-F238E27FC236}">
                <a16:creationId xmlns:a16="http://schemas.microsoft.com/office/drawing/2014/main" id="{4923AC2F-D479-46E4-8108-09005E63FCED}"/>
              </a:ext>
            </a:extLst>
          </p:cNvPr>
          <p:cNvSpPr txBox="1"/>
          <p:nvPr/>
        </p:nvSpPr>
        <p:spPr>
          <a:xfrm>
            <a:off x="6569663" y="396511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cxnSp>
        <p:nvCxnSpPr>
          <p:cNvPr id="73" name="Összekötő: szögletes 72">
            <a:extLst>
              <a:ext uri="{FF2B5EF4-FFF2-40B4-BE49-F238E27FC236}">
                <a16:creationId xmlns:a16="http://schemas.microsoft.com/office/drawing/2014/main" id="{FD4B8879-E95B-41D4-B4E8-35EB857A010E}"/>
              </a:ext>
            </a:extLst>
          </p:cNvPr>
          <p:cNvCxnSpPr>
            <a:cxnSpLocks/>
            <a:stCxn id="72" idx="0"/>
            <a:endCxn id="71" idx="2"/>
          </p:cNvCxnSpPr>
          <p:nvPr/>
        </p:nvCxnSpPr>
        <p:spPr>
          <a:xfrm rot="16200000" flipH="1">
            <a:off x="6409990" y="4243567"/>
            <a:ext cx="562004" cy="5092"/>
          </a:xfrm>
          <a:prstGeom prst="bentConnector5">
            <a:avLst>
              <a:gd name="adj1" fmla="val -40676"/>
              <a:gd name="adj2" fmla="val 13968775"/>
              <a:gd name="adj3" fmla="val 140676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Szövegdoboz 76">
            <a:extLst>
              <a:ext uri="{FF2B5EF4-FFF2-40B4-BE49-F238E27FC236}">
                <a16:creationId xmlns:a16="http://schemas.microsoft.com/office/drawing/2014/main" id="{BCFED1A1-C168-4B3F-8D27-768145368684}"/>
              </a:ext>
            </a:extLst>
          </p:cNvPr>
          <p:cNvSpPr txBox="1"/>
          <p:nvPr/>
        </p:nvSpPr>
        <p:spPr>
          <a:xfrm>
            <a:off x="7379927" y="4099159"/>
            <a:ext cx="2310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pop() [top&gt;1]/ top:=top-1</a:t>
            </a:r>
            <a:endParaRPr lang="hu-HU" sz="1600" dirty="0"/>
          </a:p>
        </p:txBody>
      </p:sp>
      <p:sp>
        <p:nvSpPr>
          <p:cNvPr id="78" name="Szövegdoboz 77">
            <a:extLst>
              <a:ext uri="{FF2B5EF4-FFF2-40B4-BE49-F238E27FC236}">
                <a16:creationId xmlns:a16="http://schemas.microsoft.com/office/drawing/2014/main" id="{8D541159-1A89-47CF-BD3B-1563C17E1B29}"/>
              </a:ext>
            </a:extLst>
          </p:cNvPr>
          <p:cNvSpPr txBox="1"/>
          <p:nvPr/>
        </p:nvSpPr>
        <p:spPr>
          <a:xfrm>
            <a:off x="7466811" y="2713568"/>
            <a:ext cx="1229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pop() / error</a:t>
            </a:r>
            <a:endParaRPr lang="hu-HU" sz="1600" dirty="0"/>
          </a:p>
        </p:txBody>
      </p:sp>
      <p:cxnSp>
        <p:nvCxnSpPr>
          <p:cNvPr id="79" name="Összekötő: szögletes 78">
            <a:extLst>
              <a:ext uri="{FF2B5EF4-FFF2-40B4-BE49-F238E27FC236}">
                <a16:creationId xmlns:a16="http://schemas.microsoft.com/office/drawing/2014/main" id="{507AE1BC-A27C-43E9-8EF2-9E45A4A2277F}"/>
              </a:ext>
            </a:extLst>
          </p:cNvPr>
          <p:cNvCxnSpPr>
            <a:cxnSpLocks/>
            <a:stCxn id="81" idx="2"/>
            <a:endCxn id="80" idx="0"/>
          </p:cNvCxnSpPr>
          <p:nvPr/>
        </p:nvCxnSpPr>
        <p:spPr>
          <a:xfrm rot="5400000" flipH="1" flipV="1">
            <a:off x="5485938" y="5654787"/>
            <a:ext cx="553998" cy="12700"/>
          </a:xfrm>
          <a:prstGeom prst="bentConnector5">
            <a:avLst>
              <a:gd name="adj1" fmla="val -41264"/>
              <a:gd name="adj2" fmla="val -4211512"/>
              <a:gd name="adj3" fmla="val 141264"/>
            </a:avLst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5A2B1F26-129A-4509-A67B-DF0DFC4E743C}"/>
              </a:ext>
            </a:extLst>
          </p:cNvPr>
          <p:cNvSpPr txBox="1"/>
          <p:nvPr/>
        </p:nvSpPr>
        <p:spPr>
          <a:xfrm>
            <a:off x="5650504" y="5384138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F7780A04-DAD0-48EB-A919-EF3833AC514E}"/>
              </a:ext>
            </a:extLst>
          </p:cNvPr>
          <p:cNvSpPr txBox="1"/>
          <p:nvPr/>
        </p:nvSpPr>
        <p:spPr>
          <a:xfrm>
            <a:off x="5637804" y="55688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</a:t>
            </a: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8B36E9A9-92CF-426C-810C-35F9C9C0453D}"/>
              </a:ext>
            </a:extLst>
          </p:cNvPr>
          <p:cNvSpPr txBox="1"/>
          <p:nvPr/>
        </p:nvSpPr>
        <p:spPr>
          <a:xfrm>
            <a:off x="3823001" y="5510058"/>
            <a:ext cx="1410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ea typeface="Cambria Math" panose="02040503050406030204" pitchFamily="18" charset="0"/>
                <a:sym typeface="Webdings" panose="05030102010509060703" pitchFamily="18" charset="2"/>
              </a:rPr>
              <a:t>push(e) / error</a:t>
            </a:r>
            <a:endParaRPr lang="hu-HU" sz="1600" dirty="0"/>
          </a:p>
        </p:txBody>
      </p:sp>
      <p:sp>
        <p:nvSpPr>
          <p:cNvPr id="57" name="Téglalap: lekerekített 56">
            <a:extLst>
              <a:ext uri="{FF2B5EF4-FFF2-40B4-BE49-F238E27FC236}">
                <a16:creationId xmlns:a16="http://schemas.microsoft.com/office/drawing/2014/main" id="{89E04838-9541-47D6-BB70-5F3E64059C75}"/>
              </a:ext>
            </a:extLst>
          </p:cNvPr>
          <p:cNvSpPr/>
          <p:nvPr/>
        </p:nvSpPr>
        <p:spPr>
          <a:xfrm>
            <a:off x="5528779" y="3989001"/>
            <a:ext cx="1537756" cy="5439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normal</a:t>
            </a:r>
          </a:p>
          <a:p>
            <a:pPr algn="ctr"/>
            <a:r>
              <a:rPr lang="hu-HU" sz="1600" dirty="0"/>
              <a:t>[0&lt;top&lt;max]</a:t>
            </a:r>
          </a:p>
        </p:txBody>
      </p:sp>
      <p:cxnSp>
        <p:nvCxnSpPr>
          <p:cNvPr id="40" name="Egyenes összekötő nyíllal 39">
            <a:extLst>
              <a:ext uri="{FF2B5EF4-FFF2-40B4-BE49-F238E27FC236}">
                <a16:creationId xmlns:a16="http://schemas.microsoft.com/office/drawing/2014/main" id="{E01A6876-F2E3-4B9C-9617-771E999F8E53}"/>
              </a:ext>
            </a:extLst>
          </p:cNvPr>
          <p:cNvCxnSpPr>
            <a:cxnSpLocks/>
          </p:cNvCxnSpPr>
          <p:nvPr/>
        </p:nvCxnSpPr>
        <p:spPr>
          <a:xfrm>
            <a:off x="8267281" y="4757391"/>
            <a:ext cx="98552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églalap: szamárfül 73">
            <a:extLst>
              <a:ext uri="{FF2B5EF4-FFF2-40B4-BE49-F238E27FC236}">
                <a16:creationId xmlns:a16="http://schemas.microsoft.com/office/drawing/2014/main" id="{85107784-B6BB-4989-8CB5-47DEEB7067A2}"/>
              </a:ext>
            </a:extLst>
          </p:cNvPr>
          <p:cNvSpPr/>
          <p:nvPr/>
        </p:nvSpPr>
        <p:spPr>
          <a:xfrm rot="16200000">
            <a:off x="9960215" y="3850184"/>
            <a:ext cx="848246" cy="2263074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B1569E19-8593-4189-AD9D-45D8918551F4}"/>
              </a:ext>
            </a:extLst>
          </p:cNvPr>
          <p:cNvSpPr txBox="1"/>
          <p:nvPr/>
        </p:nvSpPr>
        <p:spPr>
          <a:xfrm>
            <a:off x="9252801" y="4545419"/>
            <a:ext cx="226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if</a:t>
            </a:r>
            <a:r>
              <a:rPr lang="hu-HU" sz="1600" dirty="0"/>
              <a:t> top&gt;0 </a:t>
            </a:r>
            <a:r>
              <a:rPr lang="hu-HU" sz="1600" b="1" dirty="0"/>
              <a:t>then</a:t>
            </a:r>
            <a:r>
              <a:rPr lang="hu-HU" sz="1600" dirty="0"/>
              <a:t> top:=top-1</a:t>
            </a:r>
          </a:p>
          <a:p>
            <a:r>
              <a:rPr lang="hu-HU" sz="1600" b="1" dirty="0"/>
              <a:t>else error</a:t>
            </a:r>
          </a:p>
          <a:p>
            <a:r>
              <a:rPr lang="hu-HU" sz="1600" b="1" dirty="0"/>
              <a:t>endif</a:t>
            </a:r>
          </a:p>
        </p:txBody>
      </p:sp>
      <p:sp>
        <p:nvSpPr>
          <p:cNvPr id="76" name="Téglalap: szamárfül 75">
            <a:extLst>
              <a:ext uri="{FF2B5EF4-FFF2-40B4-BE49-F238E27FC236}">
                <a16:creationId xmlns:a16="http://schemas.microsoft.com/office/drawing/2014/main" id="{4DE0342F-C984-4338-A59C-4ACBC5A12F68}"/>
              </a:ext>
            </a:extLst>
          </p:cNvPr>
          <p:cNvSpPr/>
          <p:nvPr/>
        </p:nvSpPr>
        <p:spPr>
          <a:xfrm rot="16200000">
            <a:off x="907759" y="5103490"/>
            <a:ext cx="1311257" cy="173559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3" name="Szövegdoboz 82">
            <a:extLst>
              <a:ext uri="{FF2B5EF4-FFF2-40B4-BE49-F238E27FC236}">
                <a16:creationId xmlns:a16="http://schemas.microsoft.com/office/drawing/2014/main" id="{0AF817D7-989C-475F-967F-3C3A42904224}"/>
              </a:ext>
            </a:extLst>
          </p:cNvPr>
          <p:cNvSpPr txBox="1"/>
          <p:nvPr/>
        </p:nvSpPr>
        <p:spPr>
          <a:xfrm>
            <a:off x="695589" y="5303482"/>
            <a:ext cx="1623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if</a:t>
            </a:r>
            <a:r>
              <a:rPr lang="hu-HU" sz="1600" dirty="0"/>
              <a:t> top&lt;max </a:t>
            </a:r>
            <a:r>
              <a:rPr lang="hu-HU" sz="1600" b="1" dirty="0"/>
              <a:t>then</a:t>
            </a:r>
            <a:r>
              <a:rPr lang="hu-HU" sz="1600" dirty="0"/>
              <a:t>   </a:t>
            </a:r>
          </a:p>
          <a:p>
            <a:r>
              <a:rPr lang="hu-HU" sz="1600" dirty="0"/>
              <a:t>     top:=top+1</a:t>
            </a:r>
          </a:p>
          <a:p>
            <a:r>
              <a:rPr lang="hu-HU" sz="1600" dirty="0"/>
              <a:t>     t[top]:=e</a:t>
            </a:r>
          </a:p>
          <a:p>
            <a:r>
              <a:rPr lang="hu-HU" sz="1600" b="1" dirty="0"/>
              <a:t>else error</a:t>
            </a:r>
          </a:p>
          <a:p>
            <a:r>
              <a:rPr lang="hu-HU" sz="1600" b="1" dirty="0"/>
              <a:t>endif</a:t>
            </a:r>
          </a:p>
        </p:txBody>
      </p:sp>
      <p:cxnSp>
        <p:nvCxnSpPr>
          <p:cNvPr id="84" name="Egyenes összekötő nyíllal 83">
            <a:extLst>
              <a:ext uri="{FF2B5EF4-FFF2-40B4-BE49-F238E27FC236}">
                <a16:creationId xmlns:a16="http://schemas.microsoft.com/office/drawing/2014/main" id="{86C2A645-7551-4717-8796-3EBA7F47A937}"/>
              </a:ext>
            </a:extLst>
          </p:cNvPr>
          <p:cNvCxnSpPr>
            <a:cxnSpLocks/>
          </p:cNvCxnSpPr>
          <p:nvPr/>
        </p:nvCxnSpPr>
        <p:spPr>
          <a:xfrm flipH="1">
            <a:off x="2444727" y="5691808"/>
            <a:ext cx="105542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zövegdoboz 84">
            <a:extLst>
              <a:ext uri="{FF2B5EF4-FFF2-40B4-BE49-F238E27FC236}">
                <a16:creationId xmlns:a16="http://schemas.microsoft.com/office/drawing/2014/main" id="{18D69826-1696-49CB-9D08-7A867AF9AA40}"/>
              </a:ext>
            </a:extLst>
          </p:cNvPr>
          <p:cNvSpPr txBox="1"/>
          <p:nvPr/>
        </p:nvSpPr>
        <p:spPr>
          <a:xfrm>
            <a:off x="8559524" y="4437713"/>
            <a:ext cx="6912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ea typeface="Cambria Math" panose="02040503050406030204" pitchFamily="18" charset="0"/>
                <a:sym typeface="Webdings" panose="05030102010509060703" pitchFamily="18" charset="2"/>
              </a:rPr>
              <a:t>pop() </a:t>
            </a:r>
            <a:endParaRPr lang="hu-HU" sz="1600" b="1" dirty="0"/>
          </a:p>
        </p:txBody>
      </p:sp>
      <p:sp>
        <p:nvSpPr>
          <p:cNvPr id="86" name="Szövegdoboz 85">
            <a:extLst>
              <a:ext uri="{FF2B5EF4-FFF2-40B4-BE49-F238E27FC236}">
                <a16:creationId xmlns:a16="http://schemas.microsoft.com/office/drawing/2014/main" id="{57AF434B-F760-417F-83DC-CCB2DF503E5B}"/>
              </a:ext>
            </a:extLst>
          </p:cNvPr>
          <p:cNvSpPr txBox="1"/>
          <p:nvPr/>
        </p:nvSpPr>
        <p:spPr>
          <a:xfrm>
            <a:off x="2447425" y="5298934"/>
            <a:ext cx="1277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ea typeface="Cambria Math" panose="02040503050406030204" pitchFamily="18" charset="0"/>
                <a:sym typeface="Webdings" panose="05030102010509060703" pitchFamily="18" charset="2"/>
              </a:rPr>
              <a:t>push(e:Item)</a:t>
            </a:r>
            <a:endParaRPr lang="hu-HU" sz="1600" b="1" dirty="0"/>
          </a:p>
        </p:txBody>
      </p:sp>
      <p:sp>
        <p:nvSpPr>
          <p:cNvPr id="87" name="Téglalap: szamárfül 86">
            <a:extLst>
              <a:ext uri="{FF2B5EF4-FFF2-40B4-BE49-F238E27FC236}">
                <a16:creationId xmlns:a16="http://schemas.microsoft.com/office/drawing/2014/main" id="{62540692-170E-4BFB-ADAE-ED342487991E}"/>
              </a:ext>
            </a:extLst>
          </p:cNvPr>
          <p:cNvSpPr/>
          <p:nvPr/>
        </p:nvSpPr>
        <p:spPr>
          <a:xfrm rot="16200000">
            <a:off x="1076948" y="2386059"/>
            <a:ext cx="1118738" cy="1321899"/>
          </a:xfrm>
          <a:prstGeom prst="foldedCorner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88" name="Szövegdoboz 87">
            <a:extLst>
              <a:ext uri="{FF2B5EF4-FFF2-40B4-BE49-F238E27FC236}">
                <a16:creationId xmlns:a16="http://schemas.microsoft.com/office/drawing/2014/main" id="{53BD4DE8-F426-403B-BC73-9D4CE74A8833}"/>
              </a:ext>
            </a:extLst>
          </p:cNvPr>
          <p:cNvSpPr txBox="1"/>
          <p:nvPr/>
        </p:nvSpPr>
        <p:spPr>
          <a:xfrm>
            <a:off x="1016748" y="2495775"/>
            <a:ext cx="11764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/>
              <a:t>if</a:t>
            </a:r>
            <a:r>
              <a:rPr lang="hu-HU" sz="1600" dirty="0"/>
              <a:t> n&gt;1 </a:t>
            </a:r>
            <a:r>
              <a:rPr lang="hu-HU" sz="1600" b="1" dirty="0"/>
              <a:t>then</a:t>
            </a:r>
            <a:r>
              <a:rPr lang="hu-HU" sz="1600" dirty="0"/>
              <a:t>    </a:t>
            </a:r>
          </a:p>
          <a:p>
            <a:r>
              <a:rPr lang="hu-HU" sz="1600" dirty="0"/>
              <a:t>    max:=n</a:t>
            </a:r>
          </a:p>
          <a:p>
            <a:r>
              <a:rPr lang="hu-HU" sz="1600" dirty="0"/>
              <a:t>    top:=0</a:t>
            </a:r>
          </a:p>
          <a:p>
            <a:r>
              <a:rPr lang="hu-HU" sz="1600" b="1" dirty="0"/>
              <a:t>endif</a:t>
            </a:r>
          </a:p>
        </p:txBody>
      </p:sp>
      <p:cxnSp>
        <p:nvCxnSpPr>
          <p:cNvPr id="89" name="Egyenes összekötő nyíllal 88">
            <a:extLst>
              <a:ext uri="{FF2B5EF4-FFF2-40B4-BE49-F238E27FC236}">
                <a16:creationId xmlns:a16="http://schemas.microsoft.com/office/drawing/2014/main" id="{7DE32749-8621-48FB-A0D2-B36E88437524}"/>
              </a:ext>
            </a:extLst>
          </p:cNvPr>
          <p:cNvCxnSpPr>
            <a:cxnSpLocks/>
          </p:cNvCxnSpPr>
          <p:nvPr/>
        </p:nvCxnSpPr>
        <p:spPr>
          <a:xfrm flipH="1">
            <a:off x="2343104" y="2893494"/>
            <a:ext cx="105542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Szövegdoboz 89">
            <a:extLst>
              <a:ext uri="{FF2B5EF4-FFF2-40B4-BE49-F238E27FC236}">
                <a16:creationId xmlns:a16="http://schemas.microsoft.com/office/drawing/2014/main" id="{4FBE25F9-8012-4FA9-942F-36C27E853572}"/>
              </a:ext>
            </a:extLst>
          </p:cNvPr>
          <p:cNvSpPr txBox="1"/>
          <p:nvPr/>
        </p:nvSpPr>
        <p:spPr>
          <a:xfrm>
            <a:off x="2345802" y="2500620"/>
            <a:ext cx="1160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ea typeface="Cambria Math" panose="02040503050406030204" pitchFamily="18" charset="0"/>
                <a:sym typeface="Webdings" panose="05030102010509060703" pitchFamily="18" charset="2"/>
              </a:rPr>
              <a:t>Stack(n:int)</a:t>
            </a:r>
            <a:endParaRPr lang="hu-HU" sz="1600" b="1" dirty="0"/>
          </a:p>
        </p:txBody>
      </p:sp>
      <p:sp>
        <p:nvSpPr>
          <p:cNvPr id="51" name="Szövegdoboz 50">
            <a:extLst>
              <a:ext uri="{FF2B5EF4-FFF2-40B4-BE49-F238E27FC236}">
                <a16:creationId xmlns:a16="http://schemas.microsoft.com/office/drawing/2014/main" id="{99F60B84-DFAD-4390-B4C6-ACF3D79573A7}"/>
              </a:ext>
            </a:extLst>
          </p:cNvPr>
          <p:cNvSpPr txBox="1"/>
          <p:nvPr/>
        </p:nvSpPr>
        <p:spPr>
          <a:xfrm>
            <a:off x="456994" y="766672"/>
            <a:ext cx="103616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    Három állapotot vezetünk be: „empty” (top=0), „normal” (0&lt;top&lt;max), „full” (top=max), amelyek között a </a:t>
            </a:r>
            <a:br>
              <a:rPr lang="hu-HU" dirty="0"/>
            </a:br>
            <a:r>
              <a:rPr lang="hu-HU" dirty="0"/>
              <a:t>    verem műveletek (push(), pop()) hatására következik be átmenet. Ezzel azt is kikötöttük, hogy max&gt;1.</a:t>
            </a:r>
            <a:br>
              <a:rPr lang="hu-HU" dirty="0"/>
            </a:br>
            <a:r>
              <a:rPr lang="hu-HU" dirty="0"/>
              <a:t>    Kezdetben (kezdeti átmenet) top:=0. </a:t>
            </a:r>
          </a:p>
        </p:txBody>
      </p:sp>
    </p:spTree>
    <p:extLst>
      <p:ext uri="{BB962C8B-B14F-4D97-AF65-F5344CB8AC3E}">
        <p14:creationId xmlns:p14="http://schemas.microsoft.com/office/powerpoint/2010/main" val="387614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44" grpId="0" animBg="1"/>
      <p:bldP spid="48" grpId="0" animBg="1"/>
      <p:bldP spid="49" grpId="0"/>
      <p:bldP spid="60" grpId="0"/>
      <p:bldP spid="61" grpId="0"/>
      <p:bldP spid="65" grpId="0"/>
      <p:bldP spid="66" grpId="0"/>
      <p:bldP spid="67" grpId="0"/>
      <p:bldP spid="77" grpId="0"/>
      <p:bldP spid="78" grpId="0"/>
      <p:bldP spid="82" grpId="0"/>
      <p:bldP spid="57" grpId="0" animBg="1"/>
      <p:bldP spid="74" grpId="0" animBg="1"/>
      <p:bldP spid="75" grpId="0"/>
      <p:bldP spid="76" grpId="0" animBg="1"/>
      <p:bldP spid="83" grpId="0"/>
      <p:bldP spid="85" grpId="0"/>
      <p:bldP spid="86" grpId="0"/>
      <p:bldP spid="87" grpId="0" animBg="1"/>
      <p:bldP spid="88" grpId="0"/>
      <p:bldP spid="90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6824B27-D1C2-4E7D-AE67-F88AD9E84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907" y="948405"/>
            <a:ext cx="6963747" cy="47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53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F6B0FEB-2AC2-402C-9D6C-F0D8F835C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458" y="909286"/>
            <a:ext cx="6982799" cy="503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22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zövegdoboz 39">
            <a:extLst>
              <a:ext uri="{FF2B5EF4-FFF2-40B4-BE49-F238E27FC236}">
                <a16:creationId xmlns:a16="http://schemas.microsoft.com/office/drawing/2014/main" id="{7FF690C6-8A67-46BE-9DE8-F6FF7FA8DD7D}"/>
              </a:ext>
            </a:extLst>
          </p:cNvPr>
          <p:cNvSpPr txBox="1"/>
          <p:nvPr/>
        </p:nvSpPr>
        <p:spPr>
          <a:xfrm>
            <a:off x="429070" y="209869"/>
            <a:ext cx="10855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5. Egy bankautomata a következő módon működik. Azzal indul, hogy az ügyfél behelyezi a kártyáját, majd </a:t>
            </a:r>
            <a:br>
              <a:rPr lang="hu-HU" dirty="0"/>
            </a:br>
            <a:r>
              <a:rPr lang="hu-HU" dirty="0"/>
              <a:t>     beviszi a pin kódot, amivel háromszor próbálkozhat (harmadik sikertelen kísérlet után a tranzakció elutasítva). </a:t>
            </a:r>
            <a:br>
              <a:rPr lang="hu-HU" dirty="0"/>
            </a:br>
            <a:r>
              <a:rPr lang="hu-HU" dirty="0"/>
              <a:t>     Ha sikeres a pin kód megadása, akkor le lehet kérdezni az egyenleget, vagy ki lehet venni pénzt az automatából. </a:t>
            </a:r>
            <a:br>
              <a:rPr lang="hu-HU" dirty="0"/>
            </a:br>
            <a:r>
              <a:rPr lang="hu-HU" dirty="0"/>
              <a:t>     Ha a megadott összeg kisebb vagy egyenlő, mint az egyenleg, akkor sikeres a pénz kivét, különben nem. </a:t>
            </a:r>
          </a:p>
        </p:txBody>
      </p:sp>
      <p:sp>
        <p:nvSpPr>
          <p:cNvPr id="41" name="Line 15">
            <a:extLst>
              <a:ext uri="{FF2B5EF4-FFF2-40B4-BE49-F238E27FC236}">
                <a16:creationId xmlns:a16="http://schemas.microsoft.com/office/drawing/2014/main" id="{2754A9AD-EE42-42EF-B136-5C8DCA0C5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6252" y="3687402"/>
            <a:ext cx="0" cy="37397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633" dirty="0"/>
          </a:p>
        </p:txBody>
      </p:sp>
      <p:sp>
        <p:nvSpPr>
          <p:cNvPr id="42" name="Line 16">
            <a:extLst>
              <a:ext uri="{FF2B5EF4-FFF2-40B4-BE49-F238E27FC236}">
                <a16:creationId xmlns:a16="http://schemas.microsoft.com/office/drawing/2014/main" id="{26F03C5F-FA37-4646-B90D-0EC8C6DFA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829" y="4059379"/>
            <a:ext cx="140440" cy="254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633" dirty="0"/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AA622D95-A6EC-4461-9316-84123E8D2B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4209" y="4059379"/>
            <a:ext cx="142041" cy="2545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633" dirty="0"/>
          </a:p>
        </p:txBody>
      </p:sp>
      <p:sp>
        <p:nvSpPr>
          <p:cNvPr id="44" name="Line 18">
            <a:extLst>
              <a:ext uri="{FF2B5EF4-FFF2-40B4-BE49-F238E27FC236}">
                <a16:creationId xmlns:a16="http://schemas.microsoft.com/office/drawing/2014/main" id="{AAAFDA91-8C90-43CF-A045-7B938AEFE9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775" y="3827622"/>
            <a:ext cx="29952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633" dirty="0"/>
          </a:p>
        </p:txBody>
      </p:sp>
      <p:sp>
        <p:nvSpPr>
          <p:cNvPr id="47" name="Oval 14">
            <a:extLst>
              <a:ext uri="{FF2B5EF4-FFF2-40B4-BE49-F238E27FC236}">
                <a16:creationId xmlns:a16="http://schemas.microsoft.com/office/drawing/2014/main" id="{026C58FE-70AB-424C-B071-BE60457D8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8775" y="3360814"/>
            <a:ext cx="325957" cy="3265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 sz="1633" dirty="0"/>
          </a:p>
        </p:txBody>
      </p: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89992C4B-3846-47E8-B931-EC53565CA5C2}"/>
              </a:ext>
            </a:extLst>
          </p:cNvPr>
          <p:cNvCxnSpPr>
            <a:cxnSpLocks noChangeShapeType="1"/>
            <a:stCxn id="49" idx="2"/>
          </p:cNvCxnSpPr>
          <p:nvPr/>
        </p:nvCxnSpPr>
        <p:spPr bwMode="auto">
          <a:xfrm flipH="1">
            <a:off x="2788784" y="2138554"/>
            <a:ext cx="1389739" cy="149078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49" name="Ellipszis 48">
            <a:extLst>
              <a:ext uri="{FF2B5EF4-FFF2-40B4-BE49-F238E27FC236}">
                <a16:creationId xmlns:a16="http://schemas.microsoft.com/office/drawing/2014/main" id="{A56A49F0-7014-490D-A554-9BEE0906CBFA}"/>
              </a:ext>
            </a:extLst>
          </p:cNvPr>
          <p:cNvSpPr/>
          <p:nvPr/>
        </p:nvSpPr>
        <p:spPr>
          <a:xfrm>
            <a:off x="4178523" y="1879489"/>
            <a:ext cx="2488605" cy="5181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Kártya</a:t>
            </a:r>
          </a:p>
          <a:p>
            <a:pPr algn="ctr"/>
            <a:r>
              <a:rPr lang="hu-HU" dirty="0">
                <a:solidFill>
                  <a:schemeClr val="tx1"/>
                </a:solidFill>
              </a:rPr>
              <a:t>behelyezés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68E3F8E9-C22C-4E93-B461-A943B88955D6}"/>
              </a:ext>
            </a:extLst>
          </p:cNvPr>
          <p:cNvSpPr/>
          <p:nvPr/>
        </p:nvSpPr>
        <p:spPr>
          <a:xfrm>
            <a:off x="4178523" y="4048086"/>
            <a:ext cx="2488605" cy="5181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Művelet végzés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2" name="Egyenes összekötő nyíllal 51">
            <a:extLst>
              <a:ext uri="{FF2B5EF4-FFF2-40B4-BE49-F238E27FC236}">
                <a16:creationId xmlns:a16="http://schemas.microsoft.com/office/drawing/2014/main" id="{470F439F-E665-4010-88C1-405008319DC7}"/>
              </a:ext>
            </a:extLst>
          </p:cNvPr>
          <p:cNvCxnSpPr>
            <a:cxnSpLocks noChangeShapeType="1"/>
            <a:stCxn id="50" idx="2"/>
          </p:cNvCxnSpPr>
          <p:nvPr/>
        </p:nvCxnSpPr>
        <p:spPr bwMode="auto">
          <a:xfrm flipH="1" flipV="1">
            <a:off x="2763074" y="3945349"/>
            <a:ext cx="1415449" cy="36180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0C85CD9D-7723-4393-930D-190FF6D25952}"/>
              </a:ext>
            </a:extLst>
          </p:cNvPr>
          <p:cNvSpPr txBox="1"/>
          <p:nvPr/>
        </p:nvSpPr>
        <p:spPr>
          <a:xfrm>
            <a:off x="2194713" y="421482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user</a:t>
            </a:r>
            <a:endParaRPr lang="en-US" sz="1400" dirty="0"/>
          </a:p>
        </p:txBody>
      </p:sp>
      <p:sp>
        <p:nvSpPr>
          <p:cNvPr id="56" name="Ellipszis 55">
            <a:extLst>
              <a:ext uri="{FF2B5EF4-FFF2-40B4-BE49-F238E27FC236}">
                <a16:creationId xmlns:a16="http://schemas.microsoft.com/office/drawing/2014/main" id="{00B42D1F-3B4A-48EA-946E-88B0C9BD9334}"/>
              </a:ext>
            </a:extLst>
          </p:cNvPr>
          <p:cNvSpPr/>
          <p:nvPr/>
        </p:nvSpPr>
        <p:spPr>
          <a:xfrm>
            <a:off x="4184886" y="3008673"/>
            <a:ext cx="2482244" cy="5181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Pinkód beadás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9957CFE9-852B-4A25-B010-95D35292A72F}"/>
              </a:ext>
            </a:extLst>
          </p:cNvPr>
          <p:cNvCxnSpPr>
            <a:cxnSpLocks noChangeShapeType="1"/>
            <a:stCxn id="56" idx="2"/>
          </p:cNvCxnSpPr>
          <p:nvPr/>
        </p:nvCxnSpPr>
        <p:spPr bwMode="auto">
          <a:xfrm flipH="1">
            <a:off x="2774200" y="3267738"/>
            <a:ext cx="1410686" cy="464704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60" name="Ellipszis 59">
            <a:extLst>
              <a:ext uri="{FF2B5EF4-FFF2-40B4-BE49-F238E27FC236}">
                <a16:creationId xmlns:a16="http://schemas.microsoft.com/office/drawing/2014/main" id="{DF85674A-5109-4DEA-90C0-F0109D4305F6}"/>
              </a:ext>
            </a:extLst>
          </p:cNvPr>
          <p:cNvSpPr/>
          <p:nvPr/>
        </p:nvSpPr>
        <p:spPr>
          <a:xfrm>
            <a:off x="4178523" y="5143249"/>
            <a:ext cx="2488605" cy="5181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Kártya elvétele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E7106713-B4A2-461F-9F05-E576D0440688}"/>
              </a:ext>
            </a:extLst>
          </p:cNvPr>
          <p:cNvCxnSpPr>
            <a:cxnSpLocks noChangeShapeType="1"/>
            <a:stCxn id="60" idx="2"/>
          </p:cNvCxnSpPr>
          <p:nvPr/>
        </p:nvCxnSpPr>
        <p:spPr bwMode="auto">
          <a:xfrm flipH="1" flipV="1">
            <a:off x="2772026" y="4045315"/>
            <a:ext cx="1406497" cy="135699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cxnSp>
        <p:nvCxnSpPr>
          <p:cNvPr id="65" name="Egyenes összekötő nyíllal 64">
            <a:extLst>
              <a:ext uri="{FF2B5EF4-FFF2-40B4-BE49-F238E27FC236}">
                <a16:creationId xmlns:a16="http://schemas.microsoft.com/office/drawing/2014/main" id="{FD9D8098-8CC0-4E44-AB88-3E18D21CABEA}"/>
              </a:ext>
            </a:extLst>
          </p:cNvPr>
          <p:cNvCxnSpPr>
            <a:cxnSpLocks/>
            <a:stCxn id="49" idx="4"/>
            <a:endCxn id="56" idx="0"/>
          </p:cNvCxnSpPr>
          <p:nvPr/>
        </p:nvCxnSpPr>
        <p:spPr>
          <a:xfrm>
            <a:off x="5422826" y="2397619"/>
            <a:ext cx="3182" cy="611054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Szövegdoboz 65">
            <a:extLst>
              <a:ext uri="{FF2B5EF4-FFF2-40B4-BE49-F238E27FC236}">
                <a16:creationId xmlns:a16="http://schemas.microsoft.com/office/drawing/2014/main" id="{83F2FCD9-8EA1-4EB5-AEFF-63BAF1F4E982}"/>
              </a:ext>
            </a:extLst>
          </p:cNvPr>
          <p:cNvSpPr txBox="1"/>
          <p:nvPr/>
        </p:nvSpPr>
        <p:spPr>
          <a:xfrm>
            <a:off x="4433244" y="2501748"/>
            <a:ext cx="1078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&lt; precede &gt;</a:t>
            </a:r>
            <a:endParaRPr lang="en-US" sz="1400" dirty="0"/>
          </a:p>
        </p:txBody>
      </p:sp>
      <p:cxnSp>
        <p:nvCxnSpPr>
          <p:cNvPr id="67" name="Egyenes összekötő nyíllal 66">
            <a:extLst>
              <a:ext uri="{FF2B5EF4-FFF2-40B4-BE49-F238E27FC236}">
                <a16:creationId xmlns:a16="http://schemas.microsoft.com/office/drawing/2014/main" id="{A7B15E3B-BB80-411D-A0FF-B3263E7C1E4C}"/>
              </a:ext>
            </a:extLst>
          </p:cNvPr>
          <p:cNvCxnSpPr>
            <a:cxnSpLocks/>
            <a:stCxn id="56" idx="4"/>
            <a:endCxn id="50" idx="0"/>
          </p:cNvCxnSpPr>
          <p:nvPr/>
        </p:nvCxnSpPr>
        <p:spPr>
          <a:xfrm flipH="1">
            <a:off x="5422826" y="3526803"/>
            <a:ext cx="3182" cy="521283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Szövegdoboz 67">
            <a:extLst>
              <a:ext uri="{FF2B5EF4-FFF2-40B4-BE49-F238E27FC236}">
                <a16:creationId xmlns:a16="http://schemas.microsoft.com/office/drawing/2014/main" id="{B8745EF9-B812-4555-A4B2-8D5C2F59F804}"/>
              </a:ext>
            </a:extLst>
          </p:cNvPr>
          <p:cNvSpPr txBox="1"/>
          <p:nvPr/>
        </p:nvSpPr>
        <p:spPr>
          <a:xfrm>
            <a:off x="4433244" y="3546346"/>
            <a:ext cx="1078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&lt; precede &gt;</a:t>
            </a:r>
            <a:endParaRPr lang="en-US" sz="1400" dirty="0"/>
          </a:p>
        </p:txBody>
      </p:sp>
      <p:cxnSp>
        <p:nvCxnSpPr>
          <p:cNvPr id="72" name="Egyenes összekötő nyíllal 71">
            <a:extLst>
              <a:ext uri="{FF2B5EF4-FFF2-40B4-BE49-F238E27FC236}">
                <a16:creationId xmlns:a16="http://schemas.microsoft.com/office/drawing/2014/main" id="{2481C606-C0ED-40AE-909B-D6733ECF717A}"/>
              </a:ext>
            </a:extLst>
          </p:cNvPr>
          <p:cNvCxnSpPr>
            <a:cxnSpLocks/>
            <a:stCxn id="50" idx="7"/>
            <a:endCxn id="84" idx="2"/>
          </p:cNvCxnSpPr>
          <p:nvPr/>
        </p:nvCxnSpPr>
        <p:spPr>
          <a:xfrm flipV="1">
            <a:off x="6302680" y="3725951"/>
            <a:ext cx="1007628" cy="398013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zövegdoboz 74">
            <a:extLst>
              <a:ext uri="{FF2B5EF4-FFF2-40B4-BE49-F238E27FC236}">
                <a16:creationId xmlns:a16="http://schemas.microsoft.com/office/drawing/2014/main" id="{94CA8753-38C9-4D50-A852-ABFF785E0A31}"/>
              </a:ext>
            </a:extLst>
          </p:cNvPr>
          <p:cNvSpPr txBox="1"/>
          <p:nvPr/>
        </p:nvSpPr>
        <p:spPr>
          <a:xfrm>
            <a:off x="4433244" y="4668953"/>
            <a:ext cx="1078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&lt; precede &gt;</a:t>
            </a:r>
            <a:endParaRPr lang="en-US" sz="1400" dirty="0"/>
          </a:p>
        </p:txBody>
      </p:sp>
      <p:cxnSp>
        <p:nvCxnSpPr>
          <p:cNvPr id="80" name="Egyenes összekötő nyíllal 79">
            <a:extLst>
              <a:ext uri="{FF2B5EF4-FFF2-40B4-BE49-F238E27FC236}">
                <a16:creationId xmlns:a16="http://schemas.microsoft.com/office/drawing/2014/main" id="{12294FB7-E6B3-43E6-AFA9-791F83E552E3}"/>
              </a:ext>
            </a:extLst>
          </p:cNvPr>
          <p:cNvCxnSpPr>
            <a:cxnSpLocks/>
            <a:stCxn id="50" idx="4"/>
            <a:endCxn id="60" idx="0"/>
          </p:cNvCxnSpPr>
          <p:nvPr/>
        </p:nvCxnSpPr>
        <p:spPr>
          <a:xfrm>
            <a:off x="5422826" y="4566216"/>
            <a:ext cx="0" cy="577033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zis 83">
            <a:extLst>
              <a:ext uri="{FF2B5EF4-FFF2-40B4-BE49-F238E27FC236}">
                <a16:creationId xmlns:a16="http://schemas.microsoft.com/office/drawing/2014/main" id="{2FEAD12A-8B3C-4F09-B0A3-07D892865344}"/>
              </a:ext>
            </a:extLst>
          </p:cNvPr>
          <p:cNvSpPr/>
          <p:nvPr/>
        </p:nvSpPr>
        <p:spPr>
          <a:xfrm>
            <a:off x="7310308" y="3466886"/>
            <a:ext cx="2482241" cy="5181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Egyenleg lekérés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Ellipszis 84">
            <a:extLst>
              <a:ext uri="{FF2B5EF4-FFF2-40B4-BE49-F238E27FC236}">
                <a16:creationId xmlns:a16="http://schemas.microsoft.com/office/drawing/2014/main" id="{B92B72E7-E98F-4A99-87DD-7808CD7A1C99}"/>
              </a:ext>
            </a:extLst>
          </p:cNvPr>
          <p:cNvSpPr/>
          <p:nvPr/>
        </p:nvSpPr>
        <p:spPr>
          <a:xfrm>
            <a:off x="7310309" y="4731270"/>
            <a:ext cx="2482240" cy="51813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Pénz kivétele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8" name="Egyenes összekötő nyíllal 87">
            <a:extLst>
              <a:ext uri="{FF2B5EF4-FFF2-40B4-BE49-F238E27FC236}">
                <a16:creationId xmlns:a16="http://schemas.microsoft.com/office/drawing/2014/main" id="{4816D6EF-35B3-4764-802A-0235FF878AE0}"/>
              </a:ext>
            </a:extLst>
          </p:cNvPr>
          <p:cNvCxnSpPr>
            <a:cxnSpLocks/>
            <a:stCxn id="50" idx="5"/>
            <a:endCxn id="85" idx="2"/>
          </p:cNvCxnSpPr>
          <p:nvPr/>
        </p:nvCxnSpPr>
        <p:spPr>
          <a:xfrm>
            <a:off x="6302680" y="4490338"/>
            <a:ext cx="1007629" cy="499997"/>
          </a:xfrm>
          <a:prstGeom prst="straightConnector1">
            <a:avLst/>
          </a:prstGeom>
          <a:ln w="19050"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Szövegdoboz 132">
            <a:extLst>
              <a:ext uri="{FF2B5EF4-FFF2-40B4-BE49-F238E27FC236}">
                <a16:creationId xmlns:a16="http://schemas.microsoft.com/office/drawing/2014/main" id="{F531BF2C-375F-4F5B-BB3D-E2AAC003D9BB}"/>
              </a:ext>
            </a:extLst>
          </p:cNvPr>
          <p:cNvSpPr txBox="1"/>
          <p:nvPr/>
        </p:nvSpPr>
        <p:spPr>
          <a:xfrm>
            <a:off x="6084207" y="3627636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&lt; include &gt;</a:t>
            </a:r>
            <a:endParaRPr lang="en-US" sz="1400" dirty="0"/>
          </a:p>
        </p:txBody>
      </p:sp>
      <p:sp>
        <p:nvSpPr>
          <p:cNvPr id="134" name="Szövegdoboz 133">
            <a:extLst>
              <a:ext uri="{FF2B5EF4-FFF2-40B4-BE49-F238E27FC236}">
                <a16:creationId xmlns:a16="http://schemas.microsoft.com/office/drawing/2014/main" id="{E4FFE425-E153-4762-A7F1-A571D612B598}"/>
              </a:ext>
            </a:extLst>
          </p:cNvPr>
          <p:cNvSpPr txBox="1"/>
          <p:nvPr/>
        </p:nvSpPr>
        <p:spPr>
          <a:xfrm>
            <a:off x="6012169" y="4667077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/>
              <a:t>&lt; include &gt;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894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7" grpId="0" animBg="1"/>
      <p:bldP spid="49" grpId="0" animBg="1"/>
      <p:bldP spid="50" grpId="0" animBg="1"/>
      <p:bldP spid="55" grpId="0"/>
      <p:bldP spid="56" grpId="0" animBg="1"/>
      <p:bldP spid="60" grpId="0" animBg="1"/>
      <p:bldP spid="66" grpId="0"/>
      <p:bldP spid="68" grpId="0"/>
      <p:bldP spid="75" grpId="0"/>
      <p:bldP spid="84" grpId="0" animBg="1"/>
      <p:bldP spid="85" grpId="0" animBg="1"/>
      <p:bldP spid="133" grpId="0"/>
      <p:bldP spid="1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Csoportba foglalás 86">
            <a:extLst>
              <a:ext uri="{FF2B5EF4-FFF2-40B4-BE49-F238E27FC236}">
                <a16:creationId xmlns:a16="http://schemas.microsoft.com/office/drawing/2014/main" id="{D876BCF4-8CE8-47B8-AB8D-47E6804A2503}"/>
              </a:ext>
            </a:extLst>
          </p:cNvPr>
          <p:cNvGrpSpPr/>
          <p:nvPr/>
        </p:nvGrpSpPr>
        <p:grpSpPr>
          <a:xfrm>
            <a:off x="587022" y="2161791"/>
            <a:ext cx="11331182" cy="4054447"/>
            <a:chOff x="817841" y="546055"/>
            <a:chExt cx="11331182" cy="4054447"/>
          </a:xfrm>
        </p:grpSpPr>
        <p:cxnSp>
          <p:nvCxnSpPr>
            <p:cNvPr id="3" name="Összekötő: szögletes 2">
              <a:extLst>
                <a:ext uri="{FF2B5EF4-FFF2-40B4-BE49-F238E27FC236}">
                  <a16:creationId xmlns:a16="http://schemas.microsoft.com/office/drawing/2014/main" id="{DF1B57AB-AEBA-447E-A841-E920D06FBAEE}"/>
                </a:ext>
              </a:extLst>
            </p:cNvPr>
            <p:cNvCxnSpPr>
              <a:cxnSpLocks/>
              <a:stCxn id="6" idx="0"/>
              <a:endCxn id="7" idx="0"/>
            </p:cNvCxnSpPr>
            <p:nvPr/>
          </p:nvCxnSpPr>
          <p:spPr>
            <a:xfrm rot="16200000" flipH="1">
              <a:off x="3100351" y="614885"/>
              <a:ext cx="9525" cy="1507760"/>
            </a:xfrm>
            <a:prstGeom prst="bentConnector3">
              <a:avLst>
                <a:gd name="adj1" fmla="val -5102940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églalap: lekerekített 3">
              <a:extLst>
                <a:ext uri="{FF2B5EF4-FFF2-40B4-BE49-F238E27FC236}">
                  <a16:creationId xmlns:a16="http://schemas.microsoft.com/office/drawing/2014/main" id="{8521477E-EC4C-4581-BB61-69212C763C95}"/>
                </a:ext>
              </a:extLst>
            </p:cNvPr>
            <p:cNvSpPr/>
            <p:nvPr/>
          </p:nvSpPr>
          <p:spPr>
            <a:xfrm>
              <a:off x="2202243" y="1370353"/>
              <a:ext cx="1775534" cy="4793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autentikáció</a:t>
              </a:r>
            </a:p>
          </p:txBody>
        </p:sp>
        <p:sp>
          <p:nvSpPr>
            <p:cNvPr id="6" name="Szövegdoboz 5">
              <a:extLst>
                <a:ext uri="{FF2B5EF4-FFF2-40B4-BE49-F238E27FC236}">
                  <a16:creationId xmlns:a16="http://schemas.microsoft.com/office/drawing/2014/main" id="{549B7A7D-A8F1-47E3-B068-15702383A49D}"/>
                </a:ext>
              </a:extLst>
            </p:cNvPr>
            <p:cNvSpPr txBox="1"/>
            <p:nvPr/>
          </p:nvSpPr>
          <p:spPr>
            <a:xfrm>
              <a:off x="2232451" y="1364003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sp>
          <p:nvSpPr>
            <p:cNvPr id="7" name="Szövegdoboz 6">
              <a:extLst>
                <a:ext uri="{FF2B5EF4-FFF2-40B4-BE49-F238E27FC236}">
                  <a16:creationId xmlns:a16="http://schemas.microsoft.com/office/drawing/2014/main" id="{377C9DF2-2A09-4C53-B893-43F94529FF7F}"/>
                </a:ext>
              </a:extLst>
            </p:cNvPr>
            <p:cNvSpPr txBox="1"/>
            <p:nvPr/>
          </p:nvSpPr>
          <p:spPr>
            <a:xfrm>
              <a:off x="3740211" y="1373528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cxnSp>
          <p:nvCxnSpPr>
            <p:cNvPr id="11" name="Egyenes összekötő nyíllal 10">
              <a:extLst>
                <a:ext uri="{FF2B5EF4-FFF2-40B4-BE49-F238E27FC236}">
                  <a16:creationId xmlns:a16="http://schemas.microsoft.com/office/drawing/2014/main" id="{7E00C7D5-67C3-4115-8133-2E7097815A91}"/>
                </a:ext>
              </a:extLst>
            </p:cNvPr>
            <p:cNvCxnSpPr>
              <a:cxnSpLocks/>
              <a:stCxn id="12" idx="6"/>
              <a:endCxn id="4" idx="1"/>
            </p:cNvCxnSpPr>
            <p:nvPr/>
          </p:nvCxnSpPr>
          <p:spPr>
            <a:xfrm>
              <a:off x="990782" y="1610050"/>
              <a:ext cx="121146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1E19DC0-6CE2-4970-88A3-D3E13CDFB797}"/>
                </a:ext>
              </a:extLst>
            </p:cNvPr>
            <p:cNvSpPr/>
            <p:nvPr/>
          </p:nvSpPr>
          <p:spPr>
            <a:xfrm>
              <a:off x="817841" y="1536348"/>
              <a:ext cx="172941" cy="1474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984B2B40-7ACC-4138-A5F9-995DAC75C477}"/>
                </a:ext>
              </a:extLst>
            </p:cNvPr>
            <p:cNvSpPr txBox="1"/>
            <p:nvPr/>
          </p:nvSpPr>
          <p:spPr>
            <a:xfrm>
              <a:off x="1057178" y="546055"/>
              <a:ext cx="44410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PIN bevitel [helytelen </a:t>
              </a:r>
              <a:r>
                <a:rPr lang="hu-HU" sz="1600" dirty="0">
                  <a:sym typeface="Symbol" panose="05050102010706020507" pitchFamily="18" charset="2"/>
                </a:rPr>
                <a:t> hibák &lt; 3</a:t>
              </a:r>
              <a:r>
                <a:rPr lang="hu-HU" sz="1600" dirty="0"/>
                <a:t>] / hibák:=hibák+1</a:t>
              </a:r>
            </a:p>
          </p:txBody>
        </p:sp>
        <p:sp>
          <p:nvSpPr>
            <p:cNvPr id="15" name="Téglalap: lekerekített 14">
              <a:extLst>
                <a:ext uri="{FF2B5EF4-FFF2-40B4-BE49-F238E27FC236}">
                  <a16:creationId xmlns:a16="http://schemas.microsoft.com/office/drawing/2014/main" id="{A66EF428-AEBB-4F21-9100-EB8C1CE6D5CB}"/>
                </a:ext>
              </a:extLst>
            </p:cNvPr>
            <p:cNvSpPr/>
            <p:nvPr/>
          </p:nvSpPr>
          <p:spPr>
            <a:xfrm>
              <a:off x="2202243" y="2687862"/>
              <a:ext cx="1775534" cy="4793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elutasítva</a:t>
              </a:r>
            </a:p>
          </p:txBody>
        </p:sp>
        <p:sp>
          <p:nvSpPr>
            <p:cNvPr id="18" name="Téglalap: lekerekített 17">
              <a:extLst>
                <a:ext uri="{FF2B5EF4-FFF2-40B4-BE49-F238E27FC236}">
                  <a16:creationId xmlns:a16="http://schemas.microsoft.com/office/drawing/2014/main" id="{8D6B401C-A89D-44E9-A92D-6C6A961E9BA6}"/>
                </a:ext>
              </a:extLst>
            </p:cNvPr>
            <p:cNvSpPr/>
            <p:nvPr/>
          </p:nvSpPr>
          <p:spPr>
            <a:xfrm>
              <a:off x="8432942" y="2687862"/>
              <a:ext cx="1775534" cy="4793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összeg beírása</a:t>
              </a:r>
            </a:p>
          </p:txBody>
        </p:sp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3A924C99-74FC-4968-9D1E-6AE5B3B477A1}"/>
                </a:ext>
              </a:extLst>
            </p:cNvPr>
            <p:cNvSpPr txBox="1"/>
            <p:nvPr/>
          </p:nvSpPr>
          <p:spPr>
            <a:xfrm>
              <a:off x="9894537" y="2770691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FE9A048C-BB5F-4150-ADF8-43E911BE631B}"/>
                </a:ext>
              </a:extLst>
            </p:cNvPr>
            <p:cNvSpPr txBox="1"/>
            <p:nvPr/>
          </p:nvSpPr>
          <p:spPr>
            <a:xfrm>
              <a:off x="9890314" y="268786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cxnSp>
          <p:nvCxnSpPr>
            <p:cNvPr id="24" name="Összekötő: szögletes 23">
              <a:extLst>
                <a:ext uri="{FF2B5EF4-FFF2-40B4-BE49-F238E27FC236}">
                  <a16:creationId xmlns:a16="http://schemas.microsoft.com/office/drawing/2014/main" id="{72286AEA-688E-49F1-8EF4-5CFA413DC758}"/>
                </a:ext>
              </a:extLst>
            </p:cNvPr>
            <p:cNvCxnSpPr>
              <a:cxnSpLocks/>
              <a:stCxn id="45" idx="3"/>
              <a:endCxn id="18" idx="0"/>
            </p:cNvCxnSpPr>
            <p:nvPr/>
          </p:nvCxnSpPr>
          <p:spPr>
            <a:xfrm>
              <a:off x="6986067" y="1610050"/>
              <a:ext cx="2334642" cy="1077812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55CCBB1F-7F5B-4EDF-A294-6CA6937EF552}"/>
                </a:ext>
              </a:extLst>
            </p:cNvPr>
            <p:cNvSpPr txBox="1"/>
            <p:nvPr/>
          </p:nvSpPr>
          <p:spPr>
            <a:xfrm>
              <a:off x="9287214" y="2093583"/>
              <a:ext cx="28618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kivesz(összeg)[összeg&gt;egyenleg]</a:t>
              </a:r>
            </a:p>
          </p:txBody>
        </p:sp>
        <p:cxnSp>
          <p:nvCxnSpPr>
            <p:cNvPr id="26" name="Összekötő: szögletes 25">
              <a:extLst>
                <a:ext uri="{FF2B5EF4-FFF2-40B4-BE49-F238E27FC236}">
                  <a16:creationId xmlns:a16="http://schemas.microsoft.com/office/drawing/2014/main" id="{EFD83B76-D166-4717-A913-3BE5236ADFA7}"/>
                </a:ext>
              </a:extLst>
            </p:cNvPr>
            <p:cNvCxnSpPr>
              <a:cxnSpLocks/>
              <a:stCxn id="20" idx="0"/>
              <a:endCxn id="19" idx="2"/>
            </p:cNvCxnSpPr>
            <p:nvPr/>
          </p:nvCxnSpPr>
          <p:spPr>
            <a:xfrm rot="16200000" flipH="1">
              <a:off x="9785127" y="2911831"/>
              <a:ext cx="452161" cy="4223"/>
            </a:xfrm>
            <a:prstGeom prst="bentConnector5">
              <a:avLst>
                <a:gd name="adj1" fmla="val -50557"/>
                <a:gd name="adj2" fmla="val 16945086"/>
                <a:gd name="adj3" fmla="val 150557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Összekötő: szögletes 26">
              <a:extLst>
                <a:ext uri="{FF2B5EF4-FFF2-40B4-BE49-F238E27FC236}">
                  <a16:creationId xmlns:a16="http://schemas.microsoft.com/office/drawing/2014/main" id="{C1661EB0-FE75-45B2-9234-A769B6C2AEDC}"/>
                </a:ext>
              </a:extLst>
            </p:cNvPr>
            <p:cNvCxnSpPr>
              <a:cxnSpLocks/>
              <a:stCxn id="37" idx="2"/>
              <a:endCxn id="15" idx="2"/>
            </p:cNvCxnSpPr>
            <p:nvPr/>
          </p:nvCxnSpPr>
          <p:spPr>
            <a:xfrm rot="10800000">
              <a:off x="3090010" y="3167257"/>
              <a:ext cx="2832052" cy="848471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Összekötő: szögletes 27">
              <a:extLst>
                <a:ext uri="{FF2B5EF4-FFF2-40B4-BE49-F238E27FC236}">
                  <a16:creationId xmlns:a16="http://schemas.microsoft.com/office/drawing/2014/main" id="{7BA988EC-591D-429D-93DD-833720F3A5DB}"/>
                </a:ext>
              </a:extLst>
            </p:cNvPr>
            <p:cNvCxnSpPr>
              <a:cxnSpLocks/>
              <a:stCxn id="18" idx="2"/>
              <a:endCxn id="37" idx="6"/>
            </p:cNvCxnSpPr>
            <p:nvPr/>
          </p:nvCxnSpPr>
          <p:spPr>
            <a:xfrm rot="5400000">
              <a:off x="7373388" y="2068405"/>
              <a:ext cx="848471" cy="3046172"/>
            </a:xfrm>
            <a:prstGeom prst="bentConnector2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Szövegdoboz 32">
              <a:extLst>
                <a:ext uri="{FF2B5EF4-FFF2-40B4-BE49-F238E27FC236}">
                  <a16:creationId xmlns:a16="http://schemas.microsoft.com/office/drawing/2014/main" id="{4B2F1367-E115-4187-8873-A86FF973DBF5}"/>
                </a:ext>
              </a:extLst>
            </p:cNvPr>
            <p:cNvSpPr txBox="1"/>
            <p:nvPr/>
          </p:nvSpPr>
          <p:spPr>
            <a:xfrm>
              <a:off x="1044159" y="1256091"/>
              <a:ext cx="10230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/ hibák:=0</a:t>
              </a:r>
            </a:p>
          </p:txBody>
        </p:sp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B7F811DF-EF01-4CE1-B1FD-2E6FA35CC568}"/>
                </a:ext>
              </a:extLst>
            </p:cNvPr>
            <p:cNvGrpSpPr/>
            <p:nvPr/>
          </p:nvGrpSpPr>
          <p:grpSpPr>
            <a:xfrm>
              <a:off x="5922062" y="3831061"/>
              <a:ext cx="352475" cy="369332"/>
              <a:chOff x="9595122" y="1044053"/>
              <a:chExt cx="352475" cy="369332"/>
            </a:xfrm>
          </p:grpSpPr>
          <p:sp>
            <p:nvSpPr>
              <p:cNvPr id="37" name="Ellipszis 36">
                <a:extLst>
                  <a:ext uri="{FF2B5EF4-FFF2-40B4-BE49-F238E27FC236}">
                    <a16:creationId xmlns:a16="http://schemas.microsoft.com/office/drawing/2014/main" id="{C1124C97-7C62-42B4-B592-9F327B53EFB0}"/>
                  </a:ext>
                </a:extLst>
              </p:cNvPr>
              <p:cNvSpPr/>
              <p:nvPr/>
            </p:nvSpPr>
            <p:spPr>
              <a:xfrm>
                <a:off x="9595122" y="1044053"/>
                <a:ext cx="352475" cy="369332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38" name="Ellipszis 37">
                <a:extLst>
                  <a:ext uri="{FF2B5EF4-FFF2-40B4-BE49-F238E27FC236}">
                    <a16:creationId xmlns:a16="http://schemas.microsoft.com/office/drawing/2014/main" id="{C84C21A6-6A78-44CA-A6E0-2F051BB7F8E9}"/>
                  </a:ext>
                </a:extLst>
              </p:cNvPr>
              <p:cNvSpPr/>
              <p:nvPr/>
            </p:nvSpPr>
            <p:spPr>
              <a:xfrm>
                <a:off x="9685124" y="1136562"/>
                <a:ext cx="172469" cy="1843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sp>
          <p:nvSpPr>
            <p:cNvPr id="45" name="Téglalap: lekerekített 44">
              <a:extLst>
                <a:ext uri="{FF2B5EF4-FFF2-40B4-BE49-F238E27FC236}">
                  <a16:creationId xmlns:a16="http://schemas.microsoft.com/office/drawing/2014/main" id="{DFD4E90F-2C5C-47EC-9A6F-944F90420AFC}"/>
                </a:ext>
              </a:extLst>
            </p:cNvPr>
            <p:cNvSpPr/>
            <p:nvPr/>
          </p:nvSpPr>
          <p:spPr>
            <a:xfrm>
              <a:off x="5210533" y="1370353"/>
              <a:ext cx="1775534" cy="4793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bejelentkezve</a:t>
              </a:r>
            </a:p>
          </p:txBody>
        </p:sp>
        <p:cxnSp>
          <p:nvCxnSpPr>
            <p:cNvPr id="46" name="Egyenes összekötő nyíllal 45">
              <a:extLst>
                <a:ext uri="{FF2B5EF4-FFF2-40B4-BE49-F238E27FC236}">
                  <a16:creationId xmlns:a16="http://schemas.microsoft.com/office/drawing/2014/main" id="{62F78158-7BA8-45F1-B50E-F092D9D20776}"/>
                </a:ext>
              </a:extLst>
            </p:cNvPr>
            <p:cNvCxnSpPr>
              <a:cxnSpLocks/>
              <a:stCxn id="4" idx="3"/>
              <a:endCxn id="45" idx="1"/>
            </p:cNvCxnSpPr>
            <p:nvPr/>
          </p:nvCxnSpPr>
          <p:spPr>
            <a:xfrm>
              <a:off x="3977777" y="1610050"/>
              <a:ext cx="12327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Szövegdoboz 52">
              <a:extLst>
                <a:ext uri="{FF2B5EF4-FFF2-40B4-BE49-F238E27FC236}">
                  <a16:creationId xmlns:a16="http://schemas.microsoft.com/office/drawing/2014/main" id="{84024863-4BE5-4756-8B7D-7B8342864D03}"/>
                </a:ext>
              </a:extLst>
            </p:cNvPr>
            <p:cNvSpPr txBox="1"/>
            <p:nvPr/>
          </p:nvSpPr>
          <p:spPr>
            <a:xfrm>
              <a:off x="3762338" y="1763031"/>
              <a:ext cx="17867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PIN bevitel [helyes]</a:t>
              </a:r>
            </a:p>
          </p:txBody>
        </p:sp>
        <p:sp>
          <p:nvSpPr>
            <p:cNvPr id="57" name="Szövegdoboz 56">
              <a:extLst>
                <a:ext uri="{FF2B5EF4-FFF2-40B4-BE49-F238E27FC236}">
                  <a16:creationId xmlns:a16="http://schemas.microsoft.com/office/drawing/2014/main" id="{40357FA9-1F15-4C4A-B72A-74A5E28B4BCC}"/>
                </a:ext>
              </a:extLst>
            </p:cNvPr>
            <p:cNvSpPr txBox="1"/>
            <p:nvPr/>
          </p:nvSpPr>
          <p:spPr>
            <a:xfrm>
              <a:off x="8244021" y="1286090"/>
              <a:ext cx="984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pénzkivét</a:t>
              </a:r>
            </a:p>
          </p:txBody>
        </p:sp>
        <p:cxnSp>
          <p:nvCxnSpPr>
            <p:cNvPr id="59" name="Egyenes összekötő nyíllal 58">
              <a:extLst>
                <a:ext uri="{FF2B5EF4-FFF2-40B4-BE49-F238E27FC236}">
                  <a16:creationId xmlns:a16="http://schemas.microsoft.com/office/drawing/2014/main" id="{455F3120-4BDF-4DE4-B1A1-2D3C31F346ED}"/>
                </a:ext>
              </a:extLst>
            </p:cNvPr>
            <p:cNvCxnSpPr>
              <a:cxnSpLocks/>
              <a:stCxn id="4" idx="2"/>
              <a:endCxn id="15" idx="0"/>
            </p:cNvCxnSpPr>
            <p:nvPr/>
          </p:nvCxnSpPr>
          <p:spPr>
            <a:xfrm>
              <a:off x="3090010" y="1849747"/>
              <a:ext cx="0" cy="8381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Szövegdoboz 61">
              <a:extLst>
                <a:ext uri="{FF2B5EF4-FFF2-40B4-BE49-F238E27FC236}">
                  <a16:creationId xmlns:a16="http://schemas.microsoft.com/office/drawing/2014/main" id="{C90E8AFC-2C87-40D5-8D7D-8B59F24EC843}"/>
                </a:ext>
              </a:extLst>
            </p:cNvPr>
            <p:cNvSpPr txBox="1"/>
            <p:nvPr/>
          </p:nvSpPr>
          <p:spPr>
            <a:xfrm>
              <a:off x="2152057" y="2184290"/>
              <a:ext cx="1015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[</a:t>
              </a:r>
              <a:r>
                <a:rPr lang="hu-HU" sz="1600" dirty="0">
                  <a:sym typeface="Symbol" panose="05050102010706020507" pitchFamily="18" charset="2"/>
                </a:rPr>
                <a:t>hibák =3</a:t>
              </a:r>
              <a:r>
                <a:rPr lang="hu-HU" sz="1600" dirty="0"/>
                <a:t>]</a:t>
              </a:r>
            </a:p>
          </p:txBody>
        </p:sp>
        <p:sp>
          <p:nvSpPr>
            <p:cNvPr id="63" name="Téglalap: lekerekített 62">
              <a:extLst>
                <a:ext uri="{FF2B5EF4-FFF2-40B4-BE49-F238E27FC236}">
                  <a16:creationId xmlns:a16="http://schemas.microsoft.com/office/drawing/2014/main" id="{DABC6CFD-3774-4A34-A830-4B3A129236DB}"/>
                </a:ext>
              </a:extLst>
            </p:cNvPr>
            <p:cNvSpPr/>
            <p:nvPr/>
          </p:nvSpPr>
          <p:spPr>
            <a:xfrm>
              <a:off x="5210533" y="2687862"/>
              <a:ext cx="1775534" cy="47939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egyenleg</a:t>
              </a:r>
            </a:p>
          </p:txBody>
        </p:sp>
        <p:cxnSp>
          <p:nvCxnSpPr>
            <p:cNvPr id="64" name="Egyenes összekötő nyíllal 63">
              <a:extLst>
                <a:ext uri="{FF2B5EF4-FFF2-40B4-BE49-F238E27FC236}">
                  <a16:creationId xmlns:a16="http://schemas.microsoft.com/office/drawing/2014/main" id="{8477D643-B016-4525-A5E4-F86BF0AC85AC}"/>
                </a:ext>
              </a:extLst>
            </p:cNvPr>
            <p:cNvCxnSpPr>
              <a:cxnSpLocks/>
              <a:stCxn id="45" idx="2"/>
              <a:endCxn id="63" idx="0"/>
            </p:cNvCxnSpPr>
            <p:nvPr/>
          </p:nvCxnSpPr>
          <p:spPr>
            <a:xfrm>
              <a:off x="6098300" y="1849747"/>
              <a:ext cx="0" cy="8381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Szövegdoboz 68">
              <a:extLst>
                <a:ext uri="{FF2B5EF4-FFF2-40B4-BE49-F238E27FC236}">
                  <a16:creationId xmlns:a16="http://schemas.microsoft.com/office/drawing/2014/main" id="{1FFF5EE0-1902-4FC0-A648-97E1F3336FB5}"/>
                </a:ext>
              </a:extLst>
            </p:cNvPr>
            <p:cNvSpPr txBox="1"/>
            <p:nvPr/>
          </p:nvSpPr>
          <p:spPr>
            <a:xfrm>
              <a:off x="5258271" y="2223085"/>
              <a:ext cx="1849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egyenleg lekérdezés</a:t>
              </a:r>
            </a:p>
          </p:txBody>
        </p:sp>
        <p:sp>
          <p:nvSpPr>
            <p:cNvPr id="70" name="Szövegdoboz 69">
              <a:extLst>
                <a:ext uri="{FF2B5EF4-FFF2-40B4-BE49-F238E27FC236}">
                  <a16:creationId xmlns:a16="http://schemas.microsoft.com/office/drawing/2014/main" id="{68B054B8-618B-4BEB-871B-885618AE0A8A}"/>
                </a:ext>
              </a:extLst>
            </p:cNvPr>
            <p:cNvSpPr txBox="1"/>
            <p:nvPr/>
          </p:nvSpPr>
          <p:spPr>
            <a:xfrm>
              <a:off x="6925887" y="4015727"/>
              <a:ext cx="3001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kivesz(összeg)[összeg</a:t>
              </a:r>
              <a:r>
                <a:rPr lang="hu-HU" sz="1600" dirty="0">
                  <a:sym typeface="Symbol" panose="05050102010706020507" pitchFamily="18" charset="2"/>
                </a:rPr>
                <a:t> ≤ </a:t>
              </a:r>
              <a:r>
                <a:rPr lang="hu-HU" sz="1600" dirty="0"/>
                <a:t>egyenleg] </a:t>
              </a:r>
            </a:p>
            <a:p>
              <a:r>
                <a:rPr lang="hu-HU" sz="1600" dirty="0"/>
                <a:t>/ tranzakció végrehajtása</a:t>
              </a:r>
            </a:p>
          </p:txBody>
        </p:sp>
        <p:cxnSp>
          <p:nvCxnSpPr>
            <p:cNvPr id="74" name="Egyenes összekötő nyíllal 73">
              <a:extLst>
                <a:ext uri="{FF2B5EF4-FFF2-40B4-BE49-F238E27FC236}">
                  <a16:creationId xmlns:a16="http://schemas.microsoft.com/office/drawing/2014/main" id="{1A8FFD8A-2880-41F8-A0DF-66614DC0D059}"/>
                </a:ext>
              </a:extLst>
            </p:cNvPr>
            <p:cNvCxnSpPr>
              <a:cxnSpLocks/>
              <a:stCxn id="63" idx="2"/>
              <a:endCxn id="37" idx="0"/>
            </p:cNvCxnSpPr>
            <p:nvPr/>
          </p:nvCxnSpPr>
          <p:spPr>
            <a:xfrm>
              <a:off x="6098300" y="3167256"/>
              <a:ext cx="0" cy="66380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Összekötő: szögletes 76">
              <a:extLst>
                <a:ext uri="{FF2B5EF4-FFF2-40B4-BE49-F238E27FC236}">
                  <a16:creationId xmlns:a16="http://schemas.microsoft.com/office/drawing/2014/main" id="{986BFDD6-6FCB-40FC-8462-E64423DD8A68}"/>
                </a:ext>
              </a:extLst>
            </p:cNvPr>
            <p:cNvCxnSpPr>
              <a:cxnSpLocks/>
              <a:stCxn id="18" idx="1"/>
              <a:endCxn id="83" idx="3"/>
            </p:cNvCxnSpPr>
            <p:nvPr/>
          </p:nvCxnSpPr>
          <p:spPr>
            <a:xfrm rot="10800000" flipV="1">
              <a:off x="6269940" y="2927559"/>
              <a:ext cx="2163002" cy="97028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Szövegdoboz 82">
              <a:extLst>
                <a:ext uri="{FF2B5EF4-FFF2-40B4-BE49-F238E27FC236}">
                  <a16:creationId xmlns:a16="http://schemas.microsoft.com/office/drawing/2014/main" id="{16040594-15FF-4B03-A7D9-20D8AB466500}"/>
                </a:ext>
              </a:extLst>
            </p:cNvPr>
            <p:cNvSpPr txBox="1"/>
            <p:nvPr/>
          </p:nvSpPr>
          <p:spPr>
            <a:xfrm>
              <a:off x="6032374" y="3713173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/>
                <a:t> </a:t>
              </a:r>
            </a:p>
          </p:txBody>
        </p:sp>
        <p:sp>
          <p:nvSpPr>
            <p:cNvPr id="86" name="Szövegdoboz 85">
              <a:extLst>
                <a:ext uri="{FF2B5EF4-FFF2-40B4-BE49-F238E27FC236}">
                  <a16:creationId xmlns:a16="http://schemas.microsoft.com/office/drawing/2014/main" id="{6A01EC45-0838-42B8-B8F0-B065658114E6}"/>
                </a:ext>
              </a:extLst>
            </p:cNvPr>
            <p:cNvSpPr txBox="1"/>
            <p:nvPr/>
          </p:nvSpPr>
          <p:spPr>
            <a:xfrm>
              <a:off x="7370990" y="2630827"/>
              <a:ext cx="8931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600" dirty="0"/>
                <a:t>mégsem</a:t>
              </a:r>
            </a:p>
          </p:txBody>
        </p:sp>
      </p:grp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7FF690C6-8A67-46BE-9DE8-F6FF7FA8DD7D}"/>
              </a:ext>
            </a:extLst>
          </p:cNvPr>
          <p:cNvSpPr txBox="1"/>
          <p:nvPr/>
        </p:nvSpPr>
        <p:spPr>
          <a:xfrm>
            <a:off x="429070" y="209869"/>
            <a:ext cx="108556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6. Egy bankautomata a következő módon működik. Azzal indul, hogy az ügyfél behelyezi a kártyáját, majd </a:t>
            </a:r>
            <a:br>
              <a:rPr lang="hu-HU" dirty="0"/>
            </a:br>
            <a:r>
              <a:rPr lang="hu-HU" dirty="0"/>
              <a:t>     beviszi a pin kódot, amivel háromszor próbálkozhat (harmadik sikertelen kísérlet után a tranzakció elutasítva). </a:t>
            </a:r>
            <a:br>
              <a:rPr lang="hu-HU" dirty="0"/>
            </a:br>
            <a:r>
              <a:rPr lang="hu-HU" dirty="0"/>
              <a:t>     Ha sikeres a pin kód megadása, akkor le lehet kérdezni az egyenleget, vagy ki lehet venni pénzt az automatából. </a:t>
            </a:r>
            <a:br>
              <a:rPr lang="hu-HU" dirty="0"/>
            </a:br>
            <a:r>
              <a:rPr lang="hu-HU" dirty="0"/>
              <a:t>     Ha a megadott összeg kisebb vagy egyenlő, mint az egyenleg, akkor sikeres a pénz kivét, különben nem. </a:t>
            </a:r>
          </a:p>
        </p:txBody>
      </p:sp>
    </p:spTree>
    <p:extLst>
      <p:ext uri="{BB962C8B-B14F-4D97-AF65-F5344CB8AC3E}">
        <p14:creationId xmlns:p14="http://schemas.microsoft.com/office/powerpoint/2010/main" val="177466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zövegdoboz 39">
            <a:extLst>
              <a:ext uri="{FF2B5EF4-FFF2-40B4-BE49-F238E27FC236}">
                <a16:creationId xmlns:a16="http://schemas.microsoft.com/office/drawing/2014/main" id="{7FF690C6-8A67-46BE-9DE8-F6FF7FA8DD7D}"/>
              </a:ext>
            </a:extLst>
          </p:cNvPr>
          <p:cNvSpPr txBox="1"/>
          <p:nvPr/>
        </p:nvSpPr>
        <p:spPr>
          <a:xfrm>
            <a:off x="468366" y="318596"/>
            <a:ext cx="13748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6. Egy szavatossági időhöz kötött friss (nem tartós) áru életciklusa. Az áru rendelkezik szavatossági idővel.</a:t>
            </a:r>
          </a:p>
          <a:p>
            <a:r>
              <a:rPr lang="hu-HU" dirty="0"/>
              <a:t>    Amikor megérkezik a boltba kiteszik a polcra és  árulni kezdik. </a:t>
            </a:r>
          </a:p>
          <a:p>
            <a:r>
              <a:rPr lang="hu-HU" dirty="0"/>
              <a:t>    Amikor a lejárati idő közeleg, árleszállítják, reklámozzák. </a:t>
            </a:r>
          </a:p>
          <a:p>
            <a:r>
              <a:rPr lang="hu-HU" dirty="0"/>
              <a:t>    Ha lejárt, leveszik a polcról és megsemmisítik. </a:t>
            </a:r>
          </a:p>
        </p:txBody>
      </p:sp>
      <p:sp>
        <p:nvSpPr>
          <p:cNvPr id="2" name="Téglalap: lekerekített 1">
            <a:extLst>
              <a:ext uri="{FF2B5EF4-FFF2-40B4-BE49-F238E27FC236}">
                <a16:creationId xmlns:a16="http://schemas.microsoft.com/office/drawing/2014/main" id="{B5583F63-A49A-44A1-89A1-41EB6AB71325}"/>
              </a:ext>
            </a:extLst>
          </p:cNvPr>
          <p:cNvSpPr/>
          <p:nvPr/>
        </p:nvSpPr>
        <p:spPr>
          <a:xfrm>
            <a:off x="1383085" y="1728969"/>
            <a:ext cx="3291840" cy="144272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friss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enter / kitesz a polcra</a:t>
            </a:r>
          </a:p>
          <a:p>
            <a:pPr algn="ctr"/>
            <a:r>
              <a:rPr lang="hu-HU" dirty="0"/>
              <a:t>do / árusít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19140908-9133-4343-A463-A1B250ED7692}"/>
              </a:ext>
            </a:extLst>
          </p:cNvPr>
          <p:cNvSpPr/>
          <p:nvPr/>
        </p:nvSpPr>
        <p:spPr>
          <a:xfrm>
            <a:off x="7220667" y="1497054"/>
            <a:ext cx="3291840" cy="1912068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nem friss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enter / árleszállít</a:t>
            </a:r>
          </a:p>
          <a:p>
            <a:pPr algn="ctr"/>
            <a:r>
              <a:rPr lang="hu-HU" dirty="0"/>
              <a:t>do / reklámoz</a:t>
            </a:r>
          </a:p>
          <a:p>
            <a:pPr algn="ctr"/>
            <a:r>
              <a:rPr lang="hu-HU" dirty="0"/>
              <a:t>do / árusít</a:t>
            </a:r>
          </a:p>
          <a:p>
            <a:pPr algn="ctr"/>
            <a:r>
              <a:rPr lang="hu-HU" dirty="0"/>
              <a:t>exit / levesz a polcról</a:t>
            </a:r>
          </a:p>
        </p:txBody>
      </p:sp>
      <p:sp>
        <p:nvSpPr>
          <p:cNvPr id="42" name="Téglalap: lekerekített 41">
            <a:extLst>
              <a:ext uri="{FF2B5EF4-FFF2-40B4-BE49-F238E27FC236}">
                <a16:creationId xmlns:a16="http://schemas.microsoft.com/office/drawing/2014/main" id="{9EACE55E-2982-43D2-AEFF-722A65F94ABE}"/>
              </a:ext>
            </a:extLst>
          </p:cNvPr>
          <p:cNvSpPr/>
          <p:nvPr/>
        </p:nvSpPr>
        <p:spPr>
          <a:xfrm>
            <a:off x="7220667" y="4649525"/>
            <a:ext cx="3291840" cy="1442720"/>
          </a:xfrm>
          <a:prstGeom prst="round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lejárt</a:t>
            </a:r>
            <a:br>
              <a:rPr lang="hu-HU" dirty="0"/>
            </a:br>
            <a:endParaRPr lang="hu-HU" dirty="0"/>
          </a:p>
          <a:p>
            <a:pPr algn="ctr"/>
            <a:r>
              <a:rPr lang="hu-HU" dirty="0"/>
              <a:t>enter / kivon a forgalomból</a:t>
            </a:r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562CA2BA-0F57-44AD-907B-14E90CFC03CB}"/>
              </a:ext>
            </a:extLst>
          </p:cNvPr>
          <p:cNvSpPr/>
          <p:nvPr/>
        </p:nvSpPr>
        <p:spPr>
          <a:xfrm>
            <a:off x="517449" y="2347010"/>
            <a:ext cx="172941" cy="1474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36" name="Egyenes összekötő nyíllal 35">
            <a:extLst>
              <a:ext uri="{FF2B5EF4-FFF2-40B4-BE49-F238E27FC236}">
                <a16:creationId xmlns:a16="http://schemas.microsoft.com/office/drawing/2014/main" id="{D699E926-6B5C-425F-B0AD-4A3AA2FEA32B}"/>
              </a:ext>
            </a:extLst>
          </p:cNvPr>
          <p:cNvCxnSpPr>
            <a:cxnSpLocks/>
          </p:cNvCxnSpPr>
          <p:nvPr/>
        </p:nvCxnSpPr>
        <p:spPr>
          <a:xfrm>
            <a:off x="603920" y="2436461"/>
            <a:ext cx="779165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gyenes összekötő nyíllal 47">
            <a:extLst>
              <a:ext uri="{FF2B5EF4-FFF2-40B4-BE49-F238E27FC236}">
                <a16:creationId xmlns:a16="http://schemas.microsoft.com/office/drawing/2014/main" id="{FC92E895-74F1-4A2B-A678-F95A7DA7292D}"/>
              </a:ext>
            </a:extLst>
          </p:cNvPr>
          <p:cNvCxnSpPr>
            <a:stCxn id="2" idx="3"/>
            <a:endCxn id="41" idx="1"/>
          </p:cNvCxnSpPr>
          <p:nvPr/>
        </p:nvCxnSpPr>
        <p:spPr>
          <a:xfrm>
            <a:off x="4674925" y="2450329"/>
            <a:ext cx="2545742" cy="2759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nyíllal 50">
            <a:extLst>
              <a:ext uri="{FF2B5EF4-FFF2-40B4-BE49-F238E27FC236}">
                <a16:creationId xmlns:a16="http://schemas.microsoft.com/office/drawing/2014/main" id="{25E1E500-C3C4-4851-8DD1-1DF366B436BD}"/>
              </a:ext>
            </a:extLst>
          </p:cNvPr>
          <p:cNvCxnSpPr>
            <a:stCxn id="41" idx="2"/>
            <a:endCxn id="42" idx="0"/>
          </p:cNvCxnSpPr>
          <p:nvPr/>
        </p:nvCxnSpPr>
        <p:spPr>
          <a:xfrm>
            <a:off x="8866587" y="3409122"/>
            <a:ext cx="0" cy="124040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zis 70">
            <a:extLst>
              <a:ext uri="{FF2B5EF4-FFF2-40B4-BE49-F238E27FC236}">
                <a16:creationId xmlns:a16="http://schemas.microsoft.com/office/drawing/2014/main" id="{F3C09285-3D27-4ADF-88A7-36468AD6EBC4}"/>
              </a:ext>
            </a:extLst>
          </p:cNvPr>
          <p:cNvSpPr/>
          <p:nvPr/>
        </p:nvSpPr>
        <p:spPr>
          <a:xfrm>
            <a:off x="4872453" y="5127178"/>
            <a:ext cx="455187" cy="478959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72" name="Ellipszis 71">
            <a:extLst>
              <a:ext uri="{FF2B5EF4-FFF2-40B4-BE49-F238E27FC236}">
                <a16:creationId xmlns:a16="http://schemas.microsoft.com/office/drawing/2014/main" id="{D012103B-EBEB-4EAA-8A00-20F65C2CAA3E}"/>
              </a:ext>
            </a:extLst>
          </p:cNvPr>
          <p:cNvSpPr/>
          <p:nvPr/>
        </p:nvSpPr>
        <p:spPr>
          <a:xfrm>
            <a:off x="4982948" y="5258167"/>
            <a:ext cx="227365" cy="2169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54" name="Egyenes összekötő nyíllal 53">
            <a:extLst>
              <a:ext uri="{FF2B5EF4-FFF2-40B4-BE49-F238E27FC236}">
                <a16:creationId xmlns:a16="http://schemas.microsoft.com/office/drawing/2014/main" id="{67EF19CD-59CA-45C6-B520-38382B07FB0D}"/>
              </a:ext>
            </a:extLst>
          </p:cNvPr>
          <p:cNvCxnSpPr>
            <a:stCxn id="42" idx="1"/>
            <a:endCxn id="71" idx="6"/>
          </p:cNvCxnSpPr>
          <p:nvPr/>
        </p:nvCxnSpPr>
        <p:spPr>
          <a:xfrm flipH="1" flipV="1">
            <a:off x="5327640" y="5366658"/>
            <a:ext cx="1893027" cy="42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>
            <a:extLst>
              <a:ext uri="{FF2B5EF4-FFF2-40B4-BE49-F238E27FC236}">
                <a16:creationId xmlns:a16="http://schemas.microsoft.com/office/drawing/2014/main" id="{2DA451B5-D901-4CDE-8BC9-C23862CE47A3}"/>
              </a:ext>
            </a:extLst>
          </p:cNvPr>
          <p:cNvCxnSpPr>
            <a:cxnSpLocks/>
          </p:cNvCxnSpPr>
          <p:nvPr/>
        </p:nvCxnSpPr>
        <p:spPr>
          <a:xfrm>
            <a:off x="1383085" y="2232990"/>
            <a:ext cx="3291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>
            <a:extLst>
              <a:ext uri="{FF2B5EF4-FFF2-40B4-BE49-F238E27FC236}">
                <a16:creationId xmlns:a16="http://schemas.microsoft.com/office/drawing/2014/main" id="{D51F2C2B-361A-40F1-B281-297D9137358A}"/>
              </a:ext>
            </a:extLst>
          </p:cNvPr>
          <p:cNvCxnSpPr>
            <a:cxnSpLocks/>
          </p:cNvCxnSpPr>
          <p:nvPr/>
        </p:nvCxnSpPr>
        <p:spPr>
          <a:xfrm>
            <a:off x="7220658" y="2057403"/>
            <a:ext cx="3291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>
            <a:extLst>
              <a:ext uri="{FF2B5EF4-FFF2-40B4-BE49-F238E27FC236}">
                <a16:creationId xmlns:a16="http://schemas.microsoft.com/office/drawing/2014/main" id="{9ED63B60-11E4-4BFF-9782-C056CC4104ED}"/>
              </a:ext>
            </a:extLst>
          </p:cNvPr>
          <p:cNvCxnSpPr>
            <a:cxnSpLocks/>
          </p:cNvCxnSpPr>
          <p:nvPr/>
        </p:nvCxnSpPr>
        <p:spPr>
          <a:xfrm>
            <a:off x="7204095" y="5280988"/>
            <a:ext cx="3291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zövegdoboz 59">
            <a:extLst>
              <a:ext uri="{FF2B5EF4-FFF2-40B4-BE49-F238E27FC236}">
                <a16:creationId xmlns:a16="http://schemas.microsoft.com/office/drawing/2014/main" id="{BDE1FD2F-58B2-48C5-9969-A0D06C63F362}"/>
              </a:ext>
            </a:extLst>
          </p:cNvPr>
          <p:cNvSpPr txBox="1"/>
          <p:nvPr/>
        </p:nvSpPr>
        <p:spPr>
          <a:xfrm>
            <a:off x="4885115" y="1980785"/>
            <a:ext cx="2125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[after szavido*0,8 nap]</a:t>
            </a:r>
          </a:p>
        </p:txBody>
      </p:sp>
      <p:sp>
        <p:nvSpPr>
          <p:cNvPr id="79" name="Szövegdoboz 78">
            <a:extLst>
              <a:ext uri="{FF2B5EF4-FFF2-40B4-BE49-F238E27FC236}">
                <a16:creationId xmlns:a16="http://schemas.microsoft.com/office/drawing/2014/main" id="{608CC4A3-D153-405B-879E-2443E885F187}"/>
              </a:ext>
            </a:extLst>
          </p:cNvPr>
          <p:cNvSpPr txBox="1"/>
          <p:nvPr/>
        </p:nvSpPr>
        <p:spPr>
          <a:xfrm>
            <a:off x="6991526" y="3928165"/>
            <a:ext cx="1875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[after szavido nap]</a:t>
            </a:r>
          </a:p>
        </p:txBody>
      </p:sp>
    </p:spTree>
    <p:extLst>
      <p:ext uri="{BB962C8B-B14F-4D97-AF65-F5344CB8AC3E}">
        <p14:creationId xmlns:p14="http://schemas.microsoft.com/office/powerpoint/2010/main" val="13480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" grpId="0" animBg="1"/>
      <p:bldP spid="42" grpId="0" animBg="1"/>
      <p:bldP spid="50" grpId="0" animBg="1"/>
      <p:bldP spid="71" grpId="0" animBg="1"/>
      <p:bldP spid="72" grpId="0" animBg="1"/>
      <p:bldP spid="60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ED56FFD-03A7-47E8-BCF0-26E011E44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31" y="1476046"/>
            <a:ext cx="6811326" cy="4706007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820D3595-599E-41A6-857B-60647710278D}"/>
              </a:ext>
            </a:extLst>
          </p:cNvPr>
          <p:cNvSpPr txBox="1"/>
          <p:nvPr/>
        </p:nvSpPr>
        <p:spPr>
          <a:xfrm>
            <a:off x="1905000" y="491281"/>
            <a:ext cx="802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Objektum viselkedésének tanulmányozására, leírására szolgál az </a:t>
            </a:r>
            <a:r>
              <a:rPr lang="hu-HU" b="1" dirty="0">
                <a:solidFill>
                  <a:srgbClr val="FFFF00"/>
                </a:solidFill>
              </a:rPr>
              <a:t>állapotgép diagram</a:t>
            </a:r>
          </a:p>
        </p:txBody>
      </p:sp>
    </p:spTree>
    <p:extLst>
      <p:ext uri="{BB962C8B-B14F-4D97-AF65-F5344CB8AC3E}">
        <p14:creationId xmlns:p14="http://schemas.microsoft.com/office/powerpoint/2010/main" val="346536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93C4D63D-36C6-4775-83C4-4EC2D784C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315" y="1056944"/>
            <a:ext cx="6773220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275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9AF6038-2894-4471-9B5F-8832EB94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930" y="1033108"/>
            <a:ext cx="6725589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8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A40F393-F28F-4B04-B649-A2E1ECB45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362" y="1290339"/>
            <a:ext cx="6992326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3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7D5AD2E-DB5F-424C-B102-0B6C0BC85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8613" y="990259"/>
            <a:ext cx="6973273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5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815CA55-8FCD-485A-B9ED-7902499E9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583" y="871180"/>
            <a:ext cx="7049484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71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EB372171-EBBB-4B75-A0E7-C9D1CB622D24}"/>
              </a:ext>
            </a:extLst>
          </p:cNvPr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hu-HU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előadás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94BDCDBC-A3A1-49D3-992C-D32B2E1E5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6A09BDF-08F0-4B7E-BFE0-6DB12198B295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dirty="0">
              <a:solidFill>
                <a:srgbClr val="898989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7365D69-8DBF-4133-8203-C301E2E34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433" y="1096550"/>
            <a:ext cx="6935168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9465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C80CCD06ABF94F97F7A0C78CE889B6" ma:contentTypeVersion="8" ma:contentTypeDescription="Create a new document." ma:contentTypeScope="" ma:versionID="de2ba08f124528becb5b4e2e7337fbd9">
  <xsd:schema xmlns:xsd="http://www.w3.org/2001/XMLSchema" xmlns:xs="http://www.w3.org/2001/XMLSchema" xmlns:p="http://schemas.microsoft.com/office/2006/metadata/properties" xmlns:ns2="fd9d5df8-c5b0-43c1-a6f2-c79bb46aaf59" targetNamespace="http://schemas.microsoft.com/office/2006/metadata/properties" ma:root="true" ma:fieldsID="fa0a0092ae6dde222d5c176a36a02916" ns2:_="">
    <xsd:import namespace="fd9d5df8-c5b0-43c1-a6f2-c79bb46aa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d5df8-c5b0-43c1-a6f2-c79bb46aa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BEC4A8-C660-4831-B325-815172A9F1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90C901-B289-403A-A998-064E99349C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d5df8-c5b0-43c1-a6f2-c79bb46aa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BE54BB-8083-4953-A673-A78AEA19E0C8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fd9d5df8-c5b0-43c1-a6f2-c79bb46aaf59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3556</TotalTime>
  <Words>1570</Words>
  <Application>Microsoft Office PowerPoint</Application>
  <PresentationFormat>Szélesvásznú</PresentationFormat>
  <Paragraphs>322</Paragraphs>
  <Slides>25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4</vt:i4>
      </vt:variant>
      <vt:variant>
        <vt:lpstr>Diacímek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Calisto MT</vt:lpstr>
      <vt:lpstr>Cambria Math</vt:lpstr>
      <vt:lpstr>Wingdings 2</vt:lpstr>
      <vt:lpstr>Office Theme</vt:lpstr>
      <vt:lpstr>Office-téma</vt:lpstr>
      <vt:lpstr>Pala</vt:lpstr>
      <vt:lpstr>Office-téma</vt:lpstr>
      <vt:lpstr>OEP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Példák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Gregorics Tibor</dc:creator>
  <cp:lastModifiedBy>Veszprémi Anna</cp:lastModifiedBy>
  <cp:revision>437</cp:revision>
  <dcterms:created xsi:type="dcterms:W3CDTF">2019-04-06T05:03:27Z</dcterms:created>
  <dcterms:modified xsi:type="dcterms:W3CDTF">2021-05-12T12:24:55Z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0x010100F9C80CCD06ABF94F97F7A0C78CE889B6</vt:lpwstr>
  </property>
</Properties>
</file>