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50"/>
  </p:notesMasterIdLst>
  <p:sldIdLst>
    <p:sldId id="538" r:id="rId5"/>
    <p:sldId id="539" r:id="rId6"/>
    <p:sldId id="528" r:id="rId7"/>
    <p:sldId id="531" r:id="rId8"/>
    <p:sldId id="532" r:id="rId9"/>
    <p:sldId id="533" r:id="rId10"/>
    <p:sldId id="530" r:id="rId11"/>
    <p:sldId id="537" r:id="rId12"/>
    <p:sldId id="536" r:id="rId13"/>
    <p:sldId id="383" r:id="rId14"/>
    <p:sldId id="527" r:id="rId15"/>
    <p:sldId id="435" r:id="rId16"/>
    <p:sldId id="489" r:id="rId17"/>
    <p:sldId id="490" r:id="rId18"/>
    <p:sldId id="496" r:id="rId19"/>
    <p:sldId id="491" r:id="rId20"/>
    <p:sldId id="492" r:id="rId21"/>
    <p:sldId id="493" r:id="rId22"/>
    <p:sldId id="502" r:id="rId23"/>
    <p:sldId id="484" r:id="rId24"/>
    <p:sldId id="487" r:id="rId25"/>
    <p:sldId id="486" r:id="rId26"/>
    <p:sldId id="485" r:id="rId27"/>
    <p:sldId id="434" r:id="rId28"/>
    <p:sldId id="424" r:id="rId29"/>
    <p:sldId id="315" r:id="rId30"/>
    <p:sldId id="427" r:id="rId31"/>
    <p:sldId id="444" r:id="rId32"/>
    <p:sldId id="439" r:id="rId33"/>
    <p:sldId id="441" r:id="rId34"/>
    <p:sldId id="525" r:id="rId35"/>
    <p:sldId id="518" r:id="rId36"/>
    <p:sldId id="526" r:id="rId37"/>
    <p:sldId id="521" r:id="rId38"/>
    <p:sldId id="522" r:id="rId39"/>
    <p:sldId id="413" r:id="rId40"/>
    <p:sldId id="418" r:id="rId41"/>
    <p:sldId id="414" r:id="rId42"/>
    <p:sldId id="419" r:id="rId43"/>
    <p:sldId id="415" r:id="rId44"/>
    <p:sldId id="417" r:id="rId45"/>
    <p:sldId id="420" r:id="rId46"/>
    <p:sldId id="421" r:id="rId47"/>
    <p:sldId id="422" r:id="rId48"/>
    <p:sldId id="42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009999"/>
    <a:srgbClr val="FFCCFF"/>
    <a:srgbClr val="CCFFCC"/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20" autoAdjust="0"/>
  </p:normalViewPr>
  <p:slideViewPr>
    <p:cSldViewPr>
      <p:cViewPr varScale="1">
        <p:scale>
          <a:sx n="81" d="100"/>
          <a:sy n="81" d="100"/>
        </p:scale>
        <p:origin x="14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F7AC-A827-4517-BFE1-8350645818F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42200-1BFC-433C-B271-ECDA3A460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0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6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3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43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2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42200-1BFC-433C-B271-ECDA3A460D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3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D191-BE9E-4162-A70F-6139E77DE3D0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368-5E10-451E-BC41-0033221EEFFC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0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66F2-AA11-4892-8344-628628AAB560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AFCE-1330-472B-AB94-70629CA62D38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0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E1BA-0BC1-48E8-BD73-97D40A4A920B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A084-9975-4E42-A132-0A2F42038DB6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4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B483-BDD7-4996-95DC-CC5A271E50C3}" type="datetime1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3E1B-3F86-4E0A-94E6-AA704E078011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15B-A94B-49E5-A196-58D3EA31C532}" type="datetime1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7370C-F502-4678-9AB9-81426B2C0FAF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Mintaszöveg-stílusok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9B7-52E8-44F1-A5E1-A767191FCBAC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10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Mintaszöveg-stílusok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E759-9A5A-45CE-A688-208F3DE84C7A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Gregorics Tibor: Objektumelvű programozás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F796-8293-4D3B-ADCC-894381A97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5D4F791F-0EF6-4605-AB0C-8AAAAF2A890E}"/>
              </a:ext>
            </a:extLst>
          </p:cNvPr>
          <p:cNvSpPr/>
          <p:nvPr/>
        </p:nvSpPr>
        <p:spPr>
          <a:xfrm>
            <a:off x="4012194" y="3870604"/>
            <a:ext cx="738937" cy="31227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Mikró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61DA1345-2EA5-4186-9194-A17A43BBF69B}"/>
              </a:ext>
            </a:extLst>
          </p:cNvPr>
          <p:cNvSpPr/>
          <p:nvPr/>
        </p:nvSpPr>
        <p:spPr>
          <a:xfrm>
            <a:off x="2438798" y="4837831"/>
            <a:ext cx="738937" cy="34992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Gomb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81AA260-DB34-43E6-80AD-51D4C3FFAC3E}"/>
              </a:ext>
            </a:extLst>
          </p:cNvPr>
          <p:cNvSpPr/>
          <p:nvPr/>
        </p:nvSpPr>
        <p:spPr>
          <a:xfrm>
            <a:off x="3271545" y="4837831"/>
            <a:ext cx="1057730" cy="34992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>
                <a:solidFill>
                  <a:schemeClr val="tx1"/>
                </a:solidFill>
              </a:rPr>
              <a:t>Magnetron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05D66C9-07DC-4E41-A3E3-0422FA10F667}"/>
              </a:ext>
            </a:extLst>
          </p:cNvPr>
          <p:cNvSpPr/>
          <p:nvPr/>
        </p:nvSpPr>
        <p:spPr>
          <a:xfrm>
            <a:off x="4443913" y="4837831"/>
            <a:ext cx="738937" cy="34992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Ajtó</a:t>
            </a:r>
          </a:p>
        </p:txBody>
      </p:sp>
      <p:sp>
        <p:nvSpPr>
          <p:cNvPr id="8" name="Rombusz 7">
            <a:extLst>
              <a:ext uri="{FF2B5EF4-FFF2-40B4-BE49-F238E27FC236}">
                <a16:creationId xmlns:a16="http://schemas.microsoft.com/office/drawing/2014/main" id="{C0A347B0-868A-4D21-BB38-6D065A685A0D}"/>
              </a:ext>
            </a:extLst>
          </p:cNvPr>
          <p:cNvSpPr/>
          <p:nvPr/>
        </p:nvSpPr>
        <p:spPr>
          <a:xfrm>
            <a:off x="4329274" y="4182877"/>
            <a:ext cx="114638" cy="18471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/>
          </a:p>
        </p:txBody>
      </p:sp>
      <p:cxnSp>
        <p:nvCxnSpPr>
          <p:cNvPr id="9" name="Összekötő: szögletes 8">
            <a:extLst>
              <a:ext uri="{FF2B5EF4-FFF2-40B4-BE49-F238E27FC236}">
                <a16:creationId xmlns:a16="http://schemas.microsoft.com/office/drawing/2014/main" id="{5E41F276-CC5B-4539-A96D-57029AD3BB96}"/>
              </a:ext>
            </a:extLst>
          </p:cNvPr>
          <p:cNvCxnSpPr>
            <a:cxnSpLocks/>
            <a:stCxn id="4" idx="0"/>
            <a:endCxn id="8" idx="2"/>
          </p:cNvCxnSpPr>
          <p:nvPr/>
        </p:nvCxnSpPr>
        <p:spPr>
          <a:xfrm rot="5400000" flipH="1" flipV="1">
            <a:off x="3362309" y="3813547"/>
            <a:ext cx="470243" cy="157832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90BAE1E9-EAC6-49B8-A65D-56D5FEA92F39}"/>
              </a:ext>
            </a:extLst>
          </p:cNvPr>
          <p:cNvCxnSpPr>
            <a:cxnSpLocks/>
            <a:stCxn id="5" idx="0"/>
            <a:endCxn id="8" idx="2"/>
          </p:cNvCxnSpPr>
          <p:nvPr/>
        </p:nvCxnSpPr>
        <p:spPr>
          <a:xfrm rot="5400000" flipH="1" flipV="1">
            <a:off x="3858380" y="4309619"/>
            <a:ext cx="470243" cy="5861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Összekötő: szögletes 10">
            <a:extLst>
              <a:ext uri="{FF2B5EF4-FFF2-40B4-BE49-F238E27FC236}">
                <a16:creationId xmlns:a16="http://schemas.microsoft.com/office/drawing/2014/main" id="{844114A9-DB60-4D29-A068-A53100B86679}"/>
              </a:ext>
            </a:extLst>
          </p:cNvPr>
          <p:cNvCxnSpPr>
            <a:cxnSpLocks/>
            <a:stCxn id="6" idx="0"/>
            <a:endCxn id="8" idx="2"/>
          </p:cNvCxnSpPr>
          <p:nvPr/>
        </p:nvCxnSpPr>
        <p:spPr>
          <a:xfrm rot="16200000" flipV="1">
            <a:off x="4364867" y="4389315"/>
            <a:ext cx="470243" cy="42678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Összekötő: szögletes 12">
            <a:extLst>
              <a:ext uri="{FF2B5EF4-FFF2-40B4-BE49-F238E27FC236}">
                <a16:creationId xmlns:a16="http://schemas.microsoft.com/office/drawing/2014/main" id="{97BE7BBE-EA23-4703-BC6D-B1BD8A91AEBB}"/>
              </a:ext>
            </a:extLst>
          </p:cNvPr>
          <p:cNvCxnSpPr>
            <a:cxnSpLocks/>
            <a:stCxn id="15" idx="2"/>
            <a:endCxn id="14" idx="2"/>
          </p:cNvCxnSpPr>
          <p:nvPr/>
        </p:nvCxnSpPr>
        <p:spPr>
          <a:xfrm rot="16200000" flipH="1">
            <a:off x="3230206" y="4791042"/>
            <a:ext cx="2465" cy="791350"/>
          </a:xfrm>
          <a:prstGeom prst="bentConnector3">
            <a:avLst>
              <a:gd name="adj1" fmla="val 2059841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4F8782D9-9A06-41B9-8C8D-5E8D1227877D}"/>
              </a:ext>
            </a:extLst>
          </p:cNvPr>
          <p:cNvSpPr txBox="1"/>
          <p:nvPr/>
        </p:nvSpPr>
        <p:spPr>
          <a:xfrm>
            <a:off x="3534747" y="488017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B65BD5A3-5682-423E-96CC-692692F61E3E}"/>
              </a:ext>
            </a:extLst>
          </p:cNvPr>
          <p:cNvSpPr txBox="1"/>
          <p:nvPr/>
        </p:nvSpPr>
        <p:spPr>
          <a:xfrm>
            <a:off x="2743397" y="487770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E5364F94-A88B-4965-885E-4515EA5288A7}"/>
              </a:ext>
            </a:extLst>
          </p:cNvPr>
          <p:cNvCxnSpPr>
            <a:cxnSpLocks/>
            <a:stCxn id="18" idx="2"/>
            <a:endCxn id="17" idx="2"/>
          </p:cNvCxnSpPr>
          <p:nvPr/>
        </p:nvCxnSpPr>
        <p:spPr>
          <a:xfrm rot="16200000" flipH="1">
            <a:off x="4412768" y="4856356"/>
            <a:ext cx="9227" cy="678367"/>
          </a:xfrm>
          <a:prstGeom prst="bentConnector3">
            <a:avLst>
              <a:gd name="adj1" fmla="val 548053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AE732425-A4E2-46EE-859B-080D059025B7}"/>
              </a:ext>
            </a:extLst>
          </p:cNvPr>
          <p:cNvSpPr txBox="1"/>
          <p:nvPr/>
        </p:nvSpPr>
        <p:spPr>
          <a:xfrm>
            <a:off x="4664199" y="4892377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D932B0AD-6009-44CC-833A-4B4817A7C8B6}"/>
              </a:ext>
            </a:extLst>
          </p:cNvPr>
          <p:cNvSpPr txBox="1"/>
          <p:nvPr/>
        </p:nvSpPr>
        <p:spPr>
          <a:xfrm>
            <a:off x="3985832" y="488315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24" name="Háromszög 23">
            <a:extLst>
              <a:ext uri="{FF2B5EF4-FFF2-40B4-BE49-F238E27FC236}">
                <a16:creationId xmlns:a16="http://schemas.microsoft.com/office/drawing/2014/main" id="{EBFC0714-CDF1-41FC-B6D4-F84B61E0F989}"/>
              </a:ext>
            </a:extLst>
          </p:cNvPr>
          <p:cNvSpPr/>
          <p:nvPr/>
        </p:nvSpPr>
        <p:spPr>
          <a:xfrm rot="5400000">
            <a:off x="3428280" y="5539946"/>
            <a:ext cx="93481" cy="11072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" name="Háromszög 24">
            <a:extLst>
              <a:ext uri="{FF2B5EF4-FFF2-40B4-BE49-F238E27FC236}">
                <a16:creationId xmlns:a16="http://schemas.microsoft.com/office/drawing/2014/main" id="{97AB7053-CEA8-4F3E-A6C2-EC8BA5243351}"/>
              </a:ext>
            </a:extLst>
          </p:cNvPr>
          <p:cNvSpPr/>
          <p:nvPr/>
        </p:nvSpPr>
        <p:spPr>
          <a:xfrm rot="16200000">
            <a:off x="4175295" y="5504788"/>
            <a:ext cx="93481" cy="11072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FECEA3EA-36BD-4FAA-9707-46FCE83D4DAA}"/>
              </a:ext>
            </a:extLst>
          </p:cNvPr>
          <p:cNvSpPr txBox="1"/>
          <p:nvPr/>
        </p:nvSpPr>
        <p:spPr>
          <a:xfrm>
            <a:off x="4215283" y="5410200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leállít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92439746-2B4A-4CE2-83AF-B806367DD453}"/>
              </a:ext>
            </a:extLst>
          </p:cNvPr>
          <p:cNvSpPr txBox="1"/>
          <p:nvPr/>
        </p:nvSpPr>
        <p:spPr>
          <a:xfrm>
            <a:off x="2839018" y="5435244"/>
            <a:ext cx="654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vezérli</a:t>
            </a:r>
          </a:p>
        </p:txBody>
      </p:sp>
      <p:sp>
        <p:nvSpPr>
          <p:cNvPr id="97" name="Téglalap 96">
            <a:extLst>
              <a:ext uri="{FF2B5EF4-FFF2-40B4-BE49-F238E27FC236}">
                <a16:creationId xmlns:a16="http://schemas.microsoft.com/office/drawing/2014/main" id="{2BF2AFBB-350B-4F23-AD19-E564994320D8}"/>
              </a:ext>
            </a:extLst>
          </p:cNvPr>
          <p:cNvSpPr/>
          <p:nvPr/>
        </p:nvSpPr>
        <p:spPr>
          <a:xfrm>
            <a:off x="5309199" y="4840998"/>
            <a:ext cx="738937" cy="34992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Lámpa</a:t>
            </a:r>
          </a:p>
        </p:txBody>
      </p:sp>
      <p:cxnSp>
        <p:nvCxnSpPr>
          <p:cNvPr id="142" name="Összekötő: szögletes 141">
            <a:extLst>
              <a:ext uri="{FF2B5EF4-FFF2-40B4-BE49-F238E27FC236}">
                <a16:creationId xmlns:a16="http://schemas.microsoft.com/office/drawing/2014/main" id="{D995D472-0BA0-4E16-91BA-E7DB6601EEAC}"/>
              </a:ext>
            </a:extLst>
          </p:cNvPr>
          <p:cNvCxnSpPr>
            <a:cxnSpLocks/>
            <a:stCxn id="97" idx="0"/>
            <a:endCxn id="8" idx="2"/>
          </p:cNvCxnSpPr>
          <p:nvPr/>
        </p:nvCxnSpPr>
        <p:spPr>
          <a:xfrm rot="16200000" flipV="1">
            <a:off x="4795926" y="3958255"/>
            <a:ext cx="473410" cy="12920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Összekötő: szögletes 147">
            <a:extLst>
              <a:ext uri="{FF2B5EF4-FFF2-40B4-BE49-F238E27FC236}">
                <a16:creationId xmlns:a16="http://schemas.microsoft.com/office/drawing/2014/main" id="{7EDC1E52-5A5A-4BB5-9412-8B5DEB1B9D3D}"/>
              </a:ext>
            </a:extLst>
          </p:cNvPr>
          <p:cNvCxnSpPr>
            <a:cxnSpLocks/>
            <a:stCxn id="150" idx="2"/>
            <a:endCxn id="149" idx="2"/>
          </p:cNvCxnSpPr>
          <p:nvPr/>
        </p:nvCxnSpPr>
        <p:spPr>
          <a:xfrm rot="16200000" flipH="1">
            <a:off x="4259906" y="3512494"/>
            <a:ext cx="12700" cy="3350912"/>
          </a:xfrm>
          <a:prstGeom prst="bentConnector3">
            <a:avLst>
              <a:gd name="adj1" fmla="val 856253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Szövegdoboz 148">
            <a:extLst>
              <a:ext uri="{FF2B5EF4-FFF2-40B4-BE49-F238E27FC236}">
                <a16:creationId xmlns:a16="http://schemas.microsoft.com/office/drawing/2014/main" id="{9DD49A06-358D-44F2-8E3F-64679B63BD28}"/>
              </a:ext>
            </a:extLst>
          </p:cNvPr>
          <p:cNvSpPr txBox="1"/>
          <p:nvPr/>
        </p:nvSpPr>
        <p:spPr>
          <a:xfrm>
            <a:off x="5842996" y="488017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50" name="Szövegdoboz 149">
            <a:extLst>
              <a:ext uri="{FF2B5EF4-FFF2-40B4-BE49-F238E27FC236}">
                <a16:creationId xmlns:a16="http://schemas.microsoft.com/office/drawing/2014/main" id="{BA5A4F3A-22F2-437F-9BD7-A8A92066085C}"/>
              </a:ext>
            </a:extLst>
          </p:cNvPr>
          <p:cNvSpPr txBox="1"/>
          <p:nvPr/>
        </p:nvSpPr>
        <p:spPr>
          <a:xfrm>
            <a:off x="2492084" y="488017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52" name="Háromszög 151">
            <a:extLst>
              <a:ext uri="{FF2B5EF4-FFF2-40B4-BE49-F238E27FC236}">
                <a16:creationId xmlns:a16="http://schemas.microsoft.com/office/drawing/2014/main" id="{153C8057-A48B-485F-85C5-AA48FA634DB6}"/>
              </a:ext>
            </a:extLst>
          </p:cNvPr>
          <p:cNvSpPr/>
          <p:nvPr/>
        </p:nvSpPr>
        <p:spPr>
          <a:xfrm rot="5400000">
            <a:off x="4478948" y="6082530"/>
            <a:ext cx="93481" cy="11072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3" name="Szövegdoboz 152">
            <a:extLst>
              <a:ext uri="{FF2B5EF4-FFF2-40B4-BE49-F238E27FC236}">
                <a16:creationId xmlns:a16="http://schemas.microsoft.com/office/drawing/2014/main" id="{CC7924D6-0CF8-47AF-B103-B42ACDD1A5D6}"/>
              </a:ext>
            </a:extLst>
          </p:cNvPr>
          <p:cNvSpPr txBox="1"/>
          <p:nvPr/>
        </p:nvSpPr>
        <p:spPr>
          <a:xfrm>
            <a:off x="3864671" y="5982009"/>
            <a:ext cx="654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vezérli</a:t>
            </a:r>
          </a:p>
        </p:txBody>
      </p:sp>
      <p:cxnSp>
        <p:nvCxnSpPr>
          <p:cNvPr id="154" name="Összekötő: szögletes 153">
            <a:extLst>
              <a:ext uri="{FF2B5EF4-FFF2-40B4-BE49-F238E27FC236}">
                <a16:creationId xmlns:a16="http://schemas.microsoft.com/office/drawing/2014/main" id="{D1BCA0A9-F1B7-4F29-8315-FEC1BA389DE6}"/>
              </a:ext>
            </a:extLst>
          </p:cNvPr>
          <p:cNvCxnSpPr>
            <a:cxnSpLocks/>
            <a:stCxn id="156" idx="2"/>
            <a:endCxn id="155" idx="2"/>
          </p:cNvCxnSpPr>
          <p:nvPr/>
        </p:nvCxnSpPr>
        <p:spPr>
          <a:xfrm rot="5400000" flipH="1" flipV="1">
            <a:off x="5322204" y="4866938"/>
            <a:ext cx="2977" cy="645001"/>
          </a:xfrm>
          <a:prstGeom prst="bentConnector3">
            <a:avLst>
              <a:gd name="adj1" fmla="val -1730990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Szövegdoboz 154">
            <a:extLst>
              <a:ext uri="{FF2B5EF4-FFF2-40B4-BE49-F238E27FC236}">
                <a16:creationId xmlns:a16="http://schemas.microsoft.com/office/drawing/2014/main" id="{0C5791D3-3811-4D52-8561-D055B9610EB8}"/>
              </a:ext>
            </a:extLst>
          </p:cNvPr>
          <p:cNvSpPr txBox="1"/>
          <p:nvPr/>
        </p:nvSpPr>
        <p:spPr>
          <a:xfrm>
            <a:off x="5553828" y="488017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56" name="Szövegdoboz 155">
            <a:extLst>
              <a:ext uri="{FF2B5EF4-FFF2-40B4-BE49-F238E27FC236}">
                <a16:creationId xmlns:a16="http://schemas.microsoft.com/office/drawing/2014/main" id="{F8F52B83-A4C8-4EFD-B37D-A7A6E73BECCD}"/>
              </a:ext>
            </a:extLst>
          </p:cNvPr>
          <p:cNvSpPr txBox="1"/>
          <p:nvPr/>
        </p:nvSpPr>
        <p:spPr>
          <a:xfrm>
            <a:off x="4908827" y="488315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1400" dirty="0"/>
          </a:p>
        </p:txBody>
      </p:sp>
      <p:sp>
        <p:nvSpPr>
          <p:cNvPr id="157" name="Háromszög 156">
            <a:extLst>
              <a:ext uri="{FF2B5EF4-FFF2-40B4-BE49-F238E27FC236}">
                <a16:creationId xmlns:a16="http://schemas.microsoft.com/office/drawing/2014/main" id="{A93A4DDB-B5E8-4FBC-BA52-FF571D8AE805}"/>
              </a:ext>
            </a:extLst>
          </p:cNvPr>
          <p:cNvSpPr/>
          <p:nvPr/>
        </p:nvSpPr>
        <p:spPr>
          <a:xfrm rot="5400000">
            <a:off x="5521432" y="5520671"/>
            <a:ext cx="93481" cy="11072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8" name="Szövegdoboz 157">
            <a:extLst>
              <a:ext uri="{FF2B5EF4-FFF2-40B4-BE49-F238E27FC236}">
                <a16:creationId xmlns:a16="http://schemas.microsoft.com/office/drawing/2014/main" id="{F8E0BD8B-B079-4034-933C-DDD5BCD922F8}"/>
              </a:ext>
            </a:extLst>
          </p:cNvPr>
          <p:cNvSpPr txBox="1"/>
          <p:nvPr/>
        </p:nvSpPr>
        <p:spPr>
          <a:xfrm>
            <a:off x="4933009" y="5423366"/>
            <a:ext cx="719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vezérli</a:t>
            </a:r>
          </a:p>
        </p:txBody>
      </p:sp>
      <p:sp>
        <p:nvSpPr>
          <p:cNvPr id="160" name="Szövegdoboz 159">
            <a:extLst>
              <a:ext uri="{FF2B5EF4-FFF2-40B4-BE49-F238E27FC236}">
                <a16:creationId xmlns:a16="http://schemas.microsoft.com/office/drawing/2014/main" id="{12B4A53F-F1E1-4F70-9C53-EADEBE00D59C}"/>
              </a:ext>
            </a:extLst>
          </p:cNvPr>
          <p:cNvSpPr txBox="1"/>
          <p:nvPr/>
        </p:nvSpPr>
        <p:spPr>
          <a:xfrm>
            <a:off x="4933434" y="5114803"/>
            <a:ext cx="468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ajtó</a:t>
            </a:r>
          </a:p>
        </p:txBody>
      </p:sp>
      <p:sp>
        <p:nvSpPr>
          <p:cNvPr id="211" name="Szövegdoboz 210">
            <a:extLst>
              <a:ext uri="{FF2B5EF4-FFF2-40B4-BE49-F238E27FC236}">
                <a16:creationId xmlns:a16="http://schemas.microsoft.com/office/drawing/2014/main" id="{D9158B15-43BA-4240-B97B-2911FF525BF8}"/>
              </a:ext>
            </a:extLst>
          </p:cNvPr>
          <p:cNvSpPr txBox="1"/>
          <p:nvPr/>
        </p:nvSpPr>
        <p:spPr>
          <a:xfrm>
            <a:off x="3745581" y="4551216"/>
            <a:ext cx="991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/>
              <a:t>magnetron</a:t>
            </a:r>
            <a:endParaRPr lang="hu-HU" sz="1400" dirty="0"/>
          </a:p>
        </p:txBody>
      </p:sp>
      <p:sp>
        <p:nvSpPr>
          <p:cNvPr id="77" name="Szövegdoboz 76">
            <a:extLst>
              <a:ext uri="{FF2B5EF4-FFF2-40B4-BE49-F238E27FC236}">
                <a16:creationId xmlns:a16="http://schemas.microsoft.com/office/drawing/2014/main" id="{3EC49D40-BB09-4D96-A572-24E7AD29B09C}"/>
              </a:ext>
            </a:extLst>
          </p:cNvPr>
          <p:cNvSpPr txBox="1"/>
          <p:nvPr/>
        </p:nvSpPr>
        <p:spPr>
          <a:xfrm>
            <a:off x="4435032" y="4157777"/>
            <a:ext cx="604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mikró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6FC31DF-A6E3-429E-9B0D-E67E51EFC671}"/>
              </a:ext>
            </a:extLst>
          </p:cNvPr>
          <p:cNvSpPr txBox="1"/>
          <p:nvPr/>
        </p:nvSpPr>
        <p:spPr>
          <a:xfrm>
            <a:off x="5060981" y="5648980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>
                <a:solidFill>
                  <a:srgbClr val="FF0000"/>
                </a:solidFill>
              </a:rPr>
              <a:t>open</a:t>
            </a:r>
            <a:endParaRPr lang="hu-HU" sz="1400" dirty="0">
              <a:solidFill>
                <a:srgbClr val="FF0000"/>
              </a:solidFill>
            </a:endParaRPr>
          </a:p>
          <a:p>
            <a:r>
              <a:rPr lang="hu-HU" sz="1400" dirty="0" err="1">
                <a:solidFill>
                  <a:srgbClr val="FF0000"/>
                </a:solidFill>
              </a:rPr>
              <a:t>close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79" name="Szövegdoboz 78">
            <a:extLst>
              <a:ext uri="{FF2B5EF4-FFF2-40B4-BE49-F238E27FC236}">
                <a16:creationId xmlns:a16="http://schemas.microsoft.com/office/drawing/2014/main" id="{53A2583A-1EBB-40E1-8B81-C8D023D8842A}"/>
              </a:ext>
            </a:extLst>
          </p:cNvPr>
          <p:cNvSpPr txBox="1"/>
          <p:nvPr/>
        </p:nvSpPr>
        <p:spPr>
          <a:xfrm>
            <a:off x="2960163" y="5603791"/>
            <a:ext cx="570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>
                <a:solidFill>
                  <a:srgbClr val="FF0000"/>
                </a:solidFill>
              </a:rPr>
              <a:t>press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554A2260-2BC6-48C5-A8B3-6E699C2BA974}"/>
              </a:ext>
            </a:extLst>
          </p:cNvPr>
          <p:cNvSpPr txBox="1"/>
          <p:nvPr/>
        </p:nvSpPr>
        <p:spPr>
          <a:xfrm>
            <a:off x="3955467" y="6222180"/>
            <a:ext cx="570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>
                <a:solidFill>
                  <a:srgbClr val="FF0000"/>
                </a:solidFill>
              </a:rPr>
              <a:t>press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82" name="Szövegdoboz 81">
            <a:extLst>
              <a:ext uri="{FF2B5EF4-FFF2-40B4-BE49-F238E27FC236}">
                <a16:creationId xmlns:a16="http://schemas.microsoft.com/office/drawing/2014/main" id="{960F18BE-A073-422E-A9B5-7FFB3193786A}"/>
              </a:ext>
            </a:extLst>
          </p:cNvPr>
          <p:cNvSpPr txBox="1"/>
          <p:nvPr/>
        </p:nvSpPr>
        <p:spPr>
          <a:xfrm>
            <a:off x="4236948" y="566934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>
                <a:solidFill>
                  <a:srgbClr val="FF0000"/>
                </a:solidFill>
              </a:rPr>
              <a:t>open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83" name="Szövegdoboz 82">
            <a:extLst>
              <a:ext uri="{FF2B5EF4-FFF2-40B4-BE49-F238E27FC236}">
                <a16:creationId xmlns:a16="http://schemas.microsoft.com/office/drawing/2014/main" id="{98C5A13F-576D-4DBC-8A4B-20D94B5BA5CF}"/>
              </a:ext>
            </a:extLst>
          </p:cNvPr>
          <p:cNvSpPr txBox="1"/>
          <p:nvPr/>
        </p:nvSpPr>
        <p:spPr>
          <a:xfrm>
            <a:off x="4344385" y="5089149"/>
            <a:ext cx="468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ajtó</a:t>
            </a:r>
          </a:p>
        </p:txBody>
      </p:sp>
      <p:sp>
        <p:nvSpPr>
          <p:cNvPr id="84" name="Cím 1">
            <a:extLst>
              <a:ext uri="{FF2B5EF4-FFF2-40B4-BE49-F238E27FC236}">
                <a16:creationId xmlns:a16="http://schemas.microsoft.com/office/drawing/2014/main" id="{0B690AEC-C3B0-4F42-8200-A0C778A6523D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Mikrohullámú sütő</a:t>
            </a:r>
            <a:endParaRPr lang="en-US" dirty="0"/>
          </a:p>
        </p:txBody>
      </p:sp>
      <p:sp>
        <p:nvSpPr>
          <p:cNvPr id="85" name="Tartalom helye 2">
            <a:extLst>
              <a:ext uri="{FF2B5EF4-FFF2-40B4-BE49-F238E27FC236}">
                <a16:creationId xmlns:a16="http://schemas.microsoft.com/office/drawing/2014/main" id="{862759A0-957E-4FB1-BEFC-0C2DDE686D09}"/>
              </a:ext>
            </a:extLst>
          </p:cNvPr>
          <p:cNvSpPr txBox="1">
            <a:spLocks/>
          </p:cNvSpPr>
          <p:nvPr/>
        </p:nvSpPr>
        <p:spPr>
          <a:xfrm>
            <a:off x="628650" y="1483114"/>
            <a:ext cx="7886700" cy="2021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Egy mikrohullámú sütő meghatározó elemei az ajtó, a lámpa, egy vezérlő gomb és a </a:t>
            </a:r>
            <a:r>
              <a:rPr lang="hu-HU" sz="2000" dirty="0" err="1"/>
              <a:t>magnetron</a:t>
            </a:r>
            <a:r>
              <a:rPr lang="hu-HU" sz="2000" dirty="0"/>
              <a:t>. A vezérlő gomb megnyomásával indítjuk el a </a:t>
            </a:r>
            <a:r>
              <a:rPr lang="hu-HU" sz="2000" dirty="0" err="1"/>
              <a:t>magnetront</a:t>
            </a:r>
            <a:r>
              <a:rPr lang="hu-HU" sz="2000" dirty="0"/>
              <a:t>, feltéve, hogy az ajtó csukva van, és ilyenkor a lámpa is világítani kezd. A </a:t>
            </a:r>
            <a:r>
              <a:rPr lang="hu-HU" sz="2000" dirty="0" err="1"/>
              <a:t>magnetron</a:t>
            </a:r>
            <a:r>
              <a:rPr lang="hu-HU" sz="2000" dirty="0"/>
              <a:t> működését vagy a vezérlő gomb megnyomásával tudjuk leállítani, ilyenkor a lámpa is kialszik, vagy az ajtó kinyitásával, de ilyenkor a lámpa égve marad. Az ajtó kinyitása mindig felkapcsolja a lámpát, bezárása pedig lekapcsolja.</a:t>
            </a:r>
          </a:p>
        </p:txBody>
      </p:sp>
    </p:spTree>
    <p:extLst>
      <p:ext uri="{BB962C8B-B14F-4D97-AF65-F5344CB8AC3E}">
        <p14:creationId xmlns:p14="http://schemas.microsoft.com/office/powerpoint/2010/main" val="36125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4" grpId="0"/>
      <p:bldP spid="15" grpId="0"/>
      <p:bldP spid="17" grpId="0"/>
      <p:bldP spid="18" grpId="0"/>
      <p:bldP spid="24" grpId="0" animBg="1"/>
      <p:bldP spid="25" grpId="0" animBg="1"/>
      <p:bldP spid="28" grpId="0"/>
      <p:bldP spid="29" grpId="0"/>
      <p:bldP spid="97" grpId="0" animBg="1"/>
      <p:bldP spid="149" grpId="0"/>
      <p:bldP spid="150" grpId="0"/>
      <p:bldP spid="152" grpId="0" animBg="1"/>
      <p:bldP spid="153" grpId="0"/>
      <p:bldP spid="155" grpId="0"/>
      <p:bldP spid="156" grpId="0"/>
      <p:bldP spid="157" grpId="0" animBg="1"/>
      <p:bldP spid="158" grpId="0"/>
      <p:bldP spid="160" grpId="0"/>
      <p:bldP spid="211" grpId="0"/>
      <p:bldP spid="77" grpId="0"/>
      <p:bldP spid="7" grpId="0"/>
      <p:bldP spid="79" grpId="0"/>
      <p:bldP spid="81" grpId="0"/>
      <p:bldP spid="82" grpId="0"/>
      <p:bldP spid="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2BF1DEF3-2D3D-4793-BABD-611B1246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8143" y="6356351"/>
            <a:ext cx="4382219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67058E2-0AAA-4E45-B6C0-C28A94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10</a:t>
            </a:fld>
            <a:endParaRPr lang="en-US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81F69DB0-8D50-4AB6-99D5-514D74F4C8F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Számítógépes labor</a:t>
            </a:r>
            <a:endParaRPr lang="en-US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55A38107-B664-42E1-A2C2-9FFB93CEA3D4}"/>
              </a:ext>
            </a:extLst>
          </p:cNvPr>
          <p:cNvSpPr txBox="1">
            <a:spLocks/>
          </p:cNvSpPr>
          <p:nvPr/>
        </p:nvSpPr>
        <p:spPr>
          <a:xfrm>
            <a:off x="628650" y="1483113"/>
            <a:ext cx="7886700" cy="4552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None/>
            </a:pPr>
            <a:r>
              <a:rPr lang="hu-HU" sz="2000" dirty="0"/>
              <a:t>Szimuláljuk egy számítógépes labor használatát!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Egy számítógépes laborban </a:t>
            </a:r>
            <a:r>
              <a:rPr lang="hu-HU" sz="2000" dirty="0">
                <a:solidFill>
                  <a:srgbClr val="0070C0"/>
                </a:solidFill>
              </a:rPr>
              <a:t>számítógépek</a:t>
            </a:r>
            <a:r>
              <a:rPr lang="hu-HU" sz="2000" dirty="0"/>
              <a:t> vannak.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labor karbantartását </a:t>
            </a:r>
            <a:r>
              <a:rPr lang="hu-HU" sz="2000" dirty="0">
                <a:solidFill>
                  <a:srgbClr val="0070C0"/>
                </a:solidFill>
              </a:rPr>
              <a:t>rendszergazdák</a:t>
            </a:r>
            <a:r>
              <a:rPr lang="hu-HU" sz="2000" dirty="0"/>
              <a:t> látják el. Bármelyik rendszergazda </a:t>
            </a:r>
            <a:r>
              <a:rPr lang="hu-HU" sz="2000" dirty="0">
                <a:solidFill>
                  <a:srgbClr val="0070C0"/>
                </a:solidFill>
              </a:rPr>
              <a:t>végezhet</a:t>
            </a:r>
            <a:r>
              <a:rPr lang="hu-HU" sz="2000" dirty="0"/>
              <a:t> karbantartást, de egy adott pillanatban csak egyikük.  A karbantartás addig nem kezdhető meg, amíg hallgató, vagy egy másik rendszergazda tartózkodik a laborban. A rendszergazdák a karbantartás befejezése után </a:t>
            </a:r>
            <a:r>
              <a:rPr lang="hu-HU" sz="2000" dirty="0">
                <a:solidFill>
                  <a:schemeClr val="accent1"/>
                </a:solidFill>
              </a:rPr>
              <a:t>pihennek</a:t>
            </a:r>
            <a:r>
              <a:rPr lang="hu-HU" sz="2000" dirty="0"/>
              <a:t>, amíg újra nem kell karbantartást végezniük.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>
                <a:solidFill>
                  <a:srgbClr val="0070C0"/>
                </a:solidFill>
              </a:rPr>
              <a:t>Hallgatók</a:t>
            </a:r>
            <a:r>
              <a:rPr lang="hu-HU" sz="2000" dirty="0"/>
              <a:t> a labort számítógép-</a:t>
            </a:r>
            <a:r>
              <a:rPr lang="hu-HU" sz="2000" dirty="0">
                <a:solidFill>
                  <a:srgbClr val="0070C0"/>
                </a:solidFill>
              </a:rPr>
              <a:t>használat</a:t>
            </a:r>
            <a:r>
              <a:rPr lang="hu-HU" sz="2000" dirty="0"/>
              <a:t> céljából keresik fel. A labor előtt </a:t>
            </a:r>
            <a:r>
              <a:rPr lang="hu-HU" sz="2000" dirty="0">
                <a:solidFill>
                  <a:schemeClr val="accent1"/>
                </a:solidFill>
              </a:rPr>
              <a:t>várakoznak</a:t>
            </a:r>
            <a:r>
              <a:rPr lang="hu-HU" sz="2000" dirty="0"/>
              <a:t>, ha nincs szabad gép, vagy egy rendszergazda végez éppen karbantartást, vagy egy rendszergazda karbantartás szeretne elkezdeni. A számítógép-használat befejeztével a hallgatók elhagyják a labort, hogy </a:t>
            </a:r>
            <a:r>
              <a:rPr lang="hu-HU" sz="2000" dirty="0">
                <a:solidFill>
                  <a:srgbClr val="0070C0"/>
                </a:solidFill>
              </a:rPr>
              <a:t>mással foglalkozzanak</a:t>
            </a:r>
            <a:r>
              <a:rPr lang="hu-HU" sz="2000" dirty="0"/>
              <a:t>, amíg nincs szükségük újra számítógépre.</a:t>
            </a:r>
          </a:p>
        </p:txBody>
      </p:sp>
    </p:spTree>
    <p:extLst>
      <p:ext uri="{BB962C8B-B14F-4D97-AF65-F5344CB8AC3E}">
        <p14:creationId xmlns:p14="http://schemas.microsoft.com/office/powerpoint/2010/main" val="80744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522379" y="4683616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1513956" y="5055593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1380336" y="5055593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1364902" y="4823836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1364902" y="4357028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21" name="Egyenes összekötő nyíllal 20"/>
          <p:cNvCxnSpPr>
            <a:cxnSpLocks noChangeShapeType="1"/>
            <a:stCxn id="2" idx="2"/>
          </p:cNvCxnSpPr>
          <p:nvPr/>
        </p:nvCxnSpPr>
        <p:spPr bwMode="auto">
          <a:xfrm flipH="1">
            <a:off x="1808888" y="4488628"/>
            <a:ext cx="758111" cy="28893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Használati eset diagram</a:t>
            </a:r>
            <a:endParaRPr lang="en-US" dirty="0"/>
          </a:p>
        </p:txBody>
      </p:sp>
      <p:sp>
        <p:nvSpPr>
          <p:cNvPr id="2" name="Ellipszis 1">
            <a:extLst>
              <a:ext uri="{FF2B5EF4-FFF2-40B4-BE49-F238E27FC236}">
                <a16:creationId xmlns:a16="http://schemas.microsoft.com/office/drawing/2014/main" id="{EBF132FE-95C3-4845-8075-2B5E13178969}"/>
              </a:ext>
            </a:extLst>
          </p:cNvPr>
          <p:cNvSpPr/>
          <p:nvPr/>
        </p:nvSpPr>
        <p:spPr>
          <a:xfrm>
            <a:off x="2566999" y="4229563"/>
            <a:ext cx="2273707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pihen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86B7DD01-D778-4859-B800-C17DA0535FEC}"/>
              </a:ext>
            </a:extLst>
          </p:cNvPr>
          <p:cNvSpPr/>
          <p:nvPr/>
        </p:nvSpPr>
        <p:spPr>
          <a:xfrm>
            <a:off x="2566999" y="5136723"/>
            <a:ext cx="2273709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karbantart a laborban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C8C1A206-1891-451C-A9B5-B8D87D4747CC}"/>
              </a:ext>
            </a:extLst>
          </p:cNvPr>
          <p:cNvCxnSpPr>
            <a:cxnSpLocks noChangeShapeType="1"/>
            <a:stCxn id="24" idx="2"/>
          </p:cNvCxnSpPr>
          <p:nvPr/>
        </p:nvCxnSpPr>
        <p:spPr bwMode="auto">
          <a:xfrm flipH="1" flipV="1">
            <a:off x="1808888" y="4877658"/>
            <a:ext cx="758111" cy="51813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2" name="Dia számának helye 4">
            <a:extLst>
              <a:ext uri="{FF2B5EF4-FFF2-40B4-BE49-F238E27FC236}">
                <a16:creationId xmlns:a16="http://schemas.microsoft.com/office/drawing/2014/main" id="{15089907-32E8-4BA3-A7A9-4310C02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11</a:t>
            </a:fld>
            <a:endParaRPr lang="en-US"/>
          </a:p>
        </p:txBody>
      </p:sp>
      <p:sp>
        <p:nvSpPr>
          <p:cNvPr id="44" name="Élőláb helye 11">
            <a:extLst>
              <a:ext uri="{FF2B5EF4-FFF2-40B4-BE49-F238E27FC236}">
                <a16:creationId xmlns:a16="http://schemas.microsoft.com/office/drawing/2014/main" id="{2D01EC66-47EB-493D-83A7-3B6D433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AA673659-9D20-4EC5-8B99-E258BDC562B7}"/>
              </a:ext>
            </a:extLst>
          </p:cNvPr>
          <p:cNvSpPr txBox="1"/>
          <p:nvPr/>
        </p:nvSpPr>
        <p:spPr>
          <a:xfrm>
            <a:off x="976209" y="5328990"/>
            <a:ext cx="1130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/>
              <a:t>renszergazda</a:t>
            </a:r>
            <a:endParaRPr lang="en-US" sz="1400" dirty="0"/>
          </a:p>
        </p:txBody>
      </p:sp>
      <p:sp>
        <p:nvSpPr>
          <p:cNvPr id="55" name="Ellipszis 54">
            <a:extLst>
              <a:ext uri="{FF2B5EF4-FFF2-40B4-BE49-F238E27FC236}">
                <a16:creationId xmlns:a16="http://schemas.microsoft.com/office/drawing/2014/main" id="{6EE962EF-ED17-49EB-8FEF-C44566EFFAA5}"/>
              </a:ext>
            </a:extLst>
          </p:cNvPr>
          <p:cNvSpPr/>
          <p:nvPr/>
        </p:nvSpPr>
        <p:spPr>
          <a:xfrm>
            <a:off x="5620224" y="5136723"/>
            <a:ext cx="2273708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bejelentkezik karbantartásra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Egyenes összekötő nyíllal 47">
            <a:extLst>
              <a:ext uri="{FF2B5EF4-FFF2-40B4-BE49-F238E27FC236}">
                <a16:creationId xmlns:a16="http://schemas.microsoft.com/office/drawing/2014/main" id="{D0F2E1D8-8F07-4840-9811-73225D056867}"/>
              </a:ext>
            </a:extLst>
          </p:cNvPr>
          <p:cNvCxnSpPr>
            <a:cxnSpLocks/>
            <a:stCxn id="24" idx="6"/>
            <a:endCxn id="55" idx="2"/>
          </p:cNvCxnSpPr>
          <p:nvPr/>
        </p:nvCxnSpPr>
        <p:spPr>
          <a:xfrm>
            <a:off x="4840708" y="5395788"/>
            <a:ext cx="779516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5B9898E1-066B-447C-94E9-6D4150F92FD6}"/>
              </a:ext>
            </a:extLst>
          </p:cNvPr>
          <p:cNvSpPr txBox="1"/>
          <p:nvPr/>
        </p:nvSpPr>
        <p:spPr>
          <a:xfrm>
            <a:off x="4705778" y="5013952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 </a:t>
            </a:r>
            <a:r>
              <a:rPr lang="hu-HU" sz="1400" dirty="0" err="1"/>
              <a:t>include</a:t>
            </a:r>
            <a:r>
              <a:rPr lang="hu-HU" sz="1400" dirty="0"/>
              <a:t> &gt;&gt;</a:t>
            </a:r>
            <a:endParaRPr lang="en-US" sz="1400" dirty="0"/>
          </a:p>
        </p:txBody>
      </p:sp>
      <p:sp>
        <p:nvSpPr>
          <p:cNvPr id="23" name="Line 15">
            <a:extLst>
              <a:ext uri="{FF2B5EF4-FFF2-40B4-BE49-F238E27FC236}">
                <a16:creationId xmlns:a16="http://schemas.microsoft.com/office/drawing/2014/main" id="{7346A5FC-5E0D-4CF9-9A9F-214B765F5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0681" y="2632009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26" name="Line 16">
            <a:extLst>
              <a:ext uri="{FF2B5EF4-FFF2-40B4-BE49-F238E27FC236}">
                <a16:creationId xmlns:a16="http://schemas.microsoft.com/office/drawing/2014/main" id="{58B739A1-1071-4D51-8982-56F18F0CA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2258" y="3003986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988EAC0E-7E0E-4639-ACFA-B66B9CAFF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8638" y="3003986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62D1851-20E2-4786-8FB6-A7C91AAD8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204" y="2772229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5" name="Oval 14">
            <a:extLst>
              <a:ext uri="{FF2B5EF4-FFF2-40B4-BE49-F238E27FC236}">
                <a16:creationId xmlns:a16="http://schemas.microsoft.com/office/drawing/2014/main" id="{300FA77B-E42B-4D7E-8657-6CA28355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204" y="2305421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4C4DD0D2-AC3E-449C-BCAF-673AD7D1DD7D}"/>
              </a:ext>
            </a:extLst>
          </p:cNvPr>
          <p:cNvCxnSpPr>
            <a:cxnSpLocks noChangeShapeType="1"/>
            <a:stCxn id="37" idx="2"/>
          </p:cNvCxnSpPr>
          <p:nvPr/>
        </p:nvCxnSpPr>
        <p:spPr bwMode="auto">
          <a:xfrm flipH="1">
            <a:off x="1886638" y="2280857"/>
            <a:ext cx="1012246" cy="42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37" name="Ellipszis 36">
            <a:extLst>
              <a:ext uri="{FF2B5EF4-FFF2-40B4-BE49-F238E27FC236}">
                <a16:creationId xmlns:a16="http://schemas.microsoft.com/office/drawing/2014/main" id="{D55A1BFF-16A0-412F-B063-D027A9D46D69}"/>
              </a:ext>
            </a:extLst>
          </p:cNvPr>
          <p:cNvSpPr/>
          <p:nvPr/>
        </p:nvSpPr>
        <p:spPr>
          <a:xfrm>
            <a:off x="2898884" y="2021792"/>
            <a:ext cx="173856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mást csinál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1BAA677D-C161-48B0-807D-F9D99A182D82}"/>
              </a:ext>
            </a:extLst>
          </p:cNvPr>
          <p:cNvSpPr/>
          <p:nvPr/>
        </p:nvSpPr>
        <p:spPr>
          <a:xfrm>
            <a:off x="2888858" y="2817615"/>
            <a:ext cx="1738563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dolgozik a laborban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Egyenes összekötő nyíllal 39">
            <a:extLst>
              <a:ext uri="{FF2B5EF4-FFF2-40B4-BE49-F238E27FC236}">
                <a16:creationId xmlns:a16="http://schemas.microsoft.com/office/drawing/2014/main" id="{F09FCCB9-3AE9-4157-8524-99A2931D4FC9}"/>
              </a:ext>
            </a:extLst>
          </p:cNvPr>
          <p:cNvCxnSpPr>
            <a:cxnSpLocks noChangeShapeType="1"/>
            <a:stCxn id="38" idx="2"/>
          </p:cNvCxnSpPr>
          <p:nvPr/>
        </p:nvCxnSpPr>
        <p:spPr bwMode="auto">
          <a:xfrm flipH="1" flipV="1">
            <a:off x="1886638" y="2800868"/>
            <a:ext cx="1002220" cy="27581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032561B8-1DB4-4646-934F-A57ADA775357}"/>
              </a:ext>
            </a:extLst>
          </p:cNvPr>
          <p:cNvSpPr txBox="1"/>
          <p:nvPr/>
        </p:nvSpPr>
        <p:spPr>
          <a:xfrm>
            <a:off x="1180761" y="3287173"/>
            <a:ext cx="769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hallgató</a:t>
            </a:r>
            <a:endParaRPr lang="en-US" sz="1400" dirty="0"/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2F0DE794-D174-445B-B607-0709FBB2ECC1}"/>
              </a:ext>
            </a:extLst>
          </p:cNvPr>
          <p:cNvSpPr/>
          <p:nvPr/>
        </p:nvSpPr>
        <p:spPr>
          <a:xfrm>
            <a:off x="5406578" y="2813241"/>
            <a:ext cx="173856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belép a laborba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Egyenes összekötő nyíllal 52">
            <a:extLst>
              <a:ext uri="{FF2B5EF4-FFF2-40B4-BE49-F238E27FC236}">
                <a16:creationId xmlns:a16="http://schemas.microsoft.com/office/drawing/2014/main" id="{5B176260-1199-4B20-AC23-8FA7B6CA2757}"/>
              </a:ext>
            </a:extLst>
          </p:cNvPr>
          <p:cNvCxnSpPr>
            <a:cxnSpLocks/>
            <a:stCxn id="38" idx="6"/>
            <a:endCxn id="47" idx="2"/>
          </p:cNvCxnSpPr>
          <p:nvPr/>
        </p:nvCxnSpPr>
        <p:spPr>
          <a:xfrm flipV="1">
            <a:off x="4627421" y="3072306"/>
            <a:ext cx="779157" cy="4374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DA6C6A18-E84A-4DA0-BF6F-B84AB063CACF}"/>
              </a:ext>
            </a:extLst>
          </p:cNvPr>
          <p:cNvSpPr txBox="1"/>
          <p:nvPr/>
        </p:nvSpPr>
        <p:spPr>
          <a:xfrm>
            <a:off x="4409991" y="3110659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 </a:t>
            </a:r>
            <a:r>
              <a:rPr lang="hu-HU" sz="1400" dirty="0" err="1"/>
              <a:t>include</a:t>
            </a:r>
            <a:r>
              <a:rPr lang="hu-HU" sz="1400" dirty="0"/>
              <a:t> &gt;&gt;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83791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73B881-B25B-4880-9FDA-A034BDB3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Elemzés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2E1072-134E-4AF2-8214-1524E86F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Élőláb helye 11">
            <a:extLst>
              <a:ext uri="{FF2B5EF4-FFF2-40B4-BE49-F238E27FC236}">
                <a16:creationId xmlns:a16="http://schemas.microsoft.com/office/drawing/2014/main" id="{0C3F9FBE-43FE-4AA9-9030-BF142B7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3EBF7779-5653-4C08-83AB-4BDE9EF54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3704"/>
            <a:ext cx="7886700" cy="489421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Objektumok: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solidFill>
                  <a:schemeClr val="accent1"/>
                </a:solidFill>
              </a:rPr>
              <a:t>Teljes rendszer</a:t>
            </a:r>
            <a:r>
              <a:rPr lang="hu-HU" sz="2000" dirty="0"/>
              <a:t>, amely tartalmazza az összes többi objektumot.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solidFill>
                  <a:schemeClr val="accent1"/>
                </a:solidFill>
                <a:cs typeface="Arial" charset="0"/>
              </a:rPr>
              <a:t>Rendszergazdák</a:t>
            </a:r>
            <a:r>
              <a:rPr lang="hu-HU" sz="2000" dirty="0">
                <a:cs typeface="Arial" charset="0"/>
              </a:rPr>
              <a:t>, akik felváltva a laborban és azon kívül tevékenykednek, a laborba történő belépésüknek feltétele van.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solidFill>
                  <a:schemeClr val="accent1"/>
                </a:solidFill>
                <a:cs typeface="Arial" charset="0"/>
              </a:rPr>
              <a:t>Hallgatók</a:t>
            </a:r>
            <a:r>
              <a:rPr lang="hu-HU" sz="2000" dirty="0">
                <a:cs typeface="Arial" charset="0"/>
              </a:rPr>
              <a:t>, akik felváltva a laborban és azon kívül tevékenykednek, a laborba történő belépésüknek feltétele van.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solidFill>
                  <a:schemeClr val="accent1"/>
                </a:solidFill>
              </a:rPr>
              <a:t>Számítógépes labor</a:t>
            </a:r>
            <a:r>
              <a:rPr lang="hu-HU" sz="2000" dirty="0"/>
              <a:t>, amelynek fontos tulajdonsága a benne levő számítógépek száma (</a:t>
            </a:r>
            <a:r>
              <a:rPr lang="hu-HU" sz="2000" i="1" dirty="0" err="1">
                <a:ea typeface="Cambria Math" pitchFamily="18" charset="0"/>
              </a:rPr>
              <a:t>cap</a:t>
            </a:r>
            <a:r>
              <a:rPr lang="hu-HU" sz="2000" dirty="0"/>
              <a:t>), a benn tartózkodó hallgatók és rendszergazdák száma.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Objektumok közötti kapcsolatok: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A rendszer </a:t>
            </a:r>
            <a:r>
              <a:rPr lang="hu-HU" sz="2000" dirty="0">
                <a:solidFill>
                  <a:schemeClr val="accent1"/>
                </a:solidFill>
              </a:rPr>
              <a:t>része</a:t>
            </a:r>
            <a:r>
              <a:rPr lang="hu-HU" sz="2000" dirty="0"/>
              <a:t> a labor, </a:t>
            </a:r>
            <a:r>
              <a:rPr lang="hu-HU" sz="2000" i="1" dirty="0">
                <a:ea typeface="Cambria Math" pitchFamily="18" charset="0"/>
              </a:rPr>
              <a:t>n</a:t>
            </a:r>
            <a:r>
              <a:rPr lang="hu-HU" sz="2000" dirty="0"/>
              <a:t> hallgató és </a:t>
            </a:r>
            <a:r>
              <a:rPr lang="hu-HU" sz="2000" i="1" dirty="0">
                <a:ea typeface="Cambria Math" pitchFamily="18" charset="0"/>
              </a:rPr>
              <a:t>m</a:t>
            </a:r>
            <a:r>
              <a:rPr lang="hu-HU" sz="2000" dirty="0"/>
              <a:t> rendszergazda.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Egyszerre </a:t>
            </a:r>
            <a:r>
              <a:rPr lang="hu-HU" sz="2000" dirty="0">
                <a:solidFill>
                  <a:schemeClr val="accent1"/>
                </a:solidFill>
              </a:rPr>
              <a:t>legfeljebb </a:t>
            </a:r>
            <a:r>
              <a:rPr lang="hu-HU" sz="2000" i="1" dirty="0" err="1">
                <a:solidFill>
                  <a:schemeClr val="accent1"/>
                </a:solidFill>
                <a:ea typeface="Cambria Math" pitchFamily="18" charset="0"/>
              </a:rPr>
              <a:t>cap</a:t>
            </a:r>
            <a:r>
              <a:rPr lang="hu-HU" sz="2000" dirty="0">
                <a:solidFill>
                  <a:schemeClr val="accent1"/>
                </a:solidFill>
              </a:rPr>
              <a:t> számú </a:t>
            </a:r>
            <a:r>
              <a:rPr lang="hu-HU" sz="2000" dirty="0"/>
              <a:t>hallgató használhatja a labor </a:t>
            </a:r>
            <a:r>
              <a:rPr lang="hu-HU" sz="2000" dirty="0" err="1"/>
              <a:t>gépeit</a:t>
            </a:r>
            <a:r>
              <a:rPr lang="hu-HU" sz="2000" dirty="0"/>
              <a:t>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Egyszerre </a:t>
            </a:r>
            <a:r>
              <a:rPr lang="hu-HU" sz="2000" dirty="0">
                <a:solidFill>
                  <a:schemeClr val="accent1"/>
                </a:solidFill>
              </a:rPr>
              <a:t>legfeljebb egy </a:t>
            </a:r>
            <a:r>
              <a:rPr lang="hu-HU" sz="2000" dirty="0"/>
              <a:t>rendszergazda végezhet karbantartás a laborban.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A használat és a karbantartás </a:t>
            </a:r>
            <a:r>
              <a:rPr lang="hu-HU" sz="2000" dirty="0">
                <a:solidFill>
                  <a:schemeClr val="accent1"/>
                </a:solidFill>
              </a:rPr>
              <a:t>egymást kizáró </a:t>
            </a:r>
            <a:r>
              <a:rPr lang="hu-HU" sz="2000" dirty="0"/>
              <a:t>tevékenységek.</a:t>
            </a:r>
          </a:p>
        </p:txBody>
      </p:sp>
    </p:spTree>
    <p:extLst>
      <p:ext uri="{BB962C8B-B14F-4D97-AF65-F5344CB8AC3E}">
        <p14:creationId xmlns:p14="http://schemas.microsoft.com/office/powerpoint/2010/main" val="383681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79758" y="2045865"/>
            <a:ext cx="1629772" cy="64807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</a:t>
            </a:r>
          </a:p>
        </p:txBody>
      </p:sp>
      <p:sp>
        <p:nvSpPr>
          <p:cNvPr id="7" name="Téglalap 6"/>
          <p:cNvSpPr/>
          <p:nvPr/>
        </p:nvSpPr>
        <p:spPr>
          <a:xfrm>
            <a:off x="628650" y="3614479"/>
            <a:ext cx="1621501" cy="117483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Rendszergazda</a:t>
            </a:r>
          </a:p>
          <a:p>
            <a:endParaRPr lang="hu-HU" sz="1600" b="1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karbantart()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pihen()</a:t>
            </a:r>
          </a:p>
        </p:txBody>
      </p:sp>
      <p:sp>
        <p:nvSpPr>
          <p:cNvPr id="8" name="Téglalap 7"/>
          <p:cNvSpPr/>
          <p:nvPr/>
        </p:nvSpPr>
        <p:spPr>
          <a:xfrm>
            <a:off x="3885454" y="3565631"/>
            <a:ext cx="1621500" cy="116981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Labor</a:t>
            </a:r>
          </a:p>
          <a:p>
            <a:r>
              <a:rPr lang="hu-HU" dirty="0" err="1">
                <a:solidFill>
                  <a:schemeClr val="tx1"/>
                </a:solidFill>
              </a:rPr>
              <a:t>max</a:t>
            </a:r>
            <a:r>
              <a:rPr lang="hu-HU" dirty="0">
                <a:solidFill>
                  <a:schemeClr val="tx1"/>
                </a:solidFill>
              </a:rPr>
              <a:t> : integer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886515" y="3600363"/>
            <a:ext cx="1628833" cy="117483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Hallgató</a:t>
            </a:r>
          </a:p>
          <a:p>
            <a:endParaRPr lang="hu-HU" sz="16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használ()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máshol()</a:t>
            </a:r>
          </a:p>
        </p:txBody>
      </p:sp>
      <p:sp>
        <p:nvSpPr>
          <p:cNvPr id="10" name="Rombusz 9"/>
          <p:cNvSpPr/>
          <p:nvPr/>
        </p:nvSpPr>
        <p:spPr>
          <a:xfrm>
            <a:off x="3638947" y="2306971"/>
            <a:ext cx="227229" cy="12518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ombusz 10"/>
          <p:cNvSpPr/>
          <p:nvPr/>
        </p:nvSpPr>
        <p:spPr>
          <a:xfrm>
            <a:off x="4617748" y="2700683"/>
            <a:ext cx="151215" cy="234831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>
            <a:cxnSpLocks/>
            <a:stCxn id="11" idx="2"/>
            <a:endCxn id="8" idx="0"/>
          </p:cNvCxnSpPr>
          <p:nvPr/>
        </p:nvCxnSpPr>
        <p:spPr>
          <a:xfrm>
            <a:off x="4693356" y="2935514"/>
            <a:ext cx="2848" cy="6301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cxnSpLocks/>
            <a:stCxn id="32" idx="1"/>
            <a:endCxn id="20" idx="3"/>
          </p:cNvCxnSpPr>
          <p:nvPr/>
        </p:nvCxnSpPr>
        <p:spPr>
          <a:xfrm flipH="1" flipV="1">
            <a:off x="5506954" y="4065241"/>
            <a:ext cx="1379562" cy="1543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cxnSpLocks/>
            <a:stCxn id="20" idx="1"/>
            <a:endCxn id="31" idx="3"/>
          </p:cNvCxnSpPr>
          <p:nvPr/>
        </p:nvCxnSpPr>
        <p:spPr>
          <a:xfrm flipH="1">
            <a:off x="2250151" y="4065241"/>
            <a:ext cx="1629607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zögletes összekötő 21"/>
          <p:cNvCxnSpPr>
            <a:cxnSpLocks/>
            <a:stCxn id="26" idx="3"/>
            <a:endCxn id="9" idx="0"/>
          </p:cNvCxnSpPr>
          <p:nvPr/>
        </p:nvCxnSpPr>
        <p:spPr>
          <a:xfrm>
            <a:off x="5758365" y="2369901"/>
            <a:ext cx="1942567" cy="123046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cxnSpLocks/>
            <a:stCxn id="10" idx="1"/>
            <a:endCxn id="7" idx="0"/>
          </p:cNvCxnSpPr>
          <p:nvPr/>
        </p:nvCxnSpPr>
        <p:spPr>
          <a:xfrm rot="10800000" flipV="1">
            <a:off x="1439401" y="2369565"/>
            <a:ext cx="2199546" cy="1244914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2372099" y="3683669"/>
            <a:ext cx="14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karbantart </a:t>
            </a:r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544708" y="371134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 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használ</a:t>
            </a:r>
          </a:p>
        </p:txBody>
      </p:sp>
      <p:cxnSp>
        <p:nvCxnSpPr>
          <p:cNvPr id="66" name="Szögletes összekötő 65"/>
          <p:cNvCxnSpPr>
            <a:stCxn id="29" idx="2"/>
            <a:endCxn id="30" idx="2"/>
          </p:cNvCxnSpPr>
          <p:nvPr/>
        </p:nvCxnSpPr>
        <p:spPr>
          <a:xfrm rot="16200000" flipH="1">
            <a:off x="4615682" y="2559175"/>
            <a:ext cx="27671" cy="3015322"/>
          </a:xfrm>
          <a:prstGeom prst="bentConnector3">
            <a:avLst>
              <a:gd name="adj1" fmla="val 3926815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zövegdoboz 73"/>
          <p:cNvSpPr txBox="1"/>
          <p:nvPr/>
        </p:nvSpPr>
        <p:spPr>
          <a:xfrm>
            <a:off x="2243429" y="402279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0..1</a:t>
            </a:r>
          </a:p>
        </p:txBody>
      </p:sp>
      <p:sp>
        <p:nvSpPr>
          <p:cNvPr id="76" name="Szövegdoboz 75"/>
          <p:cNvSpPr txBox="1"/>
          <p:nvPr/>
        </p:nvSpPr>
        <p:spPr>
          <a:xfrm>
            <a:off x="6098403" y="403210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0..max</a:t>
            </a:r>
          </a:p>
        </p:txBody>
      </p:sp>
      <p:sp>
        <p:nvSpPr>
          <p:cNvPr id="79" name="Szövegdoboz 78"/>
          <p:cNvSpPr txBox="1"/>
          <p:nvPr/>
        </p:nvSpPr>
        <p:spPr>
          <a:xfrm>
            <a:off x="7636830" y="335262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*</a:t>
            </a:r>
          </a:p>
        </p:txBody>
      </p:sp>
      <p:sp>
        <p:nvSpPr>
          <p:cNvPr id="80" name="Szövegdoboz 79"/>
          <p:cNvSpPr txBox="1"/>
          <p:nvPr/>
        </p:nvSpPr>
        <p:spPr>
          <a:xfrm>
            <a:off x="1500355" y="335612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*</a:t>
            </a:r>
          </a:p>
        </p:txBody>
      </p:sp>
      <p:sp>
        <p:nvSpPr>
          <p:cNvPr id="28" name="Cím 1">
            <a:extLst>
              <a:ext uri="{FF2B5EF4-FFF2-40B4-BE49-F238E27FC236}">
                <a16:creationId xmlns:a16="http://schemas.microsoft.com/office/drawing/2014/main" id="{C015DCD5-16FB-4BFE-9FC5-6DD531DF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Osztályok elemzési modellje</a:t>
            </a:r>
            <a:endParaRPr lang="en-US" dirty="0"/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57C19050-3BE1-4880-BF0E-2E635A6211C4}"/>
              </a:ext>
            </a:extLst>
          </p:cNvPr>
          <p:cNvSpPr/>
          <p:nvPr/>
        </p:nvSpPr>
        <p:spPr>
          <a:xfrm>
            <a:off x="3879758" y="3945509"/>
            <a:ext cx="1627196" cy="2394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 számának helye 4">
            <a:extLst>
              <a:ext uri="{FF2B5EF4-FFF2-40B4-BE49-F238E27FC236}">
                <a16:creationId xmlns:a16="http://schemas.microsoft.com/office/drawing/2014/main" id="{47E27F41-F4D7-4DD8-9DD2-3D57F609A7B8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2" name="Élőláb helye 11">
            <a:extLst>
              <a:ext uri="{FF2B5EF4-FFF2-40B4-BE49-F238E27FC236}">
                <a16:creationId xmlns:a16="http://schemas.microsoft.com/office/drawing/2014/main" id="{4A4056E6-5893-4F5C-BBF9-0A5F19F7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6" name="Rombusz 25">
            <a:extLst>
              <a:ext uri="{FF2B5EF4-FFF2-40B4-BE49-F238E27FC236}">
                <a16:creationId xmlns:a16="http://schemas.microsoft.com/office/drawing/2014/main" id="{22A0BFC7-3A0D-4598-9DCA-E87925B40B4F}"/>
              </a:ext>
            </a:extLst>
          </p:cNvPr>
          <p:cNvSpPr/>
          <p:nvPr/>
        </p:nvSpPr>
        <p:spPr>
          <a:xfrm>
            <a:off x="5531136" y="2307307"/>
            <a:ext cx="227229" cy="12518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470BB335-D4BE-44A7-A841-6628E630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13</a:t>
            </a:fld>
            <a:endParaRPr lang="en-US"/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9903C6C4-A035-415D-A1C3-E6994B38BA90}"/>
              </a:ext>
            </a:extLst>
          </p:cNvPr>
          <p:cNvSpPr txBox="1"/>
          <p:nvPr/>
        </p:nvSpPr>
        <p:spPr>
          <a:xfrm>
            <a:off x="4434356" y="5115325"/>
            <a:ext cx="68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{</a:t>
            </a:r>
            <a:r>
              <a:rPr lang="hu-HU" dirty="0" err="1">
                <a:latin typeface="Cambria Math" pitchFamily="18" charset="0"/>
                <a:ea typeface="Cambria Math" pitchFamily="18" charset="0"/>
              </a:rPr>
              <a:t>xor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}</a:t>
            </a:r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0611059E-3CE8-440F-BDAB-43BEA6DC2013}"/>
              </a:ext>
            </a:extLst>
          </p:cNvPr>
          <p:cNvSpPr/>
          <p:nvPr/>
        </p:nvSpPr>
        <p:spPr>
          <a:xfrm>
            <a:off x="628650" y="3945508"/>
            <a:ext cx="1621501" cy="2394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1A7F4F34-6A73-42AE-9C78-72D133167300}"/>
              </a:ext>
            </a:extLst>
          </p:cNvPr>
          <p:cNvSpPr/>
          <p:nvPr/>
        </p:nvSpPr>
        <p:spPr>
          <a:xfrm>
            <a:off x="6886516" y="3960940"/>
            <a:ext cx="1628834" cy="2394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5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61620"/>
            <a:ext cx="7886699" cy="307835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100" dirty="0"/>
              <a:t>A rendszer állapotát a rendszergazdák állapota, a hallgatók állapota és a labor állapota együttesen határozza meg.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100" dirty="0"/>
              <a:t>A rendszergazdák és a hallgatók </a:t>
            </a:r>
            <a:r>
              <a:rPr lang="hu-HU" sz="2100" dirty="0">
                <a:solidFill>
                  <a:schemeClr val="accent1"/>
                </a:solidFill>
              </a:rPr>
              <a:t>aktív objektumok</a:t>
            </a:r>
            <a:r>
              <a:rPr lang="hu-HU" sz="2100" dirty="0"/>
              <a:t>: párhuzamosan, végeznek tevékenységet, egymáshoz képest aszinkron módon változik az állapotuk, így </a:t>
            </a:r>
            <a:r>
              <a:rPr lang="hu-HU" sz="2100" dirty="0" err="1"/>
              <a:t>állapotgépeiket</a:t>
            </a:r>
            <a:r>
              <a:rPr lang="hu-HU" sz="2100" dirty="0"/>
              <a:t> külön szálakon kell futtatni.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100" dirty="0"/>
              <a:t>A labor </a:t>
            </a:r>
            <a:r>
              <a:rPr lang="hu-HU" sz="2100" dirty="0">
                <a:solidFill>
                  <a:schemeClr val="accent1"/>
                </a:solidFill>
              </a:rPr>
              <a:t>passzív objektum</a:t>
            </a:r>
            <a:r>
              <a:rPr lang="hu-HU" sz="2100" dirty="0"/>
              <a:t>: </a:t>
            </a:r>
            <a:r>
              <a:rPr lang="hu-HU" sz="2100" dirty="0" err="1"/>
              <a:t>állapotgépe</a:t>
            </a:r>
            <a:r>
              <a:rPr lang="hu-HU" sz="2100" dirty="0"/>
              <a:t> más objektumok állapotgépével szinkron módon (metódusainak hívása által) működik. Nem igényel külön szálat.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75000"/>
              <a:buFont typeface="Courier New" pitchFamily="49" charset="0"/>
              <a:buChar char="o"/>
            </a:pPr>
            <a:endParaRPr lang="hu-HU" sz="2100" dirty="0"/>
          </a:p>
        </p:txBody>
      </p:sp>
      <p:sp>
        <p:nvSpPr>
          <p:cNvPr id="3" name="Lekerekített téglalap 2"/>
          <p:cNvSpPr/>
          <p:nvPr/>
        </p:nvSpPr>
        <p:spPr>
          <a:xfrm>
            <a:off x="1024999" y="4576109"/>
            <a:ext cx="6840760" cy="17281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rendszer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1024999" y="5152173"/>
            <a:ext cx="68407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1529055" y="5152173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3264510" y="5152173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3629090" y="5167958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5355289" y="5152173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5665716" y="5152173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7395550" y="5175943"/>
            <a:ext cx="0" cy="111100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kerekített téglalap 17"/>
          <p:cNvSpPr/>
          <p:nvPr/>
        </p:nvSpPr>
        <p:spPr>
          <a:xfrm>
            <a:off x="1614014" y="5332193"/>
            <a:ext cx="1497513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rendszergazda</a:t>
            </a:r>
            <a:r>
              <a:rPr lang="hu-HU" sz="1600" b="1" baseline="-25000" dirty="0">
                <a:solidFill>
                  <a:schemeClr val="tx1"/>
                </a:solidFill>
              </a:rPr>
              <a:t>i</a:t>
            </a:r>
            <a:endParaRPr lang="hu-HU" sz="1600" b="1" dirty="0">
              <a:solidFill>
                <a:schemeClr val="tx1"/>
              </a:solidFill>
            </a:endParaRP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állapota</a:t>
            </a:r>
          </a:p>
        </p:txBody>
      </p:sp>
      <p:sp>
        <p:nvSpPr>
          <p:cNvPr id="19" name="Lekerekített téglalap 18"/>
          <p:cNvSpPr/>
          <p:nvPr/>
        </p:nvSpPr>
        <p:spPr>
          <a:xfrm>
            <a:off x="3773869" y="5332193"/>
            <a:ext cx="1423607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labor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állapota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5807777" y="5332193"/>
            <a:ext cx="144810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>
                <a:solidFill>
                  <a:schemeClr val="tx1"/>
                </a:solidFill>
              </a:rPr>
              <a:t>hallgató</a:t>
            </a:r>
            <a:r>
              <a:rPr lang="hu-HU" sz="1600" b="1" baseline="-25000" dirty="0" err="1">
                <a:solidFill>
                  <a:schemeClr val="tx1"/>
                </a:solidFill>
              </a:rPr>
              <a:t>j</a:t>
            </a:r>
            <a:endParaRPr lang="hu-HU" sz="1600" b="1" dirty="0">
              <a:solidFill>
                <a:schemeClr val="tx1"/>
              </a:solidFill>
            </a:endParaRP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állapota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113557" y="5574745"/>
            <a:ext cx="330540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…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3277114" y="5558960"/>
            <a:ext cx="330540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…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355289" y="5558960"/>
            <a:ext cx="330540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…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7395550" y="5529921"/>
            <a:ext cx="330540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b="1" dirty="0"/>
              <a:t>…</a:t>
            </a:r>
          </a:p>
        </p:txBody>
      </p:sp>
      <p:sp>
        <p:nvSpPr>
          <p:cNvPr id="25" name="Cím 1">
            <a:extLst>
              <a:ext uri="{FF2B5EF4-FFF2-40B4-BE49-F238E27FC236}">
                <a16:creationId xmlns:a16="http://schemas.microsoft.com/office/drawing/2014/main" id="{9890275F-A0ED-4F64-BA06-CDF47741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Rendszer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26" name="Dia számának helye 4">
            <a:extLst>
              <a:ext uri="{FF2B5EF4-FFF2-40B4-BE49-F238E27FC236}">
                <a16:creationId xmlns:a16="http://schemas.microsoft.com/office/drawing/2014/main" id="{BAE6FECF-59D1-407A-AC35-CDC0F3984055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7" name="Élőláb helye 11">
            <a:extLst>
              <a:ext uri="{FF2B5EF4-FFF2-40B4-BE49-F238E27FC236}">
                <a16:creationId xmlns:a16="http://schemas.microsoft.com/office/drawing/2014/main" id="{A8E8F88A-4877-4859-BC5D-0A5ED03B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C0EAF918-ED5E-46CB-AED4-FEB2D7A6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4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49" y="1044454"/>
            <a:ext cx="7886699" cy="18291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A labor </a:t>
            </a:r>
            <a:r>
              <a:rPr lang="hu-HU" sz="2000" dirty="0" err="1"/>
              <a:t>állapotgépe</a:t>
            </a:r>
            <a:r>
              <a:rPr lang="hu-HU" sz="2000" dirty="0"/>
              <a:t> két ortogonális régióból áll. Működése a hallgatók szempontjából, illetve a rendszergazdák szempontjából szemlélhető.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A labor nem küld szignálokat, az állapot átmeneteit okozó metódusokat hallgató illetve rendszergazda objektumok hívják: a labor egy </a:t>
            </a:r>
            <a:r>
              <a:rPr lang="hu-HU" sz="2000" dirty="0">
                <a:solidFill>
                  <a:schemeClr val="accent1"/>
                </a:solidFill>
              </a:rPr>
              <a:t>passzív objektum</a:t>
            </a:r>
            <a:r>
              <a:rPr lang="hu-HU" sz="2000" dirty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CCB4775-8378-48AC-8574-361F02CBE0DD}" type="slidenum">
              <a:rPr lang="hu-HU" smtClean="0">
                <a:solidFill>
                  <a:schemeClr val="tx1"/>
                </a:solidFill>
              </a:rPr>
              <a:pPr/>
              <a:t>15</a:t>
            </a:fld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8100392" cy="476250"/>
          </a:xfrm>
        </p:spPr>
        <p:txBody>
          <a:bodyPr/>
          <a:lstStyle/>
          <a:p>
            <a:r>
              <a:rPr lang="hu-HU">
                <a:solidFill>
                  <a:schemeClr val="tx1"/>
                </a:solidFill>
              </a:rPr>
              <a:t>Gregorics Tibor: Objektumelvű programozás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Labor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17" name="Lekerekített téglalap 6">
            <a:extLst>
              <a:ext uri="{FF2B5EF4-FFF2-40B4-BE49-F238E27FC236}">
                <a16:creationId xmlns:a16="http://schemas.microsoft.com/office/drawing/2014/main" id="{2E70572E-D55C-4ED9-BFF6-73C4B5543333}"/>
              </a:ext>
            </a:extLst>
          </p:cNvPr>
          <p:cNvSpPr/>
          <p:nvPr/>
        </p:nvSpPr>
        <p:spPr>
          <a:xfrm>
            <a:off x="798757" y="3086960"/>
            <a:ext cx="7538844" cy="32757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labor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F9987611-C2D5-47C6-BF0D-041AC55C12AD}"/>
              </a:ext>
            </a:extLst>
          </p:cNvPr>
          <p:cNvCxnSpPr/>
          <p:nvPr/>
        </p:nvCxnSpPr>
        <p:spPr>
          <a:xfrm>
            <a:off x="798757" y="3639395"/>
            <a:ext cx="75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8">
            <a:extLst>
              <a:ext uri="{FF2B5EF4-FFF2-40B4-BE49-F238E27FC236}">
                <a16:creationId xmlns:a16="http://schemas.microsoft.com/office/drawing/2014/main" id="{A74FBDD1-3B1C-432B-BCDE-344D5B903D18}"/>
              </a:ext>
            </a:extLst>
          </p:cNvPr>
          <p:cNvSpPr/>
          <p:nvPr/>
        </p:nvSpPr>
        <p:spPr>
          <a:xfrm>
            <a:off x="1747546" y="3756536"/>
            <a:ext cx="144998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üres</a:t>
            </a:r>
          </a:p>
        </p:txBody>
      </p:sp>
      <p:sp>
        <p:nvSpPr>
          <p:cNvPr id="21" name="Lekerekített téglalap 9">
            <a:extLst>
              <a:ext uri="{FF2B5EF4-FFF2-40B4-BE49-F238E27FC236}">
                <a16:creationId xmlns:a16="http://schemas.microsoft.com/office/drawing/2014/main" id="{9F7520A0-EBF5-4CAC-B257-51F29EE2D1B5}"/>
              </a:ext>
            </a:extLst>
          </p:cNvPr>
          <p:cNvSpPr/>
          <p:nvPr/>
        </p:nvSpPr>
        <p:spPr>
          <a:xfrm>
            <a:off x="1708389" y="5582169"/>
            <a:ext cx="1449980" cy="4960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teli</a:t>
            </a:r>
          </a:p>
        </p:txBody>
      </p:sp>
      <p:sp>
        <p:nvSpPr>
          <p:cNvPr id="23" name="Ellipszis 22">
            <a:extLst>
              <a:ext uri="{FF2B5EF4-FFF2-40B4-BE49-F238E27FC236}">
                <a16:creationId xmlns:a16="http://schemas.microsoft.com/office/drawing/2014/main" id="{A86D27C8-4D56-4E89-8CF2-0BB9E473EA40}"/>
              </a:ext>
            </a:extLst>
          </p:cNvPr>
          <p:cNvSpPr/>
          <p:nvPr/>
        </p:nvSpPr>
        <p:spPr>
          <a:xfrm>
            <a:off x="1209888" y="3900552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EE231788-9E1A-40EC-9197-86A93CBED63E}"/>
              </a:ext>
            </a:extLst>
          </p:cNvPr>
          <p:cNvCxnSpPr>
            <a:stCxn id="23" idx="6"/>
            <a:endCxn id="20" idx="1"/>
          </p:cNvCxnSpPr>
          <p:nvPr/>
        </p:nvCxnSpPr>
        <p:spPr>
          <a:xfrm>
            <a:off x="1425912" y="4008564"/>
            <a:ext cx="32163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B55B6265-016E-48E2-8591-C28FC177B1A2}"/>
              </a:ext>
            </a:extLst>
          </p:cNvPr>
          <p:cNvSpPr txBox="1"/>
          <p:nvPr/>
        </p:nvSpPr>
        <p:spPr>
          <a:xfrm>
            <a:off x="2773766" y="4157226"/>
            <a:ext cx="192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ki() </a:t>
            </a:r>
            <a:br>
              <a:rPr lang="hu-HU" sz="1600" dirty="0">
                <a:ea typeface="Cambria Math" pitchFamily="18" charset="0"/>
              </a:rPr>
            </a:br>
            <a:r>
              <a:rPr lang="hu-HU" sz="1600" dirty="0">
                <a:ea typeface="Cambria Math" pitchFamily="18" charset="0"/>
              </a:rPr>
              <a:t>[felhasználók</a:t>
            </a:r>
            <a:r>
              <a:rPr lang="hu-HU" sz="1600" dirty="0">
                <a:latin typeface="Cambria Math"/>
                <a:ea typeface="Cambria Math"/>
                <a:sym typeface="Symbol"/>
              </a:rPr>
              <a:t> = 1</a:t>
            </a:r>
            <a:r>
              <a:rPr lang="hu-HU" sz="1600" dirty="0">
                <a:ea typeface="Cambria Math" pitchFamily="18" charset="0"/>
              </a:rPr>
              <a:t>]</a:t>
            </a:r>
          </a:p>
        </p:txBody>
      </p:sp>
      <p:sp>
        <p:nvSpPr>
          <p:cNvPr id="27" name="Lekerekített téglalap 16">
            <a:extLst>
              <a:ext uri="{FF2B5EF4-FFF2-40B4-BE49-F238E27FC236}">
                <a16:creationId xmlns:a16="http://schemas.microsoft.com/office/drawing/2014/main" id="{BC25E91F-7229-4485-A4FF-895C4EAA96C2}"/>
              </a:ext>
            </a:extLst>
          </p:cNvPr>
          <p:cNvSpPr/>
          <p:nvPr/>
        </p:nvSpPr>
        <p:spPr>
          <a:xfrm>
            <a:off x="1743732" y="4684841"/>
            <a:ext cx="1449979" cy="490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normál</a:t>
            </a:r>
          </a:p>
        </p:txBody>
      </p: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52E9494A-F528-4449-B6D6-922C8A2566E6}"/>
              </a:ext>
            </a:extLst>
          </p:cNvPr>
          <p:cNvCxnSpPr/>
          <p:nvPr/>
        </p:nvCxnSpPr>
        <p:spPr>
          <a:xfrm>
            <a:off x="2084915" y="4260592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4DD29382-CE16-42ED-8559-E6606B546761}"/>
              </a:ext>
            </a:extLst>
          </p:cNvPr>
          <p:cNvCxnSpPr>
            <a:cxnSpLocks/>
          </p:cNvCxnSpPr>
          <p:nvPr/>
        </p:nvCxnSpPr>
        <p:spPr>
          <a:xfrm flipV="1">
            <a:off x="4410630" y="3639395"/>
            <a:ext cx="0" cy="27232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id="{402E786E-F900-47B2-89C5-2E1394162A38}"/>
              </a:ext>
            </a:extLst>
          </p:cNvPr>
          <p:cNvCxnSpPr/>
          <p:nvPr/>
        </p:nvCxnSpPr>
        <p:spPr>
          <a:xfrm flipH="1">
            <a:off x="2084915" y="5213477"/>
            <a:ext cx="1" cy="35112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08D1B28D-A276-4C51-BE5F-7DC2B3CD3E15}"/>
              </a:ext>
            </a:extLst>
          </p:cNvPr>
          <p:cNvCxnSpPr/>
          <p:nvPr/>
        </p:nvCxnSpPr>
        <p:spPr>
          <a:xfrm flipV="1">
            <a:off x="2758220" y="4260592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2808ACCF-1D7A-492C-A95D-0BFCBD748888}"/>
              </a:ext>
            </a:extLst>
          </p:cNvPr>
          <p:cNvCxnSpPr/>
          <p:nvPr/>
        </p:nvCxnSpPr>
        <p:spPr>
          <a:xfrm flipV="1">
            <a:off x="2717954" y="5170156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4F64267A-8481-4973-9080-12FA6232BD72}"/>
              </a:ext>
            </a:extLst>
          </p:cNvPr>
          <p:cNvSpPr txBox="1"/>
          <p:nvPr/>
        </p:nvSpPr>
        <p:spPr>
          <a:xfrm>
            <a:off x="2732652" y="5213003"/>
            <a:ext cx="883067" cy="35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ki()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DCB7EA94-9C04-44FF-B9F2-3BF5C36E3023}"/>
              </a:ext>
            </a:extLst>
          </p:cNvPr>
          <p:cNvSpPr txBox="1"/>
          <p:nvPr/>
        </p:nvSpPr>
        <p:spPr>
          <a:xfrm>
            <a:off x="1525760" y="4292947"/>
            <a:ext cx="530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be()</a:t>
            </a:r>
          </a:p>
        </p:txBody>
      </p:sp>
      <p:sp>
        <p:nvSpPr>
          <p:cNvPr id="39" name="Lekerekített téglalap 62">
            <a:extLst>
              <a:ext uri="{FF2B5EF4-FFF2-40B4-BE49-F238E27FC236}">
                <a16:creationId xmlns:a16="http://schemas.microsoft.com/office/drawing/2014/main" id="{0CD6EE6E-7AA9-4D89-BAC6-56C38F52A2A5}"/>
              </a:ext>
            </a:extLst>
          </p:cNvPr>
          <p:cNvSpPr/>
          <p:nvPr/>
        </p:nvSpPr>
        <p:spPr>
          <a:xfrm>
            <a:off x="4967379" y="3799499"/>
            <a:ext cx="1453795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nyitva</a:t>
            </a:r>
          </a:p>
        </p:txBody>
      </p:sp>
      <p:sp>
        <p:nvSpPr>
          <p:cNvPr id="40" name="Lekerekített téglalap 63">
            <a:extLst>
              <a:ext uri="{FF2B5EF4-FFF2-40B4-BE49-F238E27FC236}">
                <a16:creationId xmlns:a16="http://schemas.microsoft.com/office/drawing/2014/main" id="{8905B01E-A1C1-4BA4-83CF-2163ECF70463}"/>
              </a:ext>
            </a:extLst>
          </p:cNvPr>
          <p:cNvSpPr/>
          <p:nvPr/>
        </p:nvSpPr>
        <p:spPr>
          <a:xfrm>
            <a:off x="4928222" y="5625132"/>
            <a:ext cx="1453795" cy="4960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karbantartás</a:t>
            </a:r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CAD54D67-5EA8-4908-B22C-D8B3DB996D1B}"/>
              </a:ext>
            </a:extLst>
          </p:cNvPr>
          <p:cNvSpPr/>
          <p:nvPr/>
        </p:nvSpPr>
        <p:spPr>
          <a:xfrm>
            <a:off x="4485378" y="3943515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CF871A04-B783-43D2-82AA-70E0103D5D45}"/>
              </a:ext>
            </a:extLst>
          </p:cNvPr>
          <p:cNvCxnSpPr>
            <a:stCxn id="41" idx="6"/>
            <a:endCxn id="39" idx="1"/>
          </p:cNvCxnSpPr>
          <p:nvPr/>
        </p:nvCxnSpPr>
        <p:spPr>
          <a:xfrm>
            <a:off x="4701402" y="4051527"/>
            <a:ext cx="26597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26946619-AC2C-4997-8AD9-D68828A8EAD1}"/>
              </a:ext>
            </a:extLst>
          </p:cNvPr>
          <p:cNvSpPr txBox="1"/>
          <p:nvPr/>
        </p:nvSpPr>
        <p:spPr>
          <a:xfrm>
            <a:off x="6353023" y="4204693"/>
            <a:ext cx="162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befejez() </a:t>
            </a:r>
            <a:br>
              <a:rPr lang="hu-HU" sz="1600" dirty="0">
                <a:ea typeface="Cambria Math" pitchFamily="18" charset="0"/>
              </a:rPr>
            </a:br>
            <a:r>
              <a:rPr lang="hu-HU" sz="1600" dirty="0">
                <a:ea typeface="Cambria Math" pitchFamily="18" charset="0"/>
              </a:rPr>
              <a:t>[ </a:t>
            </a:r>
            <a:r>
              <a:rPr lang="hu-HU" sz="1600" dirty="0">
                <a:latin typeface="Cambria Math"/>
                <a:ea typeface="Cambria Math"/>
                <a:sym typeface="Symbol"/>
              </a:rPr>
              <a:t>igénylők= 0</a:t>
            </a:r>
            <a:r>
              <a:rPr lang="hu-HU" sz="1600" dirty="0">
                <a:ea typeface="Cambria Math" pitchFamily="18" charset="0"/>
              </a:rPr>
              <a:t>]</a:t>
            </a:r>
          </a:p>
        </p:txBody>
      </p:sp>
      <p:sp>
        <p:nvSpPr>
          <p:cNvPr id="44" name="Lekerekített téglalap 67">
            <a:extLst>
              <a:ext uri="{FF2B5EF4-FFF2-40B4-BE49-F238E27FC236}">
                <a16:creationId xmlns:a16="http://schemas.microsoft.com/office/drawing/2014/main" id="{925DB8DA-4C14-49F3-A040-8A3742A6420A}"/>
              </a:ext>
            </a:extLst>
          </p:cNvPr>
          <p:cNvSpPr/>
          <p:nvPr/>
        </p:nvSpPr>
        <p:spPr>
          <a:xfrm>
            <a:off x="4963566" y="4727804"/>
            <a:ext cx="1453794" cy="490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zárás alatt</a:t>
            </a:r>
          </a:p>
        </p:txBody>
      </p:sp>
      <p:cxnSp>
        <p:nvCxnSpPr>
          <p:cNvPr id="45" name="Egyenes összekötő nyíllal 44">
            <a:extLst>
              <a:ext uri="{FF2B5EF4-FFF2-40B4-BE49-F238E27FC236}">
                <a16:creationId xmlns:a16="http://schemas.microsoft.com/office/drawing/2014/main" id="{ED03876D-A6FF-4CA2-9D84-E1F44AC943EB}"/>
              </a:ext>
            </a:extLst>
          </p:cNvPr>
          <p:cNvCxnSpPr/>
          <p:nvPr/>
        </p:nvCxnSpPr>
        <p:spPr>
          <a:xfrm>
            <a:off x="5377427" y="4288963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>
            <a:extLst>
              <a:ext uri="{FF2B5EF4-FFF2-40B4-BE49-F238E27FC236}">
                <a16:creationId xmlns:a16="http://schemas.microsoft.com/office/drawing/2014/main" id="{3793AD91-0941-4228-974A-2A67F93DE53C}"/>
              </a:ext>
            </a:extLst>
          </p:cNvPr>
          <p:cNvCxnSpPr/>
          <p:nvPr/>
        </p:nvCxnSpPr>
        <p:spPr>
          <a:xfrm>
            <a:off x="5429903" y="5220730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>
            <a:extLst>
              <a:ext uri="{FF2B5EF4-FFF2-40B4-BE49-F238E27FC236}">
                <a16:creationId xmlns:a16="http://schemas.microsoft.com/office/drawing/2014/main" id="{604C84A4-8989-495E-A7EB-E0F7C334E1A0}"/>
              </a:ext>
            </a:extLst>
          </p:cNvPr>
          <p:cNvCxnSpPr/>
          <p:nvPr/>
        </p:nvCxnSpPr>
        <p:spPr>
          <a:xfrm flipV="1">
            <a:off x="6191629" y="5205632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71A21917-BD1B-49F1-8A2D-A9B43BB0C874}"/>
              </a:ext>
            </a:extLst>
          </p:cNvPr>
          <p:cNvSpPr txBox="1"/>
          <p:nvPr/>
        </p:nvSpPr>
        <p:spPr>
          <a:xfrm>
            <a:off x="3687228" y="5135037"/>
            <a:ext cx="1790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ea typeface="Cambria Math" pitchFamily="18" charset="0"/>
              </a:rPr>
              <a:t>kezd()</a:t>
            </a:r>
            <a:br>
              <a:rPr lang="hu-HU" sz="1600" dirty="0">
                <a:ea typeface="Cambria Math" pitchFamily="18" charset="0"/>
              </a:rPr>
            </a:br>
            <a:r>
              <a:rPr lang="hu-HU" sz="1600" dirty="0">
                <a:ea typeface="Cambria Math" pitchFamily="18" charset="0"/>
              </a:rPr>
              <a:t>[</a:t>
            </a:r>
            <a:r>
              <a:rPr lang="hu-HU" sz="1600" dirty="0">
                <a:latin typeface="Cambria Math"/>
                <a:ea typeface="Cambria Math"/>
                <a:sym typeface="Symbol"/>
              </a:rPr>
              <a:t>karbantartók=0</a:t>
            </a:r>
            <a:r>
              <a:rPr lang="hu-HU" sz="1600" dirty="0">
                <a:ea typeface="Cambria Math" pitchFamily="18" charset="0"/>
              </a:rPr>
              <a:t>]</a:t>
            </a: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15627010-B90A-4061-A090-28B090624B18}"/>
              </a:ext>
            </a:extLst>
          </p:cNvPr>
          <p:cNvSpPr txBox="1"/>
          <p:nvPr/>
        </p:nvSpPr>
        <p:spPr>
          <a:xfrm>
            <a:off x="4497513" y="4316604"/>
            <a:ext cx="99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igényel()</a:t>
            </a: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845DAB89-94B8-48C3-A265-94968118B2DA}"/>
              </a:ext>
            </a:extLst>
          </p:cNvPr>
          <p:cNvSpPr txBox="1"/>
          <p:nvPr/>
        </p:nvSpPr>
        <p:spPr>
          <a:xfrm>
            <a:off x="6332204" y="5210713"/>
            <a:ext cx="1634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ea typeface="Cambria Math" pitchFamily="18" charset="0"/>
              </a:rPr>
              <a:t>befejez () [</a:t>
            </a:r>
            <a:r>
              <a:rPr lang="hu-HU" sz="1600" dirty="0">
                <a:latin typeface="Cambria Math"/>
                <a:ea typeface="Cambria Math"/>
                <a:sym typeface="Symbol"/>
              </a:rPr>
              <a:t>igénylők&gt;0</a:t>
            </a:r>
            <a:r>
              <a:rPr lang="hu-HU" sz="1600" dirty="0">
                <a:ea typeface="Cambria Math" pitchFamily="18" charset="0"/>
              </a:rPr>
              <a:t>]</a:t>
            </a:r>
          </a:p>
        </p:txBody>
      </p:sp>
      <p:cxnSp>
        <p:nvCxnSpPr>
          <p:cNvPr id="51" name="Szögletes összekötő 33">
            <a:extLst>
              <a:ext uri="{FF2B5EF4-FFF2-40B4-BE49-F238E27FC236}">
                <a16:creationId xmlns:a16="http://schemas.microsoft.com/office/drawing/2014/main" id="{ADB88B24-D99D-412C-84A7-0C09090EE16B}"/>
              </a:ext>
            </a:extLst>
          </p:cNvPr>
          <p:cNvCxnSpPr>
            <a:stCxn id="40" idx="3"/>
            <a:endCxn id="39" idx="3"/>
          </p:cNvCxnSpPr>
          <p:nvPr/>
        </p:nvCxnSpPr>
        <p:spPr>
          <a:xfrm flipV="1">
            <a:off x="6382017" y="4051527"/>
            <a:ext cx="39157" cy="1821646"/>
          </a:xfrm>
          <a:prstGeom prst="bentConnector3">
            <a:avLst>
              <a:gd name="adj1" fmla="val 468541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2. sz. felirat 34">
            <a:extLst>
              <a:ext uri="{FF2B5EF4-FFF2-40B4-BE49-F238E27FC236}">
                <a16:creationId xmlns:a16="http://schemas.microsoft.com/office/drawing/2014/main" id="{89520844-2CDE-42E7-81FD-6702DDD6BDF6}"/>
              </a:ext>
            </a:extLst>
          </p:cNvPr>
          <p:cNvSpPr/>
          <p:nvPr/>
        </p:nvSpPr>
        <p:spPr>
          <a:xfrm>
            <a:off x="3177958" y="3618279"/>
            <a:ext cx="1590609" cy="306164"/>
          </a:xfrm>
          <a:prstGeom prst="borderCallout2">
            <a:avLst>
              <a:gd name="adj1" fmla="val 18750"/>
              <a:gd name="adj2" fmla="val -1035"/>
              <a:gd name="adj3" fmla="val 18750"/>
              <a:gd name="adj4" fmla="val -16667"/>
              <a:gd name="adj5" fmla="val 95494"/>
              <a:gd name="adj6" fmla="val -33925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felhasználók =0</a:t>
            </a:r>
          </a:p>
        </p:txBody>
      </p:sp>
      <p:sp>
        <p:nvSpPr>
          <p:cNvPr id="53" name="2. sz. felirat 35">
            <a:extLst>
              <a:ext uri="{FF2B5EF4-FFF2-40B4-BE49-F238E27FC236}">
                <a16:creationId xmlns:a16="http://schemas.microsoft.com/office/drawing/2014/main" id="{E07CA101-A323-423B-93DC-F8B0280FB60C}"/>
              </a:ext>
            </a:extLst>
          </p:cNvPr>
          <p:cNvSpPr/>
          <p:nvPr/>
        </p:nvSpPr>
        <p:spPr>
          <a:xfrm>
            <a:off x="3112642" y="4668208"/>
            <a:ext cx="2020913" cy="308455"/>
          </a:xfrm>
          <a:prstGeom prst="borderCallout2">
            <a:avLst>
              <a:gd name="adj1" fmla="val 56556"/>
              <a:gd name="adj2" fmla="val -502"/>
              <a:gd name="adj3" fmla="val 56556"/>
              <a:gd name="adj4" fmla="val -8180"/>
              <a:gd name="adj5" fmla="val 105898"/>
              <a:gd name="adj6" fmla="val -15115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0&lt; felhasználók &lt;</a:t>
            </a:r>
            <a:r>
              <a:rPr lang="hu-HU" sz="1600" dirty="0" err="1">
                <a:solidFill>
                  <a:schemeClr val="tx1"/>
                </a:solidFill>
                <a:ea typeface="Cambria Math" pitchFamily="18" charset="0"/>
              </a:rPr>
              <a:t>max</a:t>
            </a:r>
            <a:endParaRPr lang="hu-HU" sz="1600" dirty="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54" name="2. sz. felirat 36">
            <a:extLst>
              <a:ext uri="{FF2B5EF4-FFF2-40B4-BE49-F238E27FC236}">
                <a16:creationId xmlns:a16="http://schemas.microsoft.com/office/drawing/2014/main" id="{DB3C8705-071B-4C75-AC2D-A2E816B0EED2}"/>
              </a:ext>
            </a:extLst>
          </p:cNvPr>
          <p:cNvSpPr/>
          <p:nvPr/>
        </p:nvSpPr>
        <p:spPr>
          <a:xfrm>
            <a:off x="3177958" y="5961276"/>
            <a:ext cx="1655457" cy="324754"/>
          </a:xfrm>
          <a:prstGeom prst="borderCallout2">
            <a:avLst>
              <a:gd name="adj1" fmla="val 18750"/>
              <a:gd name="adj2" fmla="val -2860"/>
              <a:gd name="adj3" fmla="val 18750"/>
              <a:gd name="adj4" fmla="val -16667"/>
              <a:gd name="adj5" fmla="val -55091"/>
              <a:gd name="adj6" fmla="val -31019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felhasználók=</a:t>
            </a:r>
            <a:r>
              <a:rPr lang="hu-HU" sz="1600" dirty="0" err="1">
                <a:solidFill>
                  <a:schemeClr val="tx1"/>
                </a:solidFill>
                <a:ea typeface="Cambria Math" pitchFamily="18" charset="0"/>
              </a:rPr>
              <a:t>max</a:t>
            </a:r>
            <a:endParaRPr lang="hu-HU" sz="1600" dirty="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55" name="2. sz. felirat 37">
            <a:extLst>
              <a:ext uri="{FF2B5EF4-FFF2-40B4-BE49-F238E27FC236}">
                <a16:creationId xmlns:a16="http://schemas.microsoft.com/office/drawing/2014/main" id="{731CD1E6-EA3F-4B3B-A82E-A24DAB4A772F}"/>
              </a:ext>
            </a:extLst>
          </p:cNvPr>
          <p:cNvSpPr/>
          <p:nvPr/>
        </p:nvSpPr>
        <p:spPr>
          <a:xfrm>
            <a:off x="6592664" y="3639395"/>
            <a:ext cx="2121845" cy="309518"/>
          </a:xfrm>
          <a:prstGeom prst="borderCallout2">
            <a:avLst>
              <a:gd name="adj1" fmla="val 18750"/>
              <a:gd name="adj2" fmla="val -1035"/>
              <a:gd name="adj3" fmla="val 18750"/>
              <a:gd name="adj4" fmla="val -16667"/>
              <a:gd name="adj5" fmla="val 106025"/>
              <a:gd name="adj6" fmla="val -29191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igénylők=0 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  <a:sym typeface="Symbol"/>
              </a:rPr>
              <a:t> 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munka=0</a:t>
            </a:r>
          </a:p>
        </p:txBody>
      </p:sp>
      <p:sp>
        <p:nvSpPr>
          <p:cNvPr id="56" name="2. sz. felirat 39">
            <a:extLst>
              <a:ext uri="{FF2B5EF4-FFF2-40B4-BE49-F238E27FC236}">
                <a16:creationId xmlns:a16="http://schemas.microsoft.com/office/drawing/2014/main" id="{76F92010-1600-44E9-A7AB-9B2DFF565DBC}"/>
              </a:ext>
            </a:extLst>
          </p:cNvPr>
          <p:cNvSpPr/>
          <p:nvPr/>
        </p:nvSpPr>
        <p:spPr>
          <a:xfrm>
            <a:off x="6620643" y="4947979"/>
            <a:ext cx="2065886" cy="309518"/>
          </a:xfrm>
          <a:prstGeom prst="borderCallout2">
            <a:avLst>
              <a:gd name="adj1" fmla="val 18750"/>
              <a:gd name="adj2" fmla="val -2859"/>
              <a:gd name="adj3" fmla="val 18750"/>
              <a:gd name="adj4" fmla="val -16667"/>
              <a:gd name="adj5" fmla="val -10753"/>
              <a:gd name="adj6" fmla="val -24636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igénylők&gt;0 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  <a:sym typeface="Symbol"/>
              </a:rPr>
              <a:t> 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munka=0</a:t>
            </a:r>
          </a:p>
        </p:txBody>
      </p:sp>
      <p:sp>
        <p:nvSpPr>
          <p:cNvPr id="57" name="2. sz. felirat 40">
            <a:extLst>
              <a:ext uri="{FF2B5EF4-FFF2-40B4-BE49-F238E27FC236}">
                <a16:creationId xmlns:a16="http://schemas.microsoft.com/office/drawing/2014/main" id="{230EFF9B-9E5B-46B8-B18C-DC42BF85212C}"/>
              </a:ext>
            </a:extLst>
          </p:cNvPr>
          <p:cNvSpPr/>
          <p:nvPr/>
        </p:nvSpPr>
        <p:spPr>
          <a:xfrm>
            <a:off x="6637732" y="5972486"/>
            <a:ext cx="1106956" cy="309518"/>
          </a:xfrm>
          <a:prstGeom prst="borderCallout2">
            <a:avLst>
              <a:gd name="adj1" fmla="val 18750"/>
              <a:gd name="adj2" fmla="val -2860"/>
              <a:gd name="adj3" fmla="val 18750"/>
              <a:gd name="adj4" fmla="val -16667"/>
              <a:gd name="adj5" fmla="val -34964"/>
              <a:gd name="adj6" fmla="val -41623"/>
            </a:avLst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munka=1</a:t>
            </a: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F8BAAD07-C6F4-488E-AD9A-B799F89ED12B}"/>
              </a:ext>
            </a:extLst>
          </p:cNvPr>
          <p:cNvSpPr txBox="1"/>
          <p:nvPr/>
        </p:nvSpPr>
        <p:spPr>
          <a:xfrm>
            <a:off x="-120864" y="5069071"/>
            <a:ext cx="222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ea typeface="Cambria Math" pitchFamily="18" charset="0"/>
              </a:rPr>
              <a:t>be()</a:t>
            </a:r>
          </a:p>
          <a:p>
            <a:pPr algn="r"/>
            <a:r>
              <a:rPr lang="hu-HU" sz="1600" dirty="0">
                <a:ea typeface="Cambria Math" pitchFamily="18" charset="0"/>
              </a:rPr>
              <a:t>[felhasználók</a:t>
            </a:r>
            <a:r>
              <a:rPr lang="hu-HU" sz="1600" dirty="0">
                <a:latin typeface="Cambria Math"/>
                <a:ea typeface="Cambria Math"/>
                <a:sym typeface="Symbol"/>
              </a:rPr>
              <a:t> = max‒1</a:t>
            </a:r>
            <a:r>
              <a:rPr lang="hu-HU" sz="1600" dirty="0">
                <a:ea typeface="Cambria Math" pitchFamily="18" charset="0"/>
              </a:rPr>
              <a:t>]</a:t>
            </a:r>
          </a:p>
        </p:txBody>
      </p:sp>
      <p:cxnSp>
        <p:nvCxnSpPr>
          <p:cNvPr id="58" name="Egyenes összekötő nyíllal 57">
            <a:extLst>
              <a:ext uri="{FF2B5EF4-FFF2-40B4-BE49-F238E27FC236}">
                <a16:creationId xmlns:a16="http://schemas.microsoft.com/office/drawing/2014/main" id="{FCA31ADF-32FB-4BF7-9EBE-C2B88187479B}"/>
              </a:ext>
            </a:extLst>
          </p:cNvPr>
          <p:cNvCxnSpPr/>
          <p:nvPr/>
        </p:nvCxnSpPr>
        <p:spPr>
          <a:xfrm flipV="1">
            <a:off x="6191629" y="4288963"/>
            <a:ext cx="0" cy="4242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453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Hallgatók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19" name="Dia számának helye 4">
            <a:extLst>
              <a:ext uri="{FF2B5EF4-FFF2-40B4-BE49-F238E27FC236}">
                <a16:creationId xmlns:a16="http://schemas.microsoft.com/office/drawing/2014/main" id="{6D4C0C63-5E92-4D17-9CA6-4EAD39E1A219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0" name="Élőláb helye 11">
            <a:extLst>
              <a:ext uri="{FF2B5EF4-FFF2-40B4-BE49-F238E27FC236}">
                <a16:creationId xmlns:a16="http://schemas.microsoft.com/office/drawing/2014/main" id="{A9778EC5-8696-4E91-9539-26A1907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1" y="1212488"/>
            <a:ext cx="7886699" cy="48745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Egy hallgató háromféle állapotban lehet, amelyek ciklikusan változnak.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E4BA2B9-1636-4CB0-8502-C8908D2E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16</a:t>
            </a:fld>
            <a:endParaRPr lang="en-US"/>
          </a:p>
        </p:txBody>
      </p:sp>
      <p:sp>
        <p:nvSpPr>
          <p:cNvPr id="21" name="Lekerekített téglalap 6">
            <a:extLst>
              <a:ext uri="{FF2B5EF4-FFF2-40B4-BE49-F238E27FC236}">
                <a16:creationId xmlns:a16="http://schemas.microsoft.com/office/drawing/2014/main" id="{62D16823-32DA-44A2-A03E-6202B9056C49}"/>
              </a:ext>
            </a:extLst>
          </p:cNvPr>
          <p:cNvSpPr/>
          <p:nvPr/>
        </p:nvSpPr>
        <p:spPr>
          <a:xfrm>
            <a:off x="628649" y="3606299"/>
            <a:ext cx="7143751" cy="24468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hallgató</a:t>
            </a:r>
            <a:r>
              <a:rPr lang="hu-HU" b="1" baseline="-25000" dirty="0">
                <a:solidFill>
                  <a:schemeClr val="tx1"/>
                </a:solidFill>
              </a:rPr>
              <a:t>i</a:t>
            </a:r>
            <a:r>
              <a:rPr lang="hu-HU" b="1" dirty="0">
                <a:solidFill>
                  <a:schemeClr val="tx1"/>
                </a:solidFill>
              </a:rPr>
              <a:t>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EE279938-DCF6-4F26-927C-2A0F2D26B6A8}"/>
              </a:ext>
            </a:extLst>
          </p:cNvPr>
          <p:cNvCxnSpPr>
            <a:cxnSpLocks/>
          </p:cNvCxnSpPr>
          <p:nvPr/>
        </p:nvCxnSpPr>
        <p:spPr>
          <a:xfrm>
            <a:off x="622182" y="4085553"/>
            <a:ext cx="71502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kerekített téglalap 8">
            <a:extLst>
              <a:ext uri="{FF2B5EF4-FFF2-40B4-BE49-F238E27FC236}">
                <a16:creationId xmlns:a16="http://schemas.microsoft.com/office/drawing/2014/main" id="{9AD963DE-1F67-41A6-8478-11B6CF717DEB}"/>
              </a:ext>
            </a:extLst>
          </p:cNvPr>
          <p:cNvSpPr/>
          <p:nvPr/>
        </p:nvSpPr>
        <p:spPr>
          <a:xfrm>
            <a:off x="1682508" y="4211834"/>
            <a:ext cx="1380862" cy="581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 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máshol()</a:t>
            </a:r>
          </a:p>
        </p:txBody>
      </p:sp>
      <p:sp>
        <p:nvSpPr>
          <p:cNvPr id="24" name="Lekerekített téglalap 9">
            <a:extLst>
              <a:ext uri="{FF2B5EF4-FFF2-40B4-BE49-F238E27FC236}">
                <a16:creationId xmlns:a16="http://schemas.microsoft.com/office/drawing/2014/main" id="{7844E73B-804B-4143-923B-8F8CE62D2E84}"/>
              </a:ext>
            </a:extLst>
          </p:cNvPr>
          <p:cNvSpPr/>
          <p:nvPr/>
        </p:nvSpPr>
        <p:spPr>
          <a:xfrm>
            <a:off x="3835127" y="4211833"/>
            <a:ext cx="1380862" cy="5815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várakozik</a:t>
            </a:r>
            <a:endParaRPr lang="hu-H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6" name="Ellipszis 25">
            <a:extLst>
              <a:ext uri="{FF2B5EF4-FFF2-40B4-BE49-F238E27FC236}">
                <a16:creationId xmlns:a16="http://schemas.microsoft.com/office/drawing/2014/main" id="{5BAE46EB-C493-4F78-A082-EC323A649288}"/>
              </a:ext>
            </a:extLst>
          </p:cNvPr>
          <p:cNvSpPr/>
          <p:nvPr/>
        </p:nvSpPr>
        <p:spPr>
          <a:xfrm>
            <a:off x="961849" y="4394591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3AD687B5-60C9-4167-95E5-5497E33384C9}"/>
              </a:ext>
            </a:extLst>
          </p:cNvPr>
          <p:cNvCxnSpPr>
            <a:cxnSpLocks/>
            <a:stCxn id="26" idx="6"/>
            <a:endCxn id="23" idx="1"/>
          </p:cNvCxnSpPr>
          <p:nvPr/>
        </p:nvCxnSpPr>
        <p:spPr>
          <a:xfrm>
            <a:off x="1177873" y="4502603"/>
            <a:ext cx="50463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18499527-592B-45D8-B84C-7F974292DC0C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 flipV="1">
            <a:off x="3063370" y="4502602"/>
            <a:ext cx="771757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E786593B-BEAA-4A2C-B809-3AD0000E86F7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3744858" y="4793371"/>
            <a:ext cx="780700" cy="46325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kerekített téglalap 16">
            <a:extLst>
              <a:ext uri="{FF2B5EF4-FFF2-40B4-BE49-F238E27FC236}">
                <a16:creationId xmlns:a16="http://schemas.microsoft.com/office/drawing/2014/main" id="{474F0C00-F6AC-4FD1-B21E-74DA66A214A8}"/>
              </a:ext>
            </a:extLst>
          </p:cNvPr>
          <p:cNvSpPr/>
          <p:nvPr/>
        </p:nvSpPr>
        <p:spPr>
          <a:xfrm>
            <a:off x="2760116" y="5279639"/>
            <a:ext cx="1378263" cy="574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 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használ()</a:t>
            </a: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27525EF7-9A63-4C13-835A-ADEE83360937}"/>
              </a:ext>
            </a:extLst>
          </p:cNvPr>
          <p:cNvCxnSpPr>
            <a:cxnSpLocks/>
            <a:endCxn id="23" idx="2"/>
          </p:cNvCxnSpPr>
          <p:nvPr/>
        </p:nvCxnSpPr>
        <p:spPr>
          <a:xfrm flipH="1" flipV="1">
            <a:off x="2372939" y="4793371"/>
            <a:ext cx="770482" cy="46726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F4E9D310-CCA1-4646-97A6-F87E9D6091E0}"/>
              </a:ext>
            </a:extLst>
          </p:cNvPr>
          <p:cNvSpPr txBox="1"/>
          <p:nvPr/>
        </p:nvSpPr>
        <p:spPr>
          <a:xfrm>
            <a:off x="4239286" y="4880212"/>
            <a:ext cx="3624134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[ </a:t>
            </a:r>
            <a:r>
              <a:rPr lang="hu-HU" dirty="0">
                <a:ea typeface="Cambria Math"/>
                <a:sym typeface="Symbol"/>
              </a:rPr>
              <a:t>(labor in teli)   (labor in nyitva) </a:t>
            </a:r>
            <a:r>
              <a:rPr lang="hu-HU" dirty="0">
                <a:ea typeface="Cambria Math" pitchFamily="18" charset="0"/>
              </a:rPr>
              <a:t>] </a:t>
            </a:r>
            <a:br>
              <a:rPr lang="hu-HU" dirty="0">
                <a:ea typeface="Cambria Math" pitchFamily="18" charset="0"/>
              </a:rPr>
            </a:br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be()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E2A0485-5F0C-47E8-B24B-81F8522E892F}"/>
              </a:ext>
            </a:extLst>
          </p:cNvPr>
          <p:cNvSpPr txBox="1"/>
          <p:nvPr/>
        </p:nvSpPr>
        <p:spPr>
          <a:xfrm>
            <a:off x="1537124" y="487382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ki()</a:t>
            </a:r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1CA1E8CF-E667-4560-8AE6-22EDE810B58D}"/>
              </a:ext>
            </a:extLst>
          </p:cNvPr>
          <p:cNvSpPr txBox="1"/>
          <p:nvPr/>
        </p:nvSpPr>
        <p:spPr>
          <a:xfrm>
            <a:off x="3744859" y="1817641"/>
            <a:ext cx="4770492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hallgató</a:t>
            </a:r>
            <a:r>
              <a:rPr lang="hu-HU" sz="1400" baseline="-25000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j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():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máshol()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await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(labor in tele)  (labor in nyitva)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then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	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</a:rPr>
              <a:t>be()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 end 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  <a:sym typeface="Symbol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használ()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</a:rPr>
              <a:t>ki()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endloop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2. sz. felirat 34">
            <a:extLst>
              <a:ext uri="{FF2B5EF4-FFF2-40B4-BE49-F238E27FC236}">
                <a16:creationId xmlns:a16="http://schemas.microsoft.com/office/drawing/2014/main" id="{9D495448-1426-4968-AD7B-169BF0CD095B}"/>
              </a:ext>
            </a:extLst>
          </p:cNvPr>
          <p:cNvSpPr/>
          <p:nvPr/>
        </p:nvSpPr>
        <p:spPr>
          <a:xfrm>
            <a:off x="6553200" y="4388724"/>
            <a:ext cx="2232294" cy="582233"/>
          </a:xfrm>
          <a:prstGeom prst="borderCallout2">
            <a:avLst>
              <a:gd name="adj1" fmla="val 38747"/>
              <a:gd name="adj2" fmla="val -746"/>
              <a:gd name="adj3" fmla="val 38747"/>
              <a:gd name="adj4" fmla="val -12121"/>
              <a:gd name="adj5" fmla="val 93788"/>
              <a:gd name="adj6" fmla="val -2021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nem végeznek és nem is igényelnek karbantartást</a:t>
            </a:r>
          </a:p>
        </p:txBody>
      </p:sp>
      <p:sp>
        <p:nvSpPr>
          <p:cNvPr id="48" name="2. sz. felirat 34">
            <a:extLst>
              <a:ext uri="{FF2B5EF4-FFF2-40B4-BE49-F238E27FC236}">
                <a16:creationId xmlns:a16="http://schemas.microsoft.com/office/drawing/2014/main" id="{AB5C9788-778E-4503-984B-C85599280492}"/>
              </a:ext>
            </a:extLst>
          </p:cNvPr>
          <p:cNvSpPr/>
          <p:nvPr/>
        </p:nvSpPr>
        <p:spPr>
          <a:xfrm>
            <a:off x="6307181" y="3957477"/>
            <a:ext cx="2478313" cy="338554"/>
          </a:xfrm>
          <a:prstGeom prst="borderCallout2">
            <a:avLst>
              <a:gd name="adj1" fmla="val 18750"/>
              <a:gd name="adj2" fmla="val -1035"/>
              <a:gd name="adj3" fmla="val 18750"/>
              <a:gd name="adj4" fmla="val -9200"/>
              <a:gd name="adj5" fmla="val 295274"/>
              <a:gd name="adj6" fmla="val -32882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van szabad hely a laborban</a:t>
            </a:r>
          </a:p>
        </p:txBody>
      </p:sp>
    </p:spTree>
    <p:extLst>
      <p:ext uri="{BB962C8B-B14F-4D97-AF65-F5344CB8AC3E}">
        <p14:creationId xmlns:p14="http://schemas.microsoft.com/office/powerpoint/2010/main" val="257427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65126"/>
            <a:ext cx="7862208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Rendszergazdák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17" name="Lekerekített téglalap 6">
            <a:extLst>
              <a:ext uri="{FF2B5EF4-FFF2-40B4-BE49-F238E27FC236}">
                <a16:creationId xmlns:a16="http://schemas.microsoft.com/office/drawing/2014/main" id="{1F220D1B-218E-4E6A-BF47-86FD28BFDFE8}"/>
              </a:ext>
            </a:extLst>
          </p:cNvPr>
          <p:cNvSpPr/>
          <p:nvPr/>
        </p:nvSpPr>
        <p:spPr>
          <a:xfrm>
            <a:off x="501703" y="3886200"/>
            <a:ext cx="7709929" cy="228155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  rendszergazda</a:t>
            </a:r>
            <a:r>
              <a:rPr lang="hu-HU" b="1" baseline="-25000" dirty="0">
                <a:solidFill>
                  <a:schemeClr val="tx1"/>
                </a:solidFill>
              </a:rPr>
              <a:t>i</a:t>
            </a:r>
            <a:r>
              <a:rPr lang="hu-HU" b="1" dirty="0">
                <a:solidFill>
                  <a:schemeClr val="tx1"/>
                </a:solidFill>
              </a:rPr>
              <a:t> állapota</a:t>
            </a:r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340633D1-5313-4CB4-9A59-42A83780A401}"/>
              </a:ext>
            </a:extLst>
          </p:cNvPr>
          <p:cNvCxnSpPr>
            <a:cxnSpLocks/>
          </p:cNvCxnSpPr>
          <p:nvPr/>
        </p:nvCxnSpPr>
        <p:spPr>
          <a:xfrm>
            <a:off x="502536" y="4290459"/>
            <a:ext cx="7709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8">
            <a:extLst>
              <a:ext uri="{FF2B5EF4-FFF2-40B4-BE49-F238E27FC236}">
                <a16:creationId xmlns:a16="http://schemas.microsoft.com/office/drawing/2014/main" id="{DC833A56-DEA3-4870-AFA2-257C566530F8}"/>
              </a:ext>
            </a:extLst>
          </p:cNvPr>
          <p:cNvSpPr/>
          <p:nvPr/>
        </p:nvSpPr>
        <p:spPr>
          <a:xfrm>
            <a:off x="1573456" y="4427084"/>
            <a:ext cx="1380862" cy="581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 pihen()</a:t>
            </a:r>
          </a:p>
        </p:txBody>
      </p:sp>
      <p:sp>
        <p:nvSpPr>
          <p:cNvPr id="21" name="Lekerekített téglalap 9">
            <a:extLst>
              <a:ext uri="{FF2B5EF4-FFF2-40B4-BE49-F238E27FC236}">
                <a16:creationId xmlns:a16="http://schemas.microsoft.com/office/drawing/2014/main" id="{BFE33F97-AF4F-43FB-839D-0216125E6C0C}"/>
              </a:ext>
            </a:extLst>
          </p:cNvPr>
          <p:cNvSpPr/>
          <p:nvPr/>
        </p:nvSpPr>
        <p:spPr>
          <a:xfrm>
            <a:off x="5029200" y="4427083"/>
            <a:ext cx="1380862" cy="5815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várakozik</a:t>
            </a:r>
          </a:p>
        </p:txBody>
      </p:sp>
      <p:sp>
        <p:nvSpPr>
          <p:cNvPr id="23" name="Ellipszis 22">
            <a:extLst>
              <a:ext uri="{FF2B5EF4-FFF2-40B4-BE49-F238E27FC236}">
                <a16:creationId xmlns:a16="http://schemas.microsoft.com/office/drawing/2014/main" id="{60E0CB9A-567C-4E7D-BC07-C05DCEE60F46}"/>
              </a:ext>
            </a:extLst>
          </p:cNvPr>
          <p:cNvSpPr/>
          <p:nvPr/>
        </p:nvSpPr>
        <p:spPr>
          <a:xfrm>
            <a:off x="852797" y="4609841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35458E25-7E0D-43AE-9049-E69F0642C66A}"/>
              </a:ext>
            </a:extLst>
          </p:cNvPr>
          <p:cNvCxnSpPr>
            <a:cxnSpLocks/>
            <a:stCxn id="23" idx="6"/>
            <a:endCxn id="20" idx="1"/>
          </p:cNvCxnSpPr>
          <p:nvPr/>
        </p:nvCxnSpPr>
        <p:spPr>
          <a:xfrm>
            <a:off x="1068821" y="4717853"/>
            <a:ext cx="50463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B5AE0279-1FF1-4069-A61D-FA5580C51B2B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2954318" y="4717851"/>
            <a:ext cx="2074882" cy="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51F7BBF6-B1B6-4057-83CD-6FB88457B315}"/>
              </a:ext>
            </a:extLst>
          </p:cNvPr>
          <p:cNvCxnSpPr>
            <a:cxnSpLocks/>
            <a:stCxn id="21" idx="2"/>
            <a:endCxn id="33" idx="3"/>
          </p:cNvCxnSpPr>
          <p:nvPr/>
        </p:nvCxnSpPr>
        <p:spPr>
          <a:xfrm flipH="1">
            <a:off x="4943798" y="5008618"/>
            <a:ext cx="775833" cy="66656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kerekített téglalap 16">
            <a:extLst>
              <a:ext uri="{FF2B5EF4-FFF2-40B4-BE49-F238E27FC236}">
                <a16:creationId xmlns:a16="http://schemas.microsoft.com/office/drawing/2014/main" id="{7E618860-A4E4-491B-BC3B-D61DDAF76A64}"/>
              </a:ext>
            </a:extLst>
          </p:cNvPr>
          <p:cNvSpPr/>
          <p:nvPr/>
        </p:nvSpPr>
        <p:spPr>
          <a:xfrm>
            <a:off x="3035519" y="5378150"/>
            <a:ext cx="1908279" cy="594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 karbantart()</a:t>
            </a:r>
          </a:p>
        </p:txBody>
      </p: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A2771819-2F1A-4462-B9CD-0EA831D250C0}"/>
              </a:ext>
            </a:extLst>
          </p:cNvPr>
          <p:cNvCxnSpPr>
            <a:cxnSpLocks/>
            <a:stCxn id="33" idx="1"/>
            <a:endCxn id="20" idx="2"/>
          </p:cNvCxnSpPr>
          <p:nvPr/>
        </p:nvCxnSpPr>
        <p:spPr>
          <a:xfrm flipH="1" flipV="1">
            <a:off x="2263887" y="5008621"/>
            <a:ext cx="771632" cy="66656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74A0E2B7-729B-4AB8-96F3-027089AAEE1D}"/>
              </a:ext>
            </a:extLst>
          </p:cNvPr>
          <p:cNvSpPr txBox="1"/>
          <p:nvPr/>
        </p:nvSpPr>
        <p:spPr>
          <a:xfrm>
            <a:off x="5541221" y="4996456"/>
            <a:ext cx="2670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[ (</a:t>
            </a:r>
            <a:r>
              <a:rPr lang="hu-HU" dirty="0">
                <a:ea typeface="Cambria Math"/>
                <a:sym typeface="Symbol"/>
              </a:rPr>
              <a:t>labor in üres)   </a:t>
            </a:r>
            <a:br>
              <a:rPr lang="hu-HU" dirty="0">
                <a:ea typeface="Cambria Math"/>
                <a:sym typeface="Symbol"/>
              </a:rPr>
            </a:br>
            <a:r>
              <a:rPr lang="hu-HU" dirty="0">
                <a:ea typeface="Cambria Math"/>
                <a:sym typeface="Symbol"/>
              </a:rPr>
              <a:t> (labor in karbantartás) </a:t>
            </a:r>
            <a:r>
              <a:rPr lang="hu-HU" dirty="0">
                <a:ea typeface="Cambria Math" pitchFamily="18" charset="0"/>
              </a:rPr>
              <a:t>] </a:t>
            </a:r>
            <a:br>
              <a:rPr lang="hu-HU" dirty="0">
                <a:ea typeface="Cambria Math" pitchFamily="18" charset="0"/>
              </a:rPr>
            </a:br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kezd()</a:t>
            </a:r>
          </a:p>
          <a:p>
            <a:endParaRPr lang="hu-HU" dirty="0">
              <a:ea typeface="Cambria Math" pitchFamily="18" charset="0"/>
            </a:endParaRPr>
          </a:p>
        </p:txBody>
      </p:sp>
      <p:sp>
        <p:nvSpPr>
          <p:cNvPr id="22" name="2. sz. felirat 34">
            <a:extLst>
              <a:ext uri="{FF2B5EF4-FFF2-40B4-BE49-F238E27FC236}">
                <a16:creationId xmlns:a16="http://schemas.microsoft.com/office/drawing/2014/main" id="{1DB4909D-8949-4258-B4A7-FED3483C4BD9}"/>
              </a:ext>
            </a:extLst>
          </p:cNvPr>
          <p:cNvSpPr/>
          <p:nvPr/>
        </p:nvSpPr>
        <p:spPr>
          <a:xfrm>
            <a:off x="6681196" y="4672411"/>
            <a:ext cx="2292653" cy="338555"/>
          </a:xfrm>
          <a:prstGeom prst="borderCallout2">
            <a:avLst>
              <a:gd name="adj1" fmla="val 44838"/>
              <a:gd name="adj2" fmla="val 1009"/>
              <a:gd name="adj3" fmla="val 45326"/>
              <a:gd name="adj4" fmla="val -5847"/>
              <a:gd name="adj5" fmla="val 135781"/>
              <a:gd name="adj6" fmla="val -11753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nincs hallgató a laborban</a:t>
            </a:r>
          </a:p>
        </p:txBody>
      </p:sp>
      <p:sp>
        <p:nvSpPr>
          <p:cNvPr id="36" name="Dia számának helye 4">
            <a:extLst>
              <a:ext uri="{FF2B5EF4-FFF2-40B4-BE49-F238E27FC236}">
                <a16:creationId xmlns:a16="http://schemas.microsoft.com/office/drawing/2014/main" id="{9F12397C-E1F3-42BD-90BA-8534EC17C6ED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7" name="Élőláb helye 11">
            <a:extLst>
              <a:ext uri="{FF2B5EF4-FFF2-40B4-BE49-F238E27FC236}">
                <a16:creationId xmlns:a16="http://schemas.microsoft.com/office/drawing/2014/main" id="{59DADE3D-96AB-4989-98FD-AE01E8F7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 dirty="0"/>
              <a:t>Gregorics Tibor: Objektumelvű programozás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143" y="1066800"/>
            <a:ext cx="7862208" cy="4691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Egy rendszergazda három állapota ciklikusan változik.</a:t>
            </a:r>
            <a:endParaRPr lang="hu-HU" sz="1800" dirty="0"/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5D261F77-9552-4759-8B39-F2CF70A2C0BC}"/>
              </a:ext>
            </a:extLst>
          </p:cNvPr>
          <p:cNvSpPr txBox="1"/>
          <p:nvPr/>
        </p:nvSpPr>
        <p:spPr>
          <a:xfrm>
            <a:off x="3035520" y="1434848"/>
            <a:ext cx="5719086" cy="224676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rendszergazda</a:t>
            </a:r>
            <a:r>
              <a:rPr lang="hu-HU" sz="1400" baseline="-250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i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():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pihen()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igényel()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await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in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labor.üres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)    ( in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labor.karbantartás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)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then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sym typeface="Symbol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	  kezd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sym typeface="Symbol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end 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karbantart()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befejez()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endloop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5914ADFF-8386-47E0-AE23-31AF0541F232}"/>
              </a:ext>
            </a:extLst>
          </p:cNvPr>
          <p:cNvSpPr txBox="1"/>
          <p:nvPr/>
        </p:nvSpPr>
        <p:spPr>
          <a:xfrm>
            <a:off x="1557737" y="5201425"/>
            <a:ext cx="1152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befejez()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1B46FB73-5CAA-483A-AEF5-DC008CAE8295}"/>
              </a:ext>
            </a:extLst>
          </p:cNvPr>
          <p:cNvSpPr txBox="1"/>
          <p:nvPr/>
        </p:nvSpPr>
        <p:spPr>
          <a:xfrm>
            <a:off x="3443614" y="4336977"/>
            <a:ext cx="114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igényel()</a:t>
            </a:r>
          </a:p>
        </p:txBody>
      </p:sp>
      <p:sp>
        <p:nvSpPr>
          <p:cNvPr id="39" name="2. sz. felirat 34">
            <a:extLst>
              <a:ext uri="{FF2B5EF4-FFF2-40B4-BE49-F238E27FC236}">
                <a16:creationId xmlns:a16="http://schemas.microsoft.com/office/drawing/2014/main" id="{ACD2E91E-0292-46DF-BC04-D357234A5F91}"/>
              </a:ext>
            </a:extLst>
          </p:cNvPr>
          <p:cNvSpPr/>
          <p:nvPr/>
        </p:nvSpPr>
        <p:spPr>
          <a:xfrm>
            <a:off x="5154342" y="5876287"/>
            <a:ext cx="2232294" cy="582233"/>
          </a:xfrm>
          <a:prstGeom prst="borderCallout2">
            <a:avLst>
              <a:gd name="adj1" fmla="val 36877"/>
              <a:gd name="adj2" fmla="val 100197"/>
              <a:gd name="adj3" fmla="val 36877"/>
              <a:gd name="adj4" fmla="val 108816"/>
              <a:gd name="adj5" fmla="val -48305"/>
              <a:gd name="adj6" fmla="val 11583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nem végeznek és nem is igényelnek karbantartást</a:t>
            </a:r>
          </a:p>
        </p:txBody>
      </p:sp>
    </p:spTree>
    <p:extLst>
      <p:ext uri="{BB962C8B-B14F-4D97-AF65-F5344CB8AC3E}">
        <p14:creationId xmlns:p14="http://schemas.microsoft.com/office/powerpoint/2010/main" val="22687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>
            <a:extLst>
              <a:ext uri="{FF2B5EF4-FFF2-40B4-BE49-F238E27FC236}">
                <a16:creationId xmlns:a16="http://schemas.microsoft.com/office/drawing/2014/main" id="{2021A279-F5AA-40FE-9AD3-C06C0192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Őrfeltételek és tevékenységei</a:t>
            </a:r>
            <a:endParaRPr lang="en-US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:a16="http://schemas.microsoft.com/office/drawing/2014/main" id="{3C34AC8A-F469-4086-A550-105A53BB2985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Élőláb helye 11">
            <a:extLst>
              <a:ext uri="{FF2B5EF4-FFF2-40B4-BE49-F238E27FC236}">
                <a16:creationId xmlns:a16="http://schemas.microsoft.com/office/drawing/2014/main" id="{2BBA90B5-7BED-4CF9-B4C6-8AC85C4D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A11189C2-1A97-427B-AEA8-413B1640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18</a:t>
            </a:fld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4552377-985B-453D-8903-104821F69256}"/>
              </a:ext>
            </a:extLst>
          </p:cNvPr>
          <p:cNvSpPr txBox="1">
            <a:spLocks noChangeArrowheads="1"/>
          </p:cNvSpPr>
          <p:nvPr/>
        </p:nvSpPr>
        <p:spPr>
          <a:xfrm>
            <a:off x="573017" y="1000258"/>
            <a:ext cx="7886700" cy="2993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labor osztály definiálja a hallgatók és rendszergazdák </a:t>
            </a:r>
            <a:r>
              <a:rPr lang="hu-HU" sz="2000" dirty="0" err="1"/>
              <a:t>állapotgépeinél</a:t>
            </a:r>
            <a:r>
              <a:rPr lang="hu-HU" sz="2000" dirty="0"/>
              <a:t> használt őrfeltételekhez használt számlálókat (adattagok):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Courier New" panose="02070309020205020404" pitchFamily="49" charset="0"/>
              <a:buChar char="o"/>
            </a:pPr>
            <a:r>
              <a:rPr lang="hu-HU" sz="1800" dirty="0"/>
              <a:t>felhasználók  ~ laborban levő hallgatók száma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Courier New" panose="02070309020205020404" pitchFamily="49" charset="0"/>
              <a:buChar char="o"/>
            </a:pPr>
            <a:r>
              <a:rPr lang="hu-HU" sz="1800" dirty="0"/>
              <a:t>karbantartók ~ laborban karbantartó rendszergazdák száma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Courier New" panose="02070309020205020404" pitchFamily="49" charset="0"/>
              <a:buChar char="o"/>
            </a:pPr>
            <a:r>
              <a:rPr lang="hu-HU" sz="1800" dirty="0"/>
              <a:t>igénylők 	  ~ </a:t>
            </a:r>
            <a:r>
              <a:rPr lang="hu-HU" sz="1800" dirty="0" err="1"/>
              <a:t>karbanrartásra</a:t>
            </a:r>
            <a:r>
              <a:rPr lang="hu-HU" sz="1800" dirty="0"/>
              <a:t> várakozó rendszergázdák száma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és az azokat módosító tevékenységeket (metódusok):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Courier New" panose="02070309020205020404" pitchFamily="49" charset="0"/>
              <a:buChar char="o"/>
            </a:pPr>
            <a:r>
              <a:rPr lang="hu-HU" sz="1800" dirty="0"/>
              <a:t>kezd(), végez(), </a:t>
            </a:r>
            <a:br>
              <a:rPr lang="hu-HU" sz="1800" dirty="0"/>
            </a:br>
            <a:r>
              <a:rPr lang="hu-HU" sz="1800" dirty="0"/>
              <a:t>igényel(), belép(), kilép()</a:t>
            </a:r>
          </a:p>
        </p:txBody>
      </p:sp>
      <p:graphicFrame>
        <p:nvGraphicFramePr>
          <p:cNvPr id="13" name="Táblázat 12">
            <a:extLst>
              <a:ext uri="{FF2B5EF4-FFF2-40B4-BE49-F238E27FC236}">
                <a16:creationId xmlns:a16="http://schemas.microsoft.com/office/drawing/2014/main" id="{D307F88F-6205-4EC5-9E26-0D694B42F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209719"/>
              </p:ext>
            </p:extLst>
          </p:nvPr>
        </p:nvGraphicFramePr>
        <p:xfrm>
          <a:off x="5029200" y="4057104"/>
          <a:ext cx="3430517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tevékenységek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hatás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be()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++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felhasználók</a:t>
                      </a:r>
                      <a:endParaRPr lang="hu-H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ki()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‒‒felhasználók</a:t>
                      </a:r>
                      <a:endParaRPr lang="hu-H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igényel()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++igénylő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kezd()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‒‒igénylő</a:t>
                      </a:r>
                    </a:p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++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karbantartók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23995"/>
                  </a:ext>
                </a:extLst>
              </a:tr>
              <a:tr h="321816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befejez()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‒‒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karbantartók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áblázat 13">
            <a:extLst>
              <a:ext uri="{FF2B5EF4-FFF2-40B4-BE49-F238E27FC236}">
                <a16:creationId xmlns:a16="http://schemas.microsoft.com/office/drawing/2014/main" id="{0A691531-9447-46A4-883D-9CA897737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92290"/>
              </p:ext>
            </p:extLst>
          </p:nvPr>
        </p:nvGraphicFramePr>
        <p:xfrm>
          <a:off x="573016" y="4064025"/>
          <a:ext cx="384658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őrfeltétel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reprezentáció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/>
                          <a:ea typeface="Cambria Math"/>
                          <a:sym typeface="Symbol"/>
                        </a:rPr>
                        <a:t>in üres   </a:t>
                      </a:r>
                    </a:p>
                    <a:p>
                      <a:r>
                        <a:rPr lang="hu-HU" sz="1600" dirty="0">
                          <a:latin typeface="Cambria Math"/>
                          <a:ea typeface="Cambria Math"/>
                          <a:sym typeface="Symbol"/>
                        </a:rPr>
                        <a:t> in karbantartás</a:t>
                      </a:r>
                      <a:endParaRPr lang="hu-HU" sz="1600" dirty="0">
                        <a:latin typeface="Cambria Math" pitchFamily="18" charset="0"/>
                        <a:ea typeface="Cambria Math" pitchFamily="18" charset="0"/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felhasználók=0 </a:t>
                      </a:r>
                      <a:b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</a:b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karbantartók=0 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</a:t>
                      </a:r>
                    </a:p>
                    <a:p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igénylő=0</a:t>
                      </a:r>
                      <a:endParaRPr lang="hu-H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SzPct val="75000"/>
                        <a:buFont typeface="Symbol" panose="05050102010706020507" pitchFamily="18" charset="2"/>
                        <a:buNone/>
                      </a:pPr>
                      <a:r>
                        <a:rPr lang="hu-HU" sz="1600" dirty="0">
                          <a:latin typeface="Cambria Math"/>
                          <a:ea typeface="Cambria Math"/>
                          <a:sym typeface="Symbol"/>
                        </a:rPr>
                        <a:t> in teli   </a:t>
                      </a:r>
                      <a:br>
                        <a:rPr lang="hu-HU" sz="1600" dirty="0">
                          <a:latin typeface="Cambria Math"/>
                          <a:ea typeface="Cambria Math"/>
                          <a:sym typeface="Symbol"/>
                        </a:rPr>
                      </a:br>
                      <a:r>
                        <a:rPr lang="hu-HU" sz="1600" dirty="0">
                          <a:latin typeface="Cambria Math"/>
                          <a:ea typeface="Cambria Math"/>
                          <a:sym typeface="Symbol"/>
                        </a:rPr>
                        <a:t>in nyitva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felhasználók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&lt;</a:t>
                      </a:r>
                      <a:r>
                        <a:rPr lang="hu-HU" sz="1600" dirty="0" err="1">
                          <a:latin typeface="Cambria Math" pitchFamily="18" charset="0"/>
                          <a:ea typeface="Cambria Math" pitchFamily="18" charset="0"/>
                        </a:rPr>
                        <a:t>max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 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</a:rPr>
                        <a:t>karbantartók</a:t>
                      </a: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=0 </a:t>
                      </a:r>
                      <a:b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</a:br>
                      <a:r>
                        <a:rPr lang="hu-HU" sz="1600" dirty="0">
                          <a:latin typeface="Cambria Math" pitchFamily="18" charset="0"/>
                          <a:ea typeface="Cambria Math" pitchFamily="18" charset="0"/>
                          <a:sym typeface="Symbol"/>
                        </a:rPr>
                        <a:t>igénylő=0</a:t>
                      </a:r>
                      <a:endParaRPr lang="hu-H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793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>
            <a:extLst>
              <a:ext uri="{FF2B5EF4-FFF2-40B4-BE49-F238E27FC236}">
                <a16:creationId xmlns:a16="http://schemas.microsoft.com/office/drawing/2014/main" id="{2021A279-F5AA-40FE-9AD3-C06C0192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47" y="365126"/>
            <a:ext cx="8203721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Osztályok megvalósítási modellje</a:t>
            </a:r>
            <a:endParaRPr lang="en-US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:a16="http://schemas.microsoft.com/office/drawing/2014/main" id="{3C34AC8A-F469-4086-A550-105A53BB2985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Élőláb helye 11">
            <a:extLst>
              <a:ext uri="{FF2B5EF4-FFF2-40B4-BE49-F238E27FC236}">
                <a16:creationId xmlns:a16="http://schemas.microsoft.com/office/drawing/2014/main" id="{2BBA90B5-7BED-4CF9-B4C6-8AC85C4D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68F35B2-E4DF-4EC5-8733-0368CEF21B0C}"/>
              </a:ext>
            </a:extLst>
          </p:cNvPr>
          <p:cNvSpPr/>
          <p:nvPr/>
        </p:nvSpPr>
        <p:spPr>
          <a:xfrm>
            <a:off x="3506872" y="2159072"/>
            <a:ext cx="2368703" cy="367037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Labor</a:t>
            </a:r>
          </a:p>
          <a:p>
            <a:r>
              <a:rPr lang="hu-HU" dirty="0">
                <a:solidFill>
                  <a:schemeClr val="tx1"/>
                </a:solidFill>
              </a:rPr>
              <a:t>- </a:t>
            </a:r>
            <a:r>
              <a:rPr lang="hu-HU" dirty="0" err="1">
                <a:solidFill>
                  <a:schemeClr val="tx1"/>
                </a:solidFill>
              </a:rPr>
              <a:t>max</a:t>
            </a:r>
            <a:r>
              <a:rPr lang="hu-HU" dirty="0">
                <a:solidFill>
                  <a:schemeClr val="tx1"/>
                </a:solidFill>
              </a:rPr>
              <a:t> : int</a:t>
            </a:r>
          </a:p>
          <a:p>
            <a:r>
              <a:rPr lang="hu-HU" dirty="0">
                <a:solidFill>
                  <a:schemeClr val="tx1"/>
                </a:solidFill>
              </a:rPr>
              <a:t>- felhasználók : int </a:t>
            </a:r>
          </a:p>
          <a:p>
            <a:r>
              <a:rPr lang="hu-HU" dirty="0">
                <a:solidFill>
                  <a:schemeClr val="tx1"/>
                </a:solidFill>
              </a:rPr>
              <a:t>- karbantartók : int</a:t>
            </a:r>
          </a:p>
          <a:p>
            <a:r>
              <a:rPr lang="hu-HU" dirty="0">
                <a:solidFill>
                  <a:schemeClr val="tx1"/>
                </a:solidFill>
              </a:rPr>
              <a:t>- igénylők : int</a:t>
            </a:r>
          </a:p>
          <a:p>
            <a:r>
              <a:rPr lang="hu-HU" dirty="0">
                <a:solidFill>
                  <a:schemeClr val="tx1"/>
                </a:solidFill>
              </a:rPr>
              <a:t>+ Labor(c : int)</a:t>
            </a:r>
          </a:p>
          <a:p>
            <a:r>
              <a:rPr lang="hu-HU" dirty="0">
                <a:solidFill>
                  <a:schemeClr val="tx1"/>
                </a:solidFill>
              </a:rPr>
              <a:t>+ ~Labor()</a:t>
            </a:r>
          </a:p>
          <a:p>
            <a:endParaRPr lang="hu-H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u-HU" dirty="0" err="1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belépFelhasználó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 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u-HU" dirty="0" err="1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kilépFelhasználó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elkezdMunka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befejezMunka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akarMunka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6BFC05AE-507F-444B-BC8A-A54C57E705BF}"/>
              </a:ext>
            </a:extLst>
          </p:cNvPr>
          <p:cNvSpPr/>
          <p:nvPr/>
        </p:nvSpPr>
        <p:spPr>
          <a:xfrm>
            <a:off x="3505734" y="2504128"/>
            <a:ext cx="2368645" cy="11348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2DE68929-7701-4B7B-A7F9-A0CD16A3D0D8}"/>
              </a:ext>
            </a:extLst>
          </p:cNvPr>
          <p:cNvSpPr/>
          <p:nvPr/>
        </p:nvSpPr>
        <p:spPr>
          <a:xfrm>
            <a:off x="283358" y="2170723"/>
            <a:ext cx="2057811" cy="316327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Rendszergazda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Rendszergazda()</a:t>
            </a:r>
          </a:p>
          <a:p>
            <a:r>
              <a:rPr lang="hu-HU" dirty="0">
                <a:solidFill>
                  <a:schemeClr val="tx1"/>
                </a:solidFill>
              </a:rPr>
              <a:t>+ ~Rendszergazda()</a:t>
            </a:r>
          </a:p>
          <a:p>
            <a:endParaRPr lang="hu-H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karbantart()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pihen()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igényel()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kezd()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befejez()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állapotgép()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8576A362-F1D8-4B4B-8B03-1C75841B179F}"/>
              </a:ext>
            </a:extLst>
          </p:cNvPr>
          <p:cNvSpPr/>
          <p:nvPr/>
        </p:nvSpPr>
        <p:spPr>
          <a:xfrm>
            <a:off x="283358" y="2515780"/>
            <a:ext cx="2057810" cy="2501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386466E5-1907-47EF-B52F-5772C4DA5A93}"/>
              </a:ext>
            </a:extLst>
          </p:cNvPr>
          <p:cNvSpPr/>
          <p:nvPr/>
        </p:nvSpPr>
        <p:spPr>
          <a:xfrm>
            <a:off x="6798916" y="2114498"/>
            <a:ext cx="2057399" cy="2828094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Hallgató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Hallgató()</a:t>
            </a:r>
          </a:p>
          <a:p>
            <a:r>
              <a:rPr lang="hu-HU" dirty="0">
                <a:solidFill>
                  <a:schemeClr val="tx1"/>
                </a:solidFill>
              </a:rPr>
              <a:t>+ ~Hallgató()</a:t>
            </a:r>
          </a:p>
          <a:p>
            <a:endParaRPr lang="hu-H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használ()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máshol()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be()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ki()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állapotgép()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19985472-000F-4894-B733-D43EB6D3AB00}"/>
              </a:ext>
            </a:extLst>
          </p:cNvPr>
          <p:cNvSpPr/>
          <p:nvPr/>
        </p:nvSpPr>
        <p:spPr>
          <a:xfrm>
            <a:off x="6798916" y="2459554"/>
            <a:ext cx="2057398" cy="250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477F035-8124-4C60-9E51-EE35C22DD72D}"/>
              </a:ext>
            </a:extLst>
          </p:cNvPr>
          <p:cNvSpPr/>
          <p:nvPr/>
        </p:nvSpPr>
        <p:spPr>
          <a:xfrm>
            <a:off x="3952181" y="1028559"/>
            <a:ext cx="1469876" cy="64807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43" name="Rombusz 42">
            <a:extLst>
              <a:ext uri="{FF2B5EF4-FFF2-40B4-BE49-F238E27FC236}">
                <a16:creationId xmlns:a16="http://schemas.microsoft.com/office/drawing/2014/main" id="{5C065435-D25B-48C4-9D61-388DF9C399A9}"/>
              </a:ext>
            </a:extLst>
          </p:cNvPr>
          <p:cNvSpPr/>
          <p:nvPr/>
        </p:nvSpPr>
        <p:spPr>
          <a:xfrm>
            <a:off x="3619211" y="1281805"/>
            <a:ext cx="227229" cy="12518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Rombusz 43">
            <a:extLst>
              <a:ext uri="{FF2B5EF4-FFF2-40B4-BE49-F238E27FC236}">
                <a16:creationId xmlns:a16="http://schemas.microsoft.com/office/drawing/2014/main" id="{C7941B0B-F834-4B8A-BD10-8AADD1268474}"/>
              </a:ext>
            </a:extLst>
          </p:cNvPr>
          <p:cNvSpPr/>
          <p:nvPr/>
        </p:nvSpPr>
        <p:spPr>
          <a:xfrm>
            <a:off x="4615018" y="1667796"/>
            <a:ext cx="151215" cy="23483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5" name="Egyenes összekötő 44">
            <a:extLst>
              <a:ext uri="{FF2B5EF4-FFF2-40B4-BE49-F238E27FC236}">
                <a16:creationId xmlns:a16="http://schemas.microsoft.com/office/drawing/2014/main" id="{0DB3B8A0-6604-454C-A040-DBE5BC83EF66}"/>
              </a:ext>
            </a:extLst>
          </p:cNvPr>
          <p:cNvCxnSpPr>
            <a:cxnSpLocks/>
            <a:stCxn id="44" idx="2"/>
            <a:endCxn id="6" idx="0"/>
          </p:cNvCxnSpPr>
          <p:nvPr/>
        </p:nvCxnSpPr>
        <p:spPr>
          <a:xfrm>
            <a:off x="4690626" y="1902627"/>
            <a:ext cx="598" cy="2564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zögletes összekötő 21">
            <a:extLst>
              <a:ext uri="{FF2B5EF4-FFF2-40B4-BE49-F238E27FC236}">
                <a16:creationId xmlns:a16="http://schemas.microsoft.com/office/drawing/2014/main" id="{7534B98C-28FE-4EB4-BB2C-7ABB9BBD336B}"/>
              </a:ext>
            </a:extLst>
          </p:cNvPr>
          <p:cNvCxnSpPr>
            <a:cxnSpLocks/>
            <a:stCxn id="50" idx="3"/>
            <a:endCxn id="13" idx="0"/>
          </p:cNvCxnSpPr>
          <p:nvPr/>
        </p:nvCxnSpPr>
        <p:spPr>
          <a:xfrm>
            <a:off x="5755028" y="1339315"/>
            <a:ext cx="2072588" cy="775183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zögletes összekötő 23">
            <a:extLst>
              <a:ext uri="{FF2B5EF4-FFF2-40B4-BE49-F238E27FC236}">
                <a16:creationId xmlns:a16="http://schemas.microsoft.com/office/drawing/2014/main" id="{103B3BC6-4380-42EB-82B9-711BBB7C6CED}"/>
              </a:ext>
            </a:extLst>
          </p:cNvPr>
          <p:cNvCxnSpPr>
            <a:cxnSpLocks/>
            <a:stCxn id="43" idx="1"/>
            <a:endCxn id="11" idx="0"/>
          </p:cNvCxnSpPr>
          <p:nvPr/>
        </p:nvCxnSpPr>
        <p:spPr>
          <a:xfrm rot="10800000" flipV="1">
            <a:off x="1312265" y="1344399"/>
            <a:ext cx="2306947" cy="826324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B62FC902-7C67-4B6B-9EB4-41AC56FB0FA2}"/>
              </a:ext>
            </a:extLst>
          </p:cNvPr>
          <p:cNvSpPr txBox="1"/>
          <p:nvPr/>
        </p:nvSpPr>
        <p:spPr>
          <a:xfrm>
            <a:off x="7819394" y="179918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*</a:t>
            </a: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1E06A350-1CC1-4729-9996-FA255A33ED41}"/>
              </a:ext>
            </a:extLst>
          </p:cNvPr>
          <p:cNvSpPr txBox="1"/>
          <p:nvPr/>
        </p:nvSpPr>
        <p:spPr>
          <a:xfrm>
            <a:off x="1297699" y="170484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*</a:t>
            </a:r>
          </a:p>
        </p:txBody>
      </p:sp>
      <p:sp>
        <p:nvSpPr>
          <p:cNvPr id="50" name="Rombusz 49">
            <a:extLst>
              <a:ext uri="{FF2B5EF4-FFF2-40B4-BE49-F238E27FC236}">
                <a16:creationId xmlns:a16="http://schemas.microsoft.com/office/drawing/2014/main" id="{BF3F73AD-3CC6-4E0D-8478-55B77C21FA2B}"/>
              </a:ext>
            </a:extLst>
          </p:cNvPr>
          <p:cNvSpPr/>
          <p:nvPr/>
        </p:nvSpPr>
        <p:spPr>
          <a:xfrm>
            <a:off x="5527799" y="1276721"/>
            <a:ext cx="227229" cy="12518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4A6AC28A-23AB-4AA6-A15F-47B4870B487E}"/>
              </a:ext>
            </a:extLst>
          </p:cNvPr>
          <p:cNvSpPr txBox="1"/>
          <p:nvPr/>
        </p:nvSpPr>
        <p:spPr>
          <a:xfrm>
            <a:off x="3865819" y="181287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- labor</a:t>
            </a: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F2ABB935-9C7B-4AEB-AD05-3FE98233AE2F}"/>
              </a:ext>
            </a:extLst>
          </p:cNvPr>
          <p:cNvSpPr txBox="1"/>
          <p:nvPr/>
        </p:nvSpPr>
        <p:spPr>
          <a:xfrm>
            <a:off x="6653690" y="1758472"/>
            <a:ext cx="122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- hallgatók</a:t>
            </a:r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042A71DE-56D5-4190-B881-5AB2CC5B4413}"/>
              </a:ext>
            </a:extLst>
          </p:cNvPr>
          <p:cNvSpPr txBox="1"/>
          <p:nvPr/>
        </p:nvSpPr>
        <p:spPr>
          <a:xfrm>
            <a:off x="235215" y="1824965"/>
            <a:ext cx="175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- </a:t>
            </a:r>
            <a:r>
              <a:rPr lang="hu-HU" dirty="0"/>
              <a:t>rendszergazdák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8B05A0D4-46B3-4A99-B8CB-1F035ED83D0F}"/>
              </a:ext>
            </a:extLst>
          </p:cNvPr>
          <p:cNvSpPr txBox="1"/>
          <p:nvPr/>
        </p:nvSpPr>
        <p:spPr>
          <a:xfrm>
            <a:off x="2793360" y="1328386"/>
            <a:ext cx="11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- rendszer</a:t>
            </a: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1C110A76-A683-40F6-9A81-3604E68502B2}"/>
              </a:ext>
            </a:extLst>
          </p:cNvPr>
          <p:cNvSpPr txBox="1"/>
          <p:nvPr/>
        </p:nvSpPr>
        <p:spPr>
          <a:xfrm>
            <a:off x="5443533" y="1298980"/>
            <a:ext cx="11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- rendszer</a:t>
            </a:r>
          </a:p>
        </p:txBody>
      </p:sp>
      <p:sp>
        <p:nvSpPr>
          <p:cNvPr id="60" name="Ellipszis 59">
            <a:extLst>
              <a:ext uri="{FF2B5EF4-FFF2-40B4-BE49-F238E27FC236}">
                <a16:creationId xmlns:a16="http://schemas.microsoft.com/office/drawing/2014/main" id="{110F13F5-DE8B-4196-B4D0-4190A9828E52}"/>
              </a:ext>
            </a:extLst>
          </p:cNvPr>
          <p:cNvSpPr/>
          <p:nvPr/>
        </p:nvSpPr>
        <p:spPr>
          <a:xfrm>
            <a:off x="3868046" y="1315082"/>
            <a:ext cx="92281" cy="687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llipszis 60">
            <a:extLst>
              <a:ext uri="{FF2B5EF4-FFF2-40B4-BE49-F238E27FC236}">
                <a16:creationId xmlns:a16="http://schemas.microsoft.com/office/drawing/2014/main" id="{6225F44F-C01A-42D1-A05E-E1B16FE41AE4}"/>
              </a:ext>
            </a:extLst>
          </p:cNvPr>
          <p:cNvSpPr/>
          <p:nvPr/>
        </p:nvSpPr>
        <p:spPr>
          <a:xfrm>
            <a:off x="5426768" y="1305594"/>
            <a:ext cx="92281" cy="687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Egyenes összekötő 92">
            <a:extLst>
              <a:ext uri="{FF2B5EF4-FFF2-40B4-BE49-F238E27FC236}">
                <a16:creationId xmlns:a16="http://schemas.microsoft.com/office/drawing/2014/main" id="{C487AA4F-D639-4AEB-BBC7-88317B59245C}"/>
              </a:ext>
            </a:extLst>
          </p:cNvPr>
          <p:cNvCxnSpPr>
            <a:cxnSpLocks/>
          </p:cNvCxnSpPr>
          <p:nvPr/>
        </p:nvCxnSpPr>
        <p:spPr>
          <a:xfrm flipH="1">
            <a:off x="5889324" y="3209591"/>
            <a:ext cx="89753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>
            <a:extLst>
              <a:ext uri="{FF2B5EF4-FFF2-40B4-BE49-F238E27FC236}">
                <a16:creationId xmlns:a16="http://schemas.microsoft.com/office/drawing/2014/main" id="{3466B171-13F8-40B5-9432-F41D320BE5FC}"/>
              </a:ext>
            </a:extLst>
          </p:cNvPr>
          <p:cNvCxnSpPr>
            <a:cxnSpLocks/>
          </p:cNvCxnSpPr>
          <p:nvPr/>
        </p:nvCxnSpPr>
        <p:spPr>
          <a:xfrm flipH="1">
            <a:off x="2362780" y="3231307"/>
            <a:ext cx="112354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D4A27842-5E54-45CB-ACA3-2A7F29525ABF}"/>
              </a:ext>
            </a:extLst>
          </p:cNvPr>
          <p:cNvSpPr txBox="1"/>
          <p:nvPr/>
        </p:nvSpPr>
        <p:spPr>
          <a:xfrm>
            <a:off x="2325143" y="2880995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ambria Math" pitchFamily="18" charset="0"/>
                <a:ea typeface="Cambria Math" pitchFamily="18" charset="0"/>
              </a:rPr>
              <a:t>maintain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B2D64897-7D36-46CA-9D12-3BDD1B02DD94}"/>
              </a:ext>
            </a:extLst>
          </p:cNvPr>
          <p:cNvSpPr txBox="1"/>
          <p:nvPr/>
        </p:nvSpPr>
        <p:spPr>
          <a:xfrm>
            <a:off x="5932282" y="2842921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 </a:t>
            </a:r>
            <a:r>
              <a:rPr lang="hu-HU" dirty="0" err="1">
                <a:latin typeface="Cambria Math" pitchFamily="18" charset="0"/>
                <a:ea typeface="Cambria Math" pitchFamily="18" charset="0"/>
              </a:rPr>
              <a:t>use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7" name="Szögletes összekötő 65">
            <a:extLst>
              <a:ext uri="{FF2B5EF4-FFF2-40B4-BE49-F238E27FC236}">
                <a16:creationId xmlns:a16="http://schemas.microsoft.com/office/drawing/2014/main" id="{9CEB5315-6835-4CF9-ACEF-0A9FA1502610}"/>
              </a:ext>
            </a:extLst>
          </p:cNvPr>
          <p:cNvCxnSpPr>
            <a:stCxn id="95" idx="2"/>
            <a:endCxn id="96" idx="2"/>
          </p:cNvCxnSpPr>
          <p:nvPr/>
        </p:nvCxnSpPr>
        <p:spPr>
          <a:xfrm rot="5400000" flipH="1" flipV="1">
            <a:off x="4635621" y="1563975"/>
            <a:ext cx="38074" cy="3334629"/>
          </a:xfrm>
          <a:prstGeom prst="bentConnector3">
            <a:avLst>
              <a:gd name="adj1" fmla="val -7915751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98DD8350-5F5B-4E7E-9A2B-A77731B6446D}"/>
              </a:ext>
            </a:extLst>
          </p:cNvPr>
          <p:cNvSpPr txBox="1"/>
          <p:nvPr/>
        </p:nvSpPr>
        <p:spPr>
          <a:xfrm>
            <a:off x="4336153" y="5897743"/>
            <a:ext cx="68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{</a:t>
            </a:r>
            <a:r>
              <a:rPr lang="hu-HU" dirty="0" err="1">
                <a:latin typeface="Cambria Math" pitchFamily="18" charset="0"/>
                <a:ea typeface="Cambria Math" pitchFamily="18" charset="0"/>
              </a:rPr>
              <a:t>xor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}</a:t>
            </a:r>
          </a:p>
        </p:txBody>
      </p:sp>
      <p:sp>
        <p:nvSpPr>
          <p:cNvPr id="99" name="Szövegdoboz 98">
            <a:extLst>
              <a:ext uri="{FF2B5EF4-FFF2-40B4-BE49-F238E27FC236}">
                <a16:creationId xmlns:a16="http://schemas.microsoft.com/office/drawing/2014/main" id="{36FDDF2C-CF4A-4223-9B0E-05651FD0D452}"/>
              </a:ext>
            </a:extLst>
          </p:cNvPr>
          <p:cNvSpPr txBox="1"/>
          <p:nvPr/>
        </p:nvSpPr>
        <p:spPr>
          <a:xfrm>
            <a:off x="2334839" y="315493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0..1</a:t>
            </a: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31EF250F-EC90-4D35-8A23-1421898AAC45}"/>
              </a:ext>
            </a:extLst>
          </p:cNvPr>
          <p:cNvSpPr txBox="1"/>
          <p:nvPr/>
        </p:nvSpPr>
        <p:spPr>
          <a:xfrm>
            <a:off x="6080735" y="313415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0..max</a:t>
            </a: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329D8130-4733-4868-B877-D9D9E20F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19</a:t>
            </a:fld>
            <a:endParaRPr lang="en-US"/>
          </a:p>
        </p:txBody>
      </p:sp>
      <p:sp>
        <p:nvSpPr>
          <p:cNvPr id="62" name="2. sz. felirat 34">
            <a:extLst>
              <a:ext uri="{FF2B5EF4-FFF2-40B4-BE49-F238E27FC236}">
                <a16:creationId xmlns:a16="http://schemas.microsoft.com/office/drawing/2014/main" id="{4C406A3F-AE41-4A70-B674-24194762C7D5}"/>
              </a:ext>
            </a:extLst>
          </p:cNvPr>
          <p:cNvSpPr/>
          <p:nvPr/>
        </p:nvSpPr>
        <p:spPr>
          <a:xfrm>
            <a:off x="312230" y="5483297"/>
            <a:ext cx="2254989" cy="529219"/>
          </a:xfrm>
          <a:prstGeom prst="borderCallout2">
            <a:avLst>
              <a:gd name="adj1" fmla="val 28372"/>
              <a:gd name="adj2" fmla="val 99315"/>
              <a:gd name="adj3" fmla="val 28373"/>
              <a:gd name="adj4" fmla="val 110441"/>
              <a:gd name="adj5" fmla="val -447823"/>
              <a:gd name="adj6" fmla="val 14574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</a:rPr>
              <a:t>0 ≤ felhasználók ≤ </a:t>
            </a:r>
            <a:r>
              <a:rPr lang="hu-HU" sz="1600" dirty="0" err="1">
                <a:solidFill>
                  <a:schemeClr val="tx1"/>
                </a:solidFill>
              </a:rPr>
              <a:t>max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0 ≤ karbantartók ≤ 1</a:t>
            </a:r>
            <a:endParaRPr lang="hu-H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8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ím 1">
            <a:extLst>
              <a:ext uri="{FF2B5EF4-FFF2-40B4-BE49-F238E27FC236}">
                <a16:creationId xmlns:a16="http://schemas.microsoft.com/office/drawing/2014/main" id="{E397F8D2-5815-4721-B4A5-8D947FAD9D50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Mikrohullámú sütő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8" name="Élőláb helye 1">
            <a:extLst>
              <a:ext uri="{FF2B5EF4-FFF2-40B4-BE49-F238E27FC236}">
                <a16:creationId xmlns:a16="http://schemas.microsoft.com/office/drawing/2014/main" id="{AF1EECE8-44D4-44AF-BFAF-907D08AE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8143" y="6356351"/>
            <a:ext cx="4382219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0" name="Dia számának helye 2">
            <a:extLst>
              <a:ext uri="{FF2B5EF4-FFF2-40B4-BE49-F238E27FC236}">
                <a16:creationId xmlns:a16="http://schemas.microsoft.com/office/drawing/2014/main" id="{341D730B-6E40-47F8-B103-6A67A96F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</a:t>
            </a:fld>
            <a:endParaRPr lang="en-US"/>
          </a:p>
        </p:txBody>
      </p:sp>
      <p:sp>
        <p:nvSpPr>
          <p:cNvPr id="11" name="Lekerekített téglalap 2">
            <a:extLst>
              <a:ext uri="{FF2B5EF4-FFF2-40B4-BE49-F238E27FC236}">
                <a16:creationId xmlns:a16="http://schemas.microsoft.com/office/drawing/2014/main" id="{62E74221-6ADE-4FB3-8AE3-ABFB6C6E1E8A}"/>
              </a:ext>
            </a:extLst>
          </p:cNvPr>
          <p:cNvSpPr/>
          <p:nvPr/>
        </p:nvSpPr>
        <p:spPr>
          <a:xfrm>
            <a:off x="196687" y="1334551"/>
            <a:ext cx="4267200" cy="12287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>
                <a:solidFill>
                  <a:schemeClr val="tx1"/>
                </a:solidFill>
              </a:rPr>
              <a:t>Mikro</a:t>
            </a:r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1DE2BE53-74F4-4ED8-81CC-6CABD3BCB113}"/>
              </a:ext>
            </a:extLst>
          </p:cNvPr>
          <p:cNvCxnSpPr>
            <a:cxnSpLocks/>
          </p:cNvCxnSpPr>
          <p:nvPr/>
        </p:nvCxnSpPr>
        <p:spPr>
          <a:xfrm>
            <a:off x="196687" y="1737802"/>
            <a:ext cx="426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kerekített téglalap 17">
            <a:extLst>
              <a:ext uri="{FF2B5EF4-FFF2-40B4-BE49-F238E27FC236}">
                <a16:creationId xmlns:a16="http://schemas.microsoft.com/office/drawing/2014/main" id="{78D92562-7BDB-4B69-AAEC-90D9FF55B150}"/>
              </a:ext>
            </a:extLst>
          </p:cNvPr>
          <p:cNvSpPr/>
          <p:nvPr/>
        </p:nvSpPr>
        <p:spPr>
          <a:xfrm>
            <a:off x="335417" y="1867949"/>
            <a:ext cx="1248328" cy="485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>
                <a:solidFill>
                  <a:schemeClr val="tx1"/>
                </a:solidFill>
              </a:rPr>
              <a:t>Magentron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20" name="Lekerekített téglalap 18">
            <a:extLst>
              <a:ext uri="{FF2B5EF4-FFF2-40B4-BE49-F238E27FC236}">
                <a16:creationId xmlns:a16="http://schemas.microsoft.com/office/drawing/2014/main" id="{AABFFD67-2F7E-456B-AB5C-D999E3B1F736}"/>
              </a:ext>
            </a:extLst>
          </p:cNvPr>
          <p:cNvSpPr/>
          <p:nvPr/>
        </p:nvSpPr>
        <p:spPr>
          <a:xfrm>
            <a:off x="1810844" y="1867950"/>
            <a:ext cx="1186720" cy="485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Ajtó</a:t>
            </a:r>
          </a:p>
        </p:txBody>
      </p:sp>
      <p:sp>
        <p:nvSpPr>
          <p:cNvPr id="21" name="Lekerekített téglalap 19">
            <a:extLst>
              <a:ext uri="{FF2B5EF4-FFF2-40B4-BE49-F238E27FC236}">
                <a16:creationId xmlns:a16="http://schemas.microsoft.com/office/drawing/2014/main" id="{D381A622-BB8E-4F1F-BF39-F6A332E72BB8}"/>
              </a:ext>
            </a:extLst>
          </p:cNvPr>
          <p:cNvSpPr/>
          <p:nvPr/>
        </p:nvSpPr>
        <p:spPr>
          <a:xfrm>
            <a:off x="3174516" y="1862542"/>
            <a:ext cx="1207141" cy="485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Lámpa</a:t>
            </a:r>
          </a:p>
        </p:txBody>
      </p:sp>
      <p:sp>
        <p:nvSpPr>
          <p:cNvPr id="26" name="Lekerekített téglalap 6">
            <a:extLst>
              <a:ext uri="{FF2B5EF4-FFF2-40B4-BE49-F238E27FC236}">
                <a16:creationId xmlns:a16="http://schemas.microsoft.com/office/drawing/2014/main" id="{DE292A1F-1C69-44EC-9090-FE921FAC2357}"/>
              </a:ext>
            </a:extLst>
          </p:cNvPr>
          <p:cNvSpPr/>
          <p:nvPr/>
        </p:nvSpPr>
        <p:spPr>
          <a:xfrm>
            <a:off x="4017894" y="2419300"/>
            <a:ext cx="4769950" cy="14241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 err="1">
                <a:solidFill>
                  <a:schemeClr val="tx1"/>
                </a:solidFill>
              </a:rPr>
              <a:t>Magnetron</a:t>
            </a:r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976F868E-952F-4FD3-941A-FD9AB62E2366}"/>
              </a:ext>
            </a:extLst>
          </p:cNvPr>
          <p:cNvCxnSpPr>
            <a:cxnSpLocks/>
          </p:cNvCxnSpPr>
          <p:nvPr/>
        </p:nvCxnSpPr>
        <p:spPr>
          <a:xfrm>
            <a:off x="4017894" y="2831359"/>
            <a:ext cx="4769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kerekített téglalap 8">
            <a:extLst>
              <a:ext uri="{FF2B5EF4-FFF2-40B4-BE49-F238E27FC236}">
                <a16:creationId xmlns:a16="http://schemas.microsoft.com/office/drawing/2014/main" id="{E97D1114-0E58-4CC7-9CDC-B05C6CB97461}"/>
              </a:ext>
            </a:extLst>
          </p:cNvPr>
          <p:cNvSpPr/>
          <p:nvPr/>
        </p:nvSpPr>
        <p:spPr>
          <a:xfrm>
            <a:off x="4696872" y="3064809"/>
            <a:ext cx="921885" cy="5360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nem </a:t>
            </a:r>
          </a:p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üzemel</a:t>
            </a:r>
          </a:p>
        </p:txBody>
      </p:sp>
      <p:sp>
        <p:nvSpPr>
          <p:cNvPr id="29" name="Lekerekített téglalap 9">
            <a:extLst>
              <a:ext uri="{FF2B5EF4-FFF2-40B4-BE49-F238E27FC236}">
                <a16:creationId xmlns:a16="http://schemas.microsoft.com/office/drawing/2014/main" id="{6C8A7A00-A9F0-4062-8BF2-86E4FB64CB05}"/>
              </a:ext>
            </a:extLst>
          </p:cNvPr>
          <p:cNvSpPr/>
          <p:nvPr/>
        </p:nvSpPr>
        <p:spPr>
          <a:xfrm>
            <a:off x="7738145" y="3055712"/>
            <a:ext cx="921885" cy="5360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üzemel</a:t>
            </a:r>
            <a:endParaRPr lang="hu-H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26E16079-4208-4ECC-AA6B-B24AD4A14D97}"/>
              </a:ext>
            </a:extLst>
          </p:cNvPr>
          <p:cNvSpPr/>
          <p:nvPr/>
        </p:nvSpPr>
        <p:spPr>
          <a:xfrm>
            <a:off x="4088474" y="3224810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A946FC7C-C6F2-4CAA-9341-D4F5E78A7C78}"/>
              </a:ext>
            </a:extLst>
          </p:cNvPr>
          <p:cNvCxnSpPr>
            <a:cxnSpLocks/>
            <a:stCxn id="30" idx="6"/>
            <a:endCxn id="28" idx="1"/>
          </p:cNvCxnSpPr>
          <p:nvPr/>
        </p:nvCxnSpPr>
        <p:spPr>
          <a:xfrm>
            <a:off x="4304498" y="3332822"/>
            <a:ext cx="39237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>
            <a:extLst>
              <a:ext uri="{FF2B5EF4-FFF2-40B4-BE49-F238E27FC236}">
                <a16:creationId xmlns:a16="http://schemas.microsoft.com/office/drawing/2014/main" id="{752F21D3-8D80-4195-9633-A2BE4FF5EDB3}"/>
              </a:ext>
            </a:extLst>
          </p:cNvPr>
          <p:cNvCxnSpPr>
            <a:cxnSpLocks/>
          </p:cNvCxnSpPr>
          <p:nvPr/>
        </p:nvCxnSpPr>
        <p:spPr>
          <a:xfrm flipV="1">
            <a:off x="5634836" y="3200329"/>
            <a:ext cx="2093089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id="{F721166E-AE3F-4BB6-9A4C-7A318DED0DB4}"/>
              </a:ext>
            </a:extLst>
          </p:cNvPr>
          <p:cNvCxnSpPr>
            <a:cxnSpLocks/>
          </p:cNvCxnSpPr>
          <p:nvPr/>
        </p:nvCxnSpPr>
        <p:spPr>
          <a:xfrm flipH="1">
            <a:off x="5634837" y="3516219"/>
            <a:ext cx="209308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AD1543B2-E11D-4B74-B321-5D828E949CB1}"/>
              </a:ext>
            </a:extLst>
          </p:cNvPr>
          <p:cNvSpPr txBox="1"/>
          <p:nvPr/>
        </p:nvSpPr>
        <p:spPr>
          <a:xfrm>
            <a:off x="5634836" y="2827112"/>
            <a:ext cx="2112310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 err="1">
                <a:ea typeface="Cambria Math" pitchFamily="18" charset="0"/>
              </a:rPr>
              <a:t>press</a:t>
            </a:r>
            <a:r>
              <a:rPr lang="hu-HU" dirty="0">
                <a:ea typeface="Cambria Math" pitchFamily="18" charset="0"/>
              </a:rPr>
              <a:t> [</a:t>
            </a:r>
            <a:r>
              <a:rPr lang="hu-HU" dirty="0">
                <a:ea typeface="Cambria Math"/>
                <a:sym typeface="Symbol"/>
              </a:rPr>
              <a:t> ajtó in zárva</a:t>
            </a:r>
            <a:r>
              <a:rPr lang="hu-HU" dirty="0">
                <a:ea typeface="Cambria Math" pitchFamily="18" charset="0"/>
              </a:rPr>
              <a:t>] 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71E000BE-D0A0-4DA3-9728-7B38860E6F1D}"/>
              </a:ext>
            </a:extLst>
          </p:cNvPr>
          <p:cNvSpPr txBox="1"/>
          <p:nvPr/>
        </p:nvSpPr>
        <p:spPr>
          <a:xfrm>
            <a:off x="5988198" y="3459403"/>
            <a:ext cx="131978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 err="1">
                <a:ea typeface="Cambria Math" pitchFamily="18" charset="0"/>
              </a:rPr>
              <a:t>press</a:t>
            </a:r>
            <a:r>
              <a:rPr lang="hu-HU" dirty="0">
                <a:ea typeface="Cambria Math" pitchFamily="18" charset="0"/>
              </a:rPr>
              <a:t>, </a:t>
            </a:r>
            <a:r>
              <a:rPr lang="hu-HU" dirty="0" err="1">
                <a:ea typeface="Cambria Math" pitchFamily="18" charset="0"/>
              </a:rPr>
              <a:t>open</a:t>
            </a:r>
            <a:r>
              <a:rPr lang="hu-HU" dirty="0">
                <a:ea typeface="Cambria Math" pitchFamily="18" charset="0"/>
              </a:rPr>
              <a:t> </a:t>
            </a:r>
          </a:p>
        </p:txBody>
      </p:sp>
      <p:sp>
        <p:nvSpPr>
          <p:cNvPr id="51" name="Lekerekített téglalap 6">
            <a:extLst>
              <a:ext uri="{FF2B5EF4-FFF2-40B4-BE49-F238E27FC236}">
                <a16:creationId xmlns:a16="http://schemas.microsoft.com/office/drawing/2014/main" id="{1E460EB7-0E05-468D-B375-ACB2B6DE043C}"/>
              </a:ext>
            </a:extLst>
          </p:cNvPr>
          <p:cNvSpPr/>
          <p:nvPr/>
        </p:nvSpPr>
        <p:spPr>
          <a:xfrm>
            <a:off x="219547" y="3731650"/>
            <a:ext cx="4458228" cy="14241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Ajtó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52" name="Egyenes összekötő 51">
            <a:extLst>
              <a:ext uri="{FF2B5EF4-FFF2-40B4-BE49-F238E27FC236}">
                <a16:creationId xmlns:a16="http://schemas.microsoft.com/office/drawing/2014/main" id="{AAC0965F-4B5B-4342-9DD4-A02DC53DA60D}"/>
              </a:ext>
            </a:extLst>
          </p:cNvPr>
          <p:cNvCxnSpPr>
            <a:cxnSpLocks/>
          </p:cNvCxnSpPr>
          <p:nvPr/>
        </p:nvCxnSpPr>
        <p:spPr>
          <a:xfrm flipV="1">
            <a:off x="219547" y="4138885"/>
            <a:ext cx="4458227" cy="5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kerekített téglalap 8">
            <a:extLst>
              <a:ext uri="{FF2B5EF4-FFF2-40B4-BE49-F238E27FC236}">
                <a16:creationId xmlns:a16="http://schemas.microsoft.com/office/drawing/2014/main" id="{49E1DB34-9166-406D-8C48-D9548374581F}"/>
              </a:ext>
            </a:extLst>
          </p:cNvPr>
          <p:cNvSpPr/>
          <p:nvPr/>
        </p:nvSpPr>
        <p:spPr>
          <a:xfrm>
            <a:off x="784354" y="4377159"/>
            <a:ext cx="807071" cy="4356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zárva</a:t>
            </a:r>
          </a:p>
        </p:txBody>
      </p:sp>
      <p:sp>
        <p:nvSpPr>
          <p:cNvPr id="54" name="Lekerekített téglalap 9">
            <a:extLst>
              <a:ext uri="{FF2B5EF4-FFF2-40B4-BE49-F238E27FC236}">
                <a16:creationId xmlns:a16="http://schemas.microsoft.com/office/drawing/2014/main" id="{DB1D008C-2AF0-4D49-8D63-5428555A64C4}"/>
              </a:ext>
            </a:extLst>
          </p:cNvPr>
          <p:cNvSpPr/>
          <p:nvPr/>
        </p:nvSpPr>
        <p:spPr>
          <a:xfrm>
            <a:off x="3710814" y="4368063"/>
            <a:ext cx="836196" cy="4356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nyitva</a:t>
            </a:r>
            <a:endParaRPr lang="hu-H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5" name="Ellipszis 54">
            <a:extLst>
              <a:ext uri="{FF2B5EF4-FFF2-40B4-BE49-F238E27FC236}">
                <a16:creationId xmlns:a16="http://schemas.microsoft.com/office/drawing/2014/main" id="{B57D6932-30AC-4C73-A3E5-3EA771F003A7}"/>
              </a:ext>
            </a:extLst>
          </p:cNvPr>
          <p:cNvSpPr/>
          <p:nvPr/>
        </p:nvSpPr>
        <p:spPr>
          <a:xfrm>
            <a:off x="312107" y="4494461"/>
            <a:ext cx="219954" cy="19135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56" name="Egyenes összekötő nyíllal 55">
            <a:extLst>
              <a:ext uri="{FF2B5EF4-FFF2-40B4-BE49-F238E27FC236}">
                <a16:creationId xmlns:a16="http://schemas.microsoft.com/office/drawing/2014/main" id="{8A938D63-0D74-4007-90E0-DF1FC8AC0245}"/>
              </a:ext>
            </a:extLst>
          </p:cNvPr>
          <p:cNvCxnSpPr>
            <a:cxnSpLocks/>
            <a:stCxn id="55" idx="6"/>
            <a:endCxn id="53" idx="1"/>
          </p:cNvCxnSpPr>
          <p:nvPr/>
        </p:nvCxnSpPr>
        <p:spPr>
          <a:xfrm>
            <a:off x="532061" y="4590139"/>
            <a:ext cx="252293" cy="48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3B15B721-1255-4B21-AE0E-96B63A123A97}"/>
              </a:ext>
            </a:extLst>
          </p:cNvPr>
          <p:cNvCxnSpPr>
            <a:cxnSpLocks/>
          </p:cNvCxnSpPr>
          <p:nvPr/>
        </p:nvCxnSpPr>
        <p:spPr>
          <a:xfrm flipV="1">
            <a:off x="1607504" y="4512679"/>
            <a:ext cx="2093089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nyíllal 57">
            <a:extLst>
              <a:ext uri="{FF2B5EF4-FFF2-40B4-BE49-F238E27FC236}">
                <a16:creationId xmlns:a16="http://schemas.microsoft.com/office/drawing/2014/main" id="{135B63F0-5AA4-4B77-97BA-F879D4DD3E80}"/>
              </a:ext>
            </a:extLst>
          </p:cNvPr>
          <p:cNvCxnSpPr>
            <a:cxnSpLocks/>
          </p:cNvCxnSpPr>
          <p:nvPr/>
        </p:nvCxnSpPr>
        <p:spPr>
          <a:xfrm flipH="1">
            <a:off x="1591425" y="4719578"/>
            <a:ext cx="209308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E1F8532C-186A-4D38-9FCC-97457E7E63E6}"/>
              </a:ext>
            </a:extLst>
          </p:cNvPr>
          <p:cNvSpPr txBox="1"/>
          <p:nvPr/>
        </p:nvSpPr>
        <p:spPr>
          <a:xfrm>
            <a:off x="1607504" y="4139462"/>
            <a:ext cx="1924438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kinyit / </a:t>
            </a:r>
            <a:r>
              <a:rPr lang="hu-HU" dirty="0" err="1">
                <a:ea typeface="Cambria Math" pitchFamily="18" charset="0"/>
              </a:rPr>
              <a:t>send</a:t>
            </a:r>
            <a:r>
              <a:rPr lang="hu-HU" dirty="0">
                <a:ea typeface="Cambria Math" pitchFamily="18" charset="0"/>
              </a:rPr>
              <a:t> </a:t>
            </a:r>
            <a:r>
              <a:rPr lang="hu-HU" dirty="0" err="1">
                <a:ea typeface="Cambria Math" pitchFamily="18" charset="0"/>
              </a:rPr>
              <a:t>open</a:t>
            </a:r>
            <a:r>
              <a:rPr lang="hu-HU" dirty="0">
                <a:ea typeface="Cambria Math" pitchFamily="18" charset="0"/>
              </a:rPr>
              <a:t> </a:t>
            </a:r>
          </a:p>
        </p:txBody>
      </p:sp>
      <p:sp>
        <p:nvSpPr>
          <p:cNvPr id="60" name="Szövegdoboz 59">
            <a:extLst>
              <a:ext uri="{FF2B5EF4-FFF2-40B4-BE49-F238E27FC236}">
                <a16:creationId xmlns:a16="http://schemas.microsoft.com/office/drawing/2014/main" id="{0839430F-9418-4C74-8357-2B285C32538F}"/>
              </a:ext>
            </a:extLst>
          </p:cNvPr>
          <p:cNvSpPr txBox="1"/>
          <p:nvPr/>
        </p:nvSpPr>
        <p:spPr>
          <a:xfrm>
            <a:off x="1631645" y="4685817"/>
            <a:ext cx="187615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bezár / </a:t>
            </a:r>
            <a:r>
              <a:rPr lang="hu-HU" dirty="0" err="1">
                <a:ea typeface="Cambria Math" pitchFamily="18" charset="0"/>
              </a:rPr>
              <a:t>send</a:t>
            </a:r>
            <a:r>
              <a:rPr lang="hu-HU" dirty="0">
                <a:ea typeface="Cambria Math" pitchFamily="18" charset="0"/>
              </a:rPr>
              <a:t> </a:t>
            </a:r>
            <a:r>
              <a:rPr lang="hu-HU" dirty="0" err="1">
                <a:ea typeface="Cambria Math" pitchFamily="18" charset="0"/>
              </a:rPr>
              <a:t>close</a:t>
            </a:r>
            <a:endParaRPr lang="hu-HU" dirty="0">
              <a:ea typeface="Cambria Math" pitchFamily="18" charset="0"/>
            </a:endParaRPr>
          </a:p>
        </p:txBody>
      </p:sp>
      <p:sp>
        <p:nvSpPr>
          <p:cNvPr id="61" name="Lekerekített téglalap 6">
            <a:extLst>
              <a:ext uri="{FF2B5EF4-FFF2-40B4-BE49-F238E27FC236}">
                <a16:creationId xmlns:a16="http://schemas.microsoft.com/office/drawing/2014/main" id="{819C044D-FABA-496F-83D8-39DC1111D59B}"/>
              </a:ext>
            </a:extLst>
          </p:cNvPr>
          <p:cNvSpPr/>
          <p:nvPr/>
        </p:nvSpPr>
        <p:spPr>
          <a:xfrm>
            <a:off x="4017894" y="4925758"/>
            <a:ext cx="4769950" cy="14241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Lámpa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62" name="Egyenes összekötő 61">
            <a:extLst>
              <a:ext uri="{FF2B5EF4-FFF2-40B4-BE49-F238E27FC236}">
                <a16:creationId xmlns:a16="http://schemas.microsoft.com/office/drawing/2014/main" id="{4E9FAE65-D71F-47CE-BCA8-5D7E0FEC5739}"/>
              </a:ext>
            </a:extLst>
          </p:cNvPr>
          <p:cNvCxnSpPr>
            <a:cxnSpLocks/>
          </p:cNvCxnSpPr>
          <p:nvPr/>
        </p:nvCxnSpPr>
        <p:spPr>
          <a:xfrm>
            <a:off x="4017894" y="5337817"/>
            <a:ext cx="4769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Lekerekített téglalap 8">
            <a:extLst>
              <a:ext uri="{FF2B5EF4-FFF2-40B4-BE49-F238E27FC236}">
                <a16:creationId xmlns:a16="http://schemas.microsoft.com/office/drawing/2014/main" id="{4FF593AC-6203-4B7E-B0D3-10BDA66F68FA}"/>
              </a:ext>
            </a:extLst>
          </p:cNvPr>
          <p:cNvSpPr/>
          <p:nvPr/>
        </p:nvSpPr>
        <p:spPr>
          <a:xfrm>
            <a:off x="4696872" y="5571267"/>
            <a:ext cx="921885" cy="5360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nem </a:t>
            </a:r>
          </a:p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világít</a:t>
            </a:r>
          </a:p>
        </p:txBody>
      </p:sp>
      <p:sp>
        <p:nvSpPr>
          <p:cNvPr id="64" name="Lekerekített téglalap 9">
            <a:extLst>
              <a:ext uri="{FF2B5EF4-FFF2-40B4-BE49-F238E27FC236}">
                <a16:creationId xmlns:a16="http://schemas.microsoft.com/office/drawing/2014/main" id="{483C9CAF-613A-4908-938F-499A48BB0F70}"/>
              </a:ext>
            </a:extLst>
          </p:cNvPr>
          <p:cNvSpPr/>
          <p:nvPr/>
        </p:nvSpPr>
        <p:spPr>
          <a:xfrm>
            <a:off x="7738145" y="5562170"/>
            <a:ext cx="921885" cy="5360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világít</a:t>
            </a:r>
            <a:endParaRPr lang="hu-H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5" name="Ellipszis 64">
            <a:extLst>
              <a:ext uri="{FF2B5EF4-FFF2-40B4-BE49-F238E27FC236}">
                <a16:creationId xmlns:a16="http://schemas.microsoft.com/office/drawing/2014/main" id="{1A1A49CE-93F7-4A32-AF99-781B03611537}"/>
              </a:ext>
            </a:extLst>
          </p:cNvPr>
          <p:cNvSpPr/>
          <p:nvPr/>
        </p:nvSpPr>
        <p:spPr>
          <a:xfrm>
            <a:off x="4088474" y="5731268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66" name="Egyenes összekötő nyíllal 65">
            <a:extLst>
              <a:ext uri="{FF2B5EF4-FFF2-40B4-BE49-F238E27FC236}">
                <a16:creationId xmlns:a16="http://schemas.microsoft.com/office/drawing/2014/main" id="{20FE0814-4BA8-4F92-AEE5-8ACD12CD8CF5}"/>
              </a:ext>
            </a:extLst>
          </p:cNvPr>
          <p:cNvCxnSpPr>
            <a:cxnSpLocks/>
            <a:stCxn id="65" idx="6"/>
            <a:endCxn id="63" idx="1"/>
          </p:cNvCxnSpPr>
          <p:nvPr/>
        </p:nvCxnSpPr>
        <p:spPr>
          <a:xfrm>
            <a:off x="4304498" y="5839280"/>
            <a:ext cx="39237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>
            <a:extLst>
              <a:ext uri="{FF2B5EF4-FFF2-40B4-BE49-F238E27FC236}">
                <a16:creationId xmlns:a16="http://schemas.microsoft.com/office/drawing/2014/main" id="{13D78783-EBF4-4C1A-A3AF-2245BF2EC8EA}"/>
              </a:ext>
            </a:extLst>
          </p:cNvPr>
          <p:cNvCxnSpPr>
            <a:cxnSpLocks/>
          </p:cNvCxnSpPr>
          <p:nvPr/>
        </p:nvCxnSpPr>
        <p:spPr>
          <a:xfrm flipV="1">
            <a:off x="5634836" y="5706787"/>
            <a:ext cx="2093089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>
            <a:extLst>
              <a:ext uri="{FF2B5EF4-FFF2-40B4-BE49-F238E27FC236}">
                <a16:creationId xmlns:a16="http://schemas.microsoft.com/office/drawing/2014/main" id="{AA2C613E-5A3A-41F5-BA71-7E07A24E8363}"/>
              </a:ext>
            </a:extLst>
          </p:cNvPr>
          <p:cNvCxnSpPr>
            <a:cxnSpLocks/>
          </p:cNvCxnSpPr>
          <p:nvPr/>
        </p:nvCxnSpPr>
        <p:spPr>
          <a:xfrm flipH="1">
            <a:off x="5634837" y="6022677"/>
            <a:ext cx="209308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zövegdoboz 68">
            <a:extLst>
              <a:ext uri="{FF2B5EF4-FFF2-40B4-BE49-F238E27FC236}">
                <a16:creationId xmlns:a16="http://schemas.microsoft.com/office/drawing/2014/main" id="{3A6A875B-070B-456C-B606-E120ACCC1E83}"/>
              </a:ext>
            </a:extLst>
          </p:cNvPr>
          <p:cNvSpPr txBox="1"/>
          <p:nvPr/>
        </p:nvSpPr>
        <p:spPr>
          <a:xfrm>
            <a:off x="5362228" y="5343058"/>
            <a:ext cx="2700611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 err="1">
                <a:ea typeface="Cambria Math" pitchFamily="18" charset="0"/>
              </a:rPr>
              <a:t>press</a:t>
            </a:r>
            <a:r>
              <a:rPr lang="hu-HU" dirty="0">
                <a:ea typeface="Cambria Math" pitchFamily="18" charset="0"/>
              </a:rPr>
              <a:t>, </a:t>
            </a:r>
            <a:r>
              <a:rPr lang="hu-HU" dirty="0" err="1">
                <a:ea typeface="Cambria Math" pitchFamily="18" charset="0"/>
              </a:rPr>
              <a:t>open</a:t>
            </a:r>
            <a:r>
              <a:rPr lang="hu-HU" dirty="0">
                <a:ea typeface="Cambria Math" pitchFamily="18" charset="0"/>
              </a:rPr>
              <a:t> [ ajtó in zárva ]</a:t>
            </a:r>
          </a:p>
        </p:txBody>
      </p:sp>
      <p:sp>
        <p:nvSpPr>
          <p:cNvPr id="70" name="Szövegdoboz 69">
            <a:extLst>
              <a:ext uri="{FF2B5EF4-FFF2-40B4-BE49-F238E27FC236}">
                <a16:creationId xmlns:a16="http://schemas.microsoft.com/office/drawing/2014/main" id="{03EE71B5-516C-42E9-A941-669416D673B1}"/>
              </a:ext>
            </a:extLst>
          </p:cNvPr>
          <p:cNvSpPr txBox="1"/>
          <p:nvPr/>
        </p:nvSpPr>
        <p:spPr>
          <a:xfrm>
            <a:off x="5140723" y="5686634"/>
            <a:ext cx="3075457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u-HU" dirty="0" err="1">
                <a:ea typeface="Cambria Math" pitchFamily="18" charset="0"/>
              </a:rPr>
              <a:t>press</a:t>
            </a:r>
            <a:r>
              <a:rPr lang="hu-HU" dirty="0">
                <a:ea typeface="Cambria Math" pitchFamily="18" charset="0"/>
              </a:rPr>
              <a:t>, </a:t>
            </a:r>
            <a:r>
              <a:rPr lang="hu-HU" dirty="0" err="1">
                <a:ea typeface="Cambria Math" pitchFamily="18" charset="0"/>
              </a:rPr>
              <a:t>close</a:t>
            </a:r>
            <a:r>
              <a:rPr lang="hu-HU" dirty="0">
                <a:ea typeface="Cambria Math" pitchFamily="18" charset="0"/>
              </a:rPr>
              <a:t> </a:t>
            </a:r>
          </a:p>
          <a:p>
            <a:pPr algn="ctr"/>
            <a:r>
              <a:rPr lang="hu-HU" dirty="0">
                <a:ea typeface="Cambria Math" pitchFamily="18" charset="0"/>
              </a:rPr>
              <a:t>[ </a:t>
            </a:r>
            <a:r>
              <a:rPr lang="hu-HU" dirty="0" err="1">
                <a:ea typeface="Cambria Math" pitchFamily="18" charset="0"/>
              </a:rPr>
              <a:t>mikro.magnetron</a:t>
            </a:r>
            <a:r>
              <a:rPr lang="hu-HU" dirty="0">
                <a:ea typeface="Cambria Math" pitchFamily="18" charset="0"/>
              </a:rPr>
              <a:t> in üzemel ]</a:t>
            </a:r>
          </a:p>
        </p:txBody>
      </p:sp>
    </p:spTree>
    <p:extLst>
      <p:ext uri="{BB962C8B-B14F-4D97-AF65-F5344CB8AC3E}">
        <p14:creationId xmlns:p14="http://schemas.microsoft.com/office/powerpoint/2010/main" val="423053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6" grpId="0"/>
      <p:bldP spid="43" grpId="0"/>
      <p:bldP spid="51" grpId="0" animBg="1"/>
      <p:bldP spid="53" grpId="0" animBg="1"/>
      <p:bldP spid="54" grpId="0" animBg="1"/>
      <p:bldP spid="55" grpId="0" animBg="1"/>
      <p:bldP spid="59" grpId="0"/>
      <p:bldP spid="60" grpId="0"/>
      <p:bldP spid="61" grpId="0" animBg="1"/>
      <p:bldP spid="63" grpId="0" animBg="1"/>
      <p:bldP spid="64" grpId="0" animBg="1"/>
      <p:bldP spid="65" grpId="0" animBg="1"/>
      <p:bldP spid="69" grpId="0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20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3" name="Rectangle 102">
            <a:extLst>
              <a:ext uri="{FF2B5EF4-FFF2-40B4-BE49-F238E27FC236}">
                <a16:creationId xmlns:a16="http://schemas.microsoft.com/office/drawing/2014/main" id="{510E5614-660D-4023-870C-733C5C880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08" y="3319782"/>
            <a:ext cx="5345324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n,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m,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c);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~System();</a:t>
            </a:r>
          </a:p>
          <a:p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Labor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vector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*&gt;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vector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*&gt;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18" name="Rectangle 102">
            <a:extLst>
              <a:ext uri="{FF2B5EF4-FFF2-40B4-BE49-F238E27FC236}">
                <a16:creationId xmlns:a16="http://schemas.microsoft.com/office/drawing/2014/main" id="{4F6107AD-C386-49DD-9C59-D049B6F0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143" y="180848"/>
            <a:ext cx="5345324" cy="44012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System::System(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n,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m,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c) :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(c)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 = 0; i &lt; n; ++i){</a:t>
            </a:r>
          </a:p>
          <a:p>
            <a:pPr lvl="2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*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new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(i+1,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crews.push_back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j = 0; j &lt; m; ++j){</a:t>
            </a:r>
          </a:p>
          <a:p>
            <a:pPr lvl="2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*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new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(j+1,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students.push_back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System::~System()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 = 0; i&lt;(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crews.size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();++i){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delete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[i];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j = 0; j&lt;(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students.size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();++j){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delete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[j];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</p:txBody>
      </p:sp>
      <p:sp>
        <p:nvSpPr>
          <p:cNvPr id="19" name="Cím 1">
            <a:extLst>
              <a:ext uri="{FF2B5EF4-FFF2-40B4-BE49-F238E27FC236}">
                <a16:creationId xmlns:a16="http://schemas.microsoft.com/office/drawing/2014/main" id="{44EDAB2A-F6A2-4CA2-86D8-8CD18E69683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System</a:t>
            </a:r>
            <a:endParaRPr lang="en-US" dirty="0"/>
          </a:p>
        </p:txBody>
      </p:sp>
      <p:sp>
        <p:nvSpPr>
          <p:cNvPr id="20" name="Rectangle 102">
            <a:extLst>
              <a:ext uri="{FF2B5EF4-FFF2-40B4-BE49-F238E27FC236}">
                <a16:creationId xmlns:a16="http://schemas.microsoft.com/office/drawing/2014/main" id="{19238957-D0E0-4D35-9FD7-A70E6084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4" y="1410887"/>
            <a:ext cx="2893591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main()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System sys(1,2,2);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0;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</p:txBody>
      </p:sp>
      <p:sp>
        <p:nvSpPr>
          <p:cNvPr id="21" name="Rectangle 105">
            <a:extLst>
              <a:ext uri="{FF2B5EF4-FFF2-40B4-BE49-F238E27FC236}">
                <a16:creationId xmlns:a16="http://schemas.microsoft.com/office/drawing/2014/main" id="{86A35928-7032-4EEC-8BCC-3A4E2B3A5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9466" y="4125212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/>
              <a:t>system.cpp</a:t>
            </a:r>
          </a:p>
        </p:txBody>
      </p:sp>
      <p:sp>
        <p:nvSpPr>
          <p:cNvPr id="22" name="Rectangle 105">
            <a:extLst>
              <a:ext uri="{FF2B5EF4-FFF2-40B4-BE49-F238E27FC236}">
                <a16:creationId xmlns:a16="http://schemas.microsoft.com/office/drawing/2014/main" id="{5AEA6C36-E292-4670-9864-C3A306EA9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532" y="5753223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system.h</a:t>
            </a:r>
            <a:endParaRPr lang="hu-HU" sz="1633" dirty="0"/>
          </a:p>
        </p:txBody>
      </p:sp>
      <p:sp>
        <p:nvSpPr>
          <p:cNvPr id="23" name="Rectangle 105">
            <a:extLst>
              <a:ext uri="{FF2B5EF4-FFF2-40B4-BE49-F238E27FC236}">
                <a16:creationId xmlns:a16="http://schemas.microsoft.com/office/drawing/2014/main" id="{6355DD7D-945E-47EB-910D-9EB6D8D30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125" y="2339041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/>
              <a:t>main.cpp</a:t>
            </a:r>
          </a:p>
        </p:txBody>
      </p:sp>
      <p:sp>
        <p:nvSpPr>
          <p:cNvPr id="24" name="2. sz. felirat 4">
            <a:extLst>
              <a:ext uri="{FF2B5EF4-FFF2-40B4-BE49-F238E27FC236}">
                <a16:creationId xmlns:a16="http://schemas.microsoft.com/office/drawing/2014/main" id="{35630CD9-8932-40DC-A566-13AAF7A0D8A4}"/>
              </a:ext>
            </a:extLst>
          </p:cNvPr>
          <p:cNvSpPr/>
          <p:nvPr/>
        </p:nvSpPr>
        <p:spPr bwMode="auto">
          <a:xfrm>
            <a:off x="4298731" y="4755998"/>
            <a:ext cx="4661061" cy="1098263"/>
          </a:xfrm>
          <a:prstGeom prst="borderCallout2">
            <a:avLst>
              <a:gd name="adj1" fmla="val 57975"/>
              <a:gd name="adj2" fmla="val -730"/>
              <a:gd name="adj3" fmla="val 57975"/>
              <a:gd name="adj4" fmla="val -5746"/>
              <a:gd name="adj5" fmla="val 86582"/>
              <a:gd name="adj6" fmla="val -14032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Az őrfeltételes várakozó utasítások megvalósításához 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használt szemafor és feltételes változó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#include </a:t>
            </a:r>
            <a:r>
              <a:rPr lang="hu-HU" sz="1600" dirty="0"/>
              <a:t> </a:t>
            </a:r>
            <a:r>
              <a:rPr lang="en-US" sz="1600" dirty="0"/>
              <a:t>&lt;mutex&gt;</a:t>
            </a:r>
            <a:endParaRPr lang="hu-HU" sz="1600" dirty="0"/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#include </a:t>
            </a:r>
            <a:r>
              <a:rPr lang="hu-HU" sz="1600" dirty="0"/>
              <a:t> </a:t>
            </a:r>
            <a:r>
              <a:rPr lang="en-US" sz="1600" dirty="0"/>
              <a:t>&lt;</a:t>
            </a:r>
            <a:r>
              <a:rPr lang="en-US" sz="1600" dirty="0" err="1"/>
              <a:t>condition_variable</a:t>
            </a:r>
            <a:r>
              <a:rPr lang="en-US" sz="1600" dirty="0"/>
              <a:t>&gt;</a:t>
            </a:r>
            <a:endParaRPr lang="hu-HU" sz="16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EA4DFBE-9416-4231-B417-DC3594BA876F}"/>
              </a:ext>
            </a:extLst>
          </p:cNvPr>
          <p:cNvSpPr txBox="1"/>
          <p:nvPr/>
        </p:nvSpPr>
        <p:spPr>
          <a:xfrm>
            <a:off x="628650" y="5430684"/>
            <a:ext cx="3406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mutex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hu-HU" sz="1400" dirty="0" err="1">
                <a:latin typeface="Courier New" pitchFamily="49" charset="0"/>
                <a:cs typeface="Courier New" pitchFamily="49" charset="0"/>
              </a:rPr>
              <a:t>mu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 _cond;</a:t>
            </a:r>
          </a:p>
        </p:txBody>
      </p:sp>
    </p:spTree>
    <p:extLst>
      <p:ext uri="{BB962C8B-B14F-4D97-AF65-F5344CB8AC3E}">
        <p14:creationId xmlns:p14="http://schemas.microsoft.com/office/powerpoint/2010/main" val="21875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1" grpId="0" animBg="1"/>
      <p:bldP spid="22" grpId="0" animBg="1"/>
      <p:bldP spid="24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21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628650" y="231597"/>
            <a:ext cx="7971886" cy="61247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i, System *s ) 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(s), _life(&amp;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Student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 {}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private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 *_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thread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_life;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true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){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off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unique_lock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mutex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&gt;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(!(_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()&lt;_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lab.getCap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&amp;&amp; </a:t>
            </a:r>
          </a:p>
          <a:p>
            <a:pPr lvl="4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()==0 &amp;&amp;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lab.getReq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()==0) ) 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pPr lvl="4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cond.notify_one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lab.enterUser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lock.unlock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lab.exitUser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cond.notify_one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off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 …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 … 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8" name="2. sz. felirat 4">
            <a:extLst>
              <a:ext uri="{FF2B5EF4-FFF2-40B4-BE49-F238E27FC236}">
                <a16:creationId xmlns:a16="http://schemas.microsoft.com/office/drawing/2014/main" id="{25FC6084-441D-4056-B820-969B23F3CBBF}"/>
              </a:ext>
            </a:extLst>
          </p:cNvPr>
          <p:cNvSpPr/>
          <p:nvPr/>
        </p:nvSpPr>
        <p:spPr bwMode="auto">
          <a:xfrm>
            <a:off x="5019393" y="615991"/>
            <a:ext cx="2810813" cy="430083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121969"/>
              <a:gd name="adj6" fmla="val -19324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külön szálon indul az állapotgép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#include </a:t>
            </a:r>
            <a:r>
              <a:rPr lang="hu-HU" sz="1600" dirty="0"/>
              <a:t> </a:t>
            </a:r>
            <a:r>
              <a:rPr lang="en-US" sz="1600" dirty="0"/>
              <a:t>&lt;thread&gt;</a:t>
            </a:r>
            <a:endParaRPr lang="hu-HU" sz="1600" dirty="0"/>
          </a:p>
        </p:txBody>
      </p:sp>
      <p:sp>
        <p:nvSpPr>
          <p:cNvPr id="9" name="Rectangle 105">
            <a:extLst>
              <a:ext uri="{FF2B5EF4-FFF2-40B4-BE49-F238E27FC236}">
                <a16:creationId xmlns:a16="http://schemas.microsoft.com/office/drawing/2014/main" id="{4FC9A4B6-605D-4870-A24D-D2D04F64A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536" y="5899510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student.h</a:t>
            </a:r>
            <a:endParaRPr lang="hu-HU" sz="1633" dirty="0"/>
          </a:p>
        </p:txBody>
      </p:sp>
      <p:sp>
        <p:nvSpPr>
          <p:cNvPr id="12" name="2. sz. felirat 4">
            <a:extLst>
              <a:ext uri="{FF2B5EF4-FFF2-40B4-BE49-F238E27FC236}">
                <a16:creationId xmlns:a16="http://schemas.microsoft.com/office/drawing/2014/main" id="{435BCAAE-47AB-40C6-8F5C-F627EA8C81D9}"/>
              </a:ext>
            </a:extLst>
          </p:cNvPr>
          <p:cNvSpPr/>
          <p:nvPr/>
        </p:nvSpPr>
        <p:spPr bwMode="auto">
          <a:xfrm>
            <a:off x="4614593" y="5305964"/>
            <a:ext cx="4133818" cy="593546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-9133"/>
              <a:gd name="adj6" fmla="val -13668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Mivel ilyenkor változik a labor állapota, érdemes </a:t>
            </a:r>
            <a:br>
              <a:rPr lang="hu-HU" sz="1600" dirty="0"/>
            </a:br>
            <a:r>
              <a:rPr lang="hu-HU" sz="1600" dirty="0"/>
              <a:t>elindítani egy már blokkolt másik szálat.</a:t>
            </a:r>
          </a:p>
        </p:txBody>
      </p:sp>
    </p:spTree>
    <p:extLst>
      <p:ext uri="{BB962C8B-B14F-4D97-AF65-F5344CB8AC3E}">
        <p14:creationId xmlns:p14="http://schemas.microsoft.com/office/powerpoint/2010/main" val="2078225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2">
            <a:extLst>
              <a:ext uri="{FF2B5EF4-FFF2-40B4-BE49-F238E27FC236}">
                <a16:creationId xmlns:a16="http://schemas.microsoft.com/office/drawing/2014/main" id="{DAC0C627-4E32-4F26-928D-46FED4222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63" y="220299"/>
            <a:ext cx="7971886" cy="61247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i, System *s ) 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(s), _life(&amp;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Crew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 {}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private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 *_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thread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_life;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true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){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rest();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unique_lock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mutex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&gt;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lab.wantWork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(!(_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()==0 &amp;&amp;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lab.getWork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()==0) ) {</a:t>
            </a:r>
          </a:p>
          <a:p>
            <a:pPr lvl="4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cond.notify_one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lab.decReq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lab.startWork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lock.unlock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maintain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lab.finishWork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cond.notify_one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rest(){ …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maintain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 … 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22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9" name="Rectangle 105">
            <a:extLst>
              <a:ext uri="{FF2B5EF4-FFF2-40B4-BE49-F238E27FC236}">
                <a16:creationId xmlns:a16="http://schemas.microsoft.com/office/drawing/2014/main" id="{EA6906D6-6CB3-408A-92E2-2E261D470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449" y="5888212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crew.h</a:t>
            </a:r>
            <a:endParaRPr lang="hu-HU" sz="1633" dirty="0"/>
          </a:p>
        </p:txBody>
      </p:sp>
      <p:sp>
        <p:nvSpPr>
          <p:cNvPr id="17" name="2. sz. felirat 4">
            <a:extLst>
              <a:ext uri="{FF2B5EF4-FFF2-40B4-BE49-F238E27FC236}">
                <a16:creationId xmlns:a16="http://schemas.microsoft.com/office/drawing/2014/main" id="{CFFD3097-1421-43C9-8B97-655A8FCFB3EB}"/>
              </a:ext>
            </a:extLst>
          </p:cNvPr>
          <p:cNvSpPr/>
          <p:nvPr/>
        </p:nvSpPr>
        <p:spPr bwMode="auto">
          <a:xfrm>
            <a:off x="4962543" y="601701"/>
            <a:ext cx="2613963" cy="466404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121969"/>
              <a:gd name="adj6" fmla="val -16142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külön szálon indul az állapotgép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#include </a:t>
            </a:r>
            <a:r>
              <a:rPr lang="hu-HU" sz="1600" dirty="0"/>
              <a:t> </a:t>
            </a:r>
            <a:r>
              <a:rPr lang="en-US" sz="1600" dirty="0"/>
              <a:t>&lt;thread&gt;</a:t>
            </a:r>
            <a:endParaRPr lang="hu-HU" sz="1600" dirty="0"/>
          </a:p>
        </p:txBody>
      </p:sp>
      <p:sp>
        <p:nvSpPr>
          <p:cNvPr id="15" name="2. sz. felirat 4">
            <a:extLst>
              <a:ext uri="{FF2B5EF4-FFF2-40B4-BE49-F238E27FC236}">
                <a16:creationId xmlns:a16="http://schemas.microsoft.com/office/drawing/2014/main" id="{A4A4B6B1-1D1C-48D9-ADF8-8629280E98B8}"/>
              </a:ext>
            </a:extLst>
          </p:cNvPr>
          <p:cNvSpPr/>
          <p:nvPr/>
        </p:nvSpPr>
        <p:spPr bwMode="auto">
          <a:xfrm>
            <a:off x="4606506" y="5321525"/>
            <a:ext cx="4138101" cy="456841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-15590"/>
              <a:gd name="adj6" fmla="val -13899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Mivel ilyenkor változik a labor állapota, érdemes </a:t>
            </a:r>
            <a:br>
              <a:rPr lang="hu-HU" sz="1600" dirty="0"/>
            </a:br>
            <a:r>
              <a:rPr lang="hu-HU" sz="1600" dirty="0"/>
              <a:t>elindítani egy már blokkolt másik szálat.</a:t>
            </a:r>
          </a:p>
        </p:txBody>
      </p:sp>
    </p:spTree>
    <p:extLst>
      <p:ext uri="{BB962C8B-B14F-4D97-AF65-F5344CB8AC3E}">
        <p14:creationId xmlns:p14="http://schemas.microsoft.com/office/powerpoint/2010/main" val="3007968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628650" y="1169255"/>
            <a:ext cx="7971886" cy="50475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Labor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Labor(int c):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cap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(c),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(0),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(0),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requiring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(0){}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~Labor(){}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getUser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getWork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getReq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requiring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getCap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cap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enterUser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{ ++_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exitUser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 { --_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startWork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{ ++_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requiring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finishWork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(){ --_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wantWork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 { --_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requiring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++_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work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private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cap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atomic_int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user;</a:t>
            </a:r>
          </a:p>
          <a:p>
            <a:pPr lvl="1"/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atomic_int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work;</a:t>
            </a:r>
          </a:p>
          <a:p>
            <a:pPr lvl="1"/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atomic_int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requiring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23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8" name="2. sz. felirat 4">
            <a:extLst>
              <a:ext uri="{FF2B5EF4-FFF2-40B4-BE49-F238E27FC236}">
                <a16:creationId xmlns:a16="http://schemas.microsoft.com/office/drawing/2014/main" id="{4F0534B8-7CA7-4C17-A8E6-B131698885F2}"/>
              </a:ext>
            </a:extLst>
          </p:cNvPr>
          <p:cNvSpPr/>
          <p:nvPr/>
        </p:nvSpPr>
        <p:spPr bwMode="auto">
          <a:xfrm>
            <a:off x="4366229" y="5061212"/>
            <a:ext cx="2728254" cy="698738"/>
          </a:xfrm>
          <a:prstGeom prst="borderCallout2">
            <a:avLst>
              <a:gd name="adj1" fmla="val 44855"/>
              <a:gd name="adj2" fmla="val -870"/>
              <a:gd name="adj3" fmla="val 44855"/>
              <a:gd name="adj4" fmla="val -11397"/>
              <a:gd name="adj5" fmla="val 67662"/>
              <a:gd name="adj6" fmla="val -24765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Ezen változók műveletei atomi 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módon hajtódnak majd végre.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#include &lt;</a:t>
            </a:r>
            <a:r>
              <a:rPr lang="hu-HU" sz="1600" dirty="0" err="1"/>
              <a:t>atomic</a:t>
            </a:r>
            <a:r>
              <a:rPr lang="en-US" sz="1600" dirty="0"/>
              <a:t>&gt;</a:t>
            </a:r>
            <a:endParaRPr lang="hu-HU" sz="1600" dirty="0"/>
          </a:p>
        </p:txBody>
      </p:sp>
      <p:sp>
        <p:nvSpPr>
          <p:cNvPr id="6" name="Rectangle 105">
            <a:extLst>
              <a:ext uri="{FF2B5EF4-FFF2-40B4-BE49-F238E27FC236}">
                <a16:creationId xmlns:a16="http://schemas.microsoft.com/office/drawing/2014/main" id="{0119B841-6CFF-49FD-A104-EEA3CF37E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536" y="5759950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labor.h</a:t>
            </a:r>
            <a:endParaRPr lang="hu-HU" sz="1633" dirty="0"/>
          </a:p>
        </p:txBody>
      </p:sp>
    </p:spTree>
    <p:extLst>
      <p:ext uri="{BB962C8B-B14F-4D97-AF65-F5344CB8AC3E}">
        <p14:creationId xmlns:p14="http://schemas.microsoft.com/office/powerpoint/2010/main" val="2268958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2BF1DEF3-2D3D-4793-BABD-611B1246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8143" y="6356351"/>
            <a:ext cx="4382219" cy="365125"/>
          </a:xfrm>
        </p:spPr>
        <p:txBody>
          <a:bodyPr/>
          <a:lstStyle/>
          <a:p>
            <a:r>
              <a:rPr lang="hu-HU" dirty="0"/>
              <a:t>Gregorics Tibor: Objektumelvű programozás</a:t>
            </a:r>
            <a:endParaRPr lang="en-US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67058E2-0AAA-4E45-B6C0-C28A94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24</a:t>
            </a:fld>
            <a:endParaRPr lang="en-US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81F69DB0-8D50-4AB6-99D5-514D74F4C8F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Szerver-kliens</a:t>
            </a:r>
            <a:endParaRPr lang="en-US" dirty="0"/>
          </a:p>
        </p:txBody>
      </p:sp>
      <p:sp>
        <p:nvSpPr>
          <p:cNvPr id="17" name="Tartalom helye 2">
            <a:extLst>
              <a:ext uri="{FF2B5EF4-FFF2-40B4-BE49-F238E27FC236}">
                <a16:creationId xmlns:a16="http://schemas.microsoft.com/office/drawing/2014/main" id="{A7F12D19-4400-4B34-A0B8-671FA410D05C}"/>
              </a:ext>
            </a:extLst>
          </p:cNvPr>
          <p:cNvSpPr txBox="1">
            <a:spLocks/>
          </p:cNvSpPr>
          <p:nvPr/>
        </p:nvSpPr>
        <p:spPr>
          <a:xfrm>
            <a:off x="628650" y="1828799"/>
            <a:ext cx="7886700" cy="4103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Modellezzük azt a folyamatot, amikor különféle, egymással párhozamosan zajló tevékenységek (kliensek) ugyanazon erőforrás (szerver) szolgáltatását veszik igénybe kölcsönösen kizárásos módon.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kliensek működésében kétféle szakasz váltakozik.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kritikus szakasz: amikor a kliens a szervert kizárólagos módon használja, ekkor más kliens a szervert nem használhatja</a:t>
            </a:r>
            <a:endParaRPr lang="hu-HU" sz="2000" dirty="0"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nem kritikus szakasz: amikor a kliens a szervertől független tevékenységet végez, amely párhuzamosan folyik más kliensek tevékenységével.</a:t>
            </a:r>
            <a:endParaRPr lang="hu-HU" sz="2000" dirty="0"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Mielőtt egy kliens tevékenysége kritikus szakaszba lépne, meg kell győződnie arról, hogy szabad-e a szerver. Ha nem, azaz másik kliens használja, akkor várakoznia kell a szerver felszabadulásáig.</a:t>
            </a:r>
          </a:p>
        </p:txBody>
      </p:sp>
    </p:spTree>
    <p:extLst>
      <p:ext uri="{BB962C8B-B14F-4D97-AF65-F5344CB8AC3E}">
        <p14:creationId xmlns:p14="http://schemas.microsoft.com/office/powerpoint/2010/main" val="2185680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2437910" y="3602585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2429487" y="3974562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2295867" y="3974562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2280433" y="3742805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2280433" y="3275997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21" name="Egyenes összekötő nyíllal 20"/>
          <p:cNvCxnSpPr>
            <a:cxnSpLocks noChangeShapeType="1"/>
            <a:stCxn id="2" idx="2"/>
          </p:cNvCxnSpPr>
          <p:nvPr/>
        </p:nvCxnSpPr>
        <p:spPr bwMode="auto">
          <a:xfrm flipH="1">
            <a:off x="2726057" y="2079196"/>
            <a:ext cx="1389475" cy="156680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Használati eset diagram</a:t>
            </a:r>
            <a:endParaRPr lang="en-US" dirty="0"/>
          </a:p>
        </p:txBody>
      </p:sp>
      <p:sp>
        <p:nvSpPr>
          <p:cNvPr id="2" name="Ellipszis 1">
            <a:extLst>
              <a:ext uri="{FF2B5EF4-FFF2-40B4-BE49-F238E27FC236}">
                <a16:creationId xmlns:a16="http://schemas.microsoft.com/office/drawing/2014/main" id="{EBF132FE-95C3-4845-8075-2B5E13178969}"/>
              </a:ext>
            </a:extLst>
          </p:cNvPr>
          <p:cNvSpPr/>
          <p:nvPr/>
        </p:nvSpPr>
        <p:spPr>
          <a:xfrm>
            <a:off x="4115532" y="1820131"/>
            <a:ext cx="173856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lefoglalja szervert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86B7DD01-D778-4859-B800-C17DA0535FEC}"/>
              </a:ext>
            </a:extLst>
          </p:cNvPr>
          <p:cNvSpPr/>
          <p:nvPr/>
        </p:nvSpPr>
        <p:spPr>
          <a:xfrm>
            <a:off x="4115532" y="4115371"/>
            <a:ext cx="1738563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elengedi a szervert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Ellipszis 24">
            <a:extLst>
              <a:ext uri="{FF2B5EF4-FFF2-40B4-BE49-F238E27FC236}">
                <a16:creationId xmlns:a16="http://schemas.microsoft.com/office/drawing/2014/main" id="{3134E7A4-E77B-4DE7-90DA-DCF11A627896}"/>
              </a:ext>
            </a:extLst>
          </p:cNvPr>
          <p:cNvSpPr/>
          <p:nvPr/>
        </p:nvSpPr>
        <p:spPr>
          <a:xfrm>
            <a:off x="4127313" y="5318831"/>
            <a:ext cx="1726780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mást csinál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C8C1A206-1891-451C-A9B5-B8D87D4747CC}"/>
              </a:ext>
            </a:extLst>
          </p:cNvPr>
          <p:cNvCxnSpPr>
            <a:cxnSpLocks noChangeShapeType="1"/>
            <a:stCxn id="24" idx="2"/>
          </p:cNvCxnSpPr>
          <p:nvPr/>
        </p:nvCxnSpPr>
        <p:spPr bwMode="auto">
          <a:xfrm flipH="1" flipV="1">
            <a:off x="2743837" y="3787070"/>
            <a:ext cx="1371695" cy="58736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41" name="Egyenes összekötő nyíllal 40">
            <a:extLst>
              <a:ext uri="{FF2B5EF4-FFF2-40B4-BE49-F238E27FC236}">
                <a16:creationId xmlns:a16="http://schemas.microsoft.com/office/drawing/2014/main" id="{AC8C8E95-FC36-49DE-93CA-8DC0082906E7}"/>
              </a:ext>
            </a:extLst>
          </p:cNvPr>
          <p:cNvCxnSpPr>
            <a:cxnSpLocks noChangeShapeType="1"/>
            <a:stCxn id="25" idx="2"/>
          </p:cNvCxnSpPr>
          <p:nvPr/>
        </p:nvCxnSpPr>
        <p:spPr bwMode="auto">
          <a:xfrm flipH="1" flipV="1">
            <a:off x="2726057" y="3846283"/>
            <a:ext cx="1401256" cy="17316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2" name="Dia számának helye 4">
            <a:extLst>
              <a:ext uri="{FF2B5EF4-FFF2-40B4-BE49-F238E27FC236}">
                <a16:creationId xmlns:a16="http://schemas.microsoft.com/office/drawing/2014/main" id="{15089907-32E8-4BA3-A7A9-4310C02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25</a:t>
            </a:fld>
            <a:endParaRPr lang="en-US"/>
          </a:p>
        </p:txBody>
      </p:sp>
      <p:sp>
        <p:nvSpPr>
          <p:cNvPr id="44" name="Élőláb helye 11">
            <a:extLst>
              <a:ext uri="{FF2B5EF4-FFF2-40B4-BE49-F238E27FC236}">
                <a16:creationId xmlns:a16="http://schemas.microsoft.com/office/drawing/2014/main" id="{2D01EC66-47EB-493D-83A7-3B6D433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AA673659-9D20-4EC5-8B99-E258BDC562B7}"/>
              </a:ext>
            </a:extLst>
          </p:cNvPr>
          <p:cNvSpPr txBox="1"/>
          <p:nvPr/>
        </p:nvSpPr>
        <p:spPr>
          <a:xfrm>
            <a:off x="2131887" y="4229110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kliens</a:t>
            </a:r>
            <a:endParaRPr lang="en-US" sz="1400" dirty="0"/>
          </a:p>
        </p:txBody>
      </p:sp>
      <p:sp>
        <p:nvSpPr>
          <p:cNvPr id="55" name="Ellipszis 54">
            <a:extLst>
              <a:ext uri="{FF2B5EF4-FFF2-40B4-BE49-F238E27FC236}">
                <a16:creationId xmlns:a16="http://schemas.microsoft.com/office/drawing/2014/main" id="{6EE962EF-ED17-49EB-8FEF-C44566EFFAA5}"/>
              </a:ext>
            </a:extLst>
          </p:cNvPr>
          <p:cNvSpPr/>
          <p:nvPr/>
        </p:nvSpPr>
        <p:spPr>
          <a:xfrm>
            <a:off x="4115532" y="2893717"/>
            <a:ext cx="173856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használja a szervert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Egyenes összekötő nyíllal 55">
            <a:extLst>
              <a:ext uri="{FF2B5EF4-FFF2-40B4-BE49-F238E27FC236}">
                <a16:creationId xmlns:a16="http://schemas.microsoft.com/office/drawing/2014/main" id="{00DDD380-5BAB-4F78-912E-EA428D059D42}"/>
              </a:ext>
            </a:extLst>
          </p:cNvPr>
          <p:cNvCxnSpPr>
            <a:cxnSpLocks noChangeShapeType="1"/>
            <a:stCxn id="55" idx="2"/>
          </p:cNvCxnSpPr>
          <p:nvPr/>
        </p:nvCxnSpPr>
        <p:spPr bwMode="auto">
          <a:xfrm flipH="1">
            <a:off x="2736540" y="3152782"/>
            <a:ext cx="1378992" cy="55243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6384F715-A39A-4F6F-90E3-0A5E4BA0D1D2}"/>
              </a:ext>
            </a:extLst>
          </p:cNvPr>
          <p:cNvCxnSpPr>
            <a:cxnSpLocks/>
            <a:stCxn id="2" idx="4"/>
            <a:endCxn id="55" idx="0"/>
          </p:cNvCxnSpPr>
          <p:nvPr/>
        </p:nvCxnSpPr>
        <p:spPr>
          <a:xfrm>
            <a:off x="4984813" y="2338261"/>
            <a:ext cx="0" cy="555456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>
            <a:extLst>
              <a:ext uri="{FF2B5EF4-FFF2-40B4-BE49-F238E27FC236}">
                <a16:creationId xmlns:a16="http://schemas.microsoft.com/office/drawing/2014/main" id="{D0F2E1D8-8F07-4840-9811-73225D056867}"/>
              </a:ext>
            </a:extLst>
          </p:cNvPr>
          <p:cNvCxnSpPr>
            <a:cxnSpLocks/>
            <a:stCxn id="55" idx="4"/>
            <a:endCxn id="24" idx="0"/>
          </p:cNvCxnSpPr>
          <p:nvPr/>
        </p:nvCxnSpPr>
        <p:spPr>
          <a:xfrm>
            <a:off x="4984813" y="3411847"/>
            <a:ext cx="1" cy="703524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C39ECB33-C996-4948-BE56-B27D727D599E}"/>
              </a:ext>
            </a:extLst>
          </p:cNvPr>
          <p:cNvSpPr txBox="1"/>
          <p:nvPr/>
        </p:nvSpPr>
        <p:spPr>
          <a:xfrm>
            <a:off x="5022668" y="2462100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 </a:t>
            </a:r>
            <a:r>
              <a:rPr lang="hu-HU" sz="1400" dirty="0" err="1"/>
              <a:t>precede</a:t>
            </a:r>
            <a:r>
              <a:rPr lang="hu-HU" sz="1400" dirty="0"/>
              <a:t> &gt;&gt;</a:t>
            </a:r>
            <a:endParaRPr lang="en-US" sz="1400" dirty="0"/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5B9898E1-066B-447C-94E9-6D4150F92FD6}"/>
              </a:ext>
            </a:extLst>
          </p:cNvPr>
          <p:cNvSpPr txBox="1"/>
          <p:nvPr/>
        </p:nvSpPr>
        <p:spPr>
          <a:xfrm>
            <a:off x="5022668" y="3582688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 </a:t>
            </a:r>
            <a:r>
              <a:rPr lang="hu-HU" sz="1400" dirty="0" err="1"/>
              <a:t>precede</a:t>
            </a:r>
            <a:r>
              <a:rPr lang="hu-HU" sz="1400" dirty="0"/>
              <a:t> &gt;&gt;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54012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73B881-B25B-4880-9FDA-A034BDB3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Elemzés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DA092F-9394-416A-A539-6621A378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4137"/>
            <a:ext cx="7886700" cy="3662447"/>
          </a:xfrm>
          <a:solidFill>
            <a:schemeClr val="accent4">
              <a:lumMod val="20000"/>
              <a:lumOff val="8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Objektumok: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teljes rendszer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cs typeface="Arial" charset="0"/>
              </a:rPr>
              <a:t>szerver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cs typeface="Arial" charset="0"/>
              </a:rPr>
              <a:t>kliensek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Objektumok közötti kapcsolatok: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A rendszer része a szerver és kettőnél több kliens.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Egyszerre egy kliens használhatja a szervert.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Objektumok tevékenységei: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A szervert le lehet foglalni egy kliens számára, majd elengedni.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/>
              <a:t>Egy kliens használja a szervert, vagy valami mást csinál.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2E1072-134E-4AF2-8214-1524E86F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Élőláb helye 11">
            <a:extLst>
              <a:ext uri="{FF2B5EF4-FFF2-40B4-BE49-F238E27FC236}">
                <a16:creationId xmlns:a16="http://schemas.microsoft.com/office/drawing/2014/main" id="{0C3F9FBE-43FE-4AA9-9030-BF142B7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36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ACCB4775-8378-48AC-8574-361F02CBE0DD}" type="slidenum">
              <a:rPr lang="hu-HU" smtClean="0">
                <a:solidFill>
                  <a:schemeClr val="tx1"/>
                </a:solidFill>
              </a:rPr>
              <a:pPr/>
              <a:t>27</a:t>
            </a:fld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484408" y="6381750"/>
            <a:ext cx="4684143" cy="47625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Gregorics Tibor: Objektumelvű programozás</a:t>
            </a:r>
          </a:p>
        </p:txBody>
      </p:sp>
      <p:sp>
        <p:nvSpPr>
          <p:cNvPr id="2" name="Téglalap 1"/>
          <p:cNvSpPr/>
          <p:nvPr/>
        </p:nvSpPr>
        <p:spPr>
          <a:xfrm>
            <a:off x="3600916" y="2238279"/>
            <a:ext cx="1469876" cy="64807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>
                <a:solidFill>
                  <a:schemeClr val="tx1"/>
                </a:solidFill>
              </a:rPr>
              <a:t>Rendszer</a:t>
            </a:r>
          </a:p>
        </p:txBody>
      </p:sp>
      <p:sp>
        <p:nvSpPr>
          <p:cNvPr id="7" name="Téglalap 6"/>
          <p:cNvSpPr/>
          <p:nvPr/>
        </p:nvSpPr>
        <p:spPr>
          <a:xfrm>
            <a:off x="1587062" y="3822454"/>
            <a:ext cx="1611438" cy="136363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>
                <a:solidFill>
                  <a:schemeClr val="tx1"/>
                </a:solidFill>
              </a:rPr>
              <a:t>Szerver</a:t>
            </a:r>
          </a:p>
          <a:p>
            <a:endParaRPr lang="hu-HU" sz="2000" dirty="0">
              <a:solidFill>
                <a:schemeClr val="tx1"/>
              </a:solidFill>
              <a:ea typeface="Cambria Math" pitchFamily="18" charset="0"/>
            </a:endParaRPr>
          </a:p>
          <a:p>
            <a:r>
              <a:rPr lang="hu-HU" sz="2000" dirty="0">
                <a:solidFill>
                  <a:schemeClr val="tx1"/>
                </a:solidFill>
                <a:ea typeface="Cambria Math" pitchFamily="18" charset="0"/>
              </a:rPr>
              <a:t>lefoglal() </a:t>
            </a:r>
          </a:p>
          <a:p>
            <a:r>
              <a:rPr lang="hu-HU" sz="2000" dirty="0">
                <a:solidFill>
                  <a:schemeClr val="tx1"/>
                </a:solidFill>
                <a:ea typeface="Cambria Math" pitchFamily="18" charset="0"/>
              </a:rPr>
              <a:t>elenged()</a:t>
            </a:r>
          </a:p>
        </p:txBody>
      </p:sp>
      <p:sp>
        <p:nvSpPr>
          <p:cNvPr id="9" name="Téglalap 8"/>
          <p:cNvSpPr/>
          <p:nvPr/>
        </p:nvSpPr>
        <p:spPr>
          <a:xfrm>
            <a:off x="5372143" y="3822455"/>
            <a:ext cx="1606726" cy="136363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>
                <a:solidFill>
                  <a:schemeClr val="tx1"/>
                </a:solidFill>
              </a:rPr>
              <a:t>Kliens</a:t>
            </a:r>
          </a:p>
          <a:p>
            <a:endParaRPr lang="hu-HU" sz="2000" dirty="0">
              <a:solidFill>
                <a:schemeClr val="tx1"/>
              </a:solidFill>
              <a:ea typeface="Cambria Math" pitchFamily="18" charset="0"/>
            </a:endParaRPr>
          </a:p>
          <a:p>
            <a:r>
              <a:rPr lang="hu-HU" sz="2000" dirty="0">
                <a:solidFill>
                  <a:schemeClr val="tx1"/>
                </a:solidFill>
                <a:ea typeface="Cambria Math" pitchFamily="18" charset="0"/>
              </a:rPr>
              <a:t>használ() </a:t>
            </a:r>
          </a:p>
          <a:p>
            <a:r>
              <a:rPr lang="hu-HU" sz="2000" dirty="0" err="1">
                <a:solidFill>
                  <a:schemeClr val="tx1"/>
                </a:solidFill>
                <a:ea typeface="Cambria Math" pitchFamily="18" charset="0"/>
              </a:rPr>
              <a:t>mástCsinál</a:t>
            </a:r>
            <a:r>
              <a:rPr lang="hu-HU" sz="2000" dirty="0">
                <a:solidFill>
                  <a:schemeClr val="tx1"/>
                </a:solidFill>
                <a:ea typeface="Cambria Math" pitchFamily="18" charset="0"/>
              </a:rPr>
              <a:t>()</a:t>
            </a:r>
          </a:p>
        </p:txBody>
      </p:sp>
      <p:sp>
        <p:nvSpPr>
          <p:cNvPr id="3" name="Rombusz 2"/>
          <p:cNvSpPr/>
          <p:nvPr/>
        </p:nvSpPr>
        <p:spPr>
          <a:xfrm>
            <a:off x="5070792" y="2443049"/>
            <a:ext cx="257410" cy="18002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ombusz 9"/>
          <p:cNvSpPr/>
          <p:nvPr/>
        </p:nvSpPr>
        <p:spPr>
          <a:xfrm>
            <a:off x="3343506" y="2443049"/>
            <a:ext cx="257410" cy="18002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14"/>
          <p:cNvCxnSpPr>
            <a:cxnSpLocks/>
            <a:stCxn id="9" idx="1"/>
            <a:endCxn id="7" idx="3"/>
          </p:cNvCxnSpPr>
          <p:nvPr/>
        </p:nvCxnSpPr>
        <p:spPr>
          <a:xfrm flipH="1">
            <a:off x="3198500" y="4504271"/>
            <a:ext cx="217364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zögletes összekötő 21"/>
          <p:cNvCxnSpPr>
            <a:cxnSpLocks/>
            <a:stCxn id="3" idx="3"/>
            <a:endCxn id="9" idx="0"/>
          </p:cNvCxnSpPr>
          <p:nvPr/>
        </p:nvCxnSpPr>
        <p:spPr>
          <a:xfrm>
            <a:off x="5328202" y="2533059"/>
            <a:ext cx="847304" cy="128939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cxnSpLocks/>
            <a:stCxn id="10" idx="1"/>
            <a:endCxn id="7" idx="0"/>
          </p:cNvCxnSpPr>
          <p:nvPr/>
        </p:nvCxnSpPr>
        <p:spPr>
          <a:xfrm rot="10800000" flipV="1">
            <a:off x="2392782" y="2533058"/>
            <a:ext cx="950725" cy="1289395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3815269" y="41288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 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használ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3245111" y="412759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0..1</a:t>
            </a:r>
          </a:p>
        </p:txBody>
      </p:sp>
      <p:sp>
        <p:nvSpPr>
          <p:cNvPr id="18" name="Cím 1">
            <a:extLst>
              <a:ext uri="{FF2B5EF4-FFF2-40B4-BE49-F238E27FC236}">
                <a16:creationId xmlns:a16="http://schemas.microsoft.com/office/drawing/2014/main" id="{19191BA0-BC9C-4141-8BBA-B8ADA786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Osztály diagram</a:t>
            </a:r>
            <a:endParaRPr lang="en-US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92629C0-0F6C-4583-9BC4-6E5E24948B10}"/>
              </a:ext>
            </a:extLst>
          </p:cNvPr>
          <p:cNvSpPr txBox="1"/>
          <p:nvPr/>
        </p:nvSpPr>
        <p:spPr>
          <a:xfrm>
            <a:off x="6127383" y="3497222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2 .. *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221DA94-E088-4863-BF5A-FF857A292CE9}"/>
              </a:ext>
            </a:extLst>
          </p:cNvPr>
          <p:cNvSpPr txBox="1"/>
          <p:nvPr/>
        </p:nvSpPr>
        <p:spPr>
          <a:xfrm>
            <a:off x="5044150" y="418515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*</a:t>
            </a:r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A0BCEA4D-734F-4129-8C88-C3F33EA06CBA}"/>
              </a:ext>
            </a:extLst>
          </p:cNvPr>
          <p:cNvSpPr/>
          <p:nvPr/>
        </p:nvSpPr>
        <p:spPr>
          <a:xfrm>
            <a:off x="1583446" y="4191787"/>
            <a:ext cx="1611438" cy="2081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78500888-C3AD-48BB-9D3B-6AD71C2D17FA}"/>
              </a:ext>
            </a:extLst>
          </p:cNvPr>
          <p:cNvSpPr/>
          <p:nvPr/>
        </p:nvSpPr>
        <p:spPr>
          <a:xfrm>
            <a:off x="5373885" y="4176147"/>
            <a:ext cx="1604983" cy="2238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7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>
            <a:extLst>
              <a:ext uri="{FF2B5EF4-FFF2-40B4-BE49-F238E27FC236}">
                <a16:creationId xmlns:a16="http://schemas.microsoft.com/office/drawing/2014/main" id="{2021A279-F5AA-40FE-9AD3-C06C0192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Rendszer dinamikus modellje</a:t>
            </a:r>
            <a:endParaRPr lang="en-US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:a16="http://schemas.microsoft.com/office/drawing/2014/main" id="{3C34AC8A-F469-4086-A550-105A53BB2985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0" name="Élőláb helye 11">
            <a:extLst>
              <a:ext uri="{FF2B5EF4-FFF2-40B4-BE49-F238E27FC236}">
                <a16:creationId xmlns:a16="http://schemas.microsoft.com/office/drawing/2014/main" id="{2BBA90B5-7BED-4CF9-B4C6-8AC85C4D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6E12E71-AEE5-4047-8DA3-80E9627D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28</a:t>
            </a:fld>
            <a:endParaRPr lang="en-US"/>
          </a:p>
        </p:txBody>
      </p:sp>
      <p:sp>
        <p:nvSpPr>
          <p:cNvPr id="7" name="Lekerekített téglalap 2">
            <a:extLst>
              <a:ext uri="{FF2B5EF4-FFF2-40B4-BE49-F238E27FC236}">
                <a16:creationId xmlns:a16="http://schemas.microsoft.com/office/drawing/2014/main" id="{67D1E0BE-BBC6-43C1-A4BB-9B09F276A950}"/>
              </a:ext>
            </a:extLst>
          </p:cNvPr>
          <p:cNvSpPr/>
          <p:nvPr/>
        </p:nvSpPr>
        <p:spPr>
          <a:xfrm>
            <a:off x="2209478" y="1932103"/>
            <a:ext cx="4248472" cy="17281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 állapota</a:t>
            </a: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600AA68E-1364-4DE4-A577-920209264AC0}"/>
              </a:ext>
            </a:extLst>
          </p:cNvPr>
          <p:cNvCxnSpPr/>
          <p:nvPr/>
        </p:nvCxnSpPr>
        <p:spPr>
          <a:xfrm>
            <a:off x="2209478" y="2508167"/>
            <a:ext cx="42484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7A7657C9-A17E-4310-B6B0-A672FA6B9B65}"/>
              </a:ext>
            </a:extLst>
          </p:cNvPr>
          <p:cNvCxnSpPr/>
          <p:nvPr/>
        </p:nvCxnSpPr>
        <p:spPr>
          <a:xfrm flipV="1">
            <a:off x="4801766" y="2508167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986EF72B-FC03-4696-800C-300FAF0D59EC}"/>
              </a:ext>
            </a:extLst>
          </p:cNvPr>
          <p:cNvCxnSpPr/>
          <p:nvPr/>
        </p:nvCxnSpPr>
        <p:spPr>
          <a:xfrm flipV="1">
            <a:off x="2785542" y="2508167"/>
            <a:ext cx="0" cy="11521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B9B2B397-ADFC-4355-94C4-EB0CD6D3BD52}"/>
              </a:ext>
            </a:extLst>
          </p:cNvPr>
          <p:cNvCxnSpPr/>
          <p:nvPr/>
        </p:nvCxnSpPr>
        <p:spPr>
          <a:xfrm flipV="1">
            <a:off x="4225702" y="2508167"/>
            <a:ext cx="0" cy="111100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kerekített téglalap 18">
            <a:extLst>
              <a:ext uri="{FF2B5EF4-FFF2-40B4-BE49-F238E27FC236}">
                <a16:creationId xmlns:a16="http://schemas.microsoft.com/office/drawing/2014/main" id="{615F72FC-7D33-4DD9-8203-1E4EB794F4E2}"/>
              </a:ext>
            </a:extLst>
          </p:cNvPr>
          <p:cNvSpPr/>
          <p:nvPr/>
        </p:nvSpPr>
        <p:spPr>
          <a:xfrm>
            <a:off x="4945782" y="2724191"/>
            <a:ext cx="113291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szerver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állapota</a:t>
            </a:r>
          </a:p>
        </p:txBody>
      </p:sp>
      <p:sp>
        <p:nvSpPr>
          <p:cNvPr id="16" name="Lekerekített téglalap 19">
            <a:extLst>
              <a:ext uri="{FF2B5EF4-FFF2-40B4-BE49-F238E27FC236}">
                <a16:creationId xmlns:a16="http://schemas.microsoft.com/office/drawing/2014/main" id="{2ED787AE-CDB6-46A5-8D2E-9FA74FDC6A7D}"/>
              </a:ext>
            </a:extLst>
          </p:cNvPr>
          <p:cNvSpPr/>
          <p:nvPr/>
        </p:nvSpPr>
        <p:spPr>
          <a:xfrm>
            <a:off x="2929558" y="2724191"/>
            <a:ext cx="113291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kliens</a:t>
            </a:r>
            <a:r>
              <a:rPr lang="hu-HU" b="1" baseline="-25000" dirty="0">
                <a:solidFill>
                  <a:schemeClr val="tx1"/>
                </a:solidFill>
              </a:rPr>
              <a:t>i</a:t>
            </a:r>
            <a:endParaRPr lang="hu-HU" b="1" dirty="0">
              <a:solidFill>
                <a:schemeClr val="tx1"/>
              </a:solidFill>
            </a:endParaRP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állapota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92D3300B-DAB0-4595-A805-7121EF3CF23D}"/>
              </a:ext>
            </a:extLst>
          </p:cNvPr>
          <p:cNvSpPr txBox="1"/>
          <p:nvPr/>
        </p:nvSpPr>
        <p:spPr>
          <a:xfrm>
            <a:off x="2281486" y="29402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…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049F142D-B38F-416A-A060-139DA62607B9}"/>
              </a:ext>
            </a:extLst>
          </p:cNvPr>
          <p:cNvSpPr txBox="1"/>
          <p:nvPr/>
        </p:nvSpPr>
        <p:spPr>
          <a:xfrm>
            <a:off x="4297710" y="29402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…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1A24DF36-F99F-4F28-A3C3-73FDE64734CE}"/>
              </a:ext>
            </a:extLst>
          </p:cNvPr>
          <p:cNvSpPr txBox="1">
            <a:spLocks noChangeArrowheads="1"/>
          </p:cNvSpPr>
          <p:nvPr/>
        </p:nvSpPr>
        <p:spPr>
          <a:xfrm>
            <a:off x="563420" y="3767184"/>
            <a:ext cx="8017160" cy="14956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kliensek (</a:t>
            </a:r>
            <a:r>
              <a:rPr lang="hu-HU" sz="2000" dirty="0">
                <a:solidFill>
                  <a:schemeClr val="accent1"/>
                </a:solidFill>
              </a:rPr>
              <a:t>aktív objektumok</a:t>
            </a:r>
            <a:r>
              <a:rPr lang="hu-HU" sz="2000" dirty="0"/>
              <a:t>) egymással párhuzamosan végzik tevékenységüket, állapotaik aszinkron módon változnak. 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szerver </a:t>
            </a:r>
            <a:r>
              <a:rPr lang="hu-HU" sz="2000" dirty="0" err="1"/>
              <a:t>állapotgépe</a:t>
            </a:r>
            <a:r>
              <a:rPr lang="hu-HU" sz="2000" dirty="0"/>
              <a:t> (</a:t>
            </a:r>
            <a:r>
              <a:rPr lang="hu-HU" sz="2000" dirty="0">
                <a:solidFill>
                  <a:schemeClr val="accent1"/>
                </a:solidFill>
              </a:rPr>
              <a:t>passzív objektum</a:t>
            </a:r>
            <a:r>
              <a:rPr lang="hu-HU" sz="2000" dirty="0"/>
              <a:t>) a kliensek </a:t>
            </a:r>
            <a:r>
              <a:rPr lang="hu-HU" sz="2000" dirty="0" err="1"/>
              <a:t>állapotgépeivel</a:t>
            </a:r>
            <a:r>
              <a:rPr lang="hu-HU" sz="2000" dirty="0"/>
              <a:t> szinkron módon működik.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F1C1B5D6-FE6F-40F6-B986-3772AE92269C}"/>
              </a:ext>
            </a:extLst>
          </p:cNvPr>
          <p:cNvSpPr txBox="1"/>
          <p:nvPr/>
        </p:nvSpPr>
        <p:spPr>
          <a:xfrm>
            <a:off x="2929558" y="5433021"/>
            <a:ext cx="3000979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parbegin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kliens</a:t>
            </a:r>
            <a:r>
              <a:rPr lang="hu-HU" sz="1400" baseline="-250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1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()‖ … ‖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kliens</a:t>
            </a:r>
            <a:r>
              <a:rPr lang="hu-HU" sz="1400" baseline="-25000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parend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420" y="1322773"/>
            <a:ext cx="8017160" cy="45372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A rendszer állapota a szerver és a kliensek állapotaitól függ.</a:t>
            </a:r>
          </a:p>
        </p:txBody>
      </p:sp>
      <p:sp>
        <p:nvSpPr>
          <p:cNvPr id="21" name="2. sz. felirat 4">
            <a:extLst>
              <a:ext uri="{FF2B5EF4-FFF2-40B4-BE49-F238E27FC236}">
                <a16:creationId xmlns:a16="http://schemas.microsoft.com/office/drawing/2014/main" id="{32B54F71-478F-4F06-8560-99880F2C573B}"/>
              </a:ext>
            </a:extLst>
          </p:cNvPr>
          <p:cNvSpPr/>
          <p:nvPr/>
        </p:nvSpPr>
        <p:spPr bwMode="auto">
          <a:xfrm>
            <a:off x="5647553" y="5189312"/>
            <a:ext cx="2773204" cy="801914"/>
          </a:xfrm>
          <a:prstGeom prst="borderCallout2">
            <a:avLst>
              <a:gd name="adj1" fmla="val 20255"/>
              <a:gd name="adj2" fmla="val 417"/>
              <a:gd name="adj3" fmla="val 20254"/>
              <a:gd name="adj4" fmla="val -17501"/>
              <a:gd name="adj5" fmla="val 63035"/>
              <a:gd name="adj6" fmla="val -2520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i="1" dirty="0"/>
              <a:t>Párhuzamos programszerkezet</a:t>
            </a:r>
            <a:r>
              <a:rPr lang="hu-HU" sz="1600" dirty="0"/>
              <a:t>, </a:t>
            </a:r>
            <a:br>
              <a:rPr lang="hu-HU" sz="1600" dirty="0"/>
            </a:br>
            <a:r>
              <a:rPr lang="hu-HU" sz="1600" dirty="0"/>
              <a:t>amely külön szálon futtatja </a:t>
            </a:r>
            <a:br>
              <a:rPr lang="hu-HU" sz="1600" dirty="0"/>
            </a:br>
            <a:r>
              <a:rPr lang="hu-HU" sz="1600" dirty="0"/>
              <a:t>a kliensek </a:t>
            </a:r>
            <a:r>
              <a:rPr lang="hu-HU" sz="1600" dirty="0" err="1"/>
              <a:t>állapotgépeit</a:t>
            </a:r>
            <a:r>
              <a:rPr lang="hu-H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98897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Szerver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19" name="Dia számának helye 4">
            <a:extLst>
              <a:ext uri="{FF2B5EF4-FFF2-40B4-BE49-F238E27FC236}">
                <a16:creationId xmlns:a16="http://schemas.microsoft.com/office/drawing/2014/main" id="{6D4C0C63-5E92-4D17-9CA6-4EAD39E1A219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0" name="Élőláb helye 11">
            <a:extLst>
              <a:ext uri="{FF2B5EF4-FFF2-40B4-BE49-F238E27FC236}">
                <a16:creationId xmlns:a16="http://schemas.microsoft.com/office/drawing/2014/main" id="{A9778EC5-8696-4E91-9539-26A1907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88787"/>
            <a:ext cx="7886700" cy="88307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A szerver kétféle állapotban lehet, amelyek ciklikusan változnak: egy kliens használja: </a:t>
            </a:r>
            <a:r>
              <a:rPr lang="hu-HU" sz="2000" dirty="0">
                <a:solidFill>
                  <a:schemeClr val="accent1"/>
                </a:solidFill>
                <a:ea typeface="Cambria Math" pitchFamily="18" charset="0"/>
              </a:rPr>
              <a:t>foglalt</a:t>
            </a:r>
            <a:r>
              <a:rPr lang="hu-HU" sz="2000" dirty="0"/>
              <a:t> vagy </a:t>
            </a:r>
            <a:r>
              <a:rPr lang="hu-HU" sz="2000" dirty="0">
                <a:solidFill>
                  <a:schemeClr val="accent1"/>
                </a:solidFill>
              </a:rPr>
              <a:t>szabad</a:t>
            </a:r>
            <a:r>
              <a:rPr lang="hu-HU" sz="2000" dirty="0"/>
              <a:t>.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75000"/>
              <a:buFont typeface="Courier New" pitchFamily="49" charset="0"/>
              <a:buChar char="o"/>
            </a:pPr>
            <a:endParaRPr lang="hu-HU" sz="2000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E4BA2B9-1636-4CB0-8502-C8908D2E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29</a:t>
            </a:fld>
            <a:endParaRPr lang="en-US"/>
          </a:p>
        </p:txBody>
      </p:sp>
      <p:sp>
        <p:nvSpPr>
          <p:cNvPr id="25" name="Lekerekített téglalap 47">
            <a:extLst>
              <a:ext uri="{FF2B5EF4-FFF2-40B4-BE49-F238E27FC236}">
                <a16:creationId xmlns:a16="http://schemas.microsoft.com/office/drawing/2014/main" id="{431A1B44-F7D7-4694-A86A-A815C5DC6A31}"/>
              </a:ext>
            </a:extLst>
          </p:cNvPr>
          <p:cNvSpPr/>
          <p:nvPr/>
        </p:nvSpPr>
        <p:spPr>
          <a:xfrm>
            <a:off x="2793144" y="2931129"/>
            <a:ext cx="2867487" cy="231706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szerver állapot</a:t>
            </a: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</p:txBody>
      </p: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22D91345-16B4-4006-BF80-10D26A79F844}"/>
              </a:ext>
            </a:extLst>
          </p:cNvPr>
          <p:cNvCxnSpPr>
            <a:cxnSpLocks/>
          </p:cNvCxnSpPr>
          <p:nvPr/>
        </p:nvCxnSpPr>
        <p:spPr>
          <a:xfrm>
            <a:off x="2793144" y="3353224"/>
            <a:ext cx="28674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kerekített téglalap 49">
            <a:extLst>
              <a:ext uri="{FF2B5EF4-FFF2-40B4-BE49-F238E27FC236}">
                <a16:creationId xmlns:a16="http://schemas.microsoft.com/office/drawing/2014/main" id="{603C753A-182B-4D3E-ADF0-2FF456D79321}"/>
              </a:ext>
            </a:extLst>
          </p:cNvPr>
          <p:cNvSpPr/>
          <p:nvPr/>
        </p:nvSpPr>
        <p:spPr>
          <a:xfrm>
            <a:off x="3656815" y="3523885"/>
            <a:ext cx="1337986" cy="4266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szabad</a:t>
            </a:r>
            <a:endParaRPr lang="hu-HU" sz="1600" dirty="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33" name="Lekerekített téglalap 50">
            <a:extLst>
              <a:ext uri="{FF2B5EF4-FFF2-40B4-BE49-F238E27FC236}">
                <a16:creationId xmlns:a16="http://schemas.microsoft.com/office/drawing/2014/main" id="{E21C7389-E4B6-4A1D-9FFF-B9D7150CEE83}"/>
              </a:ext>
            </a:extLst>
          </p:cNvPr>
          <p:cNvSpPr/>
          <p:nvPr/>
        </p:nvSpPr>
        <p:spPr>
          <a:xfrm>
            <a:off x="3656816" y="4609823"/>
            <a:ext cx="1337986" cy="426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foglalt</a:t>
            </a:r>
          </a:p>
        </p:txBody>
      </p:sp>
      <p:sp>
        <p:nvSpPr>
          <p:cNvPr id="34" name="Ellipszis 33">
            <a:extLst>
              <a:ext uri="{FF2B5EF4-FFF2-40B4-BE49-F238E27FC236}">
                <a16:creationId xmlns:a16="http://schemas.microsoft.com/office/drawing/2014/main" id="{1DC181A1-8867-49D2-89F6-10B5F04AE3DA}"/>
              </a:ext>
            </a:extLst>
          </p:cNvPr>
          <p:cNvSpPr/>
          <p:nvPr/>
        </p:nvSpPr>
        <p:spPr>
          <a:xfrm>
            <a:off x="2994020" y="362783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9589FC84-B356-489E-B93C-93C376FEEC09}"/>
              </a:ext>
            </a:extLst>
          </p:cNvPr>
          <p:cNvCxnSpPr>
            <a:cxnSpLocks/>
            <a:stCxn id="34" idx="6"/>
            <a:endCxn id="31" idx="1"/>
          </p:cNvCxnSpPr>
          <p:nvPr/>
        </p:nvCxnSpPr>
        <p:spPr>
          <a:xfrm>
            <a:off x="3210044" y="3735851"/>
            <a:ext cx="446771" cy="136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125055D5-F192-4163-BEC7-44AD7C3A0B20}"/>
              </a:ext>
            </a:extLst>
          </p:cNvPr>
          <p:cNvCxnSpPr/>
          <p:nvPr/>
        </p:nvCxnSpPr>
        <p:spPr>
          <a:xfrm>
            <a:off x="4041148" y="3944641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>
            <a:extLst>
              <a:ext uri="{FF2B5EF4-FFF2-40B4-BE49-F238E27FC236}">
                <a16:creationId xmlns:a16="http://schemas.microsoft.com/office/drawing/2014/main" id="{C9692738-5CC6-4095-9EC0-018FFA194355}"/>
              </a:ext>
            </a:extLst>
          </p:cNvPr>
          <p:cNvCxnSpPr/>
          <p:nvPr/>
        </p:nvCxnSpPr>
        <p:spPr>
          <a:xfrm flipV="1">
            <a:off x="4608266" y="3945176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FF768B46-55D5-4AA1-85B6-C2B2AC0848A6}"/>
              </a:ext>
            </a:extLst>
          </p:cNvPr>
          <p:cNvSpPr txBox="1"/>
          <p:nvPr/>
        </p:nvSpPr>
        <p:spPr>
          <a:xfrm>
            <a:off x="4532117" y="4113677"/>
            <a:ext cx="112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 elenged()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51920E61-82AA-4FA0-B342-4BA94DBB98AB}"/>
              </a:ext>
            </a:extLst>
          </p:cNvPr>
          <p:cNvSpPr txBox="1"/>
          <p:nvPr/>
        </p:nvSpPr>
        <p:spPr>
          <a:xfrm>
            <a:off x="3035150" y="4102051"/>
            <a:ext cx="100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lefoglal()</a:t>
            </a:r>
          </a:p>
        </p:txBody>
      </p:sp>
      <p:sp>
        <p:nvSpPr>
          <p:cNvPr id="21" name="2. sz. felirat 34">
            <a:extLst>
              <a:ext uri="{FF2B5EF4-FFF2-40B4-BE49-F238E27FC236}">
                <a16:creationId xmlns:a16="http://schemas.microsoft.com/office/drawing/2014/main" id="{0A13C2CC-DA00-4F30-9756-84F8EB242CC7}"/>
              </a:ext>
            </a:extLst>
          </p:cNvPr>
          <p:cNvSpPr/>
          <p:nvPr/>
        </p:nvSpPr>
        <p:spPr>
          <a:xfrm>
            <a:off x="5732054" y="3307865"/>
            <a:ext cx="1754596" cy="470575"/>
          </a:xfrm>
          <a:prstGeom prst="borderCallout2">
            <a:avLst>
              <a:gd name="adj1" fmla="val 18750"/>
              <a:gd name="adj2" fmla="val -1035"/>
              <a:gd name="adj3" fmla="val 18750"/>
              <a:gd name="adj4" fmla="val -16667"/>
              <a:gd name="adj5" fmla="val 69070"/>
              <a:gd name="adj6" fmla="val -3745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szerver használaton kívül</a:t>
            </a:r>
          </a:p>
        </p:txBody>
      </p:sp>
      <p:sp>
        <p:nvSpPr>
          <p:cNvPr id="23" name="2. sz. felirat 34">
            <a:extLst>
              <a:ext uri="{FF2B5EF4-FFF2-40B4-BE49-F238E27FC236}">
                <a16:creationId xmlns:a16="http://schemas.microsoft.com/office/drawing/2014/main" id="{EF4EC5BA-DC25-481F-9999-CC894DB8550B}"/>
              </a:ext>
            </a:extLst>
          </p:cNvPr>
          <p:cNvSpPr/>
          <p:nvPr/>
        </p:nvSpPr>
        <p:spPr>
          <a:xfrm>
            <a:off x="5732054" y="4404059"/>
            <a:ext cx="1594945" cy="509058"/>
          </a:xfrm>
          <a:prstGeom prst="borderCallout2">
            <a:avLst>
              <a:gd name="adj1" fmla="val 35560"/>
              <a:gd name="adj2" fmla="val 57"/>
              <a:gd name="adj3" fmla="val 35560"/>
              <a:gd name="adj4" fmla="val -19397"/>
              <a:gd name="adj5" fmla="val 82468"/>
              <a:gd name="adj6" fmla="val -4057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szervert egy kliens használja</a:t>
            </a:r>
          </a:p>
        </p:txBody>
      </p:sp>
      <p:sp>
        <p:nvSpPr>
          <p:cNvPr id="42" name="2. sz. felirat 34">
            <a:extLst>
              <a:ext uri="{FF2B5EF4-FFF2-40B4-BE49-F238E27FC236}">
                <a16:creationId xmlns:a16="http://schemas.microsoft.com/office/drawing/2014/main" id="{E7469786-233B-44D7-9D2A-E85098EF4D83}"/>
              </a:ext>
            </a:extLst>
          </p:cNvPr>
          <p:cNvSpPr/>
          <p:nvPr/>
        </p:nvSpPr>
        <p:spPr>
          <a:xfrm>
            <a:off x="451436" y="3843863"/>
            <a:ext cx="2251727" cy="758113"/>
          </a:xfrm>
          <a:prstGeom prst="borderCallout2">
            <a:avLst>
              <a:gd name="adj1" fmla="val 18750"/>
              <a:gd name="adj2" fmla="val 99078"/>
              <a:gd name="adj3" fmla="val 18750"/>
              <a:gd name="adj4" fmla="val 125154"/>
              <a:gd name="adj5" fmla="val 40633"/>
              <a:gd name="adj6" fmla="val 133301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az állapot-átmenetek a szerver metódusainak hatására következnek be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CBBF1A7B-6CCA-41EB-9802-05E470124597}"/>
              </a:ext>
            </a:extLst>
          </p:cNvPr>
          <p:cNvSpPr txBox="1"/>
          <p:nvPr/>
        </p:nvSpPr>
        <p:spPr>
          <a:xfrm>
            <a:off x="1843867" y="5580398"/>
            <a:ext cx="5238742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a szerver egy </a:t>
            </a:r>
            <a:r>
              <a:rPr lang="hu-HU" dirty="0">
                <a:solidFill>
                  <a:schemeClr val="accent1"/>
                </a:solidFill>
                <a:ea typeface="Cambria Math" pitchFamily="18" charset="0"/>
              </a:rPr>
              <a:t>passzív objektum</a:t>
            </a:r>
            <a:r>
              <a:rPr lang="hu-HU" dirty="0">
                <a:ea typeface="Cambria Math" pitchFamily="18" charset="0"/>
              </a:rPr>
              <a:t>: állapot-átmeneteit </a:t>
            </a:r>
            <a:br>
              <a:rPr lang="hu-HU" dirty="0">
                <a:ea typeface="Cambria Math" pitchFamily="18" charset="0"/>
              </a:rPr>
            </a:br>
            <a:r>
              <a:rPr lang="hu-HU" dirty="0">
                <a:ea typeface="Cambria Math" pitchFamily="18" charset="0"/>
              </a:rPr>
              <a:t>más objektumok szinkron metódushívásokkal vezérlik </a:t>
            </a:r>
          </a:p>
        </p:txBody>
      </p:sp>
    </p:spTree>
    <p:extLst>
      <p:ext uri="{BB962C8B-B14F-4D97-AF65-F5344CB8AC3E}">
        <p14:creationId xmlns:p14="http://schemas.microsoft.com/office/powerpoint/2010/main" val="424128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2BF1DEF3-2D3D-4793-BABD-611B1246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8143" y="6356351"/>
            <a:ext cx="4382219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67058E2-0AAA-4E45-B6C0-C28A94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3</a:t>
            </a:fld>
            <a:endParaRPr lang="en-US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81F69DB0-8D50-4AB6-99D5-514D74F4C8F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Autóriasztó</a:t>
            </a:r>
            <a:endParaRPr lang="en-US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55A38107-B664-42E1-A2C2-9FFB93CEA3D4}"/>
              </a:ext>
            </a:extLst>
          </p:cNvPr>
          <p:cNvSpPr txBox="1">
            <a:spLocks/>
          </p:cNvSpPr>
          <p:nvPr/>
        </p:nvSpPr>
        <p:spPr>
          <a:xfrm>
            <a:off x="628650" y="1483113"/>
            <a:ext cx="7886700" cy="3012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None/>
            </a:pPr>
            <a:r>
              <a:rPr lang="hu-HU" sz="2000" dirty="0"/>
              <a:t>Szimuláljuk egy autóriasztó működését!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2000" dirty="0"/>
              <a:t>Egy autóriasztó rendszer egy riasztó egységből, és egy mozgás-érzékelőből, és 3-5 ajtóból áll. Az ajtók nyithatók és zárhatók, a mozgásérzékelő az autóban zajló mozgások esetén jelet küld a riasztónak. A riasztót egy irányítóval lehet be-, illetve kikapcsolni. Ha a riasztó be van kapcsolva, és valamelyik ajtót kinyitják vagy az érzékelő mozgást jelez, akkor a riasztó riaszt. Ezt kikapcsolással meg lehet szüntetni. A riasztót csak akkor lehet bekapcsolni, ha minden ajtó zárva van.</a:t>
            </a:r>
          </a:p>
        </p:txBody>
      </p:sp>
    </p:spTree>
    <p:extLst>
      <p:ext uri="{BB962C8B-B14F-4D97-AF65-F5344CB8AC3E}">
        <p14:creationId xmlns:p14="http://schemas.microsoft.com/office/powerpoint/2010/main" val="1490599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Kliens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endParaRPr lang="en-US" dirty="0"/>
          </a:p>
        </p:txBody>
      </p:sp>
      <p:sp>
        <p:nvSpPr>
          <p:cNvPr id="19" name="Dia számának helye 4">
            <a:extLst>
              <a:ext uri="{FF2B5EF4-FFF2-40B4-BE49-F238E27FC236}">
                <a16:creationId xmlns:a16="http://schemas.microsoft.com/office/drawing/2014/main" id="{6D4C0C63-5E92-4D17-9CA6-4EAD39E1A219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" name="Élőláb helye 11">
            <a:extLst>
              <a:ext uri="{FF2B5EF4-FFF2-40B4-BE49-F238E27FC236}">
                <a16:creationId xmlns:a16="http://schemas.microsoft.com/office/drawing/2014/main" id="{A9778EC5-8696-4E91-9539-26A1907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161" y="1080458"/>
            <a:ext cx="7883189" cy="46456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2000" dirty="0"/>
              <a:t>Egy kliens háromféle állapotban lehet, amelyek ciklikusan változnak.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E4BA2B9-1636-4CB0-8502-C8908D2E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30</a:t>
            </a:fld>
            <a:endParaRPr lang="en-US"/>
          </a:p>
        </p:txBody>
      </p:sp>
      <p:sp>
        <p:nvSpPr>
          <p:cNvPr id="22" name="Lekerekített téglalap 25">
            <a:extLst>
              <a:ext uri="{FF2B5EF4-FFF2-40B4-BE49-F238E27FC236}">
                <a16:creationId xmlns:a16="http://schemas.microsoft.com/office/drawing/2014/main" id="{FBC4CA90-29A8-4C77-9B05-375404A6BFF8}"/>
              </a:ext>
            </a:extLst>
          </p:cNvPr>
          <p:cNvSpPr/>
          <p:nvPr/>
        </p:nvSpPr>
        <p:spPr>
          <a:xfrm>
            <a:off x="628650" y="1925251"/>
            <a:ext cx="5561225" cy="29381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kliens</a:t>
            </a:r>
            <a:r>
              <a:rPr lang="hu-HU" b="1" baseline="-25000" dirty="0">
                <a:solidFill>
                  <a:schemeClr val="tx1"/>
                </a:solidFill>
              </a:rPr>
              <a:t>i</a:t>
            </a:r>
            <a:r>
              <a:rPr lang="hu-HU" b="1" dirty="0">
                <a:solidFill>
                  <a:schemeClr val="tx1"/>
                </a:solidFill>
              </a:rPr>
              <a:t> állapota</a:t>
            </a:r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ECE5D458-A77A-4079-B258-8D68E7FD1241}"/>
              </a:ext>
            </a:extLst>
          </p:cNvPr>
          <p:cNvCxnSpPr>
            <a:cxnSpLocks/>
          </p:cNvCxnSpPr>
          <p:nvPr/>
        </p:nvCxnSpPr>
        <p:spPr>
          <a:xfrm>
            <a:off x="594236" y="2462284"/>
            <a:ext cx="55956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A61DC276-80DB-4FE3-920F-4B955D92E2E1}"/>
              </a:ext>
            </a:extLst>
          </p:cNvPr>
          <p:cNvSpPr txBox="1"/>
          <p:nvPr/>
        </p:nvSpPr>
        <p:spPr>
          <a:xfrm>
            <a:off x="2704113" y="3581953"/>
            <a:ext cx="348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[szerver in </a:t>
            </a:r>
            <a:r>
              <a:rPr lang="hu-HU" dirty="0">
                <a:ea typeface="Cambria Math" pitchFamily="18" charset="0"/>
                <a:sym typeface="Symbol"/>
              </a:rPr>
              <a:t>szabad</a:t>
            </a:r>
            <a:r>
              <a:rPr lang="hu-HU" dirty="0">
                <a:ea typeface="Cambria Math" pitchFamily="18" charset="0"/>
              </a:rPr>
              <a:t>]</a:t>
            </a:r>
            <a:r>
              <a:rPr lang="hu-HU" b="1" dirty="0">
                <a:ea typeface="Cambria Math" pitchFamily="18" charset="0"/>
              </a:rPr>
              <a:t>/</a:t>
            </a:r>
            <a:r>
              <a:rPr lang="hu-HU" dirty="0" err="1">
                <a:ea typeface="Cambria Math" pitchFamily="18" charset="0"/>
              </a:rPr>
              <a:t>szerver.efoglal</a:t>
            </a:r>
            <a:r>
              <a:rPr lang="hu-HU" dirty="0">
                <a:ea typeface="Cambria Math" pitchFamily="18" charset="0"/>
              </a:rPr>
              <a:t>()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42391B44-049C-4433-BD11-6746964016D7}"/>
              </a:ext>
            </a:extLst>
          </p:cNvPr>
          <p:cNvSpPr txBox="1"/>
          <p:nvPr/>
        </p:nvSpPr>
        <p:spPr>
          <a:xfrm>
            <a:off x="609358" y="3572832"/>
            <a:ext cx="1889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ea typeface="Cambria Math" pitchFamily="18" charset="0"/>
              </a:rPr>
              <a:t>/</a:t>
            </a:r>
            <a:r>
              <a:rPr lang="hu-HU" dirty="0" err="1">
                <a:ea typeface="Cambria Math" pitchFamily="18" charset="0"/>
              </a:rPr>
              <a:t>szerver.elenged</a:t>
            </a:r>
            <a:r>
              <a:rPr lang="hu-HU" dirty="0">
                <a:ea typeface="Cambria Math" pitchFamily="18" charset="0"/>
              </a:rPr>
              <a:t>()</a:t>
            </a:r>
          </a:p>
        </p:txBody>
      </p:sp>
      <p:sp>
        <p:nvSpPr>
          <p:cNvPr id="23" name="Lekerekített téglalap 8">
            <a:extLst>
              <a:ext uri="{FF2B5EF4-FFF2-40B4-BE49-F238E27FC236}">
                <a16:creationId xmlns:a16="http://schemas.microsoft.com/office/drawing/2014/main" id="{19D51788-4B90-4328-BD88-0B91B3E497DE}"/>
              </a:ext>
            </a:extLst>
          </p:cNvPr>
          <p:cNvSpPr/>
          <p:nvPr/>
        </p:nvSpPr>
        <p:spPr>
          <a:xfrm>
            <a:off x="1502979" y="2966535"/>
            <a:ext cx="1472384" cy="581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 </a:t>
            </a:r>
            <a:r>
              <a:rPr lang="hu-HU" dirty="0" err="1">
                <a:solidFill>
                  <a:schemeClr val="tx1"/>
                </a:solidFill>
                <a:ea typeface="Cambria Math" pitchFamily="18" charset="0"/>
              </a:rPr>
              <a:t>mástCsinál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()</a:t>
            </a:r>
          </a:p>
        </p:txBody>
      </p:sp>
      <p:sp>
        <p:nvSpPr>
          <p:cNvPr id="34" name="Lekerekített téglalap 9">
            <a:extLst>
              <a:ext uri="{FF2B5EF4-FFF2-40B4-BE49-F238E27FC236}">
                <a16:creationId xmlns:a16="http://schemas.microsoft.com/office/drawing/2014/main" id="{87E5FD85-FCF5-4F50-B28C-36E2CD71A115}"/>
              </a:ext>
            </a:extLst>
          </p:cNvPr>
          <p:cNvSpPr/>
          <p:nvPr/>
        </p:nvSpPr>
        <p:spPr>
          <a:xfrm>
            <a:off x="3322383" y="2966534"/>
            <a:ext cx="1472384" cy="5815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várakozik</a:t>
            </a:r>
            <a:endParaRPr lang="hu-H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" name="Ellipszis 34">
            <a:extLst>
              <a:ext uri="{FF2B5EF4-FFF2-40B4-BE49-F238E27FC236}">
                <a16:creationId xmlns:a16="http://schemas.microsoft.com/office/drawing/2014/main" id="{741B1DCB-2C34-4BDA-8348-93D5664C66A3}"/>
              </a:ext>
            </a:extLst>
          </p:cNvPr>
          <p:cNvSpPr/>
          <p:nvPr/>
        </p:nvSpPr>
        <p:spPr>
          <a:xfrm>
            <a:off x="873842" y="3149292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1699D71D-8A51-4275-ABA3-B5FD970BE35D}"/>
              </a:ext>
            </a:extLst>
          </p:cNvPr>
          <p:cNvCxnSpPr>
            <a:cxnSpLocks/>
            <a:stCxn id="35" idx="6"/>
            <a:endCxn id="23" idx="1"/>
          </p:cNvCxnSpPr>
          <p:nvPr/>
        </p:nvCxnSpPr>
        <p:spPr>
          <a:xfrm>
            <a:off x="1089866" y="3257304"/>
            <a:ext cx="41311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>
            <a:extLst>
              <a:ext uri="{FF2B5EF4-FFF2-40B4-BE49-F238E27FC236}">
                <a16:creationId xmlns:a16="http://schemas.microsoft.com/office/drawing/2014/main" id="{D318D187-75CD-4C59-A1FC-14D5E3BB5786}"/>
              </a:ext>
            </a:extLst>
          </p:cNvPr>
          <p:cNvCxnSpPr>
            <a:cxnSpLocks/>
            <a:stCxn id="23" idx="3"/>
            <a:endCxn id="34" idx="1"/>
          </p:cNvCxnSpPr>
          <p:nvPr/>
        </p:nvCxnSpPr>
        <p:spPr>
          <a:xfrm flipV="1">
            <a:off x="2975363" y="3257303"/>
            <a:ext cx="34702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>
            <a:extLst>
              <a:ext uri="{FF2B5EF4-FFF2-40B4-BE49-F238E27FC236}">
                <a16:creationId xmlns:a16="http://schemas.microsoft.com/office/drawing/2014/main" id="{9A2B58BB-03B8-4527-BAFA-9EC5AF254CB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550147" y="3548072"/>
            <a:ext cx="508428" cy="4907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kerekített téglalap 16">
            <a:extLst>
              <a:ext uri="{FF2B5EF4-FFF2-40B4-BE49-F238E27FC236}">
                <a16:creationId xmlns:a16="http://schemas.microsoft.com/office/drawing/2014/main" id="{1132CBD0-DB48-4959-AE0E-430F6238FB88}"/>
              </a:ext>
            </a:extLst>
          </p:cNvPr>
          <p:cNvSpPr/>
          <p:nvPr/>
        </p:nvSpPr>
        <p:spPr>
          <a:xfrm>
            <a:off x="2378195" y="4038826"/>
            <a:ext cx="1469613" cy="574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  <a:ea typeface="Cambria Math" pitchFamily="18" charset="0"/>
              </a:rPr>
              <a:t>do</a:t>
            </a:r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 / </a:t>
            </a:r>
          </a:p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használ()</a:t>
            </a: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4FB16E45-8E5D-4439-9931-F69550A07715}"/>
              </a:ext>
            </a:extLst>
          </p:cNvPr>
          <p:cNvCxnSpPr>
            <a:cxnSpLocks/>
            <a:endCxn id="23" idx="2"/>
          </p:cNvCxnSpPr>
          <p:nvPr/>
        </p:nvCxnSpPr>
        <p:spPr>
          <a:xfrm flipH="1" flipV="1">
            <a:off x="2239171" y="3548072"/>
            <a:ext cx="461148" cy="4907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F8DD2D33-3D3E-45A7-A873-138944D56252}"/>
              </a:ext>
            </a:extLst>
          </p:cNvPr>
          <p:cNvSpPr txBox="1"/>
          <p:nvPr/>
        </p:nvSpPr>
        <p:spPr>
          <a:xfrm>
            <a:off x="4419600" y="4203918"/>
            <a:ext cx="3485762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kliens</a:t>
            </a:r>
            <a:r>
              <a:rPr lang="hu-HU" sz="1400" baseline="-250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i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():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mástCsinál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();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await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szerver in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szabad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then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     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szerver.lefoglal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()  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  <a:sym typeface="Symbol"/>
              </a:rPr>
              <a:t>      end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      használ();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     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szerver.elenged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sym typeface="Symbol"/>
              </a:rPr>
              <a:t>();</a:t>
            </a:r>
            <a:endParaRPr lang="hu-HU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endloop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2. sz. felirat 34">
            <a:extLst>
              <a:ext uri="{FF2B5EF4-FFF2-40B4-BE49-F238E27FC236}">
                <a16:creationId xmlns:a16="http://schemas.microsoft.com/office/drawing/2014/main" id="{36A83F88-67A2-4AA0-9DC2-2E9ECDD53BB9}"/>
              </a:ext>
            </a:extLst>
          </p:cNvPr>
          <p:cNvSpPr/>
          <p:nvPr/>
        </p:nvSpPr>
        <p:spPr>
          <a:xfrm>
            <a:off x="415549" y="2368365"/>
            <a:ext cx="1691991" cy="510452"/>
          </a:xfrm>
          <a:prstGeom prst="borderCallout2">
            <a:avLst>
              <a:gd name="adj1" fmla="val 53421"/>
              <a:gd name="adj2" fmla="val 101402"/>
              <a:gd name="adj3" fmla="val 55504"/>
              <a:gd name="adj4" fmla="val 114192"/>
              <a:gd name="adj5" fmla="val 110217"/>
              <a:gd name="adj6" fmla="val 117984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kliens nem a szervert használja</a:t>
            </a:r>
          </a:p>
        </p:txBody>
      </p:sp>
      <p:sp>
        <p:nvSpPr>
          <p:cNvPr id="46" name="2. sz. felirat 34">
            <a:extLst>
              <a:ext uri="{FF2B5EF4-FFF2-40B4-BE49-F238E27FC236}">
                <a16:creationId xmlns:a16="http://schemas.microsoft.com/office/drawing/2014/main" id="{B73A2119-AAA9-44B0-85D3-44FCA6455A05}"/>
              </a:ext>
            </a:extLst>
          </p:cNvPr>
          <p:cNvSpPr/>
          <p:nvPr/>
        </p:nvSpPr>
        <p:spPr>
          <a:xfrm>
            <a:off x="415548" y="4232931"/>
            <a:ext cx="1691991" cy="510451"/>
          </a:xfrm>
          <a:prstGeom prst="borderCallout2">
            <a:avLst>
              <a:gd name="adj1" fmla="val 52236"/>
              <a:gd name="adj2" fmla="val 100821"/>
              <a:gd name="adj3" fmla="val 52236"/>
              <a:gd name="adj4" fmla="val 117018"/>
              <a:gd name="adj5" fmla="val 20355"/>
              <a:gd name="adj6" fmla="val 124584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kliens a szervert használja</a:t>
            </a:r>
          </a:p>
        </p:txBody>
      </p:sp>
      <p:sp>
        <p:nvSpPr>
          <p:cNvPr id="25" name="2. sz. felirat 34">
            <a:extLst>
              <a:ext uri="{FF2B5EF4-FFF2-40B4-BE49-F238E27FC236}">
                <a16:creationId xmlns:a16="http://schemas.microsoft.com/office/drawing/2014/main" id="{CCEEF3E4-5C26-4E93-ACD6-2A6D4D5559DE}"/>
              </a:ext>
            </a:extLst>
          </p:cNvPr>
          <p:cNvSpPr/>
          <p:nvPr/>
        </p:nvSpPr>
        <p:spPr>
          <a:xfrm>
            <a:off x="4570888" y="2382680"/>
            <a:ext cx="1618987" cy="510452"/>
          </a:xfrm>
          <a:prstGeom prst="borderCallout2">
            <a:avLst>
              <a:gd name="adj1" fmla="val 47172"/>
              <a:gd name="adj2" fmla="val -1042"/>
              <a:gd name="adj3" fmla="val 47172"/>
              <a:gd name="adj4" fmla="val -15174"/>
              <a:gd name="adj5" fmla="val 93553"/>
              <a:gd name="adj6" fmla="val -26692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kliens várakozik a szervere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B00744F-F6CF-4A13-AB88-FC8F1E27E12B}"/>
              </a:ext>
            </a:extLst>
          </p:cNvPr>
          <p:cNvSpPr txBox="1"/>
          <p:nvPr/>
        </p:nvSpPr>
        <p:spPr>
          <a:xfrm>
            <a:off x="628650" y="5023376"/>
            <a:ext cx="3006079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a kliens egy </a:t>
            </a:r>
            <a:r>
              <a:rPr lang="hu-HU" dirty="0">
                <a:solidFill>
                  <a:schemeClr val="accent1"/>
                </a:solidFill>
                <a:ea typeface="Cambria Math" pitchFamily="18" charset="0"/>
              </a:rPr>
              <a:t>aktív objektum</a:t>
            </a:r>
            <a:r>
              <a:rPr lang="hu-HU" dirty="0">
                <a:ea typeface="Cambria Math" pitchFamily="18" charset="0"/>
              </a:rPr>
              <a:t>: </a:t>
            </a:r>
            <a:br>
              <a:rPr lang="hu-HU" dirty="0">
                <a:ea typeface="Cambria Math" pitchFamily="18" charset="0"/>
              </a:rPr>
            </a:br>
            <a:r>
              <a:rPr lang="hu-HU" dirty="0">
                <a:ea typeface="Cambria Math" pitchFamily="18" charset="0"/>
              </a:rPr>
              <a:t>saját tevékenységének hatása </a:t>
            </a:r>
            <a:br>
              <a:rPr lang="hu-HU" dirty="0">
                <a:ea typeface="Cambria Math" pitchFamily="18" charset="0"/>
              </a:rPr>
            </a:br>
            <a:r>
              <a:rPr lang="hu-HU" dirty="0">
                <a:ea typeface="Cambria Math" pitchFamily="18" charset="0"/>
              </a:rPr>
              <a:t>okozza állapot-átmeneteit</a:t>
            </a:r>
          </a:p>
        </p:txBody>
      </p:sp>
      <p:sp>
        <p:nvSpPr>
          <p:cNvPr id="32" name="2. sz. felirat 34">
            <a:extLst>
              <a:ext uri="{FF2B5EF4-FFF2-40B4-BE49-F238E27FC236}">
                <a16:creationId xmlns:a16="http://schemas.microsoft.com/office/drawing/2014/main" id="{CFA981FD-CADB-429E-AB16-957096646E24}"/>
              </a:ext>
            </a:extLst>
          </p:cNvPr>
          <p:cNvSpPr/>
          <p:nvPr/>
        </p:nvSpPr>
        <p:spPr>
          <a:xfrm>
            <a:off x="5952173" y="3951285"/>
            <a:ext cx="1618987" cy="510452"/>
          </a:xfrm>
          <a:prstGeom prst="borderCallout2">
            <a:avLst>
              <a:gd name="adj1" fmla="val 26343"/>
              <a:gd name="adj2" fmla="val 136"/>
              <a:gd name="adj3" fmla="val 26342"/>
              <a:gd name="adj4" fmla="val -91749"/>
              <a:gd name="adj5" fmla="val -9048"/>
              <a:gd name="adj6" fmla="val -105893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</a:rPr>
              <a:t>a szerver szabad állapotban van</a:t>
            </a:r>
          </a:p>
        </p:txBody>
      </p:sp>
    </p:spTree>
    <p:extLst>
      <p:ext uri="{BB962C8B-B14F-4D97-AF65-F5344CB8AC3E}">
        <p14:creationId xmlns:p14="http://schemas.microsoft.com/office/powerpoint/2010/main" val="14733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>
            <a:extLst>
              <a:ext uri="{FF2B5EF4-FFF2-40B4-BE49-F238E27FC236}">
                <a16:creationId xmlns:a16="http://schemas.microsoft.com/office/drawing/2014/main" id="{2021A279-F5AA-40FE-9AD3-C06C0192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47" y="365126"/>
            <a:ext cx="8203721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Osztályok megvalósítási modellje</a:t>
            </a:r>
            <a:endParaRPr lang="en-US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:a16="http://schemas.microsoft.com/office/drawing/2014/main" id="{3C34AC8A-F469-4086-A550-105A53BB2985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0" name="Élőláb helye 11">
            <a:extLst>
              <a:ext uri="{FF2B5EF4-FFF2-40B4-BE49-F238E27FC236}">
                <a16:creationId xmlns:a16="http://schemas.microsoft.com/office/drawing/2014/main" id="{2BBA90B5-7BED-4CF9-B4C6-8AC85C4D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2DE68929-7701-4B7B-A7F9-A0CD16A3D0D8}"/>
              </a:ext>
            </a:extLst>
          </p:cNvPr>
          <p:cNvSpPr/>
          <p:nvPr/>
        </p:nvSpPr>
        <p:spPr>
          <a:xfrm>
            <a:off x="726018" y="2113793"/>
            <a:ext cx="2519953" cy="2009554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Szerver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foglalt :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bool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Szerver()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getFoglalt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 :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bool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{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query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lefoglal()  : </a:t>
            </a:r>
            <a:r>
              <a:rPr lang="hu-HU" dirty="0" err="1">
                <a:solidFill>
                  <a:schemeClr val="tx1"/>
                </a:solidFill>
                <a:ea typeface="Cambria Math" pitchFamily="18" charset="0"/>
              </a:rPr>
              <a:t>void</a:t>
            </a:r>
            <a:endParaRPr lang="hu-H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elenged() : </a:t>
            </a:r>
            <a:r>
              <a:rPr lang="hu-HU" dirty="0" err="1">
                <a:solidFill>
                  <a:schemeClr val="tx1"/>
                </a:solidFill>
                <a:ea typeface="Cambria Math" pitchFamily="18" charset="0"/>
              </a:rPr>
              <a:t>void</a:t>
            </a:r>
            <a:endParaRPr lang="hu-HU" dirty="0">
              <a:solidFill>
                <a:schemeClr val="tx1"/>
              </a:solidFill>
              <a:ea typeface="Cambria Math" pitchFamily="18" charset="0"/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8576A362-F1D8-4B4B-8B03-1C75841B179F}"/>
              </a:ext>
            </a:extLst>
          </p:cNvPr>
          <p:cNvSpPr/>
          <p:nvPr/>
        </p:nvSpPr>
        <p:spPr>
          <a:xfrm>
            <a:off x="726017" y="2445037"/>
            <a:ext cx="2519953" cy="2698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386466E5-1907-47EF-B52F-5772C4DA5A93}"/>
              </a:ext>
            </a:extLst>
          </p:cNvPr>
          <p:cNvSpPr/>
          <p:nvPr/>
        </p:nvSpPr>
        <p:spPr>
          <a:xfrm>
            <a:off x="6360583" y="2113793"/>
            <a:ext cx="2057399" cy="2009554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Kliens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azon : int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Kliens()</a:t>
            </a:r>
          </a:p>
          <a:p>
            <a:r>
              <a:rPr lang="hu-HU" dirty="0">
                <a:solidFill>
                  <a:schemeClr val="tx1"/>
                </a:solidFill>
              </a:rPr>
              <a:t>+ ~ Kliens()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állapotgép()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használ() :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void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mátCsinál</a:t>
            </a:r>
            <a:r>
              <a:rPr lang="hu-HU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() : </a:t>
            </a:r>
            <a:r>
              <a:rPr lang="hu-HU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void</a:t>
            </a:r>
            <a:endParaRPr lang="hu-H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19985472-000F-4894-B733-D43EB6D3AB00}"/>
              </a:ext>
            </a:extLst>
          </p:cNvPr>
          <p:cNvSpPr/>
          <p:nvPr/>
        </p:nvSpPr>
        <p:spPr>
          <a:xfrm>
            <a:off x="6360583" y="2439774"/>
            <a:ext cx="2057398" cy="2751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477F035-8124-4C60-9E51-EE35C22DD72D}"/>
              </a:ext>
            </a:extLst>
          </p:cNvPr>
          <p:cNvSpPr/>
          <p:nvPr/>
        </p:nvSpPr>
        <p:spPr>
          <a:xfrm>
            <a:off x="3907814" y="990495"/>
            <a:ext cx="1469876" cy="119929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</a:t>
            </a:r>
          </a:p>
          <a:p>
            <a:pPr algn="ctr"/>
            <a:endParaRPr lang="hu-HU" b="1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Rendszer()</a:t>
            </a:r>
          </a:p>
          <a:p>
            <a:r>
              <a:rPr lang="hu-HU" dirty="0">
                <a:solidFill>
                  <a:schemeClr val="tx1"/>
                </a:solidFill>
              </a:rPr>
              <a:t>+ ~Rendszer()</a:t>
            </a:r>
          </a:p>
        </p:txBody>
      </p:sp>
      <p:sp>
        <p:nvSpPr>
          <p:cNvPr id="43" name="Rombusz 42">
            <a:extLst>
              <a:ext uri="{FF2B5EF4-FFF2-40B4-BE49-F238E27FC236}">
                <a16:creationId xmlns:a16="http://schemas.microsoft.com/office/drawing/2014/main" id="{5C065435-D25B-48C4-9D61-388DF9C399A9}"/>
              </a:ext>
            </a:extLst>
          </p:cNvPr>
          <p:cNvSpPr/>
          <p:nvPr/>
        </p:nvSpPr>
        <p:spPr>
          <a:xfrm>
            <a:off x="3574844" y="1243741"/>
            <a:ext cx="227229" cy="12518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6" name="Szögletes összekötő 21">
            <a:extLst>
              <a:ext uri="{FF2B5EF4-FFF2-40B4-BE49-F238E27FC236}">
                <a16:creationId xmlns:a16="http://schemas.microsoft.com/office/drawing/2014/main" id="{7534B98C-28FE-4EB4-BB2C-7ABB9BBD336B}"/>
              </a:ext>
            </a:extLst>
          </p:cNvPr>
          <p:cNvCxnSpPr>
            <a:cxnSpLocks/>
            <a:stCxn id="50" idx="3"/>
            <a:endCxn id="13" idx="0"/>
          </p:cNvCxnSpPr>
          <p:nvPr/>
        </p:nvCxnSpPr>
        <p:spPr>
          <a:xfrm>
            <a:off x="5710661" y="1301251"/>
            <a:ext cx="1678622" cy="8125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zögletes összekötő 23">
            <a:extLst>
              <a:ext uri="{FF2B5EF4-FFF2-40B4-BE49-F238E27FC236}">
                <a16:creationId xmlns:a16="http://schemas.microsoft.com/office/drawing/2014/main" id="{103B3BC6-4380-42EB-82B9-711BBB7C6CED}"/>
              </a:ext>
            </a:extLst>
          </p:cNvPr>
          <p:cNvCxnSpPr>
            <a:cxnSpLocks/>
            <a:stCxn id="43" idx="1"/>
            <a:endCxn id="11" idx="0"/>
          </p:cNvCxnSpPr>
          <p:nvPr/>
        </p:nvCxnSpPr>
        <p:spPr>
          <a:xfrm rot="10800000" flipV="1">
            <a:off x="1985996" y="1306335"/>
            <a:ext cx="1588849" cy="807458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B62FC902-7C67-4B6B-9EB4-41AC56FB0FA2}"/>
              </a:ext>
            </a:extLst>
          </p:cNvPr>
          <p:cNvSpPr txBox="1"/>
          <p:nvPr/>
        </p:nvSpPr>
        <p:spPr>
          <a:xfrm>
            <a:off x="7381062" y="1764057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mbria Math" pitchFamily="18" charset="0"/>
                <a:ea typeface="Cambria Math" pitchFamily="18" charset="0"/>
              </a:rPr>
              <a:t>2 .. *</a:t>
            </a:r>
          </a:p>
        </p:txBody>
      </p:sp>
      <p:sp>
        <p:nvSpPr>
          <p:cNvPr id="50" name="Rombusz 49">
            <a:extLst>
              <a:ext uri="{FF2B5EF4-FFF2-40B4-BE49-F238E27FC236}">
                <a16:creationId xmlns:a16="http://schemas.microsoft.com/office/drawing/2014/main" id="{BF3F73AD-3CC6-4E0D-8478-55B77C21FA2B}"/>
              </a:ext>
            </a:extLst>
          </p:cNvPr>
          <p:cNvSpPr/>
          <p:nvPr/>
        </p:nvSpPr>
        <p:spPr>
          <a:xfrm>
            <a:off x="5483432" y="1238657"/>
            <a:ext cx="227229" cy="12518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F2ABB935-9C7B-4AEB-AD05-3FE98233AE2F}"/>
              </a:ext>
            </a:extLst>
          </p:cNvPr>
          <p:cNvSpPr txBox="1"/>
          <p:nvPr/>
        </p:nvSpPr>
        <p:spPr>
          <a:xfrm>
            <a:off x="6303199" y="174446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- kliensek</a:t>
            </a:r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042A71DE-56D5-4190-B881-5AB2CC5B4413}"/>
              </a:ext>
            </a:extLst>
          </p:cNvPr>
          <p:cNvSpPr txBox="1"/>
          <p:nvPr/>
        </p:nvSpPr>
        <p:spPr>
          <a:xfrm>
            <a:off x="967268" y="1773657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anose="02040503050406030204" pitchFamily="18" charset="0"/>
              </a:rPr>
              <a:t>- szerver</a:t>
            </a: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1C110A76-A683-40F6-9A81-3604E68502B2}"/>
              </a:ext>
            </a:extLst>
          </p:cNvPr>
          <p:cNvSpPr txBox="1"/>
          <p:nvPr/>
        </p:nvSpPr>
        <p:spPr>
          <a:xfrm>
            <a:off x="5361791" y="1318104"/>
            <a:ext cx="111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- rendszer</a:t>
            </a:r>
          </a:p>
        </p:txBody>
      </p:sp>
      <p:sp>
        <p:nvSpPr>
          <p:cNvPr id="60" name="Ellipszis 59">
            <a:extLst>
              <a:ext uri="{FF2B5EF4-FFF2-40B4-BE49-F238E27FC236}">
                <a16:creationId xmlns:a16="http://schemas.microsoft.com/office/drawing/2014/main" id="{110F13F5-DE8B-4196-B4D0-4190A9828E52}"/>
              </a:ext>
            </a:extLst>
          </p:cNvPr>
          <p:cNvSpPr/>
          <p:nvPr/>
        </p:nvSpPr>
        <p:spPr>
          <a:xfrm>
            <a:off x="3823679" y="1277018"/>
            <a:ext cx="92281" cy="687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llipszis 60">
            <a:extLst>
              <a:ext uri="{FF2B5EF4-FFF2-40B4-BE49-F238E27FC236}">
                <a16:creationId xmlns:a16="http://schemas.microsoft.com/office/drawing/2014/main" id="{6225F44F-C01A-42D1-A05E-E1B16FE41AE4}"/>
              </a:ext>
            </a:extLst>
          </p:cNvPr>
          <p:cNvSpPr/>
          <p:nvPr/>
        </p:nvSpPr>
        <p:spPr>
          <a:xfrm>
            <a:off x="5382401" y="1267530"/>
            <a:ext cx="92281" cy="687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Egyenes összekötő 92">
            <a:extLst>
              <a:ext uri="{FF2B5EF4-FFF2-40B4-BE49-F238E27FC236}">
                <a16:creationId xmlns:a16="http://schemas.microsoft.com/office/drawing/2014/main" id="{C487AA4F-D639-4AEB-BBC7-88317B59245C}"/>
              </a:ext>
            </a:extLst>
          </p:cNvPr>
          <p:cNvCxnSpPr>
            <a:cxnSpLocks/>
            <a:stCxn id="13" idx="1"/>
            <a:endCxn id="11" idx="3"/>
          </p:cNvCxnSpPr>
          <p:nvPr/>
        </p:nvCxnSpPr>
        <p:spPr>
          <a:xfrm flipH="1">
            <a:off x="3245971" y="3118570"/>
            <a:ext cx="311461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B2D64897-7D36-46CA-9D12-3BDD1B02DD94}"/>
              </a:ext>
            </a:extLst>
          </p:cNvPr>
          <p:cNvSpPr txBox="1"/>
          <p:nvPr/>
        </p:nvSpPr>
        <p:spPr>
          <a:xfrm>
            <a:off x="4379029" y="2756760"/>
            <a:ext cx="1138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  <a:sym typeface="Wingdings 3"/>
              </a:rPr>
              <a:t> </a:t>
            </a:r>
            <a:r>
              <a:rPr lang="hu-HU" dirty="0">
                <a:ea typeface="Cambria Math" pitchFamily="18" charset="0"/>
              </a:rPr>
              <a:t>használ</a:t>
            </a:r>
          </a:p>
        </p:txBody>
      </p:sp>
      <p:sp>
        <p:nvSpPr>
          <p:cNvPr id="99" name="Szövegdoboz 98">
            <a:extLst>
              <a:ext uri="{FF2B5EF4-FFF2-40B4-BE49-F238E27FC236}">
                <a16:creationId xmlns:a16="http://schemas.microsoft.com/office/drawing/2014/main" id="{36FDDF2C-CF4A-4223-9B0E-05651FD0D452}"/>
              </a:ext>
            </a:extLst>
          </p:cNvPr>
          <p:cNvSpPr txBox="1"/>
          <p:nvPr/>
        </p:nvSpPr>
        <p:spPr>
          <a:xfrm>
            <a:off x="3245970" y="2723043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0..1</a:t>
            </a: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31EF250F-EC90-4D35-8A23-1421898AAC45}"/>
              </a:ext>
            </a:extLst>
          </p:cNvPr>
          <p:cNvSpPr txBox="1"/>
          <p:nvPr/>
        </p:nvSpPr>
        <p:spPr>
          <a:xfrm>
            <a:off x="6084045" y="27369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*</a:t>
            </a: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329D8130-4733-4868-B877-D9D9E20F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31</a:t>
            </a:fld>
            <a:endParaRPr lang="en-US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148F2359-60D8-47DB-AF72-D1FBABC923EE}"/>
              </a:ext>
            </a:extLst>
          </p:cNvPr>
          <p:cNvSpPr/>
          <p:nvPr/>
        </p:nvSpPr>
        <p:spPr>
          <a:xfrm>
            <a:off x="3907183" y="1388251"/>
            <a:ext cx="1469876" cy="241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E0CEEFE8-5A8F-400E-A209-A1AC2C795D8C}"/>
              </a:ext>
            </a:extLst>
          </p:cNvPr>
          <p:cNvCxnSpPr>
            <a:cxnSpLocks/>
            <a:endCxn id="31" idx="6"/>
          </p:cNvCxnSpPr>
          <p:nvPr/>
        </p:nvCxnSpPr>
        <p:spPr bwMode="auto">
          <a:xfrm flipH="1">
            <a:off x="2668594" y="3488593"/>
            <a:ext cx="749287" cy="207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Ellipszis 30">
            <a:extLst>
              <a:ext uri="{FF2B5EF4-FFF2-40B4-BE49-F238E27FC236}">
                <a16:creationId xmlns:a16="http://schemas.microsoft.com/office/drawing/2014/main" id="{E87D4F76-B085-46B6-A332-2C88BB7F5A2E}"/>
              </a:ext>
            </a:extLst>
          </p:cNvPr>
          <p:cNvSpPr/>
          <p:nvPr/>
        </p:nvSpPr>
        <p:spPr bwMode="auto">
          <a:xfrm>
            <a:off x="2572365" y="3650433"/>
            <a:ext cx="96229" cy="92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7B2373D5-BA1D-4138-967F-23454903BF64}"/>
              </a:ext>
            </a:extLst>
          </p:cNvPr>
          <p:cNvCxnSpPr>
            <a:cxnSpLocks/>
            <a:endCxn id="37" idx="6"/>
          </p:cNvCxnSpPr>
          <p:nvPr/>
        </p:nvCxnSpPr>
        <p:spPr bwMode="auto">
          <a:xfrm flipH="1" flipV="1">
            <a:off x="2668595" y="3948617"/>
            <a:ext cx="748632" cy="5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Ellipszis 36">
            <a:extLst>
              <a:ext uri="{FF2B5EF4-FFF2-40B4-BE49-F238E27FC236}">
                <a16:creationId xmlns:a16="http://schemas.microsoft.com/office/drawing/2014/main" id="{76142787-AE1E-4FAD-A442-6A0572311782}"/>
              </a:ext>
            </a:extLst>
          </p:cNvPr>
          <p:cNvSpPr/>
          <p:nvPr/>
        </p:nvSpPr>
        <p:spPr bwMode="auto">
          <a:xfrm>
            <a:off x="2572366" y="3902537"/>
            <a:ext cx="96229" cy="92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9" name="Egyenes összekötő 58">
            <a:extLst>
              <a:ext uri="{FF2B5EF4-FFF2-40B4-BE49-F238E27FC236}">
                <a16:creationId xmlns:a16="http://schemas.microsoft.com/office/drawing/2014/main" id="{D2D20536-B4F5-4FA2-9A4D-454718D69ECB}"/>
              </a:ext>
            </a:extLst>
          </p:cNvPr>
          <p:cNvCxnSpPr>
            <a:cxnSpLocks/>
            <a:endCxn id="62" idx="4"/>
          </p:cNvCxnSpPr>
          <p:nvPr/>
        </p:nvCxnSpPr>
        <p:spPr bwMode="auto">
          <a:xfrm flipV="1">
            <a:off x="7812423" y="3466561"/>
            <a:ext cx="0" cy="7800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Ellipszis 61">
            <a:extLst>
              <a:ext uri="{FF2B5EF4-FFF2-40B4-BE49-F238E27FC236}">
                <a16:creationId xmlns:a16="http://schemas.microsoft.com/office/drawing/2014/main" id="{61891AAA-C60E-4CBF-AC53-71950E23968C}"/>
              </a:ext>
            </a:extLst>
          </p:cNvPr>
          <p:cNvSpPr/>
          <p:nvPr/>
        </p:nvSpPr>
        <p:spPr bwMode="auto">
          <a:xfrm>
            <a:off x="7764308" y="3374401"/>
            <a:ext cx="96229" cy="92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Téglalap: szamárfül 43">
            <a:extLst>
              <a:ext uri="{FF2B5EF4-FFF2-40B4-BE49-F238E27FC236}">
                <a16:creationId xmlns:a16="http://schemas.microsoft.com/office/drawing/2014/main" id="{2913F204-00D4-4222-8647-623195021C25}"/>
              </a:ext>
            </a:extLst>
          </p:cNvPr>
          <p:cNvSpPr/>
          <p:nvPr/>
        </p:nvSpPr>
        <p:spPr>
          <a:xfrm rot="16200000">
            <a:off x="5568189" y="3090769"/>
            <a:ext cx="1953150" cy="433147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b="1" dirty="0" err="1">
                <a:solidFill>
                  <a:schemeClr val="tx1"/>
                </a:solidFill>
                <a:ea typeface="Cambria Math" pitchFamily="18" charset="0"/>
                <a:cs typeface="Arial" charset="0"/>
              </a:rPr>
              <a:t>loop</a:t>
            </a:r>
            <a:endParaRPr lang="hu-HU" sz="1600" b="1" dirty="0">
              <a:solidFill>
                <a:schemeClr val="tx1"/>
              </a:solidFill>
              <a:ea typeface="Cambria Math" pitchFamily="18" charset="0"/>
              <a:cs typeface="Arial" charset="0"/>
            </a:endParaRPr>
          </a:p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      </a:t>
            </a:r>
            <a:r>
              <a:rPr lang="hu-HU" sz="1600" dirty="0" err="1">
                <a:solidFill>
                  <a:schemeClr val="tx1"/>
                </a:solidFill>
                <a:ea typeface="Cambria Math" pitchFamily="18" charset="0"/>
                <a:cs typeface="Arial" charset="0"/>
              </a:rPr>
              <a:t>mástCsinál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();</a:t>
            </a:r>
          </a:p>
          <a:p>
            <a:r>
              <a:rPr lang="hu-HU" sz="1600" b="1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      </a:t>
            </a:r>
            <a:r>
              <a:rPr lang="hu-HU" sz="1600" b="1" dirty="0" err="1">
                <a:solidFill>
                  <a:schemeClr val="tx1"/>
                </a:solidFill>
                <a:ea typeface="Cambria Math" pitchFamily="18" charset="0"/>
                <a:cs typeface="Arial" charset="0"/>
              </a:rPr>
              <a:t>await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ea typeface="Cambria Math" pitchFamily="18" charset="0"/>
                <a:cs typeface="Arial" charset="0"/>
              </a:rPr>
              <a:t>not</a:t>
            </a:r>
            <a:r>
              <a:rPr lang="hu-HU" sz="1600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ea typeface="Cambria Math"/>
                <a:sym typeface="Symbol"/>
              </a:rPr>
              <a:t>rendszer.szerver.getFoglalt</a:t>
            </a:r>
            <a:r>
              <a:rPr lang="hu-HU" sz="1600" dirty="0">
                <a:solidFill>
                  <a:schemeClr val="tx1"/>
                </a:solidFill>
                <a:ea typeface="Cambria Math"/>
                <a:sym typeface="Symbol"/>
              </a:rPr>
              <a:t>() </a:t>
            </a:r>
            <a:r>
              <a:rPr lang="hu-HU" sz="1600" b="1" dirty="0" err="1">
                <a:solidFill>
                  <a:schemeClr val="tx1"/>
                </a:solidFill>
                <a:ea typeface="Cambria Math"/>
                <a:sym typeface="Symbol"/>
              </a:rPr>
              <a:t>then</a:t>
            </a:r>
            <a:r>
              <a:rPr lang="hu-HU" sz="1600" b="1" dirty="0">
                <a:solidFill>
                  <a:schemeClr val="tx1"/>
                </a:solidFill>
                <a:ea typeface="Cambria Math"/>
                <a:sym typeface="Symbol"/>
              </a:rPr>
              <a:t> </a:t>
            </a:r>
          </a:p>
          <a:p>
            <a:r>
              <a:rPr lang="hu-HU" sz="1600" b="1" dirty="0">
                <a:solidFill>
                  <a:schemeClr val="tx1"/>
                </a:solidFill>
                <a:ea typeface="Cambria Math"/>
                <a:sym typeface="Symbol"/>
              </a:rPr>
              <a:t>             </a:t>
            </a:r>
            <a:r>
              <a:rPr lang="hu-HU" sz="1600" dirty="0" err="1">
                <a:solidFill>
                  <a:schemeClr val="tx1"/>
                </a:solidFill>
                <a:ea typeface="Cambria Math"/>
                <a:sym typeface="Symbol"/>
              </a:rPr>
              <a:t>rendszer.szerver.lefoglal</a:t>
            </a:r>
            <a:r>
              <a:rPr lang="hu-HU" sz="1600" dirty="0">
                <a:solidFill>
                  <a:schemeClr val="tx1"/>
                </a:solidFill>
                <a:ea typeface="Cambria Math"/>
                <a:sym typeface="Symbol"/>
              </a:rPr>
              <a:t>()  </a:t>
            </a:r>
          </a:p>
          <a:p>
            <a:r>
              <a:rPr lang="hu-HU" sz="1600" b="1" dirty="0">
                <a:solidFill>
                  <a:schemeClr val="tx1"/>
                </a:solidFill>
                <a:ea typeface="Cambria Math"/>
                <a:cs typeface="Arial" charset="0"/>
                <a:sym typeface="Symbol"/>
              </a:rPr>
              <a:t>      end</a:t>
            </a:r>
            <a:endParaRPr lang="hu-HU" sz="1600" dirty="0">
              <a:solidFill>
                <a:schemeClr val="tx1"/>
              </a:solidFill>
              <a:ea typeface="Cambria Math" pitchFamily="18" charset="0"/>
              <a:cs typeface="Arial" charset="0"/>
            </a:endParaRPr>
          </a:p>
          <a:p>
            <a:r>
              <a:rPr lang="hu-HU" sz="1600" dirty="0">
                <a:solidFill>
                  <a:schemeClr val="tx1"/>
                </a:solidFill>
                <a:ea typeface="Cambria Math" pitchFamily="18" charset="0"/>
                <a:cs typeface="Arial" charset="0"/>
              </a:rPr>
              <a:t>      használ();</a:t>
            </a:r>
          </a:p>
          <a:p>
            <a:r>
              <a:rPr lang="hu-HU" sz="1600" dirty="0">
                <a:solidFill>
                  <a:schemeClr val="tx1"/>
                </a:solidFill>
                <a:ea typeface="Cambria Math"/>
                <a:sym typeface="Symbol"/>
              </a:rPr>
              <a:t>      </a:t>
            </a:r>
            <a:r>
              <a:rPr lang="hu-HU" sz="1600" dirty="0" err="1">
                <a:solidFill>
                  <a:schemeClr val="tx1"/>
                </a:solidFill>
                <a:ea typeface="Cambria Math"/>
                <a:sym typeface="Symbol"/>
              </a:rPr>
              <a:t>rendszer.szerver.elenged</a:t>
            </a:r>
            <a:r>
              <a:rPr lang="hu-HU" sz="1600" dirty="0">
                <a:solidFill>
                  <a:schemeClr val="tx1"/>
                </a:solidFill>
                <a:ea typeface="Cambria Math"/>
                <a:sym typeface="Symbol"/>
              </a:rPr>
              <a:t>();</a:t>
            </a:r>
            <a:endParaRPr lang="hu-HU" sz="1600" dirty="0">
              <a:solidFill>
                <a:schemeClr val="tx1"/>
              </a:solidFill>
              <a:ea typeface="Cambria Math" pitchFamily="18" charset="0"/>
              <a:cs typeface="Arial" charset="0"/>
            </a:endParaRPr>
          </a:p>
          <a:p>
            <a:r>
              <a:rPr lang="hu-HU" sz="1600" b="1" dirty="0">
                <a:solidFill>
                  <a:schemeClr val="tx1"/>
                </a:solidFill>
                <a:ea typeface="Cambria Math" pitchFamily="18" charset="0"/>
              </a:rPr>
              <a:t>end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45" name="Téglalap: szamárfül 44">
            <a:extLst>
              <a:ext uri="{FF2B5EF4-FFF2-40B4-BE49-F238E27FC236}">
                <a16:creationId xmlns:a16="http://schemas.microsoft.com/office/drawing/2014/main" id="{1F5A9D75-D9C6-4A14-B251-911C09B0406A}"/>
              </a:ext>
            </a:extLst>
          </p:cNvPr>
          <p:cNvSpPr/>
          <p:nvPr/>
        </p:nvSpPr>
        <p:spPr>
          <a:xfrm rot="16200000">
            <a:off x="3909920" y="3278415"/>
            <a:ext cx="359202" cy="1343848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4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foglalt := </a:t>
            </a:r>
            <a:r>
              <a:rPr lang="hu-HU" sz="1600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false</a:t>
            </a:r>
            <a:endParaRPr lang="hu-HU" sz="16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" name="Téglalap: szamárfül 48">
            <a:extLst>
              <a:ext uri="{FF2B5EF4-FFF2-40B4-BE49-F238E27FC236}">
                <a16:creationId xmlns:a16="http://schemas.microsoft.com/office/drawing/2014/main" id="{24655C80-96F2-4001-B3F2-5CA76B04FFB5}"/>
              </a:ext>
            </a:extLst>
          </p:cNvPr>
          <p:cNvSpPr/>
          <p:nvPr/>
        </p:nvSpPr>
        <p:spPr>
          <a:xfrm rot="16200000">
            <a:off x="3909920" y="2766413"/>
            <a:ext cx="359202" cy="1343848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4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foglalt := </a:t>
            </a:r>
            <a:r>
              <a:rPr lang="hu-HU" sz="1600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true</a:t>
            </a:r>
            <a:endParaRPr lang="hu-HU" sz="16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31585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32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3" name="Rectangle 102">
            <a:extLst>
              <a:ext uri="{FF2B5EF4-FFF2-40B4-BE49-F238E27FC236}">
                <a16:creationId xmlns:a16="http://schemas.microsoft.com/office/drawing/2014/main" id="{510E5614-660D-4023-870C-733C5C880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92" y="2934041"/>
            <a:ext cx="5345324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Server;</a:t>
            </a:r>
          </a:p>
          <a:p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System(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n);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~System();</a:t>
            </a:r>
          </a:p>
          <a:p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Server *_server;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vector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*&gt;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18" name="Rectangle 102">
            <a:extLst>
              <a:ext uri="{FF2B5EF4-FFF2-40B4-BE49-F238E27FC236}">
                <a16:creationId xmlns:a16="http://schemas.microsoft.com/office/drawing/2014/main" id="{4F6107AD-C386-49DD-9C59-D049B6F0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386" y="1697916"/>
            <a:ext cx="5825522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System::System(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n) {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_server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new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Server;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 = 0; i&lt;n; ++i) {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clients.push_back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new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(i+1,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));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System::~System() {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for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unsigned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i = 0; i&lt;_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clients.size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++i){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delete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[i];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delete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_server;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</p:txBody>
      </p:sp>
      <p:sp>
        <p:nvSpPr>
          <p:cNvPr id="19" name="Cím 1">
            <a:extLst>
              <a:ext uri="{FF2B5EF4-FFF2-40B4-BE49-F238E27FC236}">
                <a16:creationId xmlns:a16="http://schemas.microsoft.com/office/drawing/2014/main" id="{44EDAB2A-F6A2-4CA2-86D8-8CD18E69683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System osztály</a:t>
            </a:r>
            <a:endParaRPr lang="en-US" dirty="0"/>
          </a:p>
        </p:txBody>
      </p:sp>
      <p:sp>
        <p:nvSpPr>
          <p:cNvPr id="20" name="Rectangle 102">
            <a:extLst>
              <a:ext uri="{FF2B5EF4-FFF2-40B4-BE49-F238E27FC236}">
                <a16:creationId xmlns:a16="http://schemas.microsoft.com/office/drawing/2014/main" id="{19238957-D0E0-4D35-9FD7-A70E6084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92" y="1267030"/>
            <a:ext cx="2461463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main()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System sys(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3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  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0;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</p:txBody>
      </p:sp>
      <p:sp>
        <p:nvSpPr>
          <p:cNvPr id="21" name="Rectangle 105">
            <a:extLst>
              <a:ext uri="{FF2B5EF4-FFF2-40B4-BE49-F238E27FC236}">
                <a16:creationId xmlns:a16="http://schemas.microsoft.com/office/drawing/2014/main" id="{86A35928-7032-4EEC-8BCC-3A4E2B3A5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4907" y="3917412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/>
              <a:t>system.cpp</a:t>
            </a:r>
          </a:p>
        </p:txBody>
      </p:sp>
      <p:sp>
        <p:nvSpPr>
          <p:cNvPr id="22" name="Rectangle 105">
            <a:extLst>
              <a:ext uri="{FF2B5EF4-FFF2-40B4-BE49-F238E27FC236}">
                <a16:creationId xmlns:a16="http://schemas.microsoft.com/office/drawing/2014/main" id="{5AEA6C36-E292-4670-9864-C3A306EA9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8416" y="5801187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system.h</a:t>
            </a:r>
            <a:endParaRPr lang="hu-HU" sz="1633" dirty="0"/>
          </a:p>
        </p:txBody>
      </p:sp>
      <p:sp>
        <p:nvSpPr>
          <p:cNvPr id="24" name="2. sz. felirat 4">
            <a:extLst>
              <a:ext uri="{FF2B5EF4-FFF2-40B4-BE49-F238E27FC236}">
                <a16:creationId xmlns:a16="http://schemas.microsoft.com/office/drawing/2014/main" id="{35630CD9-8932-40DC-A566-13AAF7A0D8A4}"/>
              </a:ext>
            </a:extLst>
          </p:cNvPr>
          <p:cNvSpPr/>
          <p:nvPr/>
        </p:nvSpPr>
        <p:spPr bwMode="auto">
          <a:xfrm>
            <a:off x="4588416" y="4702713"/>
            <a:ext cx="4169491" cy="879054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99980"/>
              <a:gd name="adj6" fmla="val -1936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Az őrfeltételes várakozó utasítások megvalósításához 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használt szemafor és feltételes változó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/>
              <a:t>#include </a:t>
            </a:r>
            <a:r>
              <a:rPr lang="hu-HU" sz="1400" dirty="0"/>
              <a:t> </a:t>
            </a:r>
            <a:r>
              <a:rPr lang="en-US" sz="1400" dirty="0"/>
              <a:t>&lt;mutex&gt;</a:t>
            </a:r>
            <a:endParaRPr lang="hu-HU" sz="1400" dirty="0"/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/>
              <a:t>#include </a:t>
            </a:r>
            <a:r>
              <a:rPr lang="hu-HU" sz="1400" dirty="0"/>
              <a:t> </a:t>
            </a:r>
            <a:r>
              <a:rPr lang="en-US" sz="1400" dirty="0"/>
              <a:t>&lt;</a:t>
            </a:r>
            <a:r>
              <a:rPr lang="en-US" sz="1400" dirty="0" err="1"/>
              <a:t>condition_variable</a:t>
            </a:r>
            <a:r>
              <a:rPr lang="en-US" sz="1400" dirty="0"/>
              <a:t>&gt;</a:t>
            </a:r>
            <a:endParaRPr lang="hu-HU" sz="14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EA4DFBE-9416-4231-B417-DC3594BA876F}"/>
              </a:ext>
            </a:extLst>
          </p:cNvPr>
          <p:cNvSpPr txBox="1"/>
          <p:nvPr/>
        </p:nvSpPr>
        <p:spPr>
          <a:xfrm>
            <a:off x="815261" y="5375688"/>
            <a:ext cx="3406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hu-HU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mutex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hu-HU" sz="1400" dirty="0" err="1">
                <a:latin typeface="Courier New" pitchFamily="49" charset="0"/>
                <a:cs typeface="Courier New" pitchFamily="49" charset="0"/>
              </a:rPr>
              <a:t>mu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hu-HU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hu-HU" sz="1400" dirty="0">
                <a:latin typeface="Courier New" pitchFamily="49" charset="0"/>
                <a:cs typeface="Courier New" pitchFamily="49" charset="0"/>
              </a:rPr>
              <a:t> _cond;</a:t>
            </a:r>
          </a:p>
        </p:txBody>
      </p:sp>
    </p:spTree>
    <p:extLst>
      <p:ext uri="{BB962C8B-B14F-4D97-AF65-F5344CB8AC3E}">
        <p14:creationId xmlns:p14="http://schemas.microsoft.com/office/powerpoint/2010/main" val="6882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33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628650" y="2103496"/>
            <a:ext cx="7886700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2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i, Server *s): 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(i), _life(&amp;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,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this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),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(s) {}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~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{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life.join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}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private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2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System *_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thread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_life;</a:t>
            </a:r>
          </a:p>
          <a:p>
            <a:pPr lvl="1"/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otherjob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8" name="2. sz. felirat 4">
            <a:extLst>
              <a:ext uri="{FF2B5EF4-FFF2-40B4-BE49-F238E27FC236}">
                <a16:creationId xmlns:a16="http://schemas.microsoft.com/office/drawing/2014/main" id="{25FC6084-441D-4056-B820-969B23F3CBBF}"/>
              </a:ext>
            </a:extLst>
          </p:cNvPr>
          <p:cNvSpPr/>
          <p:nvPr/>
        </p:nvSpPr>
        <p:spPr bwMode="auto">
          <a:xfrm>
            <a:off x="5207040" y="3134332"/>
            <a:ext cx="2501820" cy="430083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-28414"/>
              <a:gd name="adj6" fmla="val -1754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külön szálon indul az állapotgép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/>
              <a:t>#include </a:t>
            </a:r>
            <a:r>
              <a:rPr lang="hu-HU" sz="1400" dirty="0"/>
              <a:t> </a:t>
            </a:r>
            <a:r>
              <a:rPr lang="en-US" sz="1400" dirty="0"/>
              <a:t>&lt;thread&gt;</a:t>
            </a:r>
            <a:endParaRPr lang="hu-HU" sz="1400" dirty="0"/>
          </a:p>
        </p:txBody>
      </p:sp>
      <p:sp>
        <p:nvSpPr>
          <p:cNvPr id="9" name="Rectangle 105">
            <a:extLst>
              <a:ext uri="{FF2B5EF4-FFF2-40B4-BE49-F238E27FC236}">
                <a16:creationId xmlns:a16="http://schemas.microsoft.com/office/drawing/2014/main" id="{4FC9A4B6-605D-4870-A24D-D2D04F64A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4755198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client.h</a:t>
            </a:r>
            <a:endParaRPr lang="hu-HU" sz="1633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A4B78273-B96F-4436-B260-4E8C74146D2A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Client</a:t>
            </a:r>
            <a:r>
              <a:rPr lang="hu-HU" dirty="0">
                <a:solidFill>
                  <a:schemeClr val="accent1"/>
                </a:solidFill>
              </a:rPr>
              <a:t> osztály</a:t>
            </a:r>
            <a:endParaRPr lang="en-US" dirty="0"/>
          </a:p>
        </p:txBody>
      </p:sp>
      <p:sp>
        <p:nvSpPr>
          <p:cNvPr id="12" name="2. sz. felirat 4">
            <a:extLst>
              <a:ext uri="{FF2B5EF4-FFF2-40B4-BE49-F238E27FC236}">
                <a16:creationId xmlns:a16="http://schemas.microsoft.com/office/drawing/2014/main" id="{9C756328-D247-4D34-A86E-D22AA0FC29E0}"/>
              </a:ext>
            </a:extLst>
          </p:cNvPr>
          <p:cNvSpPr/>
          <p:nvPr/>
        </p:nvSpPr>
        <p:spPr bwMode="auto">
          <a:xfrm>
            <a:off x="4875950" y="3690111"/>
            <a:ext cx="2832909" cy="430083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-115287"/>
              <a:gd name="adj6" fmla="val -29689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az objektum csak azután szűnik meg, </a:t>
            </a:r>
          </a:p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hogy az </a:t>
            </a:r>
            <a:r>
              <a:rPr lang="hu-HU" sz="1400" dirty="0" err="1"/>
              <a:t>állapotgépe</a:t>
            </a:r>
            <a:r>
              <a:rPr lang="hu-HU" sz="1400" dirty="0"/>
              <a:t> leáll</a:t>
            </a:r>
          </a:p>
        </p:txBody>
      </p:sp>
    </p:spTree>
    <p:extLst>
      <p:ext uri="{BB962C8B-B14F-4D97-AF65-F5344CB8AC3E}">
        <p14:creationId xmlns:p14="http://schemas.microsoft.com/office/powerpoint/2010/main" val="3029883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34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817833" y="3155030"/>
            <a:ext cx="7886700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Client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stateMachine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{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true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 {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otherjob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unique_lock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mutex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&gt;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(_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server.getUsed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()) {</a:t>
            </a:r>
          </a:p>
          <a:p>
            <a:pPr lvl="4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server.request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lock.unlock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server.relase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sys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-&gt;_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cond.notify_one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    </a:t>
            </a:r>
          </a:p>
        </p:txBody>
      </p:sp>
      <p:sp>
        <p:nvSpPr>
          <p:cNvPr id="9" name="Rectangle 105">
            <a:extLst>
              <a:ext uri="{FF2B5EF4-FFF2-40B4-BE49-F238E27FC236}">
                <a16:creationId xmlns:a16="http://schemas.microsoft.com/office/drawing/2014/main" id="{4FC9A4B6-605D-4870-A24D-D2D04F64A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533" y="5806732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/>
              <a:t>client.cpp</a:t>
            </a:r>
          </a:p>
        </p:txBody>
      </p:sp>
      <p:sp>
        <p:nvSpPr>
          <p:cNvPr id="7" name="2. sz. felirat 4">
            <a:extLst>
              <a:ext uri="{FF2B5EF4-FFF2-40B4-BE49-F238E27FC236}">
                <a16:creationId xmlns:a16="http://schemas.microsoft.com/office/drawing/2014/main" id="{7EDFCF98-2B61-4246-804D-E9A86F0CEE6F}"/>
              </a:ext>
            </a:extLst>
          </p:cNvPr>
          <p:cNvSpPr/>
          <p:nvPr/>
        </p:nvSpPr>
        <p:spPr bwMode="auto">
          <a:xfrm>
            <a:off x="5520663" y="4980175"/>
            <a:ext cx="2656382" cy="519854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136908"/>
              <a:gd name="adj6" fmla="val -21793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elindít egyet a </a:t>
            </a:r>
            <a:r>
              <a:rPr lang="hu-H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cond</a:t>
            </a:r>
            <a:r>
              <a:rPr lang="hu-HU" sz="1600" dirty="0"/>
              <a:t> változóval</a:t>
            </a:r>
            <a:br>
              <a:rPr lang="hu-HU" sz="1600" dirty="0"/>
            </a:br>
            <a:r>
              <a:rPr lang="hu-HU" sz="1600" dirty="0"/>
              <a:t>felfüggesztett szálak közül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4771308-74CD-4AF3-80D9-DCE0C5B30987}"/>
              </a:ext>
            </a:extLst>
          </p:cNvPr>
          <p:cNvSpPr txBox="1"/>
          <p:nvPr/>
        </p:nvSpPr>
        <p:spPr>
          <a:xfrm>
            <a:off x="3813810" y="1576832"/>
            <a:ext cx="4890720" cy="138499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unique_lock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mutex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&gt;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mu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while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(!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&lt;őrfeltétel&gt;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){</a:t>
            </a:r>
          </a:p>
          <a:p>
            <a:pPr lvl="1"/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cond.wait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);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&lt;tevékenység&gt;</a:t>
            </a:r>
          </a:p>
          <a:p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lock.unlock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(); 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57AC71E-B6DC-442B-B8AE-6643198C08E3}"/>
              </a:ext>
            </a:extLst>
          </p:cNvPr>
          <p:cNvSpPr txBox="1"/>
          <p:nvPr/>
        </p:nvSpPr>
        <p:spPr>
          <a:xfrm>
            <a:off x="3813810" y="1080400"/>
            <a:ext cx="48907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err="1">
                <a:latin typeface="Cambria Math" pitchFamily="18" charset="0"/>
                <a:ea typeface="Cambria Math" pitchFamily="18" charset="0"/>
              </a:rPr>
              <a:t>await</a:t>
            </a:r>
            <a:r>
              <a:rPr lang="hu-HU" b="1" dirty="0">
                <a:latin typeface="Cambria Math" pitchFamily="18" charset="0"/>
                <a:ea typeface="Cambria Math" pitchFamily="18" charset="0"/>
              </a:rPr>
              <a:t>  &lt; 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őrfeltétel </a:t>
            </a:r>
            <a:r>
              <a:rPr lang="hu-HU" dirty="0">
                <a:latin typeface="Cambria Math"/>
                <a:ea typeface="Cambria Math"/>
                <a:sym typeface="Symbol"/>
              </a:rPr>
              <a:t>&gt;  </a:t>
            </a:r>
            <a:r>
              <a:rPr lang="hu-HU" b="1" dirty="0" err="1">
                <a:latin typeface="Cambria Math" pitchFamily="18" charset="0"/>
                <a:ea typeface="Cambria Math" pitchFamily="18" charset="0"/>
              </a:rPr>
              <a:t>then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dirty="0">
                <a:latin typeface="Cambria Math"/>
                <a:ea typeface="Cambria Math"/>
                <a:sym typeface="Symbol"/>
              </a:rPr>
              <a:t> &lt; </a:t>
            </a:r>
            <a:r>
              <a:rPr lang="hu-HU" dirty="0">
                <a:latin typeface="Cambria Math" panose="02040503050406030204" pitchFamily="18" charset="0"/>
                <a:ea typeface="Cambria Math" panose="02040503050406030204" pitchFamily="18" charset="0"/>
                <a:sym typeface="Symbol"/>
              </a:rPr>
              <a:t>tevékenység &gt; </a:t>
            </a:r>
            <a:r>
              <a:rPr lang="hu-HU" b="1" dirty="0">
                <a:latin typeface="Cambria Math" pitchFamily="18" charset="0"/>
                <a:ea typeface="Cambria Math" pitchFamily="18" charset="0"/>
                <a:cs typeface="Arial" charset="0"/>
              </a:rPr>
              <a:t>end</a:t>
            </a:r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29FD880E-88C4-46B4-A3EB-A9F3E6FDF889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Client</a:t>
            </a:r>
            <a:r>
              <a:rPr lang="hu-HU" dirty="0">
                <a:solidFill>
                  <a:schemeClr val="accent1"/>
                </a:solidFill>
              </a:rPr>
              <a:t> állapotgépének kódja</a:t>
            </a:r>
            <a:endParaRPr lang="en-US" dirty="0"/>
          </a:p>
        </p:txBody>
      </p:sp>
      <p:sp>
        <p:nvSpPr>
          <p:cNvPr id="15" name="2. sz. felirat 4">
            <a:extLst>
              <a:ext uri="{FF2B5EF4-FFF2-40B4-BE49-F238E27FC236}">
                <a16:creationId xmlns:a16="http://schemas.microsoft.com/office/drawing/2014/main" id="{47D12A79-A4B2-4D74-915C-3B66124247BE}"/>
              </a:ext>
            </a:extLst>
          </p:cNvPr>
          <p:cNvSpPr/>
          <p:nvPr/>
        </p:nvSpPr>
        <p:spPr bwMode="auto">
          <a:xfrm>
            <a:off x="817833" y="1080400"/>
            <a:ext cx="2513943" cy="1569660"/>
          </a:xfrm>
          <a:prstGeom prst="borderCallout2">
            <a:avLst>
              <a:gd name="adj1" fmla="val 44998"/>
              <a:gd name="adj2" fmla="val 100183"/>
              <a:gd name="adj3" fmla="val 44905"/>
              <a:gd name="adj4" fmla="val 106734"/>
              <a:gd name="adj5" fmla="val 73458"/>
              <a:gd name="adj6" fmla="val 110407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Amikor ez </a:t>
            </a:r>
            <a:r>
              <a:rPr lang="hu-HU" sz="1600" dirty="0" err="1"/>
              <a:t>végrehajtódik</a:t>
            </a:r>
            <a:r>
              <a:rPr lang="hu-HU" sz="1600" dirty="0"/>
              <a:t>, </a:t>
            </a:r>
            <a:br>
              <a:rPr lang="hu-HU" sz="1600" dirty="0"/>
            </a:br>
            <a:r>
              <a:rPr lang="hu-HU" sz="1600" dirty="0"/>
              <a:t>más szálak ugyanezen </a:t>
            </a:r>
            <a:r>
              <a:rPr lang="hu-HU" sz="1600" dirty="0" err="1"/>
              <a:t>mu</a:t>
            </a:r>
            <a:r>
              <a:rPr lang="hu-HU" sz="1600" dirty="0"/>
              <a:t> </a:t>
            </a:r>
            <a:br>
              <a:rPr lang="hu-HU" sz="1600" dirty="0"/>
            </a:br>
            <a:r>
              <a:rPr lang="hu-HU" sz="1600" dirty="0"/>
              <a:t>szemaforral védett szakaszai</a:t>
            </a:r>
            <a:br>
              <a:rPr lang="hu-HU" sz="1600" dirty="0"/>
            </a:br>
            <a:r>
              <a:rPr lang="hu-HU" sz="1600" dirty="0"/>
              <a:t>nem </a:t>
            </a:r>
            <a:r>
              <a:rPr lang="hu-HU" sz="1600" dirty="0" err="1"/>
              <a:t>hajtódhatnak</a:t>
            </a:r>
            <a:r>
              <a:rPr lang="hu-HU" sz="1600" dirty="0"/>
              <a:t> végre, így </a:t>
            </a:r>
            <a:br>
              <a:rPr lang="hu-HU" sz="1600" dirty="0"/>
            </a:br>
            <a:r>
              <a:rPr lang="hu-HU" sz="1600" dirty="0"/>
              <a:t>azok ezt a végrehajtást nem </a:t>
            </a:r>
            <a:br>
              <a:rPr lang="hu-HU" sz="1600" dirty="0"/>
            </a:br>
            <a:r>
              <a:rPr lang="hu-HU" sz="1600" dirty="0"/>
              <a:t>szakíthatják meg</a:t>
            </a:r>
          </a:p>
        </p:txBody>
      </p:sp>
      <p:sp>
        <p:nvSpPr>
          <p:cNvPr id="16" name="2. sz. felirat 4">
            <a:extLst>
              <a:ext uri="{FF2B5EF4-FFF2-40B4-BE49-F238E27FC236}">
                <a16:creationId xmlns:a16="http://schemas.microsoft.com/office/drawing/2014/main" id="{7F2E9683-6C93-4926-A4A5-032D8F272178}"/>
              </a:ext>
            </a:extLst>
          </p:cNvPr>
          <p:cNvSpPr/>
          <p:nvPr/>
        </p:nvSpPr>
        <p:spPr bwMode="auto">
          <a:xfrm>
            <a:off x="5520663" y="4435365"/>
            <a:ext cx="1861808" cy="436529"/>
          </a:xfrm>
          <a:prstGeom prst="borderCallout2">
            <a:avLst>
              <a:gd name="adj1" fmla="val 55084"/>
              <a:gd name="adj2" fmla="val -569"/>
              <a:gd name="adj3" fmla="val 54255"/>
              <a:gd name="adj4" fmla="val -11795"/>
              <a:gd name="adj5" fmla="val 6170"/>
              <a:gd name="adj6" fmla="val -25843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felfüggeszti az adott</a:t>
            </a:r>
            <a:br>
              <a:rPr lang="hu-HU" sz="1600" dirty="0"/>
            </a:br>
            <a:r>
              <a:rPr lang="hu-HU" sz="1600" dirty="0"/>
              <a:t> szál végrehajtását</a:t>
            </a:r>
          </a:p>
        </p:txBody>
      </p:sp>
      <p:sp>
        <p:nvSpPr>
          <p:cNvPr id="3" name="Bal oldali kapcsos zárójel 2">
            <a:extLst>
              <a:ext uri="{FF2B5EF4-FFF2-40B4-BE49-F238E27FC236}">
                <a16:creationId xmlns:a16="http://schemas.microsoft.com/office/drawing/2014/main" id="{BF0EAE38-4C14-445C-8A2F-C6382B3484DF}"/>
              </a:ext>
            </a:extLst>
          </p:cNvPr>
          <p:cNvSpPr/>
          <p:nvPr/>
        </p:nvSpPr>
        <p:spPr>
          <a:xfrm>
            <a:off x="3658362" y="1829344"/>
            <a:ext cx="155448" cy="90011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2. sz. felirat 4">
            <a:extLst>
              <a:ext uri="{FF2B5EF4-FFF2-40B4-BE49-F238E27FC236}">
                <a16:creationId xmlns:a16="http://schemas.microsoft.com/office/drawing/2014/main" id="{E80F1539-F981-4D83-865A-B8A4BD1C19E6}"/>
              </a:ext>
            </a:extLst>
          </p:cNvPr>
          <p:cNvSpPr/>
          <p:nvPr/>
        </p:nvSpPr>
        <p:spPr bwMode="auto">
          <a:xfrm>
            <a:off x="204180" y="3762703"/>
            <a:ext cx="1976712" cy="1298722"/>
          </a:xfrm>
          <a:prstGeom prst="borderCallout2">
            <a:avLst>
              <a:gd name="adj1" fmla="val 102141"/>
              <a:gd name="adj2" fmla="val 54456"/>
              <a:gd name="adj3" fmla="val 112574"/>
              <a:gd name="adj4" fmla="val 54626"/>
              <a:gd name="adj5" fmla="val 113143"/>
              <a:gd name="adj6" fmla="val 104258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/>
              <a:t>Ez a tevékenység más </a:t>
            </a:r>
            <a:br>
              <a:rPr lang="hu-HU" sz="1600" dirty="0"/>
            </a:br>
            <a:r>
              <a:rPr lang="hu-HU" sz="1600" dirty="0"/>
              <a:t>kliensek ugyanezen </a:t>
            </a:r>
            <a:br>
              <a:rPr lang="hu-HU" sz="1600" dirty="0"/>
            </a:br>
            <a:r>
              <a:rPr lang="hu-HU" sz="1600" dirty="0"/>
              <a:t>tevékenységeivel</a:t>
            </a:r>
            <a:br>
              <a:rPr lang="hu-HU" sz="1600" dirty="0"/>
            </a:br>
            <a:r>
              <a:rPr lang="hu-HU" sz="1600" dirty="0"/>
              <a:t>kölcsönösen kizárásos</a:t>
            </a:r>
            <a:br>
              <a:rPr lang="hu-HU" sz="1600" dirty="0"/>
            </a:br>
            <a:r>
              <a:rPr lang="hu-HU" sz="1600" dirty="0"/>
              <a:t>módon </a:t>
            </a:r>
            <a:r>
              <a:rPr lang="hu-HU" sz="1600" dirty="0" err="1"/>
              <a:t>hajtódik</a:t>
            </a:r>
            <a:r>
              <a:rPr lang="hu-HU" sz="1600" dirty="0"/>
              <a:t> végre.</a:t>
            </a:r>
          </a:p>
        </p:txBody>
      </p:sp>
    </p:spTree>
    <p:extLst>
      <p:ext uri="{BB962C8B-B14F-4D97-AF65-F5344CB8AC3E}">
        <p14:creationId xmlns:p14="http://schemas.microsoft.com/office/powerpoint/2010/main" val="35282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7" grpId="0" animBg="1"/>
      <p:bldP spid="16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2">
            <a:extLst>
              <a:ext uri="{FF2B5EF4-FFF2-40B4-BE49-F238E27FC236}">
                <a16:creationId xmlns:a16="http://schemas.microsoft.com/office/drawing/2014/main" id="{DAC0C627-4E32-4F26-928D-46FED4222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360126"/>
            <a:ext cx="7886700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class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{</a:t>
            </a: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public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2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Server() {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false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2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int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getUsed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const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{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return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request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() {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true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void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release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() { 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=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false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 }</a:t>
            </a:r>
          </a:p>
          <a:p>
            <a:pPr lvl="1"/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itchFamily="49" charset="0"/>
            </a:endParaRP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private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</a:t>
            </a:r>
          </a:p>
          <a:p>
            <a:pPr lvl="2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std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::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atomic_bool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_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used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;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itchFamily="49" charset="0"/>
              </a:rPr>
              <a:t>};</a:t>
            </a:r>
          </a:p>
        </p:txBody>
      </p:sp>
      <p:sp>
        <p:nvSpPr>
          <p:cNvPr id="10" name="Dia számának helye 4">
            <a:extLst>
              <a:ext uri="{FF2B5EF4-FFF2-40B4-BE49-F238E27FC236}">
                <a16:creationId xmlns:a16="http://schemas.microsoft.com/office/drawing/2014/main" id="{20161D87-41B9-41D6-B6AE-EE48AF6C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35</a:t>
            </a:fld>
            <a:endParaRPr lang="en-US"/>
          </a:p>
        </p:txBody>
      </p:sp>
      <p:sp>
        <p:nvSpPr>
          <p:cNvPr id="11" name="Élőláb helye 11">
            <a:extLst>
              <a:ext uri="{FF2B5EF4-FFF2-40B4-BE49-F238E27FC236}">
                <a16:creationId xmlns:a16="http://schemas.microsoft.com/office/drawing/2014/main" id="{1BC5890D-CC1D-4E5A-A823-82314D04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9" name="Rectangle 105">
            <a:extLst>
              <a:ext uri="{FF2B5EF4-FFF2-40B4-BE49-F238E27FC236}">
                <a16:creationId xmlns:a16="http://schemas.microsoft.com/office/drawing/2014/main" id="{EA6906D6-6CB3-408A-92E2-2E261D470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5796385"/>
            <a:ext cx="1143000" cy="45684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33" dirty="0" err="1"/>
              <a:t>server.h</a:t>
            </a:r>
            <a:endParaRPr lang="hu-HU" sz="1633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589E682-E833-4FD0-BF74-858EF317A3F8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146751"/>
            <a:ext cx="7886700" cy="19904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r>
              <a:rPr lang="hu-HU" sz="1900" dirty="0"/>
              <a:t>A több szál által közösen használt változók értékadásait célszerű atomi (megszakíthatatlan) módon végrehajtani.  </a:t>
            </a:r>
          </a:p>
          <a:p>
            <a:r>
              <a:rPr lang="hu-HU" sz="1900" dirty="0"/>
              <a:t>A C++ az </a:t>
            </a:r>
            <a:r>
              <a:rPr lang="hu-HU" sz="1900" dirty="0" err="1"/>
              <a:t>atomic</a:t>
            </a:r>
            <a:r>
              <a:rPr lang="hu-HU" sz="1900" dirty="0"/>
              <a:t> változóihoz alapértelmezésben garantálja ezt a szálbiztos  kezelést:</a:t>
            </a:r>
            <a:br>
              <a:rPr lang="hu-HU" sz="1900" dirty="0"/>
            </a:br>
            <a:r>
              <a:rPr lang="hu-HU" sz="1900" dirty="0"/>
              <a:t>	</a:t>
            </a:r>
            <a:r>
              <a:rPr lang="en-US" sz="1800" dirty="0">
                <a:solidFill>
                  <a:srgbClr val="00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hu-HU" sz="1800" dirty="0" err="1">
                <a:solidFill>
                  <a:srgbClr val="00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atomic</a:t>
            </a:r>
            <a:r>
              <a:rPr lang="en-US" sz="1800" dirty="0">
                <a:solidFill>
                  <a:srgbClr val="00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hu-HU" sz="1800" dirty="0">
                <a:solidFill>
                  <a:srgbClr val="00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800" dirty="0">
                <a:solidFill>
                  <a:srgbClr val="00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atomic_</a:t>
            </a:r>
            <a:r>
              <a:rPr lang="hu-HU" sz="18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800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q"/>
            </a:pPr>
            <a:endParaRPr lang="hu-HU" sz="1900" dirty="0"/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32A5DB31-C4D8-47D3-9B2C-5F43A16F8EB2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Szerver kódja</a:t>
            </a:r>
            <a:endParaRPr lang="en-US" dirty="0"/>
          </a:p>
        </p:txBody>
      </p:sp>
      <p:sp>
        <p:nvSpPr>
          <p:cNvPr id="12" name="2. sz. felirat 4">
            <a:extLst>
              <a:ext uri="{FF2B5EF4-FFF2-40B4-BE49-F238E27FC236}">
                <a16:creationId xmlns:a16="http://schemas.microsoft.com/office/drawing/2014/main" id="{B8C4CC2A-E280-4667-A708-ED6CB8F248B8}"/>
              </a:ext>
            </a:extLst>
          </p:cNvPr>
          <p:cNvSpPr/>
          <p:nvPr/>
        </p:nvSpPr>
        <p:spPr bwMode="auto">
          <a:xfrm>
            <a:off x="5594048" y="4806676"/>
            <a:ext cx="2793208" cy="365125"/>
          </a:xfrm>
          <a:prstGeom prst="borderCallout2">
            <a:avLst>
              <a:gd name="adj1" fmla="val 43620"/>
              <a:gd name="adj2" fmla="val -505"/>
              <a:gd name="adj3" fmla="val 43620"/>
              <a:gd name="adj4" fmla="val -6648"/>
              <a:gd name="adj5" fmla="val 105552"/>
              <a:gd name="adj6" fmla="val -15869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defTabSz="8294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/>
              <a:t>elvileg egyszerre többen is hívhatják</a:t>
            </a:r>
          </a:p>
        </p:txBody>
      </p:sp>
    </p:spTree>
    <p:extLst>
      <p:ext uri="{BB962C8B-B14F-4D97-AF65-F5344CB8AC3E}">
        <p14:creationId xmlns:p14="http://schemas.microsoft.com/office/powerpoint/2010/main" val="308918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73B881-B25B-4880-9FDA-A034BDB3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Garázskapu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DA092F-9394-416A-A539-6621A378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7592"/>
            <a:ext cx="7886700" cy="248440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>
                <a:latin typeface="Calibri" pitchFamily="34" charset="0"/>
              </a:rPr>
              <a:t>Modellezzük egy függőlegesen mozgó garázskapu működését! </a:t>
            </a:r>
          </a:p>
          <a:p>
            <a:pPr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latin typeface="Calibri" pitchFamily="34" charset="0"/>
              </a:rPr>
              <a:t>A garázskaput lezáró és felnyitó motort egy távirányító vezérli. A távirányítóval három féle parancs adható: le, fel, stop.</a:t>
            </a:r>
          </a:p>
          <a:p>
            <a:pPr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latin typeface="Calibri" pitchFamily="34" charset="0"/>
              </a:rPr>
              <a:t>A garázskapu a legutoljára adott parancs szerint működik, de magától is megáll, ha akadályba ütközik.</a:t>
            </a:r>
          </a:p>
          <a:p>
            <a:pPr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2000" dirty="0">
                <a:latin typeface="Calibri" pitchFamily="34" charset="0"/>
              </a:rPr>
              <a:t>Az akadályt egy olyan érzékelő észleli, amely akkor is jelez, ha a kapu teljesen lecsukódott, vagy teljesen kinyílt. 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2E1072-134E-4AF2-8214-1524E86F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36</a:t>
            </a:fld>
            <a:endParaRPr lang="en-US"/>
          </a:p>
        </p:txBody>
      </p:sp>
      <p:sp>
        <p:nvSpPr>
          <p:cNvPr id="6" name="Élőláb helye 11">
            <a:extLst>
              <a:ext uri="{FF2B5EF4-FFF2-40B4-BE49-F238E27FC236}">
                <a16:creationId xmlns:a16="http://schemas.microsoft.com/office/drawing/2014/main" id="{0C3F9FBE-43FE-4AA9-9030-BF142B7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54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532423" y="3448480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1524000" y="3820457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1390380" y="3820457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1374946" y="3588700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1374946" y="3121892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21" name="Egyenes összekötő nyíllal 20"/>
          <p:cNvCxnSpPr>
            <a:cxnSpLocks noChangeShapeType="1"/>
            <a:stCxn id="2" idx="2"/>
          </p:cNvCxnSpPr>
          <p:nvPr/>
        </p:nvCxnSpPr>
        <p:spPr bwMode="auto">
          <a:xfrm flipH="1">
            <a:off x="1905000" y="2476500"/>
            <a:ext cx="1371600" cy="113791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Használati eset diagram</a:t>
            </a:r>
            <a:endParaRPr lang="en-US" dirty="0"/>
          </a:p>
        </p:txBody>
      </p:sp>
      <p:sp>
        <p:nvSpPr>
          <p:cNvPr id="2" name="Ellipszis 1">
            <a:extLst>
              <a:ext uri="{FF2B5EF4-FFF2-40B4-BE49-F238E27FC236}">
                <a16:creationId xmlns:a16="http://schemas.microsoft.com/office/drawing/2014/main" id="{EBF132FE-95C3-4845-8075-2B5E13178969}"/>
              </a:ext>
            </a:extLst>
          </p:cNvPr>
          <p:cNvSpPr/>
          <p:nvPr/>
        </p:nvSpPr>
        <p:spPr>
          <a:xfrm>
            <a:off x="3276600" y="2057400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bezár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86B7DD01-D778-4859-B800-C17DA0535FEC}"/>
              </a:ext>
            </a:extLst>
          </p:cNvPr>
          <p:cNvSpPr/>
          <p:nvPr/>
        </p:nvSpPr>
        <p:spPr>
          <a:xfrm>
            <a:off x="3276600" y="3236806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kinyit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Ellipszis 24">
            <a:extLst>
              <a:ext uri="{FF2B5EF4-FFF2-40B4-BE49-F238E27FC236}">
                <a16:creationId xmlns:a16="http://schemas.microsoft.com/office/drawing/2014/main" id="{3134E7A4-E77B-4DE7-90DA-DCF11A627896}"/>
              </a:ext>
            </a:extLst>
          </p:cNvPr>
          <p:cNvSpPr/>
          <p:nvPr/>
        </p:nvSpPr>
        <p:spPr>
          <a:xfrm>
            <a:off x="3311106" y="4572000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megállít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C8C1A206-1891-451C-A9B5-B8D87D4747CC}"/>
              </a:ext>
            </a:extLst>
          </p:cNvPr>
          <p:cNvCxnSpPr>
            <a:cxnSpLocks noChangeShapeType="1"/>
            <a:stCxn id="24" idx="2"/>
          </p:cNvCxnSpPr>
          <p:nvPr/>
        </p:nvCxnSpPr>
        <p:spPr bwMode="auto">
          <a:xfrm flipH="1">
            <a:off x="1905000" y="3655906"/>
            <a:ext cx="13716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41" name="Egyenes összekötő nyíllal 40">
            <a:extLst>
              <a:ext uri="{FF2B5EF4-FFF2-40B4-BE49-F238E27FC236}">
                <a16:creationId xmlns:a16="http://schemas.microsoft.com/office/drawing/2014/main" id="{AC8C8E95-FC36-49DE-93CA-8DC0082906E7}"/>
              </a:ext>
            </a:extLst>
          </p:cNvPr>
          <p:cNvCxnSpPr>
            <a:cxnSpLocks noChangeShapeType="1"/>
            <a:stCxn id="25" idx="2"/>
          </p:cNvCxnSpPr>
          <p:nvPr/>
        </p:nvCxnSpPr>
        <p:spPr bwMode="auto">
          <a:xfrm flipH="1" flipV="1">
            <a:off x="1905000" y="3697394"/>
            <a:ext cx="1406106" cy="129370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2" name="Dia számának helye 4">
            <a:extLst>
              <a:ext uri="{FF2B5EF4-FFF2-40B4-BE49-F238E27FC236}">
                <a16:creationId xmlns:a16="http://schemas.microsoft.com/office/drawing/2014/main" id="{15089907-32E8-4BA3-A7A9-4310C02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37</a:t>
            </a:fld>
            <a:endParaRPr lang="en-US"/>
          </a:p>
        </p:txBody>
      </p:sp>
      <p:sp>
        <p:nvSpPr>
          <p:cNvPr id="44" name="Élőláb helye 11">
            <a:extLst>
              <a:ext uri="{FF2B5EF4-FFF2-40B4-BE49-F238E27FC236}">
                <a16:creationId xmlns:a16="http://schemas.microsoft.com/office/drawing/2014/main" id="{2D01EC66-47EB-493D-83A7-3B6D433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2" name="Ellipszis 21">
            <a:extLst>
              <a:ext uri="{FF2B5EF4-FFF2-40B4-BE49-F238E27FC236}">
                <a16:creationId xmlns:a16="http://schemas.microsoft.com/office/drawing/2014/main" id="{9EAA1D0C-557F-4B40-8B15-D7FB3D0060D3}"/>
              </a:ext>
            </a:extLst>
          </p:cNvPr>
          <p:cNvSpPr/>
          <p:nvPr/>
        </p:nvSpPr>
        <p:spPr>
          <a:xfrm>
            <a:off x="6324600" y="2049653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kapu lecsukódik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7EEAC8D9-CC3B-4FAA-8277-190AE32EB8E9}"/>
              </a:ext>
            </a:extLst>
          </p:cNvPr>
          <p:cNvCxnSpPr>
            <a:cxnSpLocks noChangeShapeType="1"/>
            <a:stCxn id="22" idx="2"/>
            <a:endCxn id="2" idx="6"/>
          </p:cNvCxnSpPr>
          <p:nvPr/>
        </p:nvCxnSpPr>
        <p:spPr bwMode="auto">
          <a:xfrm flipH="1">
            <a:off x="5334000" y="2468753"/>
            <a:ext cx="990600" cy="774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none" w="med" len="med"/>
          </a:ln>
        </p:spPr>
      </p:cxnSp>
      <p:sp>
        <p:nvSpPr>
          <p:cNvPr id="30" name="Ellipszis 29">
            <a:extLst>
              <a:ext uri="{FF2B5EF4-FFF2-40B4-BE49-F238E27FC236}">
                <a16:creationId xmlns:a16="http://schemas.microsoft.com/office/drawing/2014/main" id="{087BDCAB-47E9-4C49-92B6-C77BEC11DA7F}"/>
              </a:ext>
            </a:extLst>
          </p:cNvPr>
          <p:cNvSpPr/>
          <p:nvPr/>
        </p:nvSpPr>
        <p:spPr>
          <a:xfrm>
            <a:off x="6324600" y="3236805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kapu felnyílik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F03A63A3-D494-4048-969A-1C6B1B5887D6}"/>
              </a:ext>
            </a:extLst>
          </p:cNvPr>
          <p:cNvCxnSpPr>
            <a:cxnSpLocks noChangeShapeType="1"/>
            <a:stCxn id="30" idx="2"/>
            <a:endCxn id="24" idx="6"/>
          </p:cNvCxnSpPr>
          <p:nvPr/>
        </p:nvCxnSpPr>
        <p:spPr bwMode="auto">
          <a:xfrm flipH="1">
            <a:off x="5334000" y="3655905"/>
            <a:ext cx="990600" cy="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none" w="med" len="med"/>
          </a:ln>
        </p:spPr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DE0EE64-8764-47AE-920E-A216CE5AC2C0}"/>
              </a:ext>
            </a:extLst>
          </p:cNvPr>
          <p:cNvSpPr txBox="1"/>
          <p:nvPr/>
        </p:nvSpPr>
        <p:spPr>
          <a:xfrm>
            <a:off x="5291332" y="2150964"/>
            <a:ext cx="1017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</a:t>
            </a:r>
            <a:r>
              <a:rPr lang="hu-HU" sz="1400" dirty="0" err="1"/>
              <a:t>invoke</a:t>
            </a:r>
            <a:r>
              <a:rPr lang="hu-HU" sz="1400" dirty="0"/>
              <a:t>&gt;&gt;</a:t>
            </a:r>
            <a:endParaRPr lang="en-US" sz="1400" dirty="0"/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DDE2E62A-161E-4AE6-AAEC-01CF1AFEC0CA}"/>
              </a:ext>
            </a:extLst>
          </p:cNvPr>
          <p:cNvSpPr txBox="1"/>
          <p:nvPr/>
        </p:nvSpPr>
        <p:spPr>
          <a:xfrm>
            <a:off x="5248664" y="3346734"/>
            <a:ext cx="1017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</a:t>
            </a:r>
            <a:r>
              <a:rPr lang="hu-HU" sz="1400" dirty="0" err="1"/>
              <a:t>invoke</a:t>
            </a:r>
            <a:r>
              <a:rPr lang="hu-HU" sz="1400" dirty="0"/>
              <a:t>&gt;&gt;</a:t>
            </a:r>
            <a:endParaRPr lang="en-US" sz="1400" dirty="0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E602CC32-FB81-4670-BBA9-7CC0036F270C}"/>
              </a:ext>
            </a:extLst>
          </p:cNvPr>
          <p:cNvSpPr/>
          <p:nvPr/>
        </p:nvSpPr>
        <p:spPr>
          <a:xfrm>
            <a:off x="6310223" y="4572000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kapu megáll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Egyenes összekötő nyíllal 37">
            <a:extLst>
              <a:ext uri="{FF2B5EF4-FFF2-40B4-BE49-F238E27FC236}">
                <a16:creationId xmlns:a16="http://schemas.microsoft.com/office/drawing/2014/main" id="{A214A44E-203D-4F3E-A46B-17A9D8E988B7}"/>
              </a:ext>
            </a:extLst>
          </p:cNvPr>
          <p:cNvCxnSpPr>
            <a:cxnSpLocks noChangeShapeType="1"/>
            <a:stCxn id="37" idx="2"/>
            <a:endCxn id="25" idx="6"/>
          </p:cNvCxnSpPr>
          <p:nvPr/>
        </p:nvCxnSpPr>
        <p:spPr bwMode="auto">
          <a:xfrm flipH="1">
            <a:off x="5368506" y="4991100"/>
            <a:ext cx="941717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none" w="med" len="med"/>
          </a:ln>
        </p:spPr>
      </p:cxn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92B51564-0259-4A56-A244-4FFBD3BFDFBF}"/>
              </a:ext>
            </a:extLst>
          </p:cNvPr>
          <p:cNvSpPr txBox="1"/>
          <p:nvPr/>
        </p:nvSpPr>
        <p:spPr>
          <a:xfrm>
            <a:off x="5248664" y="4696410"/>
            <a:ext cx="1017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</a:t>
            </a:r>
            <a:r>
              <a:rPr lang="hu-HU" sz="1400" dirty="0" err="1"/>
              <a:t>invoke</a:t>
            </a:r>
            <a:r>
              <a:rPr lang="hu-HU" sz="1400" dirty="0"/>
              <a:t>&gt;&gt;</a:t>
            </a:r>
            <a:endParaRPr lang="en-US" sz="1400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AA673659-9D20-4EC5-8B99-E258BDC562B7}"/>
              </a:ext>
            </a:extLst>
          </p:cNvPr>
          <p:cNvSpPr txBox="1"/>
          <p:nvPr/>
        </p:nvSpPr>
        <p:spPr>
          <a:xfrm>
            <a:off x="1226400" y="4075005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/>
              <a:t>user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456347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660772" y="2886981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652349" y="3258958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518729" y="3258958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503295" y="3027201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51" name="Egyenes összekötő nyíllal 50"/>
          <p:cNvCxnSpPr>
            <a:cxnSpLocks noChangeShapeType="1"/>
          </p:cNvCxnSpPr>
          <p:nvPr/>
        </p:nvCxnSpPr>
        <p:spPr bwMode="auto">
          <a:xfrm flipH="1">
            <a:off x="6073331" y="2840653"/>
            <a:ext cx="7191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163243" y="1864402"/>
            <a:ext cx="1213730" cy="10137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nyit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zár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megszakít</a:t>
            </a: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503295" y="2560393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21" name="Egyenes összekötő nyíllal 20"/>
          <p:cNvCxnSpPr>
            <a:cxnSpLocks noChangeShapeType="1"/>
          </p:cNvCxnSpPr>
          <p:nvPr/>
        </p:nvCxnSpPr>
        <p:spPr bwMode="auto">
          <a:xfrm flipH="1">
            <a:off x="1066800" y="2897693"/>
            <a:ext cx="471426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triangle" w="lg" len="lg"/>
            <a:tailEnd type="none" w="med" len="med"/>
          </a:ln>
        </p:spPr>
      </p:cxn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Együttműködési diagram</a:t>
            </a:r>
            <a:endParaRPr lang="en-US" dirty="0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8CAD3C1-D8CB-442F-871A-EFC6BFB40933}"/>
              </a:ext>
            </a:extLst>
          </p:cNvPr>
          <p:cNvSpPr/>
          <p:nvPr/>
        </p:nvSpPr>
        <p:spPr>
          <a:xfrm>
            <a:off x="4393210" y="2743200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Motor</a:t>
            </a:r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ACF7CBE3-C90B-42BE-A89A-2E7336646DB3}"/>
              </a:ext>
            </a:extLst>
          </p:cNvPr>
          <p:cNvSpPr/>
          <p:nvPr/>
        </p:nvSpPr>
        <p:spPr>
          <a:xfrm>
            <a:off x="1689519" y="2743200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Vezérlő</a:t>
            </a:r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A1BB4AF3-74F5-4EB5-90B4-9CBEBD82F905}"/>
              </a:ext>
            </a:extLst>
          </p:cNvPr>
          <p:cNvSpPr/>
          <p:nvPr/>
        </p:nvSpPr>
        <p:spPr>
          <a:xfrm>
            <a:off x="7162800" y="2743200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Szenzor</a:t>
            </a:r>
          </a:p>
        </p:txBody>
      </p: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D6452B6E-0B34-40BC-B56F-987B87C72728}"/>
              </a:ext>
            </a:extLst>
          </p:cNvPr>
          <p:cNvCxnSpPr>
            <a:cxnSpLocks noChangeShapeType="1"/>
            <a:stCxn id="35" idx="3"/>
            <a:endCxn id="30" idx="1"/>
          </p:cNvCxnSpPr>
          <p:nvPr/>
        </p:nvCxnSpPr>
        <p:spPr bwMode="auto">
          <a:xfrm>
            <a:off x="3137319" y="3013082"/>
            <a:ext cx="1255891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7" name="Text Box 18">
            <a:extLst>
              <a:ext uri="{FF2B5EF4-FFF2-40B4-BE49-F238E27FC236}">
                <a16:creationId xmlns:a16="http://schemas.microsoft.com/office/drawing/2014/main" id="{DEC8F9BB-5447-4799-8EDB-DBAEAA841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462" y="2402871"/>
            <a:ext cx="972189" cy="3994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akadály</a:t>
            </a: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1D44A67D-2F14-48F7-89AB-2B9EFBD8C44B}"/>
              </a:ext>
            </a:extLst>
          </p:cNvPr>
          <p:cNvSpPr/>
          <p:nvPr/>
        </p:nvSpPr>
        <p:spPr>
          <a:xfrm>
            <a:off x="4393210" y="4821618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Kapu</a:t>
            </a:r>
          </a:p>
        </p:txBody>
      </p:sp>
      <p:cxnSp>
        <p:nvCxnSpPr>
          <p:cNvPr id="37" name="Egyenes összekötő nyíllal 36">
            <a:extLst>
              <a:ext uri="{FF2B5EF4-FFF2-40B4-BE49-F238E27FC236}">
                <a16:creationId xmlns:a16="http://schemas.microsoft.com/office/drawing/2014/main" id="{F5339B58-2D2C-4DE0-8FE0-09AD2A28B2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963694" y="3767264"/>
            <a:ext cx="0" cy="81220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8" name="Text Box 18">
            <a:extLst>
              <a:ext uri="{FF2B5EF4-FFF2-40B4-BE49-F238E27FC236}">
                <a16:creationId xmlns:a16="http://schemas.microsoft.com/office/drawing/2014/main" id="{ECA031AF-9E09-4C5A-B73E-10E5DCA7F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872" y="3820065"/>
            <a:ext cx="955390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felnyílt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lezárult</a:t>
            </a:r>
          </a:p>
        </p:txBody>
      </p:sp>
      <p:cxnSp>
        <p:nvCxnSpPr>
          <p:cNvPr id="39" name="Egyenes összekötő nyíllal 38">
            <a:extLst>
              <a:ext uri="{FF2B5EF4-FFF2-40B4-BE49-F238E27FC236}">
                <a16:creationId xmlns:a16="http://schemas.microsoft.com/office/drawing/2014/main" id="{D599DD79-0F56-4022-9F84-E471E7AC5D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37497" y="3282963"/>
            <a:ext cx="0" cy="153865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0" name="Text Box 18">
            <a:extLst>
              <a:ext uri="{FF2B5EF4-FFF2-40B4-BE49-F238E27FC236}">
                <a16:creationId xmlns:a16="http://schemas.microsoft.com/office/drawing/2014/main" id="{FDEFEAC7-DA2A-47C5-BAB0-4F0F4633D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123" y="3644323"/>
            <a:ext cx="786818" cy="10137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fel()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le()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stop()</a:t>
            </a:r>
          </a:p>
        </p:txBody>
      </p:sp>
      <p:cxnSp>
        <p:nvCxnSpPr>
          <p:cNvPr id="43" name="Egyenes összekötő nyíllal 42">
            <a:extLst>
              <a:ext uri="{FF2B5EF4-FFF2-40B4-BE49-F238E27FC236}">
                <a16:creationId xmlns:a16="http://schemas.microsoft.com/office/drawing/2014/main" id="{1E8E8C56-6F03-4D0B-B1EE-A101A5C22F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79897" y="3041116"/>
            <a:ext cx="1255891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5" name="Text Box 18">
            <a:extLst>
              <a:ext uri="{FF2B5EF4-FFF2-40B4-BE49-F238E27FC236}">
                <a16:creationId xmlns:a16="http://schemas.microsoft.com/office/drawing/2014/main" id="{477A2894-C9C1-43BB-9A56-BF2C37F08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4676" y="3090033"/>
            <a:ext cx="1120691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23" name="Dia számának helye 4">
            <a:extLst>
              <a:ext uri="{FF2B5EF4-FFF2-40B4-BE49-F238E27FC236}">
                <a16:creationId xmlns:a16="http://schemas.microsoft.com/office/drawing/2014/main" id="{395D507F-6019-42CF-A328-9F8E1899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38</a:t>
            </a:fld>
            <a:endParaRPr lang="en-US"/>
          </a:p>
        </p:txBody>
      </p:sp>
      <p:sp>
        <p:nvSpPr>
          <p:cNvPr id="24" name="Élőláb helye 11">
            <a:extLst>
              <a:ext uri="{FF2B5EF4-FFF2-40B4-BE49-F238E27FC236}">
                <a16:creationId xmlns:a16="http://schemas.microsoft.com/office/drawing/2014/main" id="{333E0EC9-D431-4929-9E13-C815F38D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5" name="Line 42">
            <a:extLst>
              <a:ext uri="{FF2B5EF4-FFF2-40B4-BE49-F238E27FC236}">
                <a16:creationId xmlns:a16="http://schemas.microsoft.com/office/drawing/2014/main" id="{4852E377-AE06-4C86-B8F2-37D9C7EED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7465" y="3164688"/>
            <a:ext cx="6550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B231A404-5BC6-4D50-A118-2ABD67769D6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00877" y="3767263"/>
            <a:ext cx="1" cy="81220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triangle" w="lg" len="lg"/>
            <a:tailEnd type="none" w="med" len="med"/>
          </a:ln>
        </p:spPr>
      </p:cxnSp>
      <p:sp>
        <p:nvSpPr>
          <p:cNvPr id="41" name="Line 42">
            <a:extLst>
              <a:ext uri="{FF2B5EF4-FFF2-40B4-BE49-F238E27FC236}">
                <a16:creationId xmlns:a16="http://schemas.microsoft.com/office/drawing/2014/main" id="{A4DF8B16-AF6D-42B2-8F1C-DC43994D9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7071" y="2862498"/>
            <a:ext cx="6550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0117F8A4-6D78-4646-8F97-12DC902340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8595" y="3026599"/>
            <a:ext cx="790924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00147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ím 1">
            <a:extLst>
              <a:ext uri="{FF2B5EF4-FFF2-40B4-BE49-F238E27FC236}">
                <a16:creationId xmlns:a16="http://schemas.microsoft.com/office/drawing/2014/main" id="{AE3CDFEF-983A-4E32-AB4E-C813C65E8DCA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Néhány </a:t>
            </a:r>
            <a:r>
              <a:rPr lang="hu-HU" dirty="0" err="1">
                <a:solidFill>
                  <a:schemeClr val="accent1"/>
                </a:solidFill>
              </a:rPr>
              <a:t>szkenárió</a:t>
            </a:r>
            <a:endParaRPr lang="en-US" dirty="0"/>
          </a:p>
        </p:txBody>
      </p:sp>
      <p:sp>
        <p:nvSpPr>
          <p:cNvPr id="79" name="Line 27">
            <a:extLst>
              <a:ext uri="{FF2B5EF4-FFF2-40B4-BE49-F238E27FC236}">
                <a16:creationId xmlns:a16="http://schemas.microsoft.com/office/drawing/2014/main" id="{68F43775-2D45-4633-9E77-30BD7EE07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808" y="735978"/>
            <a:ext cx="0" cy="58361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9" name="Line 27">
            <a:extLst>
              <a:ext uri="{FF2B5EF4-FFF2-40B4-BE49-F238E27FC236}">
                <a16:creationId xmlns:a16="http://schemas.microsoft.com/office/drawing/2014/main" id="{3205958F-8414-49C3-86CC-C03E51917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220" y="696863"/>
            <a:ext cx="0" cy="58361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0" name="Line 27">
            <a:extLst>
              <a:ext uri="{FF2B5EF4-FFF2-40B4-BE49-F238E27FC236}">
                <a16:creationId xmlns:a16="http://schemas.microsoft.com/office/drawing/2014/main" id="{D695D951-FC6A-415A-90F8-27B2ACBB9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5313" y="696863"/>
            <a:ext cx="0" cy="58361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1" name="Line 27">
            <a:extLst>
              <a:ext uri="{FF2B5EF4-FFF2-40B4-BE49-F238E27FC236}">
                <a16:creationId xmlns:a16="http://schemas.microsoft.com/office/drawing/2014/main" id="{DCB4ED2A-0675-4F44-9FEC-190C9873B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3432" y="681368"/>
            <a:ext cx="0" cy="58361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EAB7AE54-928A-4246-8B49-3341F3673526}"/>
              </a:ext>
            </a:extLst>
          </p:cNvPr>
          <p:cNvSpPr txBox="1"/>
          <p:nvPr/>
        </p:nvSpPr>
        <p:spPr>
          <a:xfrm>
            <a:off x="385847" y="5212885"/>
            <a:ext cx="80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3. eset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id="{9013F0DB-DA6D-48F3-9E13-78215801829D}"/>
              </a:ext>
            </a:extLst>
          </p:cNvPr>
          <p:cNvSpPr/>
          <p:nvPr/>
        </p:nvSpPr>
        <p:spPr>
          <a:xfrm>
            <a:off x="1401313" y="98442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Vezérlő</a:t>
            </a:r>
          </a:p>
        </p:txBody>
      </p:sp>
      <p:sp>
        <p:nvSpPr>
          <p:cNvPr id="85" name="Téglalap 84">
            <a:extLst>
              <a:ext uri="{FF2B5EF4-FFF2-40B4-BE49-F238E27FC236}">
                <a16:creationId xmlns:a16="http://schemas.microsoft.com/office/drawing/2014/main" id="{8E494FD2-0AF3-4824-97BD-CE485243ECB7}"/>
              </a:ext>
            </a:extLst>
          </p:cNvPr>
          <p:cNvSpPr/>
          <p:nvPr/>
        </p:nvSpPr>
        <p:spPr>
          <a:xfrm>
            <a:off x="3256694" y="114572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Motor</a:t>
            </a:r>
          </a:p>
        </p:txBody>
      </p:sp>
      <p:sp>
        <p:nvSpPr>
          <p:cNvPr id="86" name="Téglalap 85">
            <a:extLst>
              <a:ext uri="{FF2B5EF4-FFF2-40B4-BE49-F238E27FC236}">
                <a16:creationId xmlns:a16="http://schemas.microsoft.com/office/drawing/2014/main" id="{EE046D74-CEEC-46A9-8DFD-B141250A8F9E}"/>
              </a:ext>
            </a:extLst>
          </p:cNvPr>
          <p:cNvSpPr/>
          <p:nvPr/>
        </p:nvSpPr>
        <p:spPr>
          <a:xfrm>
            <a:off x="5035367" y="106004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Kapu</a:t>
            </a:r>
          </a:p>
        </p:txBody>
      </p:sp>
      <p:sp>
        <p:nvSpPr>
          <p:cNvPr id="90" name="Téglalap 89">
            <a:extLst>
              <a:ext uri="{FF2B5EF4-FFF2-40B4-BE49-F238E27FC236}">
                <a16:creationId xmlns:a16="http://schemas.microsoft.com/office/drawing/2014/main" id="{305FAF3B-FB68-4972-9B9E-0A3DA304CF65}"/>
              </a:ext>
            </a:extLst>
          </p:cNvPr>
          <p:cNvSpPr/>
          <p:nvPr/>
        </p:nvSpPr>
        <p:spPr>
          <a:xfrm>
            <a:off x="6793041" y="121499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Szenzor</a:t>
            </a:r>
          </a:p>
        </p:txBody>
      </p:sp>
      <p:sp>
        <p:nvSpPr>
          <p:cNvPr id="91" name="Téglalap 90">
            <a:extLst>
              <a:ext uri="{FF2B5EF4-FFF2-40B4-BE49-F238E27FC236}">
                <a16:creationId xmlns:a16="http://schemas.microsoft.com/office/drawing/2014/main" id="{B3E9B2C5-0F28-4517-92ED-F97812025D3C}"/>
              </a:ext>
            </a:extLst>
          </p:cNvPr>
          <p:cNvSpPr/>
          <p:nvPr/>
        </p:nvSpPr>
        <p:spPr bwMode="auto">
          <a:xfrm>
            <a:off x="2001630" y="5233937"/>
            <a:ext cx="141216" cy="338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Line 42">
            <a:extLst>
              <a:ext uri="{FF2B5EF4-FFF2-40B4-BE49-F238E27FC236}">
                <a16:creationId xmlns:a16="http://schemas.microsoft.com/office/drawing/2014/main" id="{549E412C-9EBA-40A9-BFDC-724F51069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456" y="5353087"/>
            <a:ext cx="1797044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Text Box 13">
            <a:extLst>
              <a:ext uri="{FF2B5EF4-FFF2-40B4-BE49-F238E27FC236}">
                <a16:creationId xmlns:a16="http://schemas.microsoft.com/office/drawing/2014/main" id="{36627A45-376C-431D-9291-304E49CF0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123" y="5047006"/>
            <a:ext cx="49667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101" name="Téglalap 100">
            <a:extLst>
              <a:ext uri="{FF2B5EF4-FFF2-40B4-BE49-F238E27FC236}">
                <a16:creationId xmlns:a16="http://schemas.microsoft.com/office/drawing/2014/main" id="{92C28E1D-E152-4974-B6DD-1D9EFD94A393}"/>
              </a:ext>
            </a:extLst>
          </p:cNvPr>
          <p:cNvSpPr/>
          <p:nvPr/>
        </p:nvSpPr>
        <p:spPr bwMode="auto">
          <a:xfrm>
            <a:off x="3933550" y="5333998"/>
            <a:ext cx="124671" cy="10785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Line 42">
            <a:extLst>
              <a:ext uri="{FF2B5EF4-FFF2-40B4-BE49-F238E27FC236}">
                <a16:creationId xmlns:a16="http://schemas.microsoft.com/office/drawing/2014/main" id="{0BCD5F8C-F51F-4314-8B0E-B473964A5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9677" y="5618719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7" name="Téglalap 106">
            <a:extLst>
              <a:ext uri="{FF2B5EF4-FFF2-40B4-BE49-F238E27FC236}">
                <a16:creationId xmlns:a16="http://schemas.microsoft.com/office/drawing/2014/main" id="{7B3D8B25-E4BF-416B-9613-42FE0CEDD897}"/>
              </a:ext>
            </a:extLst>
          </p:cNvPr>
          <p:cNvSpPr/>
          <p:nvPr/>
        </p:nvSpPr>
        <p:spPr bwMode="auto">
          <a:xfrm>
            <a:off x="5719941" y="5590296"/>
            <a:ext cx="141168" cy="514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8" name="Text Box 13">
            <a:extLst>
              <a:ext uri="{FF2B5EF4-FFF2-40B4-BE49-F238E27FC236}">
                <a16:creationId xmlns:a16="http://schemas.microsoft.com/office/drawing/2014/main" id="{AEA19878-A46F-4A6A-8A98-21F500C7B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661" y="5346755"/>
            <a:ext cx="51616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fel()</a:t>
            </a:r>
          </a:p>
        </p:txBody>
      </p:sp>
      <p:sp>
        <p:nvSpPr>
          <p:cNvPr id="111" name="Line 42">
            <a:extLst>
              <a:ext uri="{FF2B5EF4-FFF2-40B4-BE49-F238E27FC236}">
                <a16:creationId xmlns:a16="http://schemas.microsoft.com/office/drawing/2014/main" id="{4257851E-80FD-447B-B6C7-962DF5B2C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3755" y="5397551"/>
            <a:ext cx="342490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" name="Téglalap 111">
            <a:extLst>
              <a:ext uri="{FF2B5EF4-FFF2-40B4-BE49-F238E27FC236}">
                <a16:creationId xmlns:a16="http://schemas.microsoft.com/office/drawing/2014/main" id="{0993F0A4-8D3F-4DB9-A047-E38CA82396D7}"/>
              </a:ext>
            </a:extLst>
          </p:cNvPr>
          <p:cNvSpPr/>
          <p:nvPr/>
        </p:nvSpPr>
        <p:spPr bwMode="auto">
          <a:xfrm>
            <a:off x="7536624" y="5364868"/>
            <a:ext cx="132501" cy="9821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" name="Text Box 13">
            <a:extLst>
              <a:ext uri="{FF2B5EF4-FFF2-40B4-BE49-F238E27FC236}">
                <a16:creationId xmlns:a16="http://schemas.microsoft.com/office/drawing/2014/main" id="{FBFE04F4-4085-4E03-B924-297CDAF95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235" y="5089085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164" name="Line 42">
            <a:extLst>
              <a:ext uri="{FF2B5EF4-FFF2-40B4-BE49-F238E27FC236}">
                <a16:creationId xmlns:a16="http://schemas.microsoft.com/office/drawing/2014/main" id="{75E9BD39-B007-40BC-A0E7-8FB35A545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0643" y="6298693"/>
            <a:ext cx="34203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5" name="Text Box 13">
            <a:extLst>
              <a:ext uri="{FF2B5EF4-FFF2-40B4-BE49-F238E27FC236}">
                <a16:creationId xmlns:a16="http://schemas.microsoft.com/office/drawing/2014/main" id="{818AB619-6E45-435D-8F1E-68836F4B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043" y="6004467"/>
            <a:ext cx="93403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173" name="Téglalap 172">
            <a:extLst>
              <a:ext uri="{FF2B5EF4-FFF2-40B4-BE49-F238E27FC236}">
                <a16:creationId xmlns:a16="http://schemas.microsoft.com/office/drawing/2014/main" id="{33AFE636-A04C-4289-B354-FDBEA1267C73}"/>
              </a:ext>
            </a:extLst>
          </p:cNvPr>
          <p:cNvSpPr/>
          <p:nvPr/>
        </p:nvSpPr>
        <p:spPr bwMode="auto">
          <a:xfrm>
            <a:off x="2000603" y="5700421"/>
            <a:ext cx="137512" cy="3275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" name="Line 42">
            <a:extLst>
              <a:ext uri="{FF2B5EF4-FFF2-40B4-BE49-F238E27FC236}">
                <a16:creationId xmlns:a16="http://schemas.microsoft.com/office/drawing/2014/main" id="{F09832D0-17CE-44D4-8065-E8E873C70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2846" y="5838181"/>
            <a:ext cx="179104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Text Box 13">
            <a:extLst>
              <a:ext uri="{FF2B5EF4-FFF2-40B4-BE49-F238E27FC236}">
                <a16:creationId xmlns:a16="http://schemas.microsoft.com/office/drawing/2014/main" id="{59F2AD18-852D-4706-A98D-7162BCC2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027" y="5539191"/>
            <a:ext cx="100982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/>
              <a:t>megszakít</a:t>
            </a:r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6" name="Téglalap 175">
            <a:extLst>
              <a:ext uri="{FF2B5EF4-FFF2-40B4-BE49-F238E27FC236}">
                <a16:creationId xmlns:a16="http://schemas.microsoft.com/office/drawing/2014/main" id="{42C42664-464C-4D4A-9A6F-7BB0AD6F134D}"/>
              </a:ext>
            </a:extLst>
          </p:cNvPr>
          <p:cNvSpPr/>
          <p:nvPr/>
        </p:nvSpPr>
        <p:spPr bwMode="auto">
          <a:xfrm>
            <a:off x="2011681" y="1313043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7" name="Line 42">
            <a:extLst>
              <a:ext uri="{FF2B5EF4-FFF2-40B4-BE49-F238E27FC236}">
                <a16:creationId xmlns:a16="http://schemas.microsoft.com/office/drawing/2014/main" id="{25DEEB9E-1C6B-4321-AB7C-70A849677B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3644" y="1447062"/>
            <a:ext cx="175699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8" name="Text Box 13">
            <a:extLst>
              <a:ext uri="{FF2B5EF4-FFF2-40B4-BE49-F238E27FC236}">
                <a16:creationId xmlns:a16="http://schemas.microsoft.com/office/drawing/2014/main" id="{4C73EF19-A7F4-46E5-8979-943E1ACE7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259" y="1165917"/>
            <a:ext cx="49667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179" name="Téglalap 178">
            <a:extLst>
              <a:ext uri="{FF2B5EF4-FFF2-40B4-BE49-F238E27FC236}">
                <a16:creationId xmlns:a16="http://schemas.microsoft.com/office/drawing/2014/main" id="{640B2494-BF31-4567-954C-1969531D8A7E}"/>
              </a:ext>
            </a:extLst>
          </p:cNvPr>
          <p:cNvSpPr/>
          <p:nvPr/>
        </p:nvSpPr>
        <p:spPr bwMode="auto">
          <a:xfrm>
            <a:off x="3933549" y="1417237"/>
            <a:ext cx="125199" cy="12776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Line 42">
            <a:extLst>
              <a:ext uri="{FF2B5EF4-FFF2-40B4-BE49-F238E27FC236}">
                <a16:creationId xmlns:a16="http://schemas.microsoft.com/office/drawing/2014/main" id="{F23D647C-0EE4-4CE6-B9DC-6994A6D89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9677" y="1701958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1" name="Téglalap 180">
            <a:extLst>
              <a:ext uri="{FF2B5EF4-FFF2-40B4-BE49-F238E27FC236}">
                <a16:creationId xmlns:a16="http://schemas.microsoft.com/office/drawing/2014/main" id="{70230312-CDEB-43AB-BF90-8B0D530E75ED}"/>
              </a:ext>
            </a:extLst>
          </p:cNvPr>
          <p:cNvSpPr/>
          <p:nvPr/>
        </p:nvSpPr>
        <p:spPr bwMode="auto">
          <a:xfrm>
            <a:off x="5718317" y="1672951"/>
            <a:ext cx="137342" cy="69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2" name="Text Box 13">
            <a:extLst>
              <a:ext uri="{FF2B5EF4-FFF2-40B4-BE49-F238E27FC236}">
                <a16:creationId xmlns:a16="http://schemas.microsoft.com/office/drawing/2014/main" id="{E4868636-777E-42FC-9D6E-8AFC3CF9F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661" y="1429994"/>
            <a:ext cx="51616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fel()</a:t>
            </a:r>
          </a:p>
        </p:txBody>
      </p:sp>
      <p:sp>
        <p:nvSpPr>
          <p:cNvPr id="183" name="Line 42">
            <a:extLst>
              <a:ext uri="{FF2B5EF4-FFF2-40B4-BE49-F238E27FC236}">
                <a16:creationId xmlns:a16="http://schemas.microsoft.com/office/drawing/2014/main" id="{6156B51F-BD54-4E6B-8953-A0254236C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9049" y="2032880"/>
            <a:ext cx="161361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" name="Text Box 13">
            <a:extLst>
              <a:ext uri="{FF2B5EF4-FFF2-40B4-BE49-F238E27FC236}">
                <a16:creationId xmlns:a16="http://schemas.microsoft.com/office/drawing/2014/main" id="{4549AB2B-7742-4B78-8F76-79105CEE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289" y="1742091"/>
            <a:ext cx="80284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lezárult</a:t>
            </a:r>
          </a:p>
        </p:txBody>
      </p:sp>
      <p:sp>
        <p:nvSpPr>
          <p:cNvPr id="185" name="Line 42">
            <a:extLst>
              <a:ext uri="{FF2B5EF4-FFF2-40B4-BE49-F238E27FC236}">
                <a16:creationId xmlns:a16="http://schemas.microsoft.com/office/drawing/2014/main" id="{224D6780-B4A9-4657-AF4A-E94F361C0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3755" y="1480790"/>
            <a:ext cx="342490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6" name="Téglalap 185">
            <a:extLst>
              <a:ext uri="{FF2B5EF4-FFF2-40B4-BE49-F238E27FC236}">
                <a16:creationId xmlns:a16="http://schemas.microsoft.com/office/drawing/2014/main" id="{938BC1B6-305D-47F7-9A18-002DC486DF59}"/>
              </a:ext>
            </a:extLst>
          </p:cNvPr>
          <p:cNvSpPr/>
          <p:nvPr/>
        </p:nvSpPr>
        <p:spPr bwMode="auto">
          <a:xfrm>
            <a:off x="7525517" y="1445958"/>
            <a:ext cx="132501" cy="12414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7" name="Text Box 13">
            <a:extLst>
              <a:ext uri="{FF2B5EF4-FFF2-40B4-BE49-F238E27FC236}">
                <a16:creationId xmlns:a16="http://schemas.microsoft.com/office/drawing/2014/main" id="{E779356D-6E16-4931-A6BC-8B4841C1C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917" y="1211072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188" name="Téglalap 187">
            <a:extLst>
              <a:ext uri="{FF2B5EF4-FFF2-40B4-BE49-F238E27FC236}">
                <a16:creationId xmlns:a16="http://schemas.microsoft.com/office/drawing/2014/main" id="{DA3F9DD6-CE3B-455E-BE42-713A164AD3B1}"/>
              </a:ext>
            </a:extLst>
          </p:cNvPr>
          <p:cNvSpPr/>
          <p:nvPr/>
        </p:nvSpPr>
        <p:spPr bwMode="auto">
          <a:xfrm>
            <a:off x="2011998" y="2944308"/>
            <a:ext cx="130848" cy="36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9" name="Line 42">
            <a:extLst>
              <a:ext uri="{FF2B5EF4-FFF2-40B4-BE49-F238E27FC236}">
                <a16:creationId xmlns:a16="http://schemas.microsoft.com/office/drawing/2014/main" id="{12AFD3DF-BCEB-4403-BC97-AC0BFBEFBD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2495" y="3064921"/>
            <a:ext cx="173149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0" name="Text Box 13">
            <a:extLst>
              <a:ext uri="{FF2B5EF4-FFF2-40B4-BE49-F238E27FC236}">
                <a16:creationId xmlns:a16="http://schemas.microsoft.com/office/drawing/2014/main" id="{609BEF5B-495D-4016-B8B1-C4E9177EC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289" y="2783153"/>
            <a:ext cx="49667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191" name="Téglalap 190">
            <a:extLst>
              <a:ext uri="{FF2B5EF4-FFF2-40B4-BE49-F238E27FC236}">
                <a16:creationId xmlns:a16="http://schemas.microsoft.com/office/drawing/2014/main" id="{3D081A2B-DD53-4051-97E0-3DD05828DD80}"/>
              </a:ext>
            </a:extLst>
          </p:cNvPr>
          <p:cNvSpPr/>
          <p:nvPr/>
        </p:nvSpPr>
        <p:spPr bwMode="auto">
          <a:xfrm>
            <a:off x="3929337" y="3048940"/>
            <a:ext cx="132561" cy="1865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2" name="Line 42">
            <a:extLst>
              <a:ext uri="{FF2B5EF4-FFF2-40B4-BE49-F238E27FC236}">
                <a16:creationId xmlns:a16="http://schemas.microsoft.com/office/drawing/2014/main" id="{1E580076-5C6E-464F-8821-B2938D8E2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254" y="3351122"/>
            <a:ext cx="164056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Text Box 13">
            <a:extLst>
              <a:ext uri="{FF2B5EF4-FFF2-40B4-BE49-F238E27FC236}">
                <a16:creationId xmlns:a16="http://schemas.microsoft.com/office/drawing/2014/main" id="{BABFDC90-E5B6-45BA-AB1D-C435DA13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780" y="3087076"/>
            <a:ext cx="51616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fel()</a:t>
            </a:r>
          </a:p>
        </p:txBody>
      </p:sp>
      <p:sp>
        <p:nvSpPr>
          <p:cNvPr id="194" name="Line 42">
            <a:extLst>
              <a:ext uri="{FF2B5EF4-FFF2-40B4-BE49-F238E27FC236}">
                <a16:creationId xmlns:a16="http://schemas.microsoft.com/office/drawing/2014/main" id="{9D50D132-9970-4C47-ADE8-9160CB2F95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44392" y="3687581"/>
            <a:ext cx="348014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5" name="Line 42">
            <a:extLst>
              <a:ext uri="{FF2B5EF4-FFF2-40B4-BE49-F238E27FC236}">
                <a16:creationId xmlns:a16="http://schemas.microsoft.com/office/drawing/2014/main" id="{4D7E0105-F367-457B-822F-4373A29CA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2826" y="3122593"/>
            <a:ext cx="342490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6" name="Téglalap 195">
            <a:extLst>
              <a:ext uri="{FF2B5EF4-FFF2-40B4-BE49-F238E27FC236}">
                <a16:creationId xmlns:a16="http://schemas.microsoft.com/office/drawing/2014/main" id="{4439F93D-0418-42B0-BC51-7084DD595212}"/>
              </a:ext>
            </a:extLst>
          </p:cNvPr>
          <p:cNvSpPr/>
          <p:nvPr/>
        </p:nvSpPr>
        <p:spPr bwMode="auto">
          <a:xfrm>
            <a:off x="7523863" y="3085798"/>
            <a:ext cx="132501" cy="1223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Text Box 13">
            <a:extLst>
              <a:ext uri="{FF2B5EF4-FFF2-40B4-BE49-F238E27FC236}">
                <a16:creationId xmlns:a16="http://schemas.microsoft.com/office/drawing/2014/main" id="{C50E21B3-FB91-4D48-BD84-C7522B995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97" y="2844822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198" name="Text Box 13">
            <a:extLst>
              <a:ext uri="{FF2B5EF4-FFF2-40B4-BE49-F238E27FC236}">
                <a16:creationId xmlns:a16="http://schemas.microsoft.com/office/drawing/2014/main" id="{7807A680-027B-4007-AA07-5176B5D95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284" y="3396853"/>
            <a:ext cx="81432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akadály</a:t>
            </a:r>
          </a:p>
        </p:txBody>
      </p:sp>
      <p:sp>
        <p:nvSpPr>
          <p:cNvPr id="201" name="Téglalap 200">
            <a:extLst>
              <a:ext uri="{FF2B5EF4-FFF2-40B4-BE49-F238E27FC236}">
                <a16:creationId xmlns:a16="http://schemas.microsoft.com/office/drawing/2014/main" id="{7B7708AC-21B5-432E-978F-36CDBEA5B502}"/>
              </a:ext>
            </a:extLst>
          </p:cNvPr>
          <p:cNvSpPr/>
          <p:nvPr/>
        </p:nvSpPr>
        <p:spPr bwMode="auto">
          <a:xfrm>
            <a:off x="2011934" y="4334854"/>
            <a:ext cx="130912" cy="352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Line 42">
            <a:extLst>
              <a:ext uri="{FF2B5EF4-FFF2-40B4-BE49-F238E27FC236}">
                <a16:creationId xmlns:a16="http://schemas.microsoft.com/office/drawing/2014/main" id="{6DB09CBE-C58B-4BC4-A502-4BE1BE674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2495" y="4479834"/>
            <a:ext cx="173149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3" name="Text Box 13">
            <a:extLst>
              <a:ext uri="{FF2B5EF4-FFF2-40B4-BE49-F238E27FC236}">
                <a16:creationId xmlns:a16="http://schemas.microsoft.com/office/drawing/2014/main" id="{32A4BA21-CCBB-4529-9284-6BBEE67B4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50" y="4192822"/>
            <a:ext cx="49667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204" name="Téglalap 203">
            <a:extLst>
              <a:ext uri="{FF2B5EF4-FFF2-40B4-BE49-F238E27FC236}">
                <a16:creationId xmlns:a16="http://schemas.microsoft.com/office/drawing/2014/main" id="{EF475DEE-8310-4272-9C2F-AD6E343CD3B0}"/>
              </a:ext>
            </a:extLst>
          </p:cNvPr>
          <p:cNvSpPr/>
          <p:nvPr/>
        </p:nvSpPr>
        <p:spPr bwMode="auto">
          <a:xfrm>
            <a:off x="5715915" y="4619122"/>
            <a:ext cx="136840" cy="2581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Téglalap 204">
            <a:extLst>
              <a:ext uri="{FF2B5EF4-FFF2-40B4-BE49-F238E27FC236}">
                <a16:creationId xmlns:a16="http://schemas.microsoft.com/office/drawing/2014/main" id="{E43AD27E-BD82-4663-A099-62006809B4D3}"/>
              </a:ext>
            </a:extLst>
          </p:cNvPr>
          <p:cNvSpPr/>
          <p:nvPr/>
        </p:nvSpPr>
        <p:spPr bwMode="auto">
          <a:xfrm>
            <a:off x="5715915" y="3373149"/>
            <a:ext cx="132493" cy="654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Line 42">
            <a:extLst>
              <a:ext uri="{FF2B5EF4-FFF2-40B4-BE49-F238E27FC236}">
                <a16:creationId xmlns:a16="http://schemas.microsoft.com/office/drawing/2014/main" id="{E17FF2DF-9772-48B4-8418-1B7851F964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4749" y="4724189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7" name="Text Box 13">
            <a:extLst>
              <a:ext uri="{FF2B5EF4-FFF2-40B4-BE49-F238E27FC236}">
                <a16:creationId xmlns:a16="http://schemas.microsoft.com/office/drawing/2014/main" id="{0AF9989E-A514-4899-A523-A95B4D7A8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965" y="4449611"/>
            <a:ext cx="51616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fel()</a:t>
            </a:r>
          </a:p>
        </p:txBody>
      </p:sp>
      <p:sp>
        <p:nvSpPr>
          <p:cNvPr id="208" name="Line 42">
            <a:extLst>
              <a:ext uri="{FF2B5EF4-FFF2-40B4-BE49-F238E27FC236}">
                <a16:creationId xmlns:a16="http://schemas.microsoft.com/office/drawing/2014/main" id="{BEF05153-046A-4A51-9ED3-EEFF8E86A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254" y="2477388"/>
            <a:ext cx="34731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Text Box 13">
            <a:extLst>
              <a:ext uri="{FF2B5EF4-FFF2-40B4-BE49-F238E27FC236}">
                <a16:creationId xmlns:a16="http://schemas.microsoft.com/office/drawing/2014/main" id="{CBCE0138-00E6-40AA-AECE-5B4108DFA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548" y="2192018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210" name="Line 42">
            <a:extLst>
              <a:ext uri="{FF2B5EF4-FFF2-40B4-BE49-F238E27FC236}">
                <a16:creationId xmlns:a16="http://schemas.microsoft.com/office/drawing/2014/main" id="{E50EDC3B-7481-47EC-97FE-1502185C5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2826" y="4165287"/>
            <a:ext cx="342490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1" name="Text Box 13">
            <a:extLst>
              <a:ext uri="{FF2B5EF4-FFF2-40B4-BE49-F238E27FC236}">
                <a16:creationId xmlns:a16="http://schemas.microsoft.com/office/drawing/2014/main" id="{2985280F-E075-4921-A295-1B3CE12A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643" y="3891145"/>
            <a:ext cx="93403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212" name="Text Box 13">
            <a:extLst>
              <a:ext uri="{FF2B5EF4-FFF2-40B4-BE49-F238E27FC236}">
                <a16:creationId xmlns:a16="http://schemas.microsoft.com/office/drawing/2014/main" id="{4FDC5F11-9450-4200-AE2E-027E79F23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785" y="4213214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213" name="Line 42">
            <a:extLst>
              <a:ext uri="{FF2B5EF4-FFF2-40B4-BE49-F238E27FC236}">
                <a16:creationId xmlns:a16="http://schemas.microsoft.com/office/drawing/2014/main" id="{FF081BE6-6B4B-41D9-A878-745B84830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8748" y="4494338"/>
            <a:ext cx="343897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4" name="Téglalap 213">
            <a:extLst>
              <a:ext uri="{FF2B5EF4-FFF2-40B4-BE49-F238E27FC236}">
                <a16:creationId xmlns:a16="http://schemas.microsoft.com/office/drawing/2014/main" id="{344558B7-A038-43A1-B352-4626AA74929D}"/>
              </a:ext>
            </a:extLst>
          </p:cNvPr>
          <p:cNvSpPr/>
          <p:nvPr/>
        </p:nvSpPr>
        <p:spPr bwMode="auto">
          <a:xfrm>
            <a:off x="7526974" y="4415598"/>
            <a:ext cx="145395" cy="5226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" name="Szövegdoboz 214">
            <a:extLst>
              <a:ext uri="{FF2B5EF4-FFF2-40B4-BE49-F238E27FC236}">
                <a16:creationId xmlns:a16="http://schemas.microsoft.com/office/drawing/2014/main" id="{0CD0B7AC-EDD5-49CA-A5FA-FAC255DDFDC6}"/>
              </a:ext>
            </a:extLst>
          </p:cNvPr>
          <p:cNvSpPr txBox="1"/>
          <p:nvPr/>
        </p:nvSpPr>
        <p:spPr>
          <a:xfrm>
            <a:off x="404801" y="1180294"/>
            <a:ext cx="80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1. eset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" name="Szövegdoboz 215">
            <a:extLst>
              <a:ext uri="{FF2B5EF4-FFF2-40B4-BE49-F238E27FC236}">
                <a16:creationId xmlns:a16="http://schemas.microsoft.com/office/drawing/2014/main" id="{A3B3E9A0-F8B7-4B90-9585-44E328C03AE6}"/>
              </a:ext>
            </a:extLst>
          </p:cNvPr>
          <p:cNvSpPr txBox="1"/>
          <p:nvPr/>
        </p:nvSpPr>
        <p:spPr>
          <a:xfrm>
            <a:off x="390240" y="2882086"/>
            <a:ext cx="80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2. eset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2" name="Line 27">
            <a:extLst>
              <a:ext uri="{FF2B5EF4-FFF2-40B4-BE49-F238E27FC236}">
                <a16:creationId xmlns:a16="http://schemas.microsoft.com/office/drawing/2014/main" id="{0825D930-BEBF-4961-A07B-6062CC5927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2829" y="2835703"/>
            <a:ext cx="8438584" cy="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3" name="Line 27">
            <a:extLst>
              <a:ext uri="{FF2B5EF4-FFF2-40B4-BE49-F238E27FC236}">
                <a16:creationId xmlns:a16="http://schemas.microsoft.com/office/drawing/2014/main" id="{BB747533-FE45-4A86-A988-30BD4EC53E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847" y="5085492"/>
            <a:ext cx="8438584" cy="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4" name="Dia számának helye 4">
            <a:extLst>
              <a:ext uri="{FF2B5EF4-FFF2-40B4-BE49-F238E27FC236}">
                <a16:creationId xmlns:a16="http://schemas.microsoft.com/office/drawing/2014/main" id="{9E110C4A-A48F-4EA7-B0FA-FCFC659C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39</a:t>
            </a:fld>
            <a:endParaRPr lang="en-US"/>
          </a:p>
        </p:txBody>
      </p:sp>
      <p:sp>
        <p:nvSpPr>
          <p:cNvPr id="225" name="Élőláb helye 11">
            <a:extLst>
              <a:ext uri="{FF2B5EF4-FFF2-40B4-BE49-F238E27FC236}">
                <a16:creationId xmlns:a16="http://schemas.microsoft.com/office/drawing/2014/main" id="{AE933D72-3CCA-4EC4-A554-95B2AEC7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70" name="Line 42">
            <a:extLst>
              <a:ext uri="{FF2B5EF4-FFF2-40B4-BE49-F238E27FC236}">
                <a16:creationId xmlns:a16="http://schemas.microsoft.com/office/drawing/2014/main" id="{C7387398-75AC-4352-AEEF-F4B2AF640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254" y="6025290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" name="Text Box 13">
            <a:extLst>
              <a:ext uri="{FF2B5EF4-FFF2-40B4-BE49-F238E27FC236}">
                <a16:creationId xmlns:a16="http://schemas.microsoft.com/office/drawing/2014/main" id="{7EA81C15-528B-4773-AA11-E285AAE6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072" y="5750037"/>
            <a:ext cx="67088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stop()</a:t>
            </a:r>
          </a:p>
        </p:txBody>
      </p:sp>
      <p:sp>
        <p:nvSpPr>
          <p:cNvPr id="73" name="Line 42">
            <a:extLst>
              <a:ext uri="{FF2B5EF4-FFF2-40B4-BE49-F238E27FC236}">
                <a16:creationId xmlns:a16="http://schemas.microsoft.com/office/drawing/2014/main" id="{52C8569A-57A1-4FCF-9C41-58D9D52EF5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1290" y="3941945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E0643478-A284-472C-B4D5-101840C15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274" y="3669981"/>
            <a:ext cx="67088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stop()</a:t>
            </a:r>
          </a:p>
        </p:txBody>
      </p:sp>
      <p:sp>
        <p:nvSpPr>
          <p:cNvPr id="76" name="Line 42">
            <a:extLst>
              <a:ext uri="{FF2B5EF4-FFF2-40B4-BE49-F238E27FC236}">
                <a16:creationId xmlns:a16="http://schemas.microsoft.com/office/drawing/2014/main" id="{DB8B7823-2698-484F-9254-E2DED2E080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98" y="2245879"/>
            <a:ext cx="161305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" name="Text Box 13">
            <a:extLst>
              <a:ext uri="{FF2B5EF4-FFF2-40B4-BE49-F238E27FC236}">
                <a16:creationId xmlns:a16="http://schemas.microsoft.com/office/drawing/2014/main" id="{F20C31CB-C136-4100-B1E3-CA201F319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882" y="1973915"/>
            <a:ext cx="67088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stop()</a:t>
            </a:r>
          </a:p>
        </p:txBody>
      </p:sp>
      <p:cxnSp>
        <p:nvCxnSpPr>
          <p:cNvPr id="4" name="Összekötő: szögletes 3">
            <a:extLst>
              <a:ext uri="{FF2B5EF4-FFF2-40B4-BE49-F238E27FC236}">
                <a16:creationId xmlns:a16="http://schemas.microsoft.com/office/drawing/2014/main" id="{396613D4-7091-4A96-9F29-AFAB4848BE54}"/>
              </a:ext>
            </a:extLst>
          </p:cNvPr>
          <p:cNvCxnSpPr>
            <a:cxnSpLocks/>
            <a:stCxn id="8" idx="3"/>
            <a:endCxn id="78" idx="3"/>
          </p:cNvCxnSpPr>
          <p:nvPr/>
        </p:nvCxnSpPr>
        <p:spPr>
          <a:xfrm>
            <a:off x="7674071" y="1532615"/>
            <a:ext cx="16952" cy="186462"/>
          </a:xfrm>
          <a:prstGeom prst="bentConnector3">
            <a:avLst>
              <a:gd name="adj1" fmla="val 1448513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églalap 77">
            <a:extLst>
              <a:ext uri="{FF2B5EF4-FFF2-40B4-BE49-F238E27FC236}">
                <a16:creationId xmlns:a16="http://schemas.microsoft.com/office/drawing/2014/main" id="{3EAF3C38-AA38-4868-A5E3-8BBD75E9BF8B}"/>
              </a:ext>
            </a:extLst>
          </p:cNvPr>
          <p:cNvSpPr/>
          <p:nvPr/>
        </p:nvSpPr>
        <p:spPr bwMode="auto">
          <a:xfrm>
            <a:off x="7558522" y="1606957"/>
            <a:ext cx="132501" cy="22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1706888-F9BF-4D7C-9ADC-1793A10F6CF0}"/>
              </a:ext>
            </a:extLst>
          </p:cNvPr>
          <p:cNvSpPr txBox="1"/>
          <p:nvPr/>
        </p:nvSpPr>
        <p:spPr>
          <a:xfrm>
            <a:off x="7534898" y="1347949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cxnSp>
        <p:nvCxnSpPr>
          <p:cNvPr id="87" name="Összekötő: szögletes 86">
            <a:extLst>
              <a:ext uri="{FF2B5EF4-FFF2-40B4-BE49-F238E27FC236}">
                <a16:creationId xmlns:a16="http://schemas.microsoft.com/office/drawing/2014/main" id="{82A8F6BE-F01F-4614-BA6F-8BEE4DCCB7D3}"/>
              </a:ext>
            </a:extLst>
          </p:cNvPr>
          <p:cNvCxnSpPr>
            <a:cxnSpLocks/>
            <a:stCxn id="89" idx="3"/>
            <a:endCxn id="88" idx="3"/>
          </p:cNvCxnSpPr>
          <p:nvPr/>
        </p:nvCxnSpPr>
        <p:spPr>
          <a:xfrm>
            <a:off x="7656364" y="3193150"/>
            <a:ext cx="50061" cy="177557"/>
          </a:xfrm>
          <a:prstGeom prst="bentConnector3">
            <a:avLst>
              <a:gd name="adj1" fmla="val 556643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églalap 87">
            <a:extLst>
              <a:ext uri="{FF2B5EF4-FFF2-40B4-BE49-F238E27FC236}">
                <a16:creationId xmlns:a16="http://schemas.microsoft.com/office/drawing/2014/main" id="{F562144F-F88F-4D68-8A14-E216B9E22B7C}"/>
              </a:ext>
            </a:extLst>
          </p:cNvPr>
          <p:cNvSpPr/>
          <p:nvPr/>
        </p:nvSpPr>
        <p:spPr bwMode="auto">
          <a:xfrm>
            <a:off x="7573924" y="3258587"/>
            <a:ext cx="132501" cy="22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9" name="Szövegdoboz 88">
            <a:extLst>
              <a:ext uri="{FF2B5EF4-FFF2-40B4-BE49-F238E27FC236}">
                <a16:creationId xmlns:a16="http://schemas.microsoft.com/office/drawing/2014/main" id="{E8F69D71-EC0C-4013-8560-93AF8C88EEC8}"/>
              </a:ext>
            </a:extLst>
          </p:cNvPr>
          <p:cNvSpPr txBox="1"/>
          <p:nvPr/>
        </p:nvSpPr>
        <p:spPr>
          <a:xfrm>
            <a:off x="7517191" y="3008484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cxnSp>
        <p:nvCxnSpPr>
          <p:cNvPr id="92" name="Összekötő: szögletes 91">
            <a:extLst>
              <a:ext uri="{FF2B5EF4-FFF2-40B4-BE49-F238E27FC236}">
                <a16:creationId xmlns:a16="http://schemas.microsoft.com/office/drawing/2014/main" id="{C975B9B8-3B69-489C-AEAA-559264264FCF}"/>
              </a:ext>
            </a:extLst>
          </p:cNvPr>
          <p:cNvCxnSpPr>
            <a:cxnSpLocks/>
            <a:stCxn id="95" idx="3"/>
            <a:endCxn id="94" idx="3"/>
          </p:cNvCxnSpPr>
          <p:nvPr/>
        </p:nvCxnSpPr>
        <p:spPr>
          <a:xfrm>
            <a:off x="7660954" y="5480180"/>
            <a:ext cx="49111" cy="168910"/>
          </a:xfrm>
          <a:prstGeom prst="bentConnector3">
            <a:avLst>
              <a:gd name="adj1" fmla="val 565476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églalap 93">
            <a:extLst>
              <a:ext uri="{FF2B5EF4-FFF2-40B4-BE49-F238E27FC236}">
                <a16:creationId xmlns:a16="http://schemas.microsoft.com/office/drawing/2014/main" id="{973DF2FC-E609-48B9-B19B-751A70444B63}"/>
              </a:ext>
            </a:extLst>
          </p:cNvPr>
          <p:cNvSpPr/>
          <p:nvPr/>
        </p:nvSpPr>
        <p:spPr bwMode="auto">
          <a:xfrm>
            <a:off x="7577564" y="5536970"/>
            <a:ext cx="132501" cy="22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E1FA1AC5-6AAE-4F85-8894-2C8702EAD9DE}"/>
              </a:ext>
            </a:extLst>
          </p:cNvPr>
          <p:cNvSpPr txBox="1"/>
          <p:nvPr/>
        </p:nvSpPr>
        <p:spPr>
          <a:xfrm>
            <a:off x="7521781" y="5295514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cxnSp>
        <p:nvCxnSpPr>
          <p:cNvPr id="96" name="Összekötő: szögletes 95">
            <a:extLst>
              <a:ext uri="{FF2B5EF4-FFF2-40B4-BE49-F238E27FC236}">
                <a16:creationId xmlns:a16="http://schemas.microsoft.com/office/drawing/2014/main" id="{CF515F4E-E663-46C8-8E8C-B8A7F6AE6598}"/>
              </a:ext>
            </a:extLst>
          </p:cNvPr>
          <p:cNvCxnSpPr>
            <a:cxnSpLocks/>
            <a:stCxn id="100" idx="3"/>
            <a:endCxn id="97" idx="3"/>
          </p:cNvCxnSpPr>
          <p:nvPr/>
        </p:nvCxnSpPr>
        <p:spPr>
          <a:xfrm>
            <a:off x="7676585" y="4546632"/>
            <a:ext cx="50061" cy="177557"/>
          </a:xfrm>
          <a:prstGeom prst="bentConnector3">
            <a:avLst>
              <a:gd name="adj1" fmla="val 556643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églalap 96">
            <a:extLst>
              <a:ext uri="{FF2B5EF4-FFF2-40B4-BE49-F238E27FC236}">
                <a16:creationId xmlns:a16="http://schemas.microsoft.com/office/drawing/2014/main" id="{4BA63C86-93DE-4B92-9F39-755031B6C4F8}"/>
              </a:ext>
            </a:extLst>
          </p:cNvPr>
          <p:cNvSpPr/>
          <p:nvPr/>
        </p:nvSpPr>
        <p:spPr bwMode="auto">
          <a:xfrm>
            <a:off x="7594145" y="4612069"/>
            <a:ext cx="132501" cy="22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319E96CC-29F8-4E95-9D2B-A56726230A2E}"/>
              </a:ext>
            </a:extLst>
          </p:cNvPr>
          <p:cNvSpPr txBox="1"/>
          <p:nvPr/>
        </p:nvSpPr>
        <p:spPr>
          <a:xfrm>
            <a:off x="7537412" y="4361966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7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1" grpId="0" animBg="1"/>
      <p:bldP spid="98" grpId="0" animBg="1"/>
      <p:bldP spid="99" grpId="0"/>
      <p:bldP spid="101" grpId="0" animBg="1"/>
      <p:bldP spid="102" grpId="0" animBg="1"/>
      <p:bldP spid="107" grpId="0" animBg="1"/>
      <p:bldP spid="108" grpId="0"/>
      <p:bldP spid="111" grpId="0" animBg="1"/>
      <p:bldP spid="112" grpId="0" animBg="1"/>
      <p:bldP spid="113" grpId="0"/>
      <p:bldP spid="164" grpId="0" animBg="1"/>
      <p:bldP spid="165" grpId="0"/>
      <p:bldP spid="173" grpId="0" animBg="1"/>
      <p:bldP spid="174" grpId="0" animBg="1"/>
      <p:bldP spid="175" grpId="0"/>
      <p:bldP spid="176" grpId="0" animBg="1"/>
      <p:bldP spid="177" grpId="0" animBg="1"/>
      <p:bldP spid="178" grpId="0"/>
      <p:bldP spid="179" grpId="0" animBg="1"/>
      <p:bldP spid="180" grpId="0" animBg="1"/>
      <p:bldP spid="181" grpId="0" animBg="1"/>
      <p:bldP spid="182" grpId="0"/>
      <p:bldP spid="183" grpId="0" animBg="1"/>
      <p:bldP spid="184" grpId="0"/>
      <p:bldP spid="185" grpId="0" animBg="1"/>
      <p:bldP spid="186" grpId="0" animBg="1"/>
      <p:bldP spid="187" grpId="0"/>
      <p:bldP spid="188" grpId="0" animBg="1"/>
      <p:bldP spid="189" grpId="0" animBg="1"/>
      <p:bldP spid="190" grpId="0"/>
      <p:bldP spid="191" grpId="0" animBg="1"/>
      <p:bldP spid="192" grpId="0" animBg="1"/>
      <p:bldP spid="193" grpId="0"/>
      <p:bldP spid="194" grpId="0" animBg="1"/>
      <p:bldP spid="195" grpId="0" animBg="1"/>
      <p:bldP spid="196" grpId="0" animBg="1"/>
      <p:bldP spid="197" grpId="0"/>
      <p:bldP spid="198" grpId="0"/>
      <p:bldP spid="201" grpId="0" animBg="1"/>
      <p:bldP spid="202" grpId="0" animBg="1"/>
      <p:bldP spid="203" grpId="0"/>
      <p:bldP spid="204" grpId="0" animBg="1"/>
      <p:bldP spid="205" grpId="0" animBg="1"/>
      <p:bldP spid="206" grpId="0" animBg="1"/>
      <p:bldP spid="207" grpId="0"/>
      <p:bldP spid="208" grpId="0" animBg="1"/>
      <p:bldP spid="209" grpId="0"/>
      <p:bldP spid="210" grpId="0" animBg="1"/>
      <p:bldP spid="211" grpId="0"/>
      <p:bldP spid="212" grpId="0"/>
      <p:bldP spid="213" grpId="0" animBg="1"/>
      <p:bldP spid="214" grpId="0" animBg="1"/>
      <p:bldP spid="215" grpId="0"/>
      <p:bldP spid="216" grpId="0"/>
      <p:bldP spid="70" grpId="0" animBg="1"/>
      <p:bldP spid="71" grpId="0"/>
      <p:bldP spid="73" grpId="0" animBg="1"/>
      <p:bldP spid="74" grpId="0"/>
      <p:bldP spid="76" grpId="0" animBg="1"/>
      <p:bldP spid="77" grpId="0"/>
      <p:bldP spid="78" grpId="0" animBg="1"/>
      <p:bldP spid="88" grpId="0" animBg="1"/>
      <p:bldP spid="94" grpId="0" animBg="1"/>
      <p:bldP spid="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7609072" y="4350112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7600649" y="4722089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7467029" y="4722089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7451595" y="4490332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7451595" y="4023524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21" name="Egyenes összekötő nyíllal 20"/>
          <p:cNvCxnSpPr>
            <a:cxnSpLocks noChangeShapeType="1"/>
            <a:stCxn id="38" idx="6"/>
          </p:cNvCxnSpPr>
          <p:nvPr/>
        </p:nvCxnSpPr>
        <p:spPr bwMode="auto">
          <a:xfrm>
            <a:off x="5464788" y="4502972"/>
            <a:ext cx="171693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Használati eset diagram</a:t>
            </a:r>
            <a:endParaRPr lang="en-US" dirty="0"/>
          </a:p>
        </p:txBody>
      </p:sp>
      <p:sp>
        <p:nvSpPr>
          <p:cNvPr id="2" name="Ellipszis 1">
            <a:extLst>
              <a:ext uri="{FF2B5EF4-FFF2-40B4-BE49-F238E27FC236}">
                <a16:creationId xmlns:a16="http://schemas.microsoft.com/office/drawing/2014/main" id="{EBF132FE-95C3-4845-8075-2B5E13178969}"/>
              </a:ext>
            </a:extLst>
          </p:cNvPr>
          <p:cNvSpPr/>
          <p:nvPr/>
        </p:nvSpPr>
        <p:spPr>
          <a:xfrm>
            <a:off x="3714879" y="5029200"/>
            <a:ext cx="1714242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mozog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C8C1A206-1891-451C-A9B5-B8D87D4747CC}"/>
              </a:ext>
            </a:extLst>
          </p:cNvPr>
          <p:cNvCxnSpPr>
            <a:cxnSpLocks noChangeShapeType="1"/>
            <a:stCxn id="2" idx="2"/>
          </p:cNvCxnSpPr>
          <p:nvPr/>
        </p:nvCxnSpPr>
        <p:spPr bwMode="auto">
          <a:xfrm flipH="1" flipV="1">
            <a:off x="2682112" y="4132320"/>
            <a:ext cx="1032767" cy="115594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2" name="Dia számának helye 4">
            <a:extLst>
              <a:ext uri="{FF2B5EF4-FFF2-40B4-BE49-F238E27FC236}">
                <a16:creationId xmlns:a16="http://schemas.microsoft.com/office/drawing/2014/main" id="{15089907-32E8-4BA3-A7A9-4310C02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4</a:t>
            </a:fld>
            <a:endParaRPr lang="en-US"/>
          </a:p>
        </p:txBody>
      </p:sp>
      <p:sp>
        <p:nvSpPr>
          <p:cNvPr id="44" name="Élőláb helye 11">
            <a:extLst>
              <a:ext uri="{FF2B5EF4-FFF2-40B4-BE49-F238E27FC236}">
                <a16:creationId xmlns:a16="http://schemas.microsoft.com/office/drawing/2014/main" id="{2D01EC66-47EB-493D-83A7-3B6D433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AA673659-9D20-4EC5-8B99-E258BDC562B7}"/>
              </a:ext>
            </a:extLst>
          </p:cNvPr>
          <p:cNvSpPr txBox="1"/>
          <p:nvPr/>
        </p:nvSpPr>
        <p:spPr>
          <a:xfrm>
            <a:off x="7314534" y="4991308"/>
            <a:ext cx="589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tolvaj</a:t>
            </a:r>
            <a:endParaRPr lang="en-US" sz="1400" dirty="0"/>
          </a:p>
        </p:txBody>
      </p:sp>
      <p:sp>
        <p:nvSpPr>
          <p:cNvPr id="23" name="Line 15">
            <a:extLst>
              <a:ext uri="{FF2B5EF4-FFF2-40B4-BE49-F238E27FC236}">
                <a16:creationId xmlns:a16="http://schemas.microsoft.com/office/drawing/2014/main" id="{7346A5FC-5E0D-4CF9-9A9F-214B765F5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3885" y="3719763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26" name="Line 16">
            <a:extLst>
              <a:ext uri="{FF2B5EF4-FFF2-40B4-BE49-F238E27FC236}">
                <a16:creationId xmlns:a16="http://schemas.microsoft.com/office/drawing/2014/main" id="{58B739A1-1071-4D51-8982-56F18F0CA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5462" y="4091740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988EAC0E-7E0E-4639-ACFA-B66B9CAFF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1842" y="4091740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62D1851-20E2-4786-8FB6-A7C91AAD8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16408" y="3859983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5" name="Oval 14">
            <a:extLst>
              <a:ext uri="{FF2B5EF4-FFF2-40B4-BE49-F238E27FC236}">
                <a16:creationId xmlns:a16="http://schemas.microsoft.com/office/drawing/2014/main" id="{300FA77B-E42B-4D7E-8657-6CA28355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408" y="3393175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4C4DD0D2-AC3E-449C-BCAF-673AD7D1DD7D}"/>
              </a:ext>
            </a:extLst>
          </p:cNvPr>
          <p:cNvCxnSpPr>
            <a:cxnSpLocks noChangeShapeType="1"/>
            <a:stCxn id="37" idx="2"/>
          </p:cNvCxnSpPr>
          <p:nvPr/>
        </p:nvCxnSpPr>
        <p:spPr bwMode="auto">
          <a:xfrm flipH="1">
            <a:off x="2682111" y="3080494"/>
            <a:ext cx="1032767" cy="58269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37" name="Ellipszis 36">
            <a:extLst>
              <a:ext uri="{FF2B5EF4-FFF2-40B4-BE49-F238E27FC236}">
                <a16:creationId xmlns:a16="http://schemas.microsoft.com/office/drawing/2014/main" id="{D55A1BFF-16A0-412F-B063-D027A9D46D69}"/>
              </a:ext>
            </a:extLst>
          </p:cNvPr>
          <p:cNvSpPr/>
          <p:nvPr/>
        </p:nvSpPr>
        <p:spPr>
          <a:xfrm>
            <a:off x="3714878" y="2821429"/>
            <a:ext cx="174991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élesít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1BAA677D-C161-48B0-807D-F9D99A182D82}"/>
              </a:ext>
            </a:extLst>
          </p:cNvPr>
          <p:cNvSpPr/>
          <p:nvPr/>
        </p:nvSpPr>
        <p:spPr>
          <a:xfrm>
            <a:off x="3714879" y="4243907"/>
            <a:ext cx="1749909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ajtót nyit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Egyenes összekötő nyíllal 39">
            <a:extLst>
              <a:ext uri="{FF2B5EF4-FFF2-40B4-BE49-F238E27FC236}">
                <a16:creationId xmlns:a16="http://schemas.microsoft.com/office/drawing/2014/main" id="{F09FCCB9-3AE9-4157-8524-99A2931D4FC9}"/>
              </a:ext>
            </a:extLst>
          </p:cNvPr>
          <p:cNvCxnSpPr>
            <a:cxnSpLocks noChangeShapeType="1"/>
            <a:stCxn id="38" idx="2"/>
          </p:cNvCxnSpPr>
          <p:nvPr/>
        </p:nvCxnSpPr>
        <p:spPr bwMode="auto">
          <a:xfrm flipH="1" flipV="1">
            <a:off x="2682111" y="3974755"/>
            <a:ext cx="1032768" cy="52821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032561B8-1DB4-4646-934F-A57ADA775357}"/>
              </a:ext>
            </a:extLst>
          </p:cNvPr>
          <p:cNvSpPr txBox="1"/>
          <p:nvPr/>
        </p:nvSpPr>
        <p:spPr>
          <a:xfrm>
            <a:off x="1793965" y="4374927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tulajdonos</a:t>
            </a:r>
            <a:endParaRPr lang="en-US" sz="1400" dirty="0"/>
          </a:p>
        </p:txBody>
      </p:sp>
      <p:cxnSp>
        <p:nvCxnSpPr>
          <p:cNvPr id="53" name="Egyenes összekötő nyíllal 52">
            <a:extLst>
              <a:ext uri="{FF2B5EF4-FFF2-40B4-BE49-F238E27FC236}">
                <a16:creationId xmlns:a16="http://schemas.microsoft.com/office/drawing/2014/main" id="{5B176260-1199-4B20-AC23-8FA7B6CA2757}"/>
              </a:ext>
            </a:extLst>
          </p:cNvPr>
          <p:cNvCxnSpPr>
            <a:cxnSpLocks/>
            <a:stCxn id="39" idx="4"/>
            <a:endCxn id="37" idx="0"/>
          </p:cNvCxnSpPr>
          <p:nvPr/>
        </p:nvCxnSpPr>
        <p:spPr>
          <a:xfrm>
            <a:off x="4589833" y="2352789"/>
            <a:ext cx="1" cy="46864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DA6C6A18-E84A-4DA0-BF6F-B84AB063CACF}"/>
              </a:ext>
            </a:extLst>
          </p:cNvPr>
          <p:cNvSpPr txBox="1"/>
          <p:nvPr/>
        </p:nvSpPr>
        <p:spPr>
          <a:xfrm>
            <a:off x="4559840" y="2382566"/>
            <a:ext cx="1288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&lt;&lt; </a:t>
            </a:r>
            <a:r>
              <a:rPr lang="hu-HU" sz="1400" dirty="0" err="1"/>
              <a:t>precedes</a:t>
            </a:r>
            <a:r>
              <a:rPr lang="hu-HU" sz="1400" dirty="0"/>
              <a:t> &gt;&gt;</a:t>
            </a:r>
            <a:endParaRPr lang="en-US" sz="1400" dirty="0"/>
          </a:p>
        </p:txBody>
      </p:sp>
      <p:sp>
        <p:nvSpPr>
          <p:cNvPr id="39" name="Ellipszis 38">
            <a:extLst>
              <a:ext uri="{FF2B5EF4-FFF2-40B4-BE49-F238E27FC236}">
                <a16:creationId xmlns:a16="http://schemas.microsoft.com/office/drawing/2014/main" id="{E56F6E5D-6937-4FEC-9140-11D5B85E4E4C}"/>
              </a:ext>
            </a:extLst>
          </p:cNvPr>
          <p:cNvSpPr/>
          <p:nvPr/>
        </p:nvSpPr>
        <p:spPr>
          <a:xfrm>
            <a:off x="3714877" y="1834659"/>
            <a:ext cx="174991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ajtót zár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29671BD6-610D-4968-8EAF-176A83D1C279}"/>
              </a:ext>
            </a:extLst>
          </p:cNvPr>
          <p:cNvSpPr/>
          <p:nvPr/>
        </p:nvSpPr>
        <p:spPr>
          <a:xfrm>
            <a:off x="3714880" y="3559842"/>
            <a:ext cx="1738561" cy="5181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felold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Egyenes összekötő nyíllal 44">
            <a:extLst>
              <a:ext uri="{FF2B5EF4-FFF2-40B4-BE49-F238E27FC236}">
                <a16:creationId xmlns:a16="http://schemas.microsoft.com/office/drawing/2014/main" id="{F95AFF84-3C32-425C-8431-9CA74095FCE0}"/>
              </a:ext>
            </a:extLst>
          </p:cNvPr>
          <p:cNvCxnSpPr>
            <a:cxnSpLocks noChangeShapeType="1"/>
            <a:stCxn id="41" idx="2"/>
          </p:cNvCxnSpPr>
          <p:nvPr/>
        </p:nvCxnSpPr>
        <p:spPr bwMode="auto">
          <a:xfrm flipH="1">
            <a:off x="2682111" y="3818907"/>
            <a:ext cx="1032769" cy="82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49" name="Egyenes összekötő nyíllal 48">
            <a:extLst>
              <a:ext uri="{FF2B5EF4-FFF2-40B4-BE49-F238E27FC236}">
                <a16:creationId xmlns:a16="http://schemas.microsoft.com/office/drawing/2014/main" id="{F675B4BE-BC91-4410-9692-0240A817A63D}"/>
              </a:ext>
            </a:extLst>
          </p:cNvPr>
          <p:cNvCxnSpPr>
            <a:cxnSpLocks noChangeShapeType="1"/>
            <a:stCxn id="39" idx="2"/>
          </p:cNvCxnSpPr>
          <p:nvPr/>
        </p:nvCxnSpPr>
        <p:spPr bwMode="auto">
          <a:xfrm flipH="1">
            <a:off x="2682111" y="2093724"/>
            <a:ext cx="1032766" cy="138408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74" name="Egyenes összekötő nyíllal 73">
            <a:extLst>
              <a:ext uri="{FF2B5EF4-FFF2-40B4-BE49-F238E27FC236}">
                <a16:creationId xmlns:a16="http://schemas.microsoft.com/office/drawing/2014/main" id="{212BE240-B07C-4947-BFF2-93F37627DA75}"/>
              </a:ext>
            </a:extLst>
          </p:cNvPr>
          <p:cNvCxnSpPr>
            <a:cxnSpLocks noChangeShapeType="1"/>
            <a:stCxn id="2" idx="6"/>
          </p:cNvCxnSpPr>
          <p:nvPr/>
        </p:nvCxnSpPr>
        <p:spPr bwMode="auto">
          <a:xfrm flipV="1">
            <a:off x="5429121" y="4711269"/>
            <a:ext cx="1752600" cy="57699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79" name="Egyenes összekötő nyíllal 78">
            <a:extLst>
              <a:ext uri="{FF2B5EF4-FFF2-40B4-BE49-F238E27FC236}">
                <a16:creationId xmlns:a16="http://schemas.microsoft.com/office/drawing/2014/main" id="{521E6CDE-49E9-4ECF-B98B-B0A76D452D09}"/>
              </a:ext>
            </a:extLst>
          </p:cNvPr>
          <p:cNvCxnSpPr>
            <a:cxnSpLocks noChangeShapeType="1"/>
            <a:stCxn id="39" idx="6"/>
          </p:cNvCxnSpPr>
          <p:nvPr/>
        </p:nvCxnSpPr>
        <p:spPr bwMode="auto">
          <a:xfrm>
            <a:off x="5464788" y="2093724"/>
            <a:ext cx="1716933" cy="222242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2482532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ím 1">
            <a:extLst>
              <a:ext uri="{FF2B5EF4-FFF2-40B4-BE49-F238E27FC236}">
                <a16:creationId xmlns:a16="http://schemas.microsoft.com/office/drawing/2014/main" id="{8B9A8DC6-6A3F-4BB0-8891-3C5E003B4538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Osztálydiagram</a:t>
            </a:r>
            <a:endParaRPr lang="en-US" dirty="0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5A967B03-D176-4D48-BC01-4627F08EF775}"/>
              </a:ext>
            </a:extLst>
          </p:cNvPr>
          <p:cNvSpPr/>
          <p:nvPr/>
        </p:nvSpPr>
        <p:spPr>
          <a:xfrm>
            <a:off x="3577424" y="1620560"/>
            <a:ext cx="1981278" cy="72678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Rendszer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914A2D0B-8C07-41C8-86EB-89BDD10509E1}"/>
              </a:ext>
            </a:extLst>
          </p:cNvPr>
          <p:cNvSpPr/>
          <p:nvPr/>
        </p:nvSpPr>
        <p:spPr>
          <a:xfrm>
            <a:off x="538295" y="2920384"/>
            <a:ext cx="1749170" cy="69703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Vezérlő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4595ADCD-FC9C-4F23-AC2E-AB14C1B95CCE}"/>
              </a:ext>
            </a:extLst>
          </p:cNvPr>
          <p:cNvSpPr/>
          <p:nvPr/>
        </p:nvSpPr>
        <p:spPr>
          <a:xfrm>
            <a:off x="3576952" y="2920384"/>
            <a:ext cx="1981278" cy="69703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Motor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akt : Állapot1</a:t>
            </a:r>
            <a:endParaRPr lang="hu-HU" sz="1600" b="1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B53CDDC4-0E02-40E4-9FB6-25C704B9CF01}"/>
              </a:ext>
            </a:extLst>
          </p:cNvPr>
          <p:cNvSpPr/>
          <p:nvPr/>
        </p:nvSpPr>
        <p:spPr>
          <a:xfrm>
            <a:off x="6790902" y="2895600"/>
            <a:ext cx="2067601" cy="77731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Szenzor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akt : Állapot2</a:t>
            </a:r>
          </a:p>
          <a:p>
            <a:r>
              <a:rPr lang="hu-HU" sz="1600" dirty="0">
                <a:solidFill>
                  <a:schemeClr val="tx1"/>
                </a:solidFill>
              </a:rPr>
              <a:t>figyel()</a:t>
            </a:r>
          </a:p>
        </p:txBody>
      </p:sp>
      <p:sp>
        <p:nvSpPr>
          <p:cNvPr id="22" name="Rombusz 21">
            <a:extLst>
              <a:ext uri="{FF2B5EF4-FFF2-40B4-BE49-F238E27FC236}">
                <a16:creationId xmlns:a16="http://schemas.microsoft.com/office/drawing/2014/main" id="{19C13AF2-FDE3-435A-930F-F3B17A9E17EC}"/>
              </a:ext>
            </a:extLst>
          </p:cNvPr>
          <p:cNvSpPr/>
          <p:nvPr/>
        </p:nvSpPr>
        <p:spPr>
          <a:xfrm>
            <a:off x="3347788" y="1932543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Rombusz 22">
            <a:extLst>
              <a:ext uri="{FF2B5EF4-FFF2-40B4-BE49-F238E27FC236}">
                <a16:creationId xmlns:a16="http://schemas.microsoft.com/office/drawing/2014/main" id="{A9B7C21C-32C9-41DD-B461-217AB5A9FAD1}"/>
              </a:ext>
            </a:extLst>
          </p:cNvPr>
          <p:cNvSpPr/>
          <p:nvPr/>
        </p:nvSpPr>
        <p:spPr>
          <a:xfrm>
            <a:off x="4496403" y="2333805"/>
            <a:ext cx="151215" cy="23483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C9F47564-174C-4740-B600-F9090F42F546}"/>
              </a:ext>
            </a:extLst>
          </p:cNvPr>
          <p:cNvCxnSpPr>
            <a:cxnSpLocks/>
            <a:stCxn id="23" idx="2"/>
            <a:endCxn id="19" idx="0"/>
          </p:cNvCxnSpPr>
          <p:nvPr/>
        </p:nvCxnSpPr>
        <p:spPr>
          <a:xfrm flipH="1">
            <a:off x="4567591" y="2568636"/>
            <a:ext cx="4420" cy="35174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F1D58AAB-C267-43DA-ADBB-678AC7B5819A}"/>
              </a:ext>
            </a:extLst>
          </p:cNvPr>
          <p:cNvCxnSpPr>
            <a:cxnSpLocks/>
            <a:stCxn id="87" idx="1"/>
            <a:endCxn id="19" idx="3"/>
          </p:cNvCxnSpPr>
          <p:nvPr/>
        </p:nvCxnSpPr>
        <p:spPr>
          <a:xfrm flipH="1" flipV="1">
            <a:off x="5558230" y="3268902"/>
            <a:ext cx="1231718" cy="1610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84F6AE10-A852-4C8B-873B-6EE60389F6C1}"/>
              </a:ext>
            </a:extLst>
          </p:cNvPr>
          <p:cNvCxnSpPr>
            <a:cxnSpLocks/>
            <a:stCxn id="19" idx="1"/>
            <a:endCxn id="18" idx="3"/>
          </p:cNvCxnSpPr>
          <p:nvPr/>
        </p:nvCxnSpPr>
        <p:spPr>
          <a:xfrm flipH="1">
            <a:off x="2287465" y="3268902"/>
            <a:ext cx="1289487" cy="0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zögletes összekötő 21">
            <a:extLst>
              <a:ext uri="{FF2B5EF4-FFF2-40B4-BE49-F238E27FC236}">
                <a16:creationId xmlns:a16="http://schemas.microsoft.com/office/drawing/2014/main" id="{CACB7878-B9C5-42B4-BB1B-DF4EF088F794}"/>
              </a:ext>
            </a:extLst>
          </p:cNvPr>
          <p:cNvCxnSpPr>
            <a:cxnSpLocks/>
            <a:stCxn id="49" idx="3"/>
            <a:endCxn id="20" idx="0"/>
          </p:cNvCxnSpPr>
          <p:nvPr/>
        </p:nvCxnSpPr>
        <p:spPr>
          <a:xfrm>
            <a:off x="5807263" y="1979844"/>
            <a:ext cx="2017440" cy="91575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zögletes összekötő 23">
            <a:extLst>
              <a:ext uri="{FF2B5EF4-FFF2-40B4-BE49-F238E27FC236}">
                <a16:creationId xmlns:a16="http://schemas.microsoft.com/office/drawing/2014/main" id="{470DD652-820E-4ACB-9F6C-C4CB5AFA5347}"/>
              </a:ext>
            </a:extLst>
          </p:cNvPr>
          <p:cNvCxnSpPr>
            <a:cxnSpLocks/>
            <a:stCxn id="22" idx="1"/>
            <a:endCxn id="18" idx="0"/>
          </p:cNvCxnSpPr>
          <p:nvPr/>
        </p:nvCxnSpPr>
        <p:spPr>
          <a:xfrm rot="10800000" flipV="1">
            <a:off x="1412880" y="1995136"/>
            <a:ext cx="1934908" cy="92524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3627E2A1-32E9-413A-89DE-3B8285877F5C}"/>
              </a:ext>
            </a:extLst>
          </p:cNvPr>
          <p:cNvSpPr txBox="1"/>
          <p:nvPr/>
        </p:nvSpPr>
        <p:spPr>
          <a:xfrm>
            <a:off x="2360070" y="2958810"/>
            <a:ext cx="1039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>
                <a:latin typeface="Cambria Math" pitchFamily="18" charset="0"/>
                <a:ea typeface="Cambria Math" pitchFamily="18" charset="0"/>
              </a:rPr>
              <a:t>control</a:t>
            </a:r>
            <a:r>
              <a:rPr lang="hu-HU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sz="1600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440FD86A-EB77-4C90-8B9C-27EF95F52BD8}"/>
              </a:ext>
            </a:extLst>
          </p:cNvPr>
          <p:cNvSpPr txBox="1"/>
          <p:nvPr/>
        </p:nvSpPr>
        <p:spPr>
          <a:xfrm>
            <a:off x="5738685" y="2967525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latin typeface="Cambria Math" pitchFamily="18" charset="0"/>
                <a:ea typeface="Cambria Math" pitchFamily="18" charset="0"/>
                <a:sym typeface="Wingdings 3"/>
              </a:rPr>
              <a:t> </a:t>
            </a:r>
            <a:r>
              <a:rPr lang="hu-HU" sz="1600" dirty="0">
                <a:latin typeface="Cambria Math" pitchFamily="18" charset="0"/>
                <a:ea typeface="Cambria Math" pitchFamily="18" charset="0"/>
              </a:rPr>
              <a:t>alarm</a:t>
            </a:r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AA381A24-A01D-4AF7-BA49-42A84EC7046C}"/>
              </a:ext>
            </a:extLst>
          </p:cNvPr>
          <p:cNvSpPr/>
          <p:nvPr/>
        </p:nvSpPr>
        <p:spPr>
          <a:xfrm>
            <a:off x="3582186" y="3146594"/>
            <a:ext cx="1975966" cy="2674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mbusz 48">
            <a:extLst>
              <a:ext uri="{FF2B5EF4-FFF2-40B4-BE49-F238E27FC236}">
                <a16:creationId xmlns:a16="http://schemas.microsoft.com/office/drawing/2014/main" id="{1786BB73-F432-4E06-8E0E-31A8EB9A4BBA}"/>
              </a:ext>
            </a:extLst>
          </p:cNvPr>
          <p:cNvSpPr/>
          <p:nvPr/>
        </p:nvSpPr>
        <p:spPr>
          <a:xfrm>
            <a:off x="5580034" y="1917250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Téglalap 49">
            <a:extLst>
              <a:ext uri="{FF2B5EF4-FFF2-40B4-BE49-F238E27FC236}">
                <a16:creationId xmlns:a16="http://schemas.microsoft.com/office/drawing/2014/main" id="{337302A4-F5C4-4B5F-AA71-8B0EAEA7DE0D}"/>
              </a:ext>
            </a:extLst>
          </p:cNvPr>
          <p:cNvSpPr/>
          <p:nvPr/>
        </p:nvSpPr>
        <p:spPr>
          <a:xfrm>
            <a:off x="3577424" y="4675263"/>
            <a:ext cx="1986589" cy="159992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Kapu</a:t>
            </a:r>
          </a:p>
          <a:p>
            <a:r>
              <a:rPr lang="hu-HU" sz="1600" dirty="0">
                <a:solidFill>
                  <a:schemeClr val="tx1"/>
                </a:solidFill>
              </a:rPr>
              <a:t>hossz : int </a:t>
            </a:r>
          </a:p>
          <a:p>
            <a:r>
              <a:rPr lang="hu-HU" sz="1600" dirty="0" err="1">
                <a:solidFill>
                  <a:schemeClr val="tx1"/>
                </a:solidFill>
              </a:rPr>
              <a:t>max</a:t>
            </a:r>
            <a:r>
              <a:rPr lang="hu-HU" sz="1600" dirty="0">
                <a:solidFill>
                  <a:schemeClr val="tx1"/>
                </a:solidFill>
              </a:rPr>
              <a:t>: 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fel()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le()</a:t>
            </a:r>
          </a:p>
          <a:p>
            <a:r>
              <a:rPr lang="hu-HU" sz="1600" dirty="0">
                <a:solidFill>
                  <a:schemeClr val="tx1"/>
                </a:solidFill>
              </a:rPr>
              <a:t>stop()</a:t>
            </a:r>
          </a:p>
        </p:txBody>
      </p:sp>
      <p:sp>
        <p:nvSpPr>
          <p:cNvPr id="52" name="Rombusz 51">
            <a:extLst>
              <a:ext uri="{FF2B5EF4-FFF2-40B4-BE49-F238E27FC236}">
                <a16:creationId xmlns:a16="http://schemas.microsoft.com/office/drawing/2014/main" id="{CC7B58EF-548B-4117-BDF5-EB51169745AD}"/>
              </a:ext>
            </a:extLst>
          </p:cNvPr>
          <p:cNvSpPr/>
          <p:nvPr/>
        </p:nvSpPr>
        <p:spPr>
          <a:xfrm>
            <a:off x="3343842" y="1671828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3" name="Szögletes összekötő 23">
            <a:extLst>
              <a:ext uri="{FF2B5EF4-FFF2-40B4-BE49-F238E27FC236}">
                <a16:creationId xmlns:a16="http://schemas.microsoft.com/office/drawing/2014/main" id="{4F54ED48-A4EA-4667-BF15-CF61185F2A23}"/>
              </a:ext>
            </a:extLst>
          </p:cNvPr>
          <p:cNvCxnSpPr>
            <a:cxnSpLocks/>
            <a:stCxn id="52" idx="1"/>
            <a:endCxn id="65" idx="1"/>
          </p:cNvCxnSpPr>
          <p:nvPr/>
        </p:nvCxnSpPr>
        <p:spPr>
          <a:xfrm rot="10800000" flipH="1" flipV="1">
            <a:off x="3343841" y="1734422"/>
            <a:ext cx="233581" cy="3514182"/>
          </a:xfrm>
          <a:prstGeom prst="bentConnector3">
            <a:avLst>
              <a:gd name="adj1" fmla="val -1279735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>
            <a:extLst>
              <a:ext uri="{FF2B5EF4-FFF2-40B4-BE49-F238E27FC236}">
                <a16:creationId xmlns:a16="http://schemas.microsoft.com/office/drawing/2014/main" id="{D9AF09D5-B57F-4B1E-BCEB-5C9549350FEA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567591" y="3617420"/>
            <a:ext cx="3128" cy="913099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2C3785F7-6047-4266-9C40-2F2A005FC0A4}"/>
              </a:ext>
            </a:extLst>
          </p:cNvPr>
          <p:cNvSpPr txBox="1"/>
          <p:nvPr/>
        </p:nvSpPr>
        <p:spPr>
          <a:xfrm rot="5400000">
            <a:off x="3885682" y="3937985"/>
            <a:ext cx="975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ambria Math" pitchFamily="18" charset="0"/>
                <a:ea typeface="Cambria Math" pitchFamily="18" charset="0"/>
              </a:rPr>
              <a:t>move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id="{5DFC0B4F-75F0-46DD-90E2-233E5769B60A}"/>
              </a:ext>
            </a:extLst>
          </p:cNvPr>
          <p:cNvSpPr txBox="1"/>
          <p:nvPr/>
        </p:nvSpPr>
        <p:spPr>
          <a:xfrm rot="16200000">
            <a:off x="4300652" y="3870650"/>
            <a:ext cx="9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ambria Math" pitchFamily="18" charset="0"/>
                <a:ea typeface="Cambria Math" pitchFamily="18" charset="0"/>
              </a:rPr>
              <a:t>warn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6AC6E956-195E-4BEC-934A-C2E71EB6C7CE}"/>
              </a:ext>
            </a:extLst>
          </p:cNvPr>
          <p:cNvSpPr txBox="1"/>
          <p:nvPr/>
        </p:nvSpPr>
        <p:spPr>
          <a:xfrm>
            <a:off x="5823307" y="3209539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>
                <a:latin typeface="Cambria Math" pitchFamily="18" charset="0"/>
                <a:ea typeface="Cambria Math" pitchFamily="18" charset="0"/>
              </a:rPr>
              <a:t>notify</a:t>
            </a:r>
            <a:r>
              <a:rPr lang="hu-HU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sz="1600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5" name="Téglalap 64">
            <a:extLst>
              <a:ext uri="{FF2B5EF4-FFF2-40B4-BE49-F238E27FC236}">
                <a16:creationId xmlns:a16="http://schemas.microsoft.com/office/drawing/2014/main" id="{B47E57DA-A5EB-4536-AC93-4499E9D926DC}"/>
              </a:ext>
            </a:extLst>
          </p:cNvPr>
          <p:cNvSpPr/>
          <p:nvPr/>
        </p:nvSpPr>
        <p:spPr>
          <a:xfrm>
            <a:off x="3577423" y="5023780"/>
            <a:ext cx="1986590" cy="44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églalap 86">
            <a:extLst>
              <a:ext uri="{FF2B5EF4-FFF2-40B4-BE49-F238E27FC236}">
                <a16:creationId xmlns:a16="http://schemas.microsoft.com/office/drawing/2014/main" id="{6ABFEA28-6D82-4F08-BB3F-FC50C5EDDEBC}"/>
              </a:ext>
            </a:extLst>
          </p:cNvPr>
          <p:cNvSpPr/>
          <p:nvPr/>
        </p:nvSpPr>
        <p:spPr>
          <a:xfrm>
            <a:off x="6789948" y="3136802"/>
            <a:ext cx="2068495" cy="2674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églalap 91">
            <a:extLst>
              <a:ext uri="{FF2B5EF4-FFF2-40B4-BE49-F238E27FC236}">
                <a16:creationId xmlns:a16="http://schemas.microsoft.com/office/drawing/2014/main" id="{36B2E3D9-453E-415E-A365-25DEA73CCCB2}"/>
              </a:ext>
            </a:extLst>
          </p:cNvPr>
          <p:cNvSpPr/>
          <p:nvPr/>
        </p:nvSpPr>
        <p:spPr>
          <a:xfrm>
            <a:off x="538238" y="3132336"/>
            <a:ext cx="1748721" cy="2674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églalap 155">
            <a:extLst>
              <a:ext uri="{FF2B5EF4-FFF2-40B4-BE49-F238E27FC236}">
                <a16:creationId xmlns:a16="http://schemas.microsoft.com/office/drawing/2014/main" id="{6BF3F694-37B9-488D-B643-4566B509F255}"/>
              </a:ext>
            </a:extLst>
          </p:cNvPr>
          <p:cNvSpPr/>
          <p:nvPr/>
        </p:nvSpPr>
        <p:spPr>
          <a:xfrm>
            <a:off x="3582186" y="1856868"/>
            <a:ext cx="1976804" cy="2674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églalap 171">
            <a:extLst>
              <a:ext uri="{FF2B5EF4-FFF2-40B4-BE49-F238E27FC236}">
                <a16:creationId xmlns:a16="http://schemas.microsoft.com/office/drawing/2014/main" id="{B1FCDB97-A863-4829-AA89-FB1798CA28CC}"/>
              </a:ext>
            </a:extLst>
          </p:cNvPr>
          <p:cNvSpPr/>
          <p:nvPr/>
        </p:nvSpPr>
        <p:spPr>
          <a:xfrm>
            <a:off x="6789702" y="4067329"/>
            <a:ext cx="2067601" cy="98230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Állapot2</a:t>
            </a:r>
            <a:endParaRPr lang="hu-HU" sz="1600" b="1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aktív,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passzív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73" name="Téglalap 172">
            <a:extLst>
              <a:ext uri="{FF2B5EF4-FFF2-40B4-BE49-F238E27FC236}">
                <a16:creationId xmlns:a16="http://schemas.microsoft.com/office/drawing/2014/main" id="{F01A8D4C-0458-43AB-9FD3-2F034061616F}"/>
              </a:ext>
            </a:extLst>
          </p:cNvPr>
          <p:cNvSpPr/>
          <p:nvPr/>
        </p:nvSpPr>
        <p:spPr>
          <a:xfrm>
            <a:off x="6789241" y="4559871"/>
            <a:ext cx="2067586" cy="4923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églalap 173">
            <a:extLst>
              <a:ext uri="{FF2B5EF4-FFF2-40B4-BE49-F238E27FC236}">
                <a16:creationId xmlns:a16="http://schemas.microsoft.com/office/drawing/2014/main" id="{46223F63-92DA-4D0D-B312-C843AEC606E0}"/>
              </a:ext>
            </a:extLst>
          </p:cNvPr>
          <p:cNvSpPr/>
          <p:nvPr/>
        </p:nvSpPr>
        <p:spPr>
          <a:xfrm>
            <a:off x="540621" y="3698579"/>
            <a:ext cx="1741392" cy="126657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Állapot1</a:t>
            </a:r>
          </a:p>
          <a:p>
            <a:r>
              <a:rPr lang="hu-HU" sz="1600" dirty="0">
                <a:solidFill>
                  <a:schemeClr val="tx1"/>
                </a:solidFill>
              </a:rPr>
              <a:t>felfelé,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lefelé,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áll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75" name="Téglalap 174">
            <a:extLst>
              <a:ext uri="{FF2B5EF4-FFF2-40B4-BE49-F238E27FC236}">
                <a16:creationId xmlns:a16="http://schemas.microsoft.com/office/drawing/2014/main" id="{65603FCD-F91D-48C9-999D-021C7D3B465E}"/>
              </a:ext>
            </a:extLst>
          </p:cNvPr>
          <p:cNvSpPr/>
          <p:nvPr/>
        </p:nvSpPr>
        <p:spPr>
          <a:xfrm>
            <a:off x="538238" y="4198656"/>
            <a:ext cx="1741381" cy="7664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Egyenes összekötő 175">
            <a:extLst>
              <a:ext uri="{FF2B5EF4-FFF2-40B4-BE49-F238E27FC236}">
                <a16:creationId xmlns:a16="http://schemas.microsoft.com/office/drawing/2014/main" id="{38E1A922-2D38-4926-8B2D-BA99BC20FE52}"/>
              </a:ext>
            </a:extLst>
          </p:cNvPr>
          <p:cNvCxnSpPr>
            <a:cxnSpLocks/>
            <a:stCxn id="174" idx="3"/>
          </p:cNvCxnSpPr>
          <p:nvPr/>
        </p:nvCxnSpPr>
        <p:spPr>
          <a:xfrm flipV="1">
            <a:off x="2282013" y="3559829"/>
            <a:ext cx="1293004" cy="772038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178">
            <a:extLst>
              <a:ext uri="{FF2B5EF4-FFF2-40B4-BE49-F238E27FC236}">
                <a16:creationId xmlns:a16="http://schemas.microsoft.com/office/drawing/2014/main" id="{FB217991-2A60-4C9B-9DFF-9E49C295FE64}"/>
              </a:ext>
            </a:extLst>
          </p:cNvPr>
          <p:cNvCxnSpPr>
            <a:cxnSpLocks/>
            <a:stCxn id="172" idx="0"/>
            <a:endCxn id="20" idx="2"/>
          </p:cNvCxnSpPr>
          <p:nvPr/>
        </p:nvCxnSpPr>
        <p:spPr>
          <a:xfrm flipV="1">
            <a:off x="7823503" y="3672912"/>
            <a:ext cx="1200" cy="394417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Ellipszis 200">
            <a:extLst>
              <a:ext uri="{FF2B5EF4-FFF2-40B4-BE49-F238E27FC236}">
                <a16:creationId xmlns:a16="http://schemas.microsoft.com/office/drawing/2014/main" id="{F210D036-E87D-4B15-A31E-704973106785}"/>
              </a:ext>
            </a:extLst>
          </p:cNvPr>
          <p:cNvSpPr/>
          <p:nvPr/>
        </p:nvSpPr>
        <p:spPr bwMode="auto">
          <a:xfrm>
            <a:off x="4386277" y="5568801"/>
            <a:ext cx="96229" cy="92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88CAD6F9-D92D-49BE-B166-60A223AAC0A8}"/>
              </a:ext>
            </a:extLst>
          </p:cNvPr>
          <p:cNvCxnSpPr>
            <a:cxnSpLocks/>
            <a:stCxn id="201" idx="6"/>
          </p:cNvCxnSpPr>
          <p:nvPr/>
        </p:nvCxnSpPr>
        <p:spPr bwMode="auto">
          <a:xfrm>
            <a:off x="4482506" y="5614881"/>
            <a:ext cx="11436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Ellipszis 218">
            <a:extLst>
              <a:ext uri="{FF2B5EF4-FFF2-40B4-BE49-F238E27FC236}">
                <a16:creationId xmlns:a16="http://schemas.microsoft.com/office/drawing/2014/main" id="{17C5CC5C-5DEA-4496-816E-6C31A4D3A4D0}"/>
              </a:ext>
            </a:extLst>
          </p:cNvPr>
          <p:cNvSpPr/>
          <p:nvPr/>
        </p:nvSpPr>
        <p:spPr bwMode="auto">
          <a:xfrm>
            <a:off x="4386277" y="5802414"/>
            <a:ext cx="96229" cy="92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0" name="Egyenes összekötő 219">
            <a:extLst>
              <a:ext uri="{FF2B5EF4-FFF2-40B4-BE49-F238E27FC236}">
                <a16:creationId xmlns:a16="http://schemas.microsoft.com/office/drawing/2014/main" id="{C237A20F-4B63-47C4-8A56-88C12F37408F}"/>
              </a:ext>
            </a:extLst>
          </p:cNvPr>
          <p:cNvCxnSpPr>
            <a:cxnSpLocks/>
            <a:stCxn id="219" idx="6"/>
          </p:cNvCxnSpPr>
          <p:nvPr/>
        </p:nvCxnSpPr>
        <p:spPr bwMode="auto">
          <a:xfrm>
            <a:off x="4482506" y="5848494"/>
            <a:ext cx="11436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Élőláb helye 11">
            <a:extLst>
              <a:ext uri="{FF2B5EF4-FFF2-40B4-BE49-F238E27FC236}">
                <a16:creationId xmlns:a16="http://schemas.microsoft.com/office/drawing/2014/main" id="{5E9E3E02-B72C-4556-A40D-3BCFB5E1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 dirty="0"/>
              <a:t>Gregorics Tibor: Objektumelvű programozás</a:t>
            </a:r>
            <a:endParaRPr lang="en-US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A0C6E18-9A0C-468F-9F39-53479E22D503}"/>
              </a:ext>
            </a:extLst>
          </p:cNvPr>
          <p:cNvSpPr txBox="1"/>
          <p:nvPr/>
        </p:nvSpPr>
        <p:spPr>
          <a:xfrm>
            <a:off x="7823034" y="27429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  <a:endParaRPr lang="en-US" dirty="0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523A1176-414E-48CB-84A6-6DE0A16E0E17}"/>
              </a:ext>
            </a:extLst>
          </p:cNvPr>
          <p:cNvSpPr/>
          <p:nvPr/>
        </p:nvSpPr>
        <p:spPr>
          <a:xfrm>
            <a:off x="6938913" y="195487"/>
            <a:ext cx="1981279" cy="153893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Szignál</a:t>
            </a:r>
          </a:p>
          <a:p>
            <a:r>
              <a:rPr lang="hu-HU" sz="1600" dirty="0">
                <a:solidFill>
                  <a:schemeClr val="tx1"/>
                </a:solidFill>
              </a:rPr>
              <a:t>nyit, zár, megszakít,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lezárult, felnyílt,</a:t>
            </a:r>
          </a:p>
          <a:p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aktivál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deaktivál</a:t>
            </a:r>
            <a:r>
              <a:rPr lang="hu-HU" sz="1600" dirty="0">
                <a:solidFill>
                  <a:schemeClr val="tx1"/>
                </a:solidFill>
              </a:rPr>
              <a:t>,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akadály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61CA103B-F1F8-4484-A521-6DF65C45E481}"/>
              </a:ext>
            </a:extLst>
          </p:cNvPr>
          <p:cNvSpPr/>
          <p:nvPr/>
        </p:nvSpPr>
        <p:spPr>
          <a:xfrm>
            <a:off x="6936605" y="721761"/>
            <a:ext cx="1981279" cy="10126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églalap: szamárfül 56">
            <a:extLst>
              <a:ext uri="{FF2B5EF4-FFF2-40B4-BE49-F238E27FC236}">
                <a16:creationId xmlns:a16="http://schemas.microsoft.com/office/drawing/2014/main" id="{C9EB81CC-96B9-43EC-A08F-E1BFAF64AA34}"/>
              </a:ext>
            </a:extLst>
          </p:cNvPr>
          <p:cNvSpPr/>
          <p:nvPr/>
        </p:nvSpPr>
        <p:spPr>
          <a:xfrm rot="16200000">
            <a:off x="6654836" y="4168427"/>
            <a:ext cx="531367" cy="2520554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4"/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hossz=0 </a:t>
            </a:r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then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u-HU" sz="1600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(kinyílt)</a:t>
            </a:r>
            <a:endParaRPr lang="hu-H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914414"/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else</a:t>
            </a:r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--hossz </a:t>
            </a:r>
            <a:endParaRPr lang="hu-HU" sz="1600" b="1" i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Téglalap: szamárfül 57">
            <a:extLst>
              <a:ext uri="{FF2B5EF4-FFF2-40B4-BE49-F238E27FC236}">
                <a16:creationId xmlns:a16="http://schemas.microsoft.com/office/drawing/2014/main" id="{52014476-1A36-4692-9B69-EC6F9EFA6B28}"/>
              </a:ext>
            </a:extLst>
          </p:cNvPr>
          <p:cNvSpPr/>
          <p:nvPr/>
        </p:nvSpPr>
        <p:spPr>
          <a:xfrm rot="16200000">
            <a:off x="6849235" y="4560230"/>
            <a:ext cx="554274" cy="2945627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4"/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hossz=</a:t>
            </a:r>
            <a:r>
              <a:rPr lang="hu-HU" sz="1600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max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then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u-HU" sz="1600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(bezárult)</a:t>
            </a:r>
            <a:endParaRPr lang="hu-H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914414"/>
            <a:r>
              <a:rPr lang="hu-HU" sz="1600" b="1" dirty="0" err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else</a:t>
            </a:r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++hossz </a:t>
            </a:r>
          </a:p>
        </p:txBody>
      </p:sp>
    </p:spTree>
    <p:extLst>
      <p:ext uri="{BB962C8B-B14F-4D97-AF65-F5344CB8AC3E}">
        <p14:creationId xmlns:p14="http://schemas.microsoft.com/office/powerpoint/2010/main" val="24967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201" grpId="0" animBg="1"/>
      <p:bldP spid="219" grpId="0" animBg="1"/>
      <p:bldP spid="57" grpId="0" animBg="1"/>
      <p:bldP spid="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5077441" y="4958271"/>
            <a:ext cx="1269044" cy="718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lefelé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/ * : le()</a:t>
            </a:r>
          </a:p>
        </p:txBody>
      </p:sp>
      <p:sp>
        <p:nvSpPr>
          <p:cNvPr id="4" name="Ellipszis 3"/>
          <p:cNvSpPr/>
          <p:nvPr/>
        </p:nvSpPr>
        <p:spPr>
          <a:xfrm>
            <a:off x="1670845" y="1926792"/>
            <a:ext cx="195952" cy="19595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solidFill>
                <a:schemeClr val="tx1"/>
              </a:solidFill>
              <a:ea typeface="Cambria Math" pitchFamily="18" charset="0"/>
            </a:endParaRPr>
          </a:p>
        </p:txBody>
      </p:sp>
      <p:cxnSp>
        <p:nvCxnSpPr>
          <p:cNvPr id="5" name="Egyenes összekötő nyíllal 4"/>
          <p:cNvCxnSpPr>
            <a:stCxn id="4" idx="6"/>
            <a:endCxn id="2" idx="1"/>
          </p:cNvCxnSpPr>
          <p:nvPr/>
        </p:nvCxnSpPr>
        <p:spPr>
          <a:xfrm>
            <a:off x="1866797" y="2024768"/>
            <a:ext cx="9605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cxnSpLocks/>
          </p:cNvCxnSpPr>
          <p:nvPr/>
        </p:nvCxnSpPr>
        <p:spPr>
          <a:xfrm>
            <a:off x="2008753" y="5524499"/>
            <a:ext cx="30686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cxnSpLocks/>
          </p:cNvCxnSpPr>
          <p:nvPr/>
        </p:nvCxnSpPr>
        <p:spPr>
          <a:xfrm flipH="1">
            <a:off x="1993010" y="5205331"/>
            <a:ext cx="3063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554291" y="2569539"/>
            <a:ext cx="1487202" cy="58477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 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activate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3978982" y="2569540"/>
            <a:ext cx="1487202" cy="58477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zár 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activate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cxnSp>
        <p:nvCxnSpPr>
          <p:cNvPr id="23" name="Szögletes összekötő 22"/>
          <p:cNvCxnSpPr>
            <a:cxnSpLocks/>
            <a:stCxn id="64" idx="2"/>
            <a:endCxn id="30" idx="0"/>
          </p:cNvCxnSpPr>
          <p:nvPr/>
        </p:nvCxnSpPr>
        <p:spPr bwMode="auto">
          <a:xfrm rot="5400000">
            <a:off x="935319" y="2834112"/>
            <a:ext cx="2533274" cy="1655449"/>
          </a:xfrm>
          <a:prstGeom prst="bentConnector3">
            <a:avLst>
              <a:gd name="adj1" fmla="val 288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32" name="Szögletes összekötő 22"/>
          <p:cNvCxnSpPr>
            <a:cxnSpLocks/>
            <a:stCxn id="61" idx="2"/>
            <a:endCxn id="3" idx="0"/>
          </p:cNvCxnSpPr>
          <p:nvPr/>
        </p:nvCxnSpPr>
        <p:spPr bwMode="auto">
          <a:xfrm rot="16200000" flipH="1">
            <a:off x="3540732" y="2787040"/>
            <a:ext cx="2576216" cy="1766245"/>
          </a:xfrm>
          <a:prstGeom prst="bentConnector3">
            <a:avLst>
              <a:gd name="adj1" fmla="val 29239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6" name="Szövegdoboz 25"/>
          <p:cNvSpPr txBox="1"/>
          <p:nvPr/>
        </p:nvSpPr>
        <p:spPr>
          <a:xfrm>
            <a:off x="3250088" y="4851842"/>
            <a:ext cx="4966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27" name="Cím 1">
            <a:extLst>
              <a:ext uri="{FF2B5EF4-FFF2-40B4-BE49-F238E27FC236}">
                <a16:creationId xmlns:a16="http://schemas.microsoft.com/office/drawing/2014/main" id="{623B9836-8C35-41F7-A599-CA22D928BF1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Engine</a:t>
            </a:r>
            <a:r>
              <a:rPr lang="hu-HU" dirty="0">
                <a:solidFill>
                  <a:schemeClr val="accent1"/>
                </a:solidFill>
              </a:rPr>
              <a:t> állapotgép diagramja</a:t>
            </a:r>
            <a:endParaRPr lang="en-US" dirty="0"/>
          </a:p>
        </p:txBody>
      </p:sp>
      <p:sp>
        <p:nvSpPr>
          <p:cNvPr id="30" name="Lekerekített téglalap 2">
            <a:extLst>
              <a:ext uri="{FF2B5EF4-FFF2-40B4-BE49-F238E27FC236}">
                <a16:creationId xmlns:a16="http://schemas.microsoft.com/office/drawing/2014/main" id="{314716F5-A5F2-40CE-B0E1-EBB18BB95553}"/>
              </a:ext>
            </a:extLst>
          </p:cNvPr>
          <p:cNvSpPr/>
          <p:nvPr/>
        </p:nvSpPr>
        <p:spPr>
          <a:xfrm>
            <a:off x="739709" y="4928473"/>
            <a:ext cx="1269044" cy="718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felfelé 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/ *: fel()</a:t>
            </a:r>
          </a:p>
        </p:txBody>
      </p:sp>
      <p:sp>
        <p:nvSpPr>
          <p:cNvPr id="2" name="Lekerekített téglalap 1"/>
          <p:cNvSpPr/>
          <p:nvPr/>
        </p:nvSpPr>
        <p:spPr>
          <a:xfrm>
            <a:off x="2827322" y="1665522"/>
            <a:ext cx="1316934" cy="718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áll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75207123-CA2D-46BD-9FBB-40DB668E6A35}"/>
              </a:ext>
            </a:extLst>
          </p:cNvPr>
          <p:cNvSpPr txBox="1"/>
          <p:nvPr/>
        </p:nvSpPr>
        <p:spPr>
          <a:xfrm>
            <a:off x="3267335" y="5483702"/>
            <a:ext cx="479427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zár </a:t>
            </a:r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24290D13-861F-42B0-A367-2399F0828509}"/>
              </a:ext>
            </a:extLst>
          </p:cNvPr>
          <p:cNvSpPr/>
          <p:nvPr/>
        </p:nvSpPr>
        <p:spPr>
          <a:xfrm>
            <a:off x="6815450" y="4161002"/>
            <a:ext cx="1918258" cy="151576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Szignál</a:t>
            </a:r>
          </a:p>
          <a:p>
            <a:r>
              <a:rPr lang="hu-HU" sz="1600" dirty="0">
                <a:solidFill>
                  <a:schemeClr val="tx1"/>
                </a:solidFill>
              </a:rPr>
              <a:t>nyit, zár, megszakít,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lezárult, felnyílt,</a:t>
            </a:r>
          </a:p>
          <a:p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aktivál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deaktivál</a:t>
            </a:r>
            <a:r>
              <a:rPr lang="hu-HU" sz="1600" dirty="0">
                <a:solidFill>
                  <a:schemeClr val="tx1"/>
                </a:solidFill>
              </a:rPr>
              <a:t>,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akadály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1587784B-8F77-4499-9E71-BF43C6F8FFF9}"/>
              </a:ext>
            </a:extLst>
          </p:cNvPr>
          <p:cNvSpPr txBox="1"/>
          <p:nvPr/>
        </p:nvSpPr>
        <p:spPr>
          <a:xfrm>
            <a:off x="3527354" y="2052709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56FD3E3A-D49F-4658-B717-BF4CAB9896D6}"/>
              </a:ext>
            </a:extLst>
          </p:cNvPr>
          <p:cNvSpPr txBox="1"/>
          <p:nvPr/>
        </p:nvSpPr>
        <p:spPr>
          <a:xfrm>
            <a:off x="3210082" y="2044906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096C95CB-275C-461D-81E0-91A31B8E15E4}"/>
              </a:ext>
            </a:extLst>
          </p:cNvPr>
          <p:cNvSpPr txBox="1"/>
          <p:nvPr/>
        </p:nvSpPr>
        <p:spPr>
          <a:xfrm>
            <a:off x="1785028" y="3610395"/>
            <a:ext cx="1632948" cy="132343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megszakít, 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akadály,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felnyílt,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(deaktivál),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kapu.stop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()</a:t>
            </a: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61E585CD-B100-48A6-B7B8-CCEEFEA0F1BA}"/>
              </a:ext>
            </a:extLst>
          </p:cNvPr>
          <p:cNvSpPr txBox="1"/>
          <p:nvPr/>
        </p:nvSpPr>
        <p:spPr>
          <a:xfrm>
            <a:off x="3628447" y="3634843"/>
            <a:ext cx="1632948" cy="132343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megszakít, 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akadály,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lezárult,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send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(deaktivál),</a:t>
            </a:r>
          </a:p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kapu.stop</a:t>
            </a:r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()</a:t>
            </a:r>
          </a:p>
        </p:txBody>
      </p:sp>
      <p:cxnSp>
        <p:nvCxnSpPr>
          <p:cNvPr id="43" name="Szögletes összekötő 22">
            <a:extLst>
              <a:ext uri="{FF2B5EF4-FFF2-40B4-BE49-F238E27FC236}">
                <a16:creationId xmlns:a16="http://schemas.microsoft.com/office/drawing/2014/main" id="{63EB6D7B-9038-4C41-A6D5-4C24AEF438D9}"/>
              </a:ext>
            </a:extLst>
          </p:cNvPr>
          <p:cNvCxnSpPr>
            <a:cxnSpLocks/>
            <a:stCxn id="40" idx="2"/>
            <a:endCxn id="66" idx="0"/>
          </p:cNvCxnSpPr>
          <p:nvPr/>
        </p:nvCxnSpPr>
        <p:spPr bwMode="auto">
          <a:xfrm rot="5400000">
            <a:off x="1287441" y="2881048"/>
            <a:ext cx="2535807" cy="15406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</p:cxnSp>
      <p:cxnSp>
        <p:nvCxnSpPr>
          <p:cNvPr id="44" name="Szögletes összekötő 22">
            <a:extLst>
              <a:ext uri="{FF2B5EF4-FFF2-40B4-BE49-F238E27FC236}">
                <a16:creationId xmlns:a16="http://schemas.microsoft.com/office/drawing/2014/main" id="{A4EDACF3-38CC-48D1-9641-BD8801D024C2}"/>
              </a:ext>
            </a:extLst>
          </p:cNvPr>
          <p:cNvCxnSpPr>
            <a:cxnSpLocks/>
            <a:stCxn id="39" idx="2"/>
            <a:endCxn id="59" idx="0"/>
          </p:cNvCxnSpPr>
          <p:nvPr/>
        </p:nvCxnSpPr>
        <p:spPr bwMode="auto">
          <a:xfrm rot="16200000" flipH="1">
            <a:off x="3192667" y="2841527"/>
            <a:ext cx="2545488" cy="16449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</p:cxn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38D68D8F-BACB-4E96-AA6E-15DC31923E61}"/>
              </a:ext>
            </a:extLst>
          </p:cNvPr>
          <p:cNvSpPr txBox="1"/>
          <p:nvPr/>
        </p:nvSpPr>
        <p:spPr>
          <a:xfrm>
            <a:off x="5172314" y="4936751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id="{40872B0E-DE85-42B9-8E86-667316046014}"/>
              </a:ext>
            </a:extLst>
          </p:cNvPr>
          <p:cNvSpPr txBox="1"/>
          <p:nvPr/>
        </p:nvSpPr>
        <p:spPr>
          <a:xfrm>
            <a:off x="3830141" y="2043501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A2FA1B16-AD11-467F-B052-B454D7A3B9D2}"/>
              </a:ext>
            </a:extLst>
          </p:cNvPr>
          <p:cNvSpPr txBox="1"/>
          <p:nvPr/>
        </p:nvSpPr>
        <p:spPr>
          <a:xfrm>
            <a:off x="2914103" y="2056645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C6EA9837-316E-4733-BC4F-8A7A4335CFF2}"/>
              </a:ext>
            </a:extLst>
          </p:cNvPr>
          <p:cNvSpPr txBox="1"/>
          <p:nvPr/>
        </p:nvSpPr>
        <p:spPr>
          <a:xfrm>
            <a:off x="1669451" y="4919267"/>
            <a:ext cx="23115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74" name="Téglalap 73">
            <a:extLst>
              <a:ext uri="{FF2B5EF4-FFF2-40B4-BE49-F238E27FC236}">
                <a16:creationId xmlns:a16="http://schemas.microsoft.com/office/drawing/2014/main" id="{B4914829-6AD5-460E-B459-1DE51C3AC55E}"/>
              </a:ext>
            </a:extLst>
          </p:cNvPr>
          <p:cNvSpPr/>
          <p:nvPr/>
        </p:nvSpPr>
        <p:spPr>
          <a:xfrm>
            <a:off x="6815450" y="4687275"/>
            <a:ext cx="1918258" cy="990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ia számának helye 4">
            <a:extLst>
              <a:ext uri="{FF2B5EF4-FFF2-40B4-BE49-F238E27FC236}">
                <a16:creationId xmlns:a16="http://schemas.microsoft.com/office/drawing/2014/main" id="{2EB3DE2D-F4B4-410D-8C2A-A7EE34EE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41</a:t>
            </a:fld>
            <a:endParaRPr lang="en-US"/>
          </a:p>
        </p:txBody>
      </p:sp>
      <p:sp>
        <p:nvSpPr>
          <p:cNvPr id="85" name="Élőláb helye 11">
            <a:extLst>
              <a:ext uri="{FF2B5EF4-FFF2-40B4-BE49-F238E27FC236}">
                <a16:creationId xmlns:a16="http://schemas.microsoft.com/office/drawing/2014/main" id="{E1725663-9D56-4337-86ED-3C8DFB71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72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E2CF1EA8-CE9C-461B-8277-44DEDAC97A13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Engine</a:t>
            </a:r>
            <a:r>
              <a:rPr lang="hu-HU" dirty="0">
                <a:solidFill>
                  <a:schemeClr val="accent1"/>
                </a:solidFill>
              </a:rPr>
              <a:t> állapot-átmenet kódja</a:t>
            </a:r>
            <a:endParaRPr lang="en-US" dirty="0"/>
          </a:p>
        </p:txBody>
      </p:sp>
      <p:sp>
        <p:nvSpPr>
          <p:cNvPr id="21" name="Dia számának helye 4">
            <a:extLst>
              <a:ext uri="{FF2B5EF4-FFF2-40B4-BE49-F238E27FC236}">
                <a16:creationId xmlns:a16="http://schemas.microsoft.com/office/drawing/2014/main" id="{81D6C522-88C0-41A3-966D-85538211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42</a:t>
            </a:fld>
            <a:endParaRPr lang="en-US"/>
          </a:p>
        </p:txBody>
      </p:sp>
      <p:sp>
        <p:nvSpPr>
          <p:cNvPr id="22" name="Élőláb helye 11">
            <a:extLst>
              <a:ext uri="{FF2B5EF4-FFF2-40B4-BE49-F238E27FC236}">
                <a16:creationId xmlns:a16="http://schemas.microsoft.com/office/drawing/2014/main" id="{567BFF0E-FA51-4243-9A42-68F3DC27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18122407-87AF-4267-9706-1475099B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449" y="1380445"/>
            <a:ext cx="7886700" cy="487889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r>
              <a:rPr lang="it-IT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akt)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áll:   </a:t>
            </a:r>
          </a:p>
          <a:p>
            <a:pPr lvl="2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szignál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nyit: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felfelé;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 Unicode MS" pitchFamily="34" charset="-128"/>
              </a:rPr>
              <a:t>aktivál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); 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zár :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lefelé; 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Arial Unicode MS" pitchFamily="34" charset="-128"/>
              </a:rPr>
              <a:t>aktivál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); 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        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	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lefelé:   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(szignál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megszakít, akadály, lezárult:</a:t>
            </a:r>
          </a:p>
          <a:p>
            <a:pPr lvl="5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áll;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kapu.stop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(deaktivál); 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nyit: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currentState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felfelé;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dirty="0"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2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1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felfelé:   </a:t>
            </a:r>
          </a:p>
          <a:p>
            <a:pPr lvl="2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(szignál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megszakít, akadály, felnyílt: </a:t>
            </a:r>
          </a:p>
          <a:p>
            <a:pPr lvl="3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	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áll;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kapu.stop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();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(deaktivál); </a:t>
            </a:r>
          </a:p>
          <a:p>
            <a:pPr lvl="3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zár: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lefelé; </a:t>
            </a:r>
          </a:p>
          <a:p>
            <a:pPr lvl="2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   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 = felfelé) 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then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kapu.fel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()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elseif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 = lefelé) 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then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kapu.le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()</a:t>
            </a:r>
          </a:p>
          <a:p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endif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A9644438-AB37-427E-87E9-165D82C337EC}"/>
              </a:ext>
            </a:extLst>
          </p:cNvPr>
          <p:cNvSpPr/>
          <p:nvPr/>
        </p:nvSpPr>
        <p:spPr>
          <a:xfrm>
            <a:off x="7022404" y="1161211"/>
            <a:ext cx="1741381" cy="130255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Állapot1</a:t>
            </a:r>
          </a:p>
          <a:p>
            <a:r>
              <a:rPr lang="hu-HU" sz="1600" dirty="0">
                <a:solidFill>
                  <a:schemeClr val="tx1"/>
                </a:solidFill>
              </a:rPr>
              <a:t>felfelé,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lefelé,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áll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7458CC2-B419-46B3-B569-AEB71142C546}"/>
              </a:ext>
            </a:extLst>
          </p:cNvPr>
          <p:cNvSpPr/>
          <p:nvPr/>
        </p:nvSpPr>
        <p:spPr>
          <a:xfrm>
            <a:off x="7022404" y="1727702"/>
            <a:ext cx="1741381" cy="7360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90D448F8-297B-4DA5-8359-55A173C6135C}"/>
              </a:ext>
            </a:extLst>
          </p:cNvPr>
          <p:cNvSpPr/>
          <p:nvPr/>
        </p:nvSpPr>
        <p:spPr>
          <a:xfrm>
            <a:off x="6705601" y="4724400"/>
            <a:ext cx="2057400" cy="153494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Szignál</a:t>
            </a:r>
          </a:p>
          <a:p>
            <a:r>
              <a:rPr lang="hu-HU" sz="1600" dirty="0">
                <a:solidFill>
                  <a:schemeClr val="tx1"/>
                </a:solidFill>
              </a:rPr>
              <a:t>nyit, zár, megszakít,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lezárult, felnyílt,</a:t>
            </a:r>
          </a:p>
          <a:p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aktivál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deaktivál</a:t>
            </a:r>
            <a:r>
              <a:rPr lang="hu-HU" sz="1600" dirty="0">
                <a:solidFill>
                  <a:schemeClr val="tx1"/>
                </a:solidFill>
              </a:rPr>
              <a:t>,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akadály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EA08F237-CD33-407F-AD46-3260555D7FD7}"/>
              </a:ext>
            </a:extLst>
          </p:cNvPr>
          <p:cNvSpPr/>
          <p:nvPr/>
        </p:nvSpPr>
        <p:spPr>
          <a:xfrm>
            <a:off x="6705600" y="5268742"/>
            <a:ext cx="2057399" cy="990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75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5410200" y="2588263"/>
            <a:ext cx="1434761" cy="718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aktív 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/ * : figyel()</a:t>
            </a:r>
          </a:p>
        </p:txBody>
      </p:sp>
      <p:sp>
        <p:nvSpPr>
          <p:cNvPr id="4" name="Ellipszis 3"/>
          <p:cNvSpPr/>
          <p:nvPr/>
        </p:nvSpPr>
        <p:spPr>
          <a:xfrm>
            <a:off x="847782" y="2762264"/>
            <a:ext cx="195952" cy="19595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solidFill>
                <a:schemeClr val="tx1"/>
              </a:solidFill>
              <a:ea typeface="Cambria Math" pitchFamily="18" charset="0"/>
            </a:endParaRPr>
          </a:p>
        </p:txBody>
      </p:sp>
      <p:cxnSp>
        <p:nvCxnSpPr>
          <p:cNvPr id="5" name="Egyenes összekötő nyíllal 4"/>
          <p:cNvCxnSpPr>
            <a:cxnSpLocks/>
            <a:stCxn id="4" idx="6"/>
          </p:cNvCxnSpPr>
          <p:nvPr/>
        </p:nvCxnSpPr>
        <p:spPr>
          <a:xfrm>
            <a:off x="1043734" y="2860240"/>
            <a:ext cx="9605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cxnSpLocks/>
          </p:cNvCxnSpPr>
          <p:nvPr/>
        </p:nvCxnSpPr>
        <p:spPr>
          <a:xfrm>
            <a:off x="3439020" y="2802825"/>
            <a:ext cx="19711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cxnSpLocks/>
          </p:cNvCxnSpPr>
          <p:nvPr/>
        </p:nvCxnSpPr>
        <p:spPr>
          <a:xfrm flipH="1">
            <a:off x="3444316" y="3075675"/>
            <a:ext cx="19658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3908494" y="2999468"/>
            <a:ext cx="9340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27" name="Cím 1">
            <a:extLst>
              <a:ext uri="{FF2B5EF4-FFF2-40B4-BE49-F238E27FC236}">
                <a16:creationId xmlns:a16="http://schemas.microsoft.com/office/drawing/2014/main" id="{623B9836-8C35-41F7-A599-CA22D928BF1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Senzor</a:t>
            </a:r>
            <a:r>
              <a:rPr lang="hu-HU" dirty="0">
                <a:solidFill>
                  <a:schemeClr val="accent1"/>
                </a:solidFill>
              </a:rPr>
              <a:t> állapotgép diagramja</a:t>
            </a:r>
            <a:endParaRPr lang="en-US" dirty="0"/>
          </a:p>
        </p:txBody>
      </p:sp>
      <p:sp>
        <p:nvSpPr>
          <p:cNvPr id="30" name="Lekerekített téglalap 2">
            <a:extLst>
              <a:ext uri="{FF2B5EF4-FFF2-40B4-BE49-F238E27FC236}">
                <a16:creationId xmlns:a16="http://schemas.microsoft.com/office/drawing/2014/main" id="{314716F5-A5F2-40CE-B0E1-EBB18BB95553}"/>
              </a:ext>
            </a:extLst>
          </p:cNvPr>
          <p:cNvSpPr/>
          <p:nvPr/>
        </p:nvSpPr>
        <p:spPr>
          <a:xfrm>
            <a:off x="1996516" y="2530892"/>
            <a:ext cx="1442504" cy="718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passzív 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75207123-CA2D-46BD-9FBB-40DB668E6A35}"/>
              </a:ext>
            </a:extLst>
          </p:cNvPr>
          <p:cNvSpPr txBox="1"/>
          <p:nvPr/>
        </p:nvSpPr>
        <p:spPr>
          <a:xfrm>
            <a:off x="3908494" y="2470782"/>
            <a:ext cx="72404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34" name="Dia számának helye 4">
            <a:extLst>
              <a:ext uri="{FF2B5EF4-FFF2-40B4-BE49-F238E27FC236}">
                <a16:creationId xmlns:a16="http://schemas.microsoft.com/office/drawing/2014/main" id="{D57126F9-5F66-4F72-867B-77B3AD6B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43</a:t>
            </a:fld>
            <a:endParaRPr lang="en-US"/>
          </a:p>
        </p:txBody>
      </p:sp>
      <p:sp>
        <p:nvSpPr>
          <p:cNvPr id="37" name="Élőláb helye 11">
            <a:extLst>
              <a:ext uri="{FF2B5EF4-FFF2-40B4-BE49-F238E27FC236}">
                <a16:creationId xmlns:a16="http://schemas.microsoft.com/office/drawing/2014/main" id="{BF7F392D-3E0C-459E-AF5C-F18A5293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2F55281-773C-438D-B6F4-3C66C6174D31}"/>
              </a:ext>
            </a:extLst>
          </p:cNvPr>
          <p:cNvSpPr/>
          <p:nvPr/>
        </p:nvSpPr>
        <p:spPr>
          <a:xfrm>
            <a:off x="6400800" y="4203892"/>
            <a:ext cx="2057400" cy="153494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Szignál</a:t>
            </a:r>
          </a:p>
          <a:p>
            <a:r>
              <a:rPr lang="hu-HU" sz="1600" dirty="0">
                <a:solidFill>
                  <a:schemeClr val="tx1"/>
                </a:solidFill>
              </a:rPr>
              <a:t>nyit, zár, megszakít,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lezárult, felnyílt,</a:t>
            </a:r>
          </a:p>
          <a:p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aktivál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deaktivál</a:t>
            </a:r>
            <a:r>
              <a:rPr lang="hu-HU" sz="1600" dirty="0">
                <a:solidFill>
                  <a:schemeClr val="tx1"/>
                </a:solidFill>
              </a:rPr>
              <a:t>,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akadály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3DD73E75-37D6-4228-BEFA-B2570C896649}"/>
              </a:ext>
            </a:extLst>
          </p:cNvPr>
          <p:cNvSpPr/>
          <p:nvPr/>
        </p:nvSpPr>
        <p:spPr>
          <a:xfrm>
            <a:off x="6400799" y="4748234"/>
            <a:ext cx="2057399" cy="990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37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>
            <a:extLst>
              <a:ext uri="{FF2B5EF4-FFF2-40B4-BE49-F238E27FC236}">
                <a16:creationId xmlns:a16="http://schemas.microsoft.com/office/drawing/2014/main" id="{18122407-87AF-4267-9706-1475099B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05938"/>
            <a:ext cx="7162800" cy="247086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r>
              <a:rPr lang="it-IT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akt) </a:t>
            </a:r>
            <a:endParaRPr lang="hu-HU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passzív:   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     	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szignál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{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			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aktivál: 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aktív; </a:t>
            </a:r>
          </a:p>
          <a:p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   </a:t>
            </a:r>
          </a:p>
          <a:p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aktív:   </a:t>
            </a:r>
          </a:p>
          <a:p>
            <a:pPr lvl="1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switch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(szignál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)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{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endParaRPr lang="hu-HU" sz="1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lvl="2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	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case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deaktivál: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 :=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passzív; </a:t>
            </a:r>
          </a:p>
          <a:p>
            <a:pPr lvl="1"/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	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 </a:t>
            </a:r>
          </a:p>
          <a:p>
            <a:pPr algn="l"/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(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akt = aktív)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then</a:t>
            </a:r>
            <a:r>
              <a:rPr lang="hu-HU" sz="1400" b="1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 figyel() </a:t>
            </a:r>
            <a:r>
              <a:rPr lang="hu-HU" sz="1400" b="1" dirty="0" err="1"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endif</a:t>
            </a:r>
            <a:endParaRPr lang="hu-HU" sz="1400" b="1" dirty="0">
              <a:latin typeface="Verdana" panose="020B060403050404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E2CF1EA8-CE9C-461B-8277-44DEDAC97A13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chemeClr val="accent1"/>
                </a:solidFill>
              </a:rPr>
              <a:t>Senzor</a:t>
            </a:r>
            <a:r>
              <a:rPr lang="hu-HU" dirty="0">
                <a:solidFill>
                  <a:schemeClr val="accent1"/>
                </a:solidFill>
              </a:rPr>
              <a:t> állapot-átmenet kódja</a:t>
            </a:r>
            <a:endParaRPr lang="en-US" dirty="0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4DF5E26B-35A8-4866-9750-C00A9E0DCC2A}"/>
              </a:ext>
            </a:extLst>
          </p:cNvPr>
          <p:cNvSpPr/>
          <p:nvPr/>
        </p:nvSpPr>
        <p:spPr>
          <a:xfrm>
            <a:off x="6381748" y="1648171"/>
            <a:ext cx="2057877" cy="104753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Állapot2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aktív, </a:t>
            </a:r>
          </a:p>
          <a:p>
            <a:r>
              <a:rPr lang="hu-HU" sz="1600" dirty="0">
                <a:solidFill>
                  <a:schemeClr val="tx1"/>
                </a:solidFill>
              </a:rPr>
              <a:t>passzív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72D2B53-7AD3-42FD-B317-9FA5583D84A0}"/>
              </a:ext>
            </a:extLst>
          </p:cNvPr>
          <p:cNvSpPr/>
          <p:nvPr/>
        </p:nvSpPr>
        <p:spPr>
          <a:xfrm>
            <a:off x="6381286" y="2191293"/>
            <a:ext cx="2057863" cy="5044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 számának helye 4">
            <a:extLst>
              <a:ext uri="{FF2B5EF4-FFF2-40B4-BE49-F238E27FC236}">
                <a16:creationId xmlns:a16="http://schemas.microsoft.com/office/drawing/2014/main" id="{FA402E2C-DD8B-4D6B-90A6-78369BDC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44</a:t>
            </a:fld>
            <a:endParaRPr lang="en-US"/>
          </a:p>
        </p:txBody>
      </p:sp>
      <p:sp>
        <p:nvSpPr>
          <p:cNvPr id="19" name="Élőláb helye 11">
            <a:extLst>
              <a:ext uri="{FF2B5EF4-FFF2-40B4-BE49-F238E27FC236}">
                <a16:creationId xmlns:a16="http://schemas.microsoft.com/office/drawing/2014/main" id="{B271576F-8248-400C-AE1A-A1B0076A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20ED9AE-B3D7-4C76-9D95-6C6482C80D0A}"/>
              </a:ext>
            </a:extLst>
          </p:cNvPr>
          <p:cNvSpPr/>
          <p:nvPr/>
        </p:nvSpPr>
        <p:spPr>
          <a:xfrm>
            <a:off x="6381286" y="4452061"/>
            <a:ext cx="2057400" cy="153494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&lt;&lt;</a:t>
            </a:r>
            <a:r>
              <a:rPr lang="hu-HU" sz="1400" dirty="0" err="1">
                <a:solidFill>
                  <a:schemeClr val="tx1"/>
                </a:solidFill>
              </a:rPr>
              <a:t>enumeration</a:t>
            </a:r>
            <a:r>
              <a:rPr lang="hu-HU" sz="1400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sz="1600" b="1" dirty="0">
                <a:solidFill>
                  <a:schemeClr val="tx1"/>
                </a:solidFill>
              </a:rPr>
              <a:t>Szignál</a:t>
            </a:r>
          </a:p>
          <a:p>
            <a:r>
              <a:rPr lang="hu-HU" sz="1600" dirty="0">
                <a:solidFill>
                  <a:schemeClr val="tx1"/>
                </a:solidFill>
              </a:rPr>
              <a:t>nyit, zár, megszakít,</a:t>
            </a:r>
          </a:p>
          <a:p>
            <a:r>
              <a:rPr lang="hu-HU" sz="1600" dirty="0">
                <a:solidFill>
                  <a:schemeClr val="tx1"/>
                </a:solidFill>
              </a:rPr>
              <a:t>lezárult, felnyílt,</a:t>
            </a:r>
          </a:p>
          <a:p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aktivál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deaktivál</a:t>
            </a:r>
            <a:r>
              <a:rPr lang="hu-HU" sz="1600" dirty="0">
                <a:solidFill>
                  <a:schemeClr val="tx1"/>
                </a:solidFill>
              </a:rPr>
              <a:t>,</a:t>
            </a:r>
          </a:p>
          <a:p>
            <a:r>
              <a:rPr lang="hu-HU" sz="1600" dirty="0">
                <a:solidFill>
                  <a:schemeClr val="tx1"/>
                </a:solidFill>
              </a:rPr>
              <a:t>akadály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660FB3B2-9BE8-4968-876D-562CD4595862}"/>
              </a:ext>
            </a:extLst>
          </p:cNvPr>
          <p:cNvSpPr/>
          <p:nvPr/>
        </p:nvSpPr>
        <p:spPr>
          <a:xfrm>
            <a:off x="6381285" y="4996403"/>
            <a:ext cx="2057399" cy="990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615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73B881-B25B-4880-9FDA-A034BDB3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Megvalósítás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DA092F-9394-416A-A539-6621A378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22" y="1905000"/>
            <a:ext cx="7886700" cy="39624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 marL="439382" indent="-342900" defTabSz="407526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1900" dirty="0">
                <a:solidFill>
                  <a:schemeClr val="accent1"/>
                </a:solidFill>
              </a:rPr>
              <a:t>Külön szálakon </a:t>
            </a:r>
            <a:r>
              <a:rPr lang="hu-HU" sz="1900" dirty="0">
                <a:solidFill>
                  <a:srgbClr val="000000"/>
                </a:solidFill>
              </a:rPr>
              <a:t>fut majd az :</a:t>
            </a:r>
            <a:r>
              <a:rPr lang="hu-HU" sz="1900" dirty="0" err="1">
                <a:solidFill>
                  <a:srgbClr val="000000"/>
                </a:solidFill>
              </a:rPr>
              <a:t>Engine</a:t>
            </a:r>
            <a:r>
              <a:rPr lang="hu-HU" sz="1900" dirty="0">
                <a:solidFill>
                  <a:srgbClr val="000000"/>
                </a:solidFill>
              </a:rPr>
              <a:t> és a :</a:t>
            </a:r>
            <a:r>
              <a:rPr lang="hu-HU" sz="1900" dirty="0" err="1">
                <a:solidFill>
                  <a:srgbClr val="000000"/>
                </a:solidFill>
              </a:rPr>
              <a:t>Senzor</a:t>
            </a:r>
            <a:r>
              <a:rPr lang="hu-HU" sz="1900" dirty="0">
                <a:solidFill>
                  <a:srgbClr val="000000"/>
                </a:solidFill>
              </a:rPr>
              <a:t>. Mindkettőnek saját megvalósítandó </a:t>
            </a:r>
            <a:r>
              <a:rPr lang="hu-HU" sz="1900" dirty="0" err="1">
                <a:solidFill>
                  <a:srgbClr val="000000"/>
                </a:solidFill>
              </a:rPr>
              <a:t>állapotgépe</a:t>
            </a:r>
            <a:r>
              <a:rPr lang="hu-HU" sz="1900" dirty="0">
                <a:solidFill>
                  <a:srgbClr val="000000"/>
                </a:solidFill>
              </a:rPr>
              <a:t> van.</a:t>
            </a:r>
          </a:p>
          <a:p>
            <a:pPr marL="896582" lvl="1" indent="-342900" defTabSz="407526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1900" dirty="0">
                <a:solidFill>
                  <a:srgbClr val="000000"/>
                </a:solidFill>
              </a:rPr>
              <a:t>Habár a :Gate is változtatja az állapotát, de ezt közvetlenül, szinkron hívásokkal idézi elő az :</a:t>
            </a:r>
            <a:r>
              <a:rPr lang="hu-HU" sz="1900" dirty="0" err="1">
                <a:solidFill>
                  <a:srgbClr val="000000"/>
                </a:solidFill>
              </a:rPr>
              <a:t>Engine</a:t>
            </a:r>
            <a:r>
              <a:rPr lang="hu-HU" sz="1900" dirty="0">
                <a:solidFill>
                  <a:srgbClr val="000000"/>
                </a:solidFill>
              </a:rPr>
              <a:t>, ezért nem kell külön állapotgépet megvalósítani, metódusai az :</a:t>
            </a:r>
            <a:r>
              <a:rPr lang="hu-HU" sz="1900" dirty="0" err="1">
                <a:solidFill>
                  <a:srgbClr val="000000"/>
                </a:solidFill>
              </a:rPr>
              <a:t>Engine</a:t>
            </a:r>
            <a:r>
              <a:rPr lang="hu-HU" sz="1900" dirty="0">
                <a:solidFill>
                  <a:srgbClr val="000000"/>
                </a:solidFill>
              </a:rPr>
              <a:t> állapotgépével közös szálon futnak.</a:t>
            </a:r>
          </a:p>
          <a:p>
            <a:pPr marL="439382" indent="-342900" defTabSz="407526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hu-HU" sz="1900" dirty="0">
                <a:solidFill>
                  <a:schemeClr val="accent1"/>
                </a:solidFill>
              </a:rPr>
              <a:t>Aszinkron üzenetek </a:t>
            </a:r>
            <a:r>
              <a:rPr lang="hu-HU" sz="1900" dirty="0">
                <a:solidFill>
                  <a:srgbClr val="000000"/>
                </a:solidFill>
              </a:rPr>
              <a:t>kezeléséhez mind az :</a:t>
            </a:r>
            <a:r>
              <a:rPr lang="hu-HU" sz="1900" dirty="0" err="1">
                <a:solidFill>
                  <a:srgbClr val="000000"/>
                </a:solidFill>
              </a:rPr>
              <a:t>Engine</a:t>
            </a:r>
            <a:r>
              <a:rPr lang="hu-HU" sz="1900" dirty="0">
                <a:solidFill>
                  <a:srgbClr val="000000"/>
                </a:solidFill>
              </a:rPr>
              <a:t>, mind a :</a:t>
            </a:r>
            <a:r>
              <a:rPr lang="hu-HU" sz="1900" dirty="0" err="1">
                <a:solidFill>
                  <a:srgbClr val="000000"/>
                </a:solidFill>
              </a:rPr>
              <a:t>Senzor</a:t>
            </a:r>
            <a:r>
              <a:rPr lang="hu-HU" sz="1900" dirty="0">
                <a:solidFill>
                  <a:srgbClr val="000000"/>
                </a:solidFill>
              </a:rPr>
              <a:t> egy-egy saját eseménysorban gyűjti a hozzá érkezett üzeneteket, amelyhez mindkettő egy szinkron módon hívható </a:t>
            </a:r>
            <a:r>
              <a:rPr lang="hu-HU" sz="1900" dirty="0" err="1">
                <a:solidFill>
                  <a:srgbClr val="000000"/>
                </a:solidFill>
              </a:rPr>
              <a:t>send</a:t>
            </a:r>
            <a:r>
              <a:rPr lang="hu-HU" sz="1900" dirty="0">
                <a:solidFill>
                  <a:srgbClr val="000000"/>
                </a:solidFill>
              </a:rPr>
              <a:t>() metódust biztosít. </a:t>
            </a:r>
          </a:p>
          <a:p>
            <a:pPr marL="1010882" lvl="1" indent="-457200" defTabSz="407526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75000"/>
            </a:pPr>
            <a:r>
              <a:rPr lang="hu-HU" sz="1900" dirty="0">
                <a:solidFill>
                  <a:srgbClr val="000000"/>
                </a:solidFill>
              </a:rPr>
              <a:t>Így a </a:t>
            </a:r>
            <a:r>
              <a:rPr lang="hu-HU" sz="1900" dirty="0" err="1">
                <a:solidFill>
                  <a:srgbClr val="000000"/>
                </a:solidFill>
              </a:rPr>
              <a:t>send</a:t>
            </a:r>
            <a:r>
              <a:rPr lang="hu-HU" sz="1900" dirty="0">
                <a:solidFill>
                  <a:srgbClr val="000000"/>
                </a:solidFill>
              </a:rPr>
              <a:t>() metódus a küldő objektum </a:t>
            </a:r>
            <a:r>
              <a:rPr lang="hu-HU" sz="1900" dirty="0" err="1">
                <a:solidFill>
                  <a:srgbClr val="000000"/>
                </a:solidFill>
              </a:rPr>
              <a:t>szálján</a:t>
            </a:r>
            <a:r>
              <a:rPr lang="hu-HU" sz="1900" dirty="0">
                <a:solidFill>
                  <a:srgbClr val="000000"/>
                </a:solidFill>
              </a:rPr>
              <a:t> futva helyez el egy eseményt, </a:t>
            </a:r>
            <a:r>
              <a:rPr lang="hu-HU" sz="1900">
                <a:solidFill>
                  <a:srgbClr val="000000"/>
                </a:solidFill>
              </a:rPr>
              <a:t>az esemény </a:t>
            </a:r>
            <a:r>
              <a:rPr lang="hu-HU" sz="1900" dirty="0">
                <a:solidFill>
                  <a:srgbClr val="000000"/>
                </a:solidFill>
              </a:rPr>
              <a:t>kivétele pedig a fogadó objektum állapotgépének szálán történik.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2E1072-134E-4AF2-8214-1524E86F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45</a:t>
            </a:fld>
            <a:endParaRPr lang="en-US"/>
          </a:p>
        </p:txBody>
      </p:sp>
      <p:sp>
        <p:nvSpPr>
          <p:cNvPr id="6" name="Élőláb helye 11">
            <a:extLst>
              <a:ext uri="{FF2B5EF4-FFF2-40B4-BE49-F238E27FC236}">
                <a16:creationId xmlns:a16="http://schemas.microsoft.com/office/drawing/2014/main" id="{0C3F9FBE-43FE-4AA9-9030-BF142B7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4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730800" y="3170763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722377" y="3542740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H="1">
            <a:off x="588757" y="3542740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V="1">
            <a:off x="573323" y="3310983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cxnSp>
        <p:nvCxnSpPr>
          <p:cNvPr id="51" name="Egyenes összekötő nyíllal 50"/>
          <p:cNvCxnSpPr>
            <a:cxnSpLocks noChangeShapeType="1"/>
          </p:cNvCxnSpPr>
          <p:nvPr/>
        </p:nvCxnSpPr>
        <p:spPr bwMode="auto">
          <a:xfrm flipH="1">
            <a:off x="6143359" y="3124435"/>
            <a:ext cx="7191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432498" y="2439676"/>
            <a:ext cx="771430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élesít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felold</a:t>
            </a:r>
          </a:p>
        </p:txBody>
      </p:sp>
      <p:sp>
        <p:nvSpPr>
          <p:cNvPr id="58" name="Oval 14"/>
          <p:cNvSpPr>
            <a:spLocks noChangeArrowheads="1"/>
          </p:cNvSpPr>
          <p:nvPr/>
        </p:nvSpPr>
        <p:spPr bwMode="auto">
          <a:xfrm>
            <a:off x="573323" y="2844175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29" name="Cím 1">
            <a:extLst>
              <a:ext uri="{FF2B5EF4-FFF2-40B4-BE49-F238E27FC236}">
                <a16:creationId xmlns:a16="http://schemas.microsoft.com/office/drawing/2014/main" id="{09013EC5-2998-4F4D-9789-599E8CA81EE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Együttműködési diagram</a:t>
            </a:r>
            <a:endParaRPr lang="en-US" dirty="0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8CAD3C1-D8CB-442F-871A-EFC6BFB40933}"/>
              </a:ext>
            </a:extLst>
          </p:cNvPr>
          <p:cNvSpPr/>
          <p:nvPr/>
        </p:nvSpPr>
        <p:spPr>
          <a:xfrm>
            <a:off x="4463238" y="3026982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Riasztó</a:t>
            </a:r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ACF7CBE3-C90B-42BE-A89A-2E7336646DB3}"/>
              </a:ext>
            </a:extLst>
          </p:cNvPr>
          <p:cNvSpPr/>
          <p:nvPr/>
        </p:nvSpPr>
        <p:spPr>
          <a:xfrm>
            <a:off x="1759547" y="3026982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Irányító</a:t>
            </a:r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A1BB4AF3-74F5-4EB5-90B4-9CBEBD82F905}"/>
              </a:ext>
            </a:extLst>
          </p:cNvPr>
          <p:cNvSpPr/>
          <p:nvPr/>
        </p:nvSpPr>
        <p:spPr>
          <a:xfrm>
            <a:off x="7232828" y="3026982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Szenzor</a:t>
            </a:r>
          </a:p>
        </p:txBody>
      </p: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D6452B6E-0B34-40BC-B56F-987B87C72728}"/>
              </a:ext>
            </a:extLst>
          </p:cNvPr>
          <p:cNvCxnSpPr>
            <a:cxnSpLocks noChangeShapeType="1"/>
            <a:stCxn id="35" idx="3"/>
            <a:endCxn id="30" idx="1"/>
          </p:cNvCxnSpPr>
          <p:nvPr/>
        </p:nvCxnSpPr>
        <p:spPr bwMode="auto">
          <a:xfrm>
            <a:off x="3207347" y="3296864"/>
            <a:ext cx="1255891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7" name="Text Box 18">
            <a:extLst>
              <a:ext uri="{FF2B5EF4-FFF2-40B4-BE49-F238E27FC236}">
                <a16:creationId xmlns:a16="http://schemas.microsoft.com/office/drawing/2014/main" id="{DEC8F9BB-5447-4799-8EDB-DBAEAA841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650" y="2676051"/>
            <a:ext cx="656655" cy="3994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jelez</a:t>
            </a: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1D44A67D-2F14-48F7-89AB-2B9EFBD8C44B}"/>
              </a:ext>
            </a:extLst>
          </p:cNvPr>
          <p:cNvSpPr/>
          <p:nvPr/>
        </p:nvSpPr>
        <p:spPr>
          <a:xfrm>
            <a:off x="4463238" y="5105400"/>
            <a:ext cx="1447800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Ajtó</a:t>
            </a:r>
          </a:p>
        </p:txBody>
      </p:sp>
      <p:cxnSp>
        <p:nvCxnSpPr>
          <p:cNvPr id="37" name="Egyenes összekötő nyíllal 36">
            <a:extLst>
              <a:ext uri="{FF2B5EF4-FFF2-40B4-BE49-F238E27FC236}">
                <a16:creationId xmlns:a16="http://schemas.microsoft.com/office/drawing/2014/main" id="{F5339B58-2D2C-4DE0-8FE0-09AD2A28B2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95672" y="4070489"/>
            <a:ext cx="0" cy="81220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8" name="Text Box 18">
            <a:extLst>
              <a:ext uri="{FF2B5EF4-FFF2-40B4-BE49-F238E27FC236}">
                <a16:creationId xmlns:a16="http://schemas.microsoft.com/office/drawing/2014/main" id="{ECA031AF-9E09-4C5A-B73E-10E5DCA7F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672" y="4070489"/>
            <a:ext cx="1030731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kinyílt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bezárult</a:t>
            </a:r>
          </a:p>
        </p:txBody>
      </p:sp>
      <p:cxnSp>
        <p:nvCxnSpPr>
          <p:cNvPr id="39" name="Egyenes összekötő nyíllal 38">
            <a:extLst>
              <a:ext uri="{FF2B5EF4-FFF2-40B4-BE49-F238E27FC236}">
                <a16:creationId xmlns:a16="http://schemas.microsoft.com/office/drawing/2014/main" id="{D599DD79-0F56-4022-9F84-E471E7AC5D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7525" y="3566745"/>
            <a:ext cx="0" cy="153865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0" name="Text Box 18">
            <a:extLst>
              <a:ext uri="{FF2B5EF4-FFF2-40B4-BE49-F238E27FC236}">
                <a16:creationId xmlns:a16="http://schemas.microsoft.com/office/drawing/2014/main" id="{FDEFEAC7-DA2A-47C5-BAB0-4F0F4633D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398" y="4434461"/>
            <a:ext cx="574260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nyit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zár</a:t>
            </a:r>
          </a:p>
        </p:txBody>
      </p:sp>
      <p:cxnSp>
        <p:nvCxnSpPr>
          <p:cNvPr id="43" name="Egyenes összekötő nyíllal 42">
            <a:extLst>
              <a:ext uri="{FF2B5EF4-FFF2-40B4-BE49-F238E27FC236}">
                <a16:creationId xmlns:a16="http://schemas.microsoft.com/office/drawing/2014/main" id="{1E8E8C56-6F03-4D0B-B1EE-A101A5C22F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49925" y="3324898"/>
            <a:ext cx="1255891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5" name="Text Box 18">
            <a:extLst>
              <a:ext uri="{FF2B5EF4-FFF2-40B4-BE49-F238E27FC236}">
                <a16:creationId xmlns:a16="http://schemas.microsoft.com/office/drawing/2014/main" id="{477A2894-C9C1-43BB-9A56-BF2C37F08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333" y="3429000"/>
            <a:ext cx="1120691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23" name="Dia számának helye 4">
            <a:extLst>
              <a:ext uri="{FF2B5EF4-FFF2-40B4-BE49-F238E27FC236}">
                <a16:creationId xmlns:a16="http://schemas.microsoft.com/office/drawing/2014/main" id="{395D507F-6019-42CF-A328-9F8E1899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5</a:t>
            </a:fld>
            <a:endParaRPr lang="en-US"/>
          </a:p>
        </p:txBody>
      </p:sp>
      <p:sp>
        <p:nvSpPr>
          <p:cNvPr id="24" name="Élőláb helye 11">
            <a:extLst>
              <a:ext uri="{FF2B5EF4-FFF2-40B4-BE49-F238E27FC236}">
                <a16:creationId xmlns:a16="http://schemas.microsoft.com/office/drawing/2014/main" id="{333E0EC9-D431-4929-9E13-C815F38D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25" name="Line 42">
            <a:extLst>
              <a:ext uri="{FF2B5EF4-FFF2-40B4-BE49-F238E27FC236}">
                <a16:creationId xmlns:a16="http://schemas.microsoft.com/office/drawing/2014/main" id="{4852E377-AE06-4C86-B8F2-37D9C7EED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493" y="3448470"/>
            <a:ext cx="6550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Line 42">
            <a:extLst>
              <a:ext uri="{FF2B5EF4-FFF2-40B4-BE49-F238E27FC236}">
                <a16:creationId xmlns:a16="http://schemas.microsoft.com/office/drawing/2014/main" id="{A4DF8B16-AF6D-42B2-8F1C-DC43994D9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7099" y="3146280"/>
            <a:ext cx="6550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0117F8A4-6D78-4646-8F97-12DC902340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8623" y="3310381"/>
            <a:ext cx="790924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FCBCFA1D-67FE-4318-A1D8-9BB6E6E1C821}"/>
              </a:ext>
            </a:extLst>
          </p:cNvPr>
          <p:cNvSpPr txBox="1"/>
          <p:nvPr/>
        </p:nvSpPr>
        <p:spPr>
          <a:xfrm>
            <a:off x="250538" y="377264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tulajdonos</a:t>
            </a:r>
            <a:endParaRPr lang="en-US" sz="1400" dirty="0"/>
          </a:p>
        </p:txBody>
      </p:sp>
      <p:cxnSp>
        <p:nvCxnSpPr>
          <p:cNvPr id="46" name="Egyenes összekötő nyíllal 45">
            <a:extLst>
              <a:ext uri="{FF2B5EF4-FFF2-40B4-BE49-F238E27FC236}">
                <a16:creationId xmlns:a16="http://schemas.microsoft.com/office/drawing/2014/main" id="{C13C6B40-E9D4-4DD3-AC1A-A1CDC0D93F43}"/>
              </a:ext>
            </a:extLst>
          </p:cNvPr>
          <p:cNvCxnSpPr>
            <a:cxnSpLocks noChangeShapeType="1"/>
            <a:endCxn id="18" idx="1"/>
          </p:cNvCxnSpPr>
          <p:nvPr/>
        </p:nvCxnSpPr>
        <p:spPr bwMode="auto">
          <a:xfrm>
            <a:off x="991920" y="3416163"/>
            <a:ext cx="3471318" cy="195911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48" name="Text Box 18">
            <a:extLst>
              <a:ext uri="{FF2B5EF4-FFF2-40B4-BE49-F238E27FC236}">
                <a16:creationId xmlns:a16="http://schemas.microsoft.com/office/drawing/2014/main" id="{86E5CE2B-8C90-4FC9-8810-CA28EB703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65" y="2488826"/>
            <a:ext cx="445956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ki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be</a:t>
            </a:r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DEDA13BA-B0DD-40DD-B06A-8055C0ED054C}"/>
              </a:ext>
            </a:extLst>
          </p:cNvPr>
          <p:cNvSpPr/>
          <p:nvPr/>
        </p:nvSpPr>
        <p:spPr>
          <a:xfrm>
            <a:off x="4463237" y="1338716"/>
            <a:ext cx="1447801" cy="5032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Kürt</a:t>
            </a:r>
          </a:p>
        </p:txBody>
      </p: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4C96376F-65D4-4FCB-B86C-A3CFDF4BBE9E}"/>
              </a:ext>
            </a:extLst>
          </p:cNvPr>
          <p:cNvCxnSpPr>
            <a:cxnSpLocks noChangeShapeType="1"/>
            <a:stCxn id="49" idx="2"/>
            <a:endCxn id="30" idx="0"/>
          </p:cNvCxnSpPr>
          <p:nvPr/>
        </p:nvCxnSpPr>
        <p:spPr bwMode="auto">
          <a:xfrm>
            <a:off x="5187138" y="1841986"/>
            <a:ext cx="0" cy="118499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52" name="Egyenes összekötő nyíllal 51">
            <a:extLst>
              <a:ext uri="{FF2B5EF4-FFF2-40B4-BE49-F238E27FC236}">
                <a16:creationId xmlns:a16="http://schemas.microsoft.com/office/drawing/2014/main" id="{FD58F1FB-E76A-4283-95BE-5EFC49B5947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27828" y="2031968"/>
            <a:ext cx="0" cy="81220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53" name="Text Box 18">
            <a:extLst>
              <a:ext uri="{FF2B5EF4-FFF2-40B4-BE49-F238E27FC236}">
                <a16:creationId xmlns:a16="http://schemas.microsoft.com/office/drawing/2014/main" id="{9D33B369-C900-4FCC-8959-FEF70E10F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062" y="2222247"/>
            <a:ext cx="738664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riaszt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leáll</a:t>
            </a:r>
          </a:p>
        </p:txBody>
      </p:sp>
      <p:sp>
        <p:nvSpPr>
          <p:cNvPr id="61" name="Line 15">
            <a:extLst>
              <a:ext uri="{FF2B5EF4-FFF2-40B4-BE49-F238E27FC236}">
                <a16:creationId xmlns:a16="http://schemas.microsoft.com/office/drawing/2014/main" id="{4D11A355-AE83-4930-B19A-13C67242C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1226" y="5223227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62" name="Line 16">
            <a:extLst>
              <a:ext uri="{FF2B5EF4-FFF2-40B4-BE49-F238E27FC236}">
                <a16:creationId xmlns:a16="http://schemas.microsoft.com/office/drawing/2014/main" id="{522D4AA0-CFD8-4960-9228-6282E11CC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2803" y="5595204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63" name="Line 17">
            <a:extLst>
              <a:ext uri="{FF2B5EF4-FFF2-40B4-BE49-F238E27FC236}">
                <a16:creationId xmlns:a16="http://schemas.microsoft.com/office/drawing/2014/main" id="{565F0700-A236-43EA-ABFF-E6D1F9F5B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9183" y="5595204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64" name="Line 18">
            <a:extLst>
              <a:ext uri="{FF2B5EF4-FFF2-40B4-BE49-F238E27FC236}">
                <a16:creationId xmlns:a16="http://schemas.microsoft.com/office/drawing/2014/main" id="{5F12F3D6-F6CB-48F9-A142-27E14A71A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3749" y="5363447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65" name="Oval 14">
            <a:extLst>
              <a:ext uri="{FF2B5EF4-FFF2-40B4-BE49-F238E27FC236}">
                <a16:creationId xmlns:a16="http://schemas.microsoft.com/office/drawing/2014/main" id="{4B23860B-2A81-49CA-B790-28DF40F9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749" y="4896639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C26246F0-1FCE-482B-AC5B-CC0EA540E196}"/>
              </a:ext>
            </a:extLst>
          </p:cNvPr>
          <p:cNvSpPr txBox="1"/>
          <p:nvPr/>
        </p:nvSpPr>
        <p:spPr>
          <a:xfrm>
            <a:off x="7656688" y="5864423"/>
            <a:ext cx="589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tolvaj</a:t>
            </a:r>
            <a:endParaRPr lang="en-US" sz="1400" dirty="0"/>
          </a:p>
        </p:txBody>
      </p:sp>
      <p:cxnSp>
        <p:nvCxnSpPr>
          <p:cNvPr id="67" name="Egyenes összekötő nyíllal 66">
            <a:extLst>
              <a:ext uri="{FF2B5EF4-FFF2-40B4-BE49-F238E27FC236}">
                <a16:creationId xmlns:a16="http://schemas.microsoft.com/office/drawing/2014/main" id="{A38B863D-D217-42C0-92B1-F069F9E32989}"/>
              </a:ext>
            </a:extLst>
          </p:cNvPr>
          <p:cNvCxnSpPr>
            <a:cxnSpLocks noChangeShapeType="1"/>
            <a:stCxn id="36" idx="2"/>
            <a:endCxn id="65" idx="0"/>
          </p:cNvCxnSpPr>
          <p:nvPr/>
        </p:nvCxnSpPr>
        <p:spPr bwMode="auto">
          <a:xfrm>
            <a:off x="7956728" y="3566745"/>
            <a:ext cx="0" cy="132989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68" name="Egyenes összekötő nyíllal 67">
            <a:extLst>
              <a:ext uri="{FF2B5EF4-FFF2-40B4-BE49-F238E27FC236}">
                <a16:creationId xmlns:a16="http://schemas.microsoft.com/office/drawing/2014/main" id="{F2CE64B2-8AD5-4E6B-8373-961BA660B5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62573" y="3780719"/>
            <a:ext cx="0" cy="81220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69" name="Text Box 18">
            <a:extLst>
              <a:ext uri="{FF2B5EF4-FFF2-40B4-BE49-F238E27FC236}">
                <a16:creationId xmlns:a16="http://schemas.microsoft.com/office/drawing/2014/main" id="{E9E00C1F-1292-40E5-9813-8AC42DC6A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9685" y="4008208"/>
            <a:ext cx="871329" cy="3994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mozog</a:t>
            </a:r>
          </a:p>
        </p:txBody>
      </p:sp>
      <p:cxnSp>
        <p:nvCxnSpPr>
          <p:cNvPr id="70" name="Egyenes összekötő nyíllal 69">
            <a:extLst>
              <a:ext uri="{FF2B5EF4-FFF2-40B4-BE49-F238E27FC236}">
                <a16:creationId xmlns:a16="http://schemas.microsoft.com/office/drawing/2014/main" id="{6732CA5E-6215-491A-B284-A164715D3D86}"/>
              </a:ext>
            </a:extLst>
          </p:cNvPr>
          <p:cNvCxnSpPr>
            <a:cxnSpLocks noChangeShapeType="1"/>
            <a:stCxn id="18" idx="3"/>
          </p:cNvCxnSpPr>
          <p:nvPr/>
        </p:nvCxnSpPr>
        <p:spPr bwMode="auto">
          <a:xfrm flipV="1">
            <a:off x="5911038" y="5375281"/>
            <a:ext cx="1745650" cy="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71" name="Text Box 18">
            <a:extLst>
              <a:ext uri="{FF2B5EF4-FFF2-40B4-BE49-F238E27FC236}">
                <a16:creationId xmlns:a16="http://schemas.microsoft.com/office/drawing/2014/main" id="{4CF807EC-A753-4263-8E4D-0213C45E3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715" y="5512514"/>
            <a:ext cx="574260" cy="7066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nyit</a:t>
            </a:r>
          </a:p>
          <a:p>
            <a:r>
              <a:rPr lang="hu-HU" sz="1996" dirty="0">
                <a:ea typeface="Arial Unicode MS" pitchFamily="34" charset="-128"/>
                <a:cs typeface="Arial Unicode MS" pitchFamily="34" charset="-128"/>
              </a:rPr>
              <a:t>zár</a:t>
            </a:r>
          </a:p>
        </p:txBody>
      </p:sp>
      <p:cxnSp>
        <p:nvCxnSpPr>
          <p:cNvPr id="72" name="Egyenes összekötő nyíllal 71">
            <a:extLst>
              <a:ext uri="{FF2B5EF4-FFF2-40B4-BE49-F238E27FC236}">
                <a16:creationId xmlns:a16="http://schemas.microsoft.com/office/drawing/2014/main" id="{223A5B04-7C3E-40F0-A228-87D5C2FCE96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426403" y="5512514"/>
            <a:ext cx="7191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73" name="Line 42">
            <a:extLst>
              <a:ext uri="{FF2B5EF4-FFF2-40B4-BE49-F238E27FC236}">
                <a16:creationId xmlns:a16="http://schemas.microsoft.com/office/drawing/2014/main" id="{CE89C18A-5C60-42A2-88D2-0B396EBEBA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1920" y="3188914"/>
            <a:ext cx="6550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" name="Line 42">
            <a:extLst>
              <a:ext uri="{FF2B5EF4-FFF2-40B4-BE49-F238E27FC236}">
                <a16:creationId xmlns:a16="http://schemas.microsoft.com/office/drawing/2014/main" id="{CF2FC3DF-0E65-40D2-A47B-E2F790C59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517" y="4232612"/>
            <a:ext cx="574260" cy="32622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996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2083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ím 1">
            <a:extLst>
              <a:ext uri="{FF2B5EF4-FFF2-40B4-BE49-F238E27FC236}">
                <a16:creationId xmlns:a16="http://schemas.microsoft.com/office/drawing/2014/main" id="{8B9A8DC6-6A3F-4BB0-8891-3C5E003B4538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Osztálydiagram</a:t>
            </a:r>
            <a:endParaRPr lang="en-US" dirty="0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5A967B03-D176-4D48-BC01-4627F08EF775}"/>
              </a:ext>
            </a:extLst>
          </p:cNvPr>
          <p:cNvSpPr/>
          <p:nvPr/>
        </p:nvSpPr>
        <p:spPr>
          <a:xfrm>
            <a:off x="3577424" y="1481204"/>
            <a:ext cx="1981278" cy="78973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Rendszer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914A2D0B-8C07-41C8-86EB-89BDD10509E1}"/>
              </a:ext>
            </a:extLst>
          </p:cNvPr>
          <p:cNvSpPr/>
          <p:nvPr/>
        </p:nvSpPr>
        <p:spPr>
          <a:xfrm>
            <a:off x="538295" y="2883180"/>
            <a:ext cx="1749170" cy="78973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Irányító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4595ADCD-FC9C-4F23-AC2E-AB14C1B95CCE}"/>
              </a:ext>
            </a:extLst>
          </p:cNvPr>
          <p:cNvSpPr/>
          <p:nvPr/>
        </p:nvSpPr>
        <p:spPr>
          <a:xfrm>
            <a:off x="3576952" y="2883180"/>
            <a:ext cx="1981278" cy="78973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Riasztó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B53CDDC4-0E02-40E4-9FB6-25C704B9CF01}"/>
              </a:ext>
            </a:extLst>
          </p:cNvPr>
          <p:cNvSpPr/>
          <p:nvPr/>
        </p:nvSpPr>
        <p:spPr>
          <a:xfrm>
            <a:off x="6790902" y="2883180"/>
            <a:ext cx="1981279" cy="789732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Szenzor</a:t>
            </a:r>
          </a:p>
        </p:txBody>
      </p:sp>
      <p:sp>
        <p:nvSpPr>
          <p:cNvPr id="22" name="Rombusz 21">
            <a:extLst>
              <a:ext uri="{FF2B5EF4-FFF2-40B4-BE49-F238E27FC236}">
                <a16:creationId xmlns:a16="http://schemas.microsoft.com/office/drawing/2014/main" id="{19C13AF2-FDE3-435A-930F-F3B17A9E17EC}"/>
              </a:ext>
            </a:extLst>
          </p:cNvPr>
          <p:cNvSpPr/>
          <p:nvPr/>
        </p:nvSpPr>
        <p:spPr>
          <a:xfrm>
            <a:off x="3347788" y="1932543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Rombusz 22">
            <a:extLst>
              <a:ext uri="{FF2B5EF4-FFF2-40B4-BE49-F238E27FC236}">
                <a16:creationId xmlns:a16="http://schemas.microsoft.com/office/drawing/2014/main" id="{A9B7C21C-32C9-41DD-B461-217AB5A9FAD1}"/>
              </a:ext>
            </a:extLst>
          </p:cNvPr>
          <p:cNvSpPr/>
          <p:nvPr/>
        </p:nvSpPr>
        <p:spPr>
          <a:xfrm>
            <a:off x="4496403" y="2286000"/>
            <a:ext cx="151215" cy="23483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C9F47564-174C-4740-B600-F9090F42F546}"/>
              </a:ext>
            </a:extLst>
          </p:cNvPr>
          <p:cNvCxnSpPr>
            <a:cxnSpLocks/>
            <a:stCxn id="23" idx="2"/>
            <a:endCxn id="19" idx="0"/>
          </p:cNvCxnSpPr>
          <p:nvPr/>
        </p:nvCxnSpPr>
        <p:spPr>
          <a:xfrm flipH="1">
            <a:off x="4567591" y="2520831"/>
            <a:ext cx="4420" cy="36234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F1D58AAB-C267-43DA-ADBB-678AC7B5819A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5558230" y="3278046"/>
            <a:ext cx="1232672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84F6AE10-A852-4C8B-873B-6EE60389F6C1}"/>
              </a:ext>
            </a:extLst>
          </p:cNvPr>
          <p:cNvCxnSpPr>
            <a:cxnSpLocks/>
            <a:stCxn id="19" idx="1"/>
            <a:endCxn id="18" idx="3"/>
          </p:cNvCxnSpPr>
          <p:nvPr/>
        </p:nvCxnSpPr>
        <p:spPr>
          <a:xfrm flipH="1">
            <a:off x="2287465" y="3278046"/>
            <a:ext cx="1289487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zögletes összekötő 21">
            <a:extLst>
              <a:ext uri="{FF2B5EF4-FFF2-40B4-BE49-F238E27FC236}">
                <a16:creationId xmlns:a16="http://schemas.microsoft.com/office/drawing/2014/main" id="{CACB7878-B9C5-42B4-BB1B-DF4EF088F794}"/>
              </a:ext>
            </a:extLst>
          </p:cNvPr>
          <p:cNvCxnSpPr>
            <a:cxnSpLocks/>
            <a:stCxn id="49" idx="3"/>
            <a:endCxn id="20" idx="0"/>
          </p:cNvCxnSpPr>
          <p:nvPr/>
        </p:nvCxnSpPr>
        <p:spPr>
          <a:xfrm>
            <a:off x="5792284" y="1873733"/>
            <a:ext cx="1989258" cy="100944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zögletes összekötő 23">
            <a:extLst>
              <a:ext uri="{FF2B5EF4-FFF2-40B4-BE49-F238E27FC236}">
                <a16:creationId xmlns:a16="http://schemas.microsoft.com/office/drawing/2014/main" id="{470DD652-820E-4ACB-9F6C-C4CB5AFA5347}"/>
              </a:ext>
            </a:extLst>
          </p:cNvPr>
          <p:cNvCxnSpPr>
            <a:cxnSpLocks/>
            <a:stCxn id="22" idx="1"/>
            <a:endCxn id="18" idx="0"/>
          </p:cNvCxnSpPr>
          <p:nvPr/>
        </p:nvCxnSpPr>
        <p:spPr>
          <a:xfrm rot="10800000" flipV="1">
            <a:off x="1412880" y="1995136"/>
            <a:ext cx="1934908" cy="888043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3627E2A1-32E9-413A-89DE-3B8285877F5C}"/>
              </a:ext>
            </a:extLst>
          </p:cNvPr>
          <p:cNvSpPr txBox="1"/>
          <p:nvPr/>
        </p:nvSpPr>
        <p:spPr>
          <a:xfrm>
            <a:off x="2432807" y="2989506"/>
            <a:ext cx="948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</a:rPr>
              <a:t>vezérli </a:t>
            </a:r>
            <a:r>
              <a:rPr lang="hu-HU" sz="1600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  <a:sym typeface="Wingdings 3"/>
              </a:rPr>
              <a:t></a:t>
            </a:r>
            <a:endParaRPr lang="hu-HU" sz="1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440FD86A-EB77-4C90-8B9C-27EF95F52BD8}"/>
              </a:ext>
            </a:extLst>
          </p:cNvPr>
          <p:cNvSpPr txBox="1"/>
          <p:nvPr/>
        </p:nvSpPr>
        <p:spPr>
          <a:xfrm>
            <a:off x="5738685" y="2967525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  <a:sym typeface="Wingdings 3"/>
              </a:rPr>
              <a:t> jelez</a:t>
            </a:r>
            <a:endParaRPr lang="hu-HU" sz="1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49" name="Rombusz 48">
            <a:extLst>
              <a:ext uri="{FF2B5EF4-FFF2-40B4-BE49-F238E27FC236}">
                <a16:creationId xmlns:a16="http://schemas.microsoft.com/office/drawing/2014/main" id="{1786BB73-F432-4E06-8E0E-31A8EB9A4BBA}"/>
              </a:ext>
            </a:extLst>
          </p:cNvPr>
          <p:cNvSpPr/>
          <p:nvPr/>
        </p:nvSpPr>
        <p:spPr>
          <a:xfrm>
            <a:off x="5565055" y="1811139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Téglalap 49">
            <a:extLst>
              <a:ext uri="{FF2B5EF4-FFF2-40B4-BE49-F238E27FC236}">
                <a16:creationId xmlns:a16="http://schemas.microsoft.com/office/drawing/2014/main" id="{337302A4-F5C4-4B5F-AA71-8B0EAEA7DE0D}"/>
              </a:ext>
            </a:extLst>
          </p:cNvPr>
          <p:cNvSpPr/>
          <p:nvPr/>
        </p:nvSpPr>
        <p:spPr>
          <a:xfrm>
            <a:off x="3577424" y="4675264"/>
            <a:ext cx="1986589" cy="787869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Ajtó</a:t>
            </a:r>
          </a:p>
        </p:txBody>
      </p:sp>
      <p:sp>
        <p:nvSpPr>
          <p:cNvPr id="52" name="Rombusz 51">
            <a:extLst>
              <a:ext uri="{FF2B5EF4-FFF2-40B4-BE49-F238E27FC236}">
                <a16:creationId xmlns:a16="http://schemas.microsoft.com/office/drawing/2014/main" id="{CC7B58EF-548B-4117-BDF5-EB51169745AD}"/>
              </a:ext>
            </a:extLst>
          </p:cNvPr>
          <p:cNvSpPr/>
          <p:nvPr/>
        </p:nvSpPr>
        <p:spPr>
          <a:xfrm>
            <a:off x="3343842" y="1671828"/>
            <a:ext cx="227229" cy="125187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3" name="Szögletes összekötő 23">
            <a:extLst>
              <a:ext uri="{FF2B5EF4-FFF2-40B4-BE49-F238E27FC236}">
                <a16:creationId xmlns:a16="http://schemas.microsoft.com/office/drawing/2014/main" id="{4F54ED48-A4EA-4667-BF15-CF61185F2A23}"/>
              </a:ext>
            </a:extLst>
          </p:cNvPr>
          <p:cNvCxnSpPr>
            <a:cxnSpLocks/>
            <a:stCxn id="52" idx="1"/>
          </p:cNvCxnSpPr>
          <p:nvPr/>
        </p:nvCxnSpPr>
        <p:spPr>
          <a:xfrm rot="10800000" flipH="1" flipV="1">
            <a:off x="3343841" y="1734422"/>
            <a:ext cx="233581" cy="3418192"/>
          </a:xfrm>
          <a:prstGeom prst="bentConnector3">
            <a:avLst>
              <a:gd name="adj1" fmla="val -13086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>
            <a:extLst>
              <a:ext uri="{FF2B5EF4-FFF2-40B4-BE49-F238E27FC236}">
                <a16:creationId xmlns:a16="http://schemas.microsoft.com/office/drawing/2014/main" id="{D9AF09D5-B57F-4B1E-BCEB-5C9549350FEA}"/>
              </a:ext>
            </a:extLst>
          </p:cNvPr>
          <p:cNvCxnSpPr>
            <a:cxnSpLocks/>
            <a:stCxn id="19" idx="2"/>
            <a:endCxn id="50" idx="0"/>
          </p:cNvCxnSpPr>
          <p:nvPr/>
        </p:nvCxnSpPr>
        <p:spPr>
          <a:xfrm>
            <a:off x="4567591" y="3672912"/>
            <a:ext cx="3128" cy="100235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>
            <a:extLst>
              <a:ext uri="{FF2B5EF4-FFF2-40B4-BE49-F238E27FC236}">
                <a16:creationId xmlns:a16="http://schemas.microsoft.com/office/drawing/2014/main" id="{5DFC0B4F-75F0-46DD-90E2-233E5769B60A}"/>
              </a:ext>
            </a:extLst>
          </p:cNvPr>
          <p:cNvSpPr txBox="1"/>
          <p:nvPr/>
        </p:nvSpPr>
        <p:spPr>
          <a:xfrm rot="16200000">
            <a:off x="4330564" y="3870650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</a:rPr>
              <a:t>jelez</a:t>
            </a:r>
            <a:r>
              <a:rPr lang="hu-H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hu-HU" dirty="0">
                <a:latin typeface="Cambria Math" pitchFamily="18" charset="0"/>
                <a:ea typeface="Cambria Math" pitchFamily="18" charset="0"/>
                <a:sym typeface="Wingdings 3"/>
              </a:rPr>
              <a:t></a:t>
            </a:r>
            <a:endParaRPr lang="hu-H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6AC6E956-195E-4BEC-934A-C2E71EB6C7CE}"/>
              </a:ext>
            </a:extLst>
          </p:cNvPr>
          <p:cNvSpPr txBox="1"/>
          <p:nvPr/>
        </p:nvSpPr>
        <p:spPr>
          <a:xfrm>
            <a:off x="5775100" y="3322747"/>
            <a:ext cx="948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</a:rPr>
              <a:t>vezérli </a:t>
            </a:r>
            <a:r>
              <a:rPr lang="hu-HU" sz="1600" dirty="0"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  <a:sym typeface="Wingdings 3"/>
              </a:rPr>
              <a:t></a:t>
            </a:r>
            <a:endParaRPr lang="hu-HU" sz="1600" dirty="0">
              <a:latin typeface="Calibri" panose="020F0502020204030204" pitchFamily="34" charset="0"/>
              <a:ea typeface="Cambria Math" pitchFamily="18" charset="0"/>
              <a:cs typeface="Calibri" panose="020F0502020204030204" pitchFamily="34" charset="0"/>
            </a:endParaRPr>
          </a:p>
        </p:txBody>
      </p:sp>
      <p:sp>
        <p:nvSpPr>
          <p:cNvPr id="223" name="Dia számának helye 4">
            <a:extLst>
              <a:ext uri="{FF2B5EF4-FFF2-40B4-BE49-F238E27FC236}">
                <a16:creationId xmlns:a16="http://schemas.microsoft.com/office/drawing/2014/main" id="{860FAA29-8DFB-447C-B2E6-4288C885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6</a:t>
            </a:fld>
            <a:endParaRPr lang="en-US"/>
          </a:p>
        </p:txBody>
      </p:sp>
      <p:sp>
        <p:nvSpPr>
          <p:cNvPr id="224" name="Élőláb helye 11">
            <a:extLst>
              <a:ext uri="{FF2B5EF4-FFF2-40B4-BE49-F238E27FC236}">
                <a16:creationId xmlns:a16="http://schemas.microsoft.com/office/drawing/2014/main" id="{5E9E3E02-B72C-4556-A40D-3BCFB5E1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 dirty="0"/>
              <a:t>Gregorics Tibor: Objektumelvű programozás</a:t>
            </a:r>
            <a:endParaRPr lang="en-US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BC9FC54-EF21-411A-AE4F-F2FAB5B7F9B0}"/>
              </a:ext>
            </a:extLst>
          </p:cNvPr>
          <p:cNvSpPr txBox="1"/>
          <p:nvPr/>
        </p:nvSpPr>
        <p:spPr>
          <a:xfrm>
            <a:off x="4612015" y="434635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3..5</a:t>
            </a: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6E7B75BA-94C5-425F-8C72-16FD005C6D31}"/>
              </a:ext>
            </a:extLst>
          </p:cNvPr>
          <p:cNvSpPr txBox="1"/>
          <p:nvPr/>
        </p:nvSpPr>
        <p:spPr>
          <a:xfrm>
            <a:off x="3036950" y="479897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3..5</a:t>
            </a:r>
          </a:p>
        </p:txBody>
      </p:sp>
    </p:spTree>
    <p:extLst>
      <p:ext uri="{BB962C8B-B14F-4D97-AF65-F5344CB8AC3E}">
        <p14:creationId xmlns:p14="http://schemas.microsoft.com/office/powerpoint/2010/main" val="320128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27">
            <a:extLst>
              <a:ext uri="{FF2B5EF4-FFF2-40B4-BE49-F238E27FC236}">
                <a16:creationId xmlns:a16="http://schemas.microsoft.com/office/drawing/2014/main" id="{68F43775-2D45-4633-9E77-30BD7EE07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466" y="1726996"/>
            <a:ext cx="46608" cy="44948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9" name="Line 27">
            <a:extLst>
              <a:ext uri="{FF2B5EF4-FFF2-40B4-BE49-F238E27FC236}">
                <a16:creationId xmlns:a16="http://schemas.microsoft.com/office/drawing/2014/main" id="{3205958F-8414-49C3-86CC-C03E51917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364" y="1726998"/>
            <a:ext cx="42311" cy="447898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0" name="Line 27">
            <a:extLst>
              <a:ext uri="{FF2B5EF4-FFF2-40B4-BE49-F238E27FC236}">
                <a16:creationId xmlns:a16="http://schemas.microsoft.com/office/drawing/2014/main" id="{D695D951-FC6A-415A-90F8-27B2ACBB9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0916" y="1720548"/>
            <a:ext cx="24181" cy="4494844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1" name="Line 27">
            <a:extLst>
              <a:ext uri="{FF2B5EF4-FFF2-40B4-BE49-F238E27FC236}">
                <a16:creationId xmlns:a16="http://schemas.microsoft.com/office/drawing/2014/main" id="{DCB4ED2A-0675-4F44-9FEC-190C9873B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315" y="1726997"/>
            <a:ext cx="38760" cy="443904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id="{9013F0DB-DA6D-48F3-9E13-78215801829D}"/>
              </a:ext>
            </a:extLst>
          </p:cNvPr>
          <p:cNvSpPr/>
          <p:nvPr/>
        </p:nvSpPr>
        <p:spPr>
          <a:xfrm>
            <a:off x="1124240" y="1188578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Irányító</a:t>
            </a:r>
          </a:p>
        </p:txBody>
      </p:sp>
      <p:sp>
        <p:nvSpPr>
          <p:cNvPr id="85" name="Téglalap 84">
            <a:extLst>
              <a:ext uri="{FF2B5EF4-FFF2-40B4-BE49-F238E27FC236}">
                <a16:creationId xmlns:a16="http://schemas.microsoft.com/office/drawing/2014/main" id="{8E494FD2-0AF3-4824-97BD-CE485243ECB7}"/>
              </a:ext>
            </a:extLst>
          </p:cNvPr>
          <p:cNvSpPr/>
          <p:nvPr/>
        </p:nvSpPr>
        <p:spPr>
          <a:xfrm>
            <a:off x="4380109" y="1183839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Riasztó</a:t>
            </a:r>
          </a:p>
        </p:txBody>
      </p:sp>
      <p:sp>
        <p:nvSpPr>
          <p:cNvPr id="86" name="Téglalap 85">
            <a:extLst>
              <a:ext uri="{FF2B5EF4-FFF2-40B4-BE49-F238E27FC236}">
                <a16:creationId xmlns:a16="http://schemas.microsoft.com/office/drawing/2014/main" id="{EE046D74-CEEC-46A9-8DFD-B141250A8F9E}"/>
              </a:ext>
            </a:extLst>
          </p:cNvPr>
          <p:cNvSpPr/>
          <p:nvPr/>
        </p:nvSpPr>
        <p:spPr>
          <a:xfrm>
            <a:off x="2740698" y="1180784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Ajtó</a:t>
            </a:r>
          </a:p>
        </p:txBody>
      </p:sp>
      <p:sp>
        <p:nvSpPr>
          <p:cNvPr id="90" name="Téglalap 89">
            <a:extLst>
              <a:ext uri="{FF2B5EF4-FFF2-40B4-BE49-F238E27FC236}">
                <a16:creationId xmlns:a16="http://schemas.microsoft.com/office/drawing/2014/main" id="{305FAF3B-FB68-4972-9B9E-0A3DA304CF65}"/>
              </a:ext>
            </a:extLst>
          </p:cNvPr>
          <p:cNvSpPr/>
          <p:nvPr/>
        </p:nvSpPr>
        <p:spPr>
          <a:xfrm>
            <a:off x="6019520" y="1183839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Szenzor</a:t>
            </a:r>
          </a:p>
        </p:txBody>
      </p:sp>
      <p:sp>
        <p:nvSpPr>
          <p:cNvPr id="176" name="Téglalap 175">
            <a:extLst>
              <a:ext uri="{FF2B5EF4-FFF2-40B4-BE49-F238E27FC236}">
                <a16:creationId xmlns:a16="http://schemas.microsoft.com/office/drawing/2014/main" id="{42C42664-464C-4D4A-9A6F-7BB0AD6F134D}"/>
              </a:ext>
            </a:extLst>
          </p:cNvPr>
          <p:cNvSpPr/>
          <p:nvPr/>
        </p:nvSpPr>
        <p:spPr bwMode="auto">
          <a:xfrm>
            <a:off x="1729586" y="2196265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7" name="Line 42">
            <a:extLst>
              <a:ext uri="{FF2B5EF4-FFF2-40B4-BE49-F238E27FC236}">
                <a16:creationId xmlns:a16="http://schemas.microsoft.com/office/drawing/2014/main" id="{25DEEB9E-1C6B-4321-AB7C-70A849677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598" y="2287514"/>
            <a:ext cx="102531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8" name="Text Box 13">
            <a:extLst>
              <a:ext uri="{FF2B5EF4-FFF2-40B4-BE49-F238E27FC236}">
                <a16:creationId xmlns:a16="http://schemas.microsoft.com/office/drawing/2014/main" id="{4C73EF19-A7F4-46E5-8979-943E1ACE7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2436" y="2025853"/>
            <a:ext cx="63190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élesít</a:t>
            </a:r>
          </a:p>
        </p:txBody>
      </p:sp>
      <p:sp>
        <p:nvSpPr>
          <p:cNvPr id="179" name="Téglalap 178">
            <a:extLst>
              <a:ext uri="{FF2B5EF4-FFF2-40B4-BE49-F238E27FC236}">
                <a16:creationId xmlns:a16="http://schemas.microsoft.com/office/drawing/2014/main" id="{640B2494-BF31-4567-954C-1969531D8A7E}"/>
              </a:ext>
            </a:extLst>
          </p:cNvPr>
          <p:cNvSpPr/>
          <p:nvPr/>
        </p:nvSpPr>
        <p:spPr bwMode="auto">
          <a:xfrm>
            <a:off x="5056437" y="2283537"/>
            <a:ext cx="128352" cy="379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1" name="Téglalap 180">
            <a:extLst>
              <a:ext uri="{FF2B5EF4-FFF2-40B4-BE49-F238E27FC236}">
                <a16:creationId xmlns:a16="http://schemas.microsoft.com/office/drawing/2014/main" id="{70230312-CDEB-43AB-BF90-8B0D530E75ED}"/>
              </a:ext>
            </a:extLst>
          </p:cNvPr>
          <p:cNvSpPr/>
          <p:nvPr/>
        </p:nvSpPr>
        <p:spPr bwMode="auto">
          <a:xfrm>
            <a:off x="3436805" y="2667153"/>
            <a:ext cx="148852" cy="3928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" name="Line 42">
            <a:extLst>
              <a:ext uri="{FF2B5EF4-FFF2-40B4-BE49-F238E27FC236}">
                <a16:creationId xmlns:a16="http://schemas.microsoft.com/office/drawing/2014/main" id="{6156B51F-BD54-4E6B-8953-A0254236C2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0543" y="2829135"/>
            <a:ext cx="13928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" name="Text Box 13">
            <a:extLst>
              <a:ext uri="{FF2B5EF4-FFF2-40B4-BE49-F238E27FC236}">
                <a16:creationId xmlns:a16="http://schemas.microsoft.com/office/drawing/2014/main" id="{4549AB2B-7742-4B78-8F76-79105CEE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231" y="2503456"/>
            <a:ext cx="682623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kinyílt</a:t>
            </a:r>
          </a:p>
        </p:txBody>
      </p:sp>
      <p:sp>
        <p:nvSpPr>
          <p:cNvPr id="185" name="Line 42">
            <a:extLst>
              <a:ext uri="{FF2B5EF4-FFF2-40B4-BE49-F238E27FC236}">
                <a16:creationId xmlns:a16="http://schemas.microsoft.com/office/drawing/2014/main" id="{224D6780-B4A9-4657-AF4A-E94F361C0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6020" y="2357969"/>
            <a:ext cx="320824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6" name="Téglalap 185">
            <a:extLst>
              <a:ext uri="{FF2B5EF4-FFF2-40B4-BE49-F238E27FC236}">
                <a16:creationId xmlns:a16="http://schemas.microsoft.com/office/drawing/2014/main" id="{938BC1B6-305D-47F7-9A18-002DC486DF59}"/>
              </a:ext>
            </a:extLst>
          </p:cNvPr>
          <p:cNvSpPr/>
          <p:nvPr/>
        </p:nvSpPr>
        <p:spPr bwMode="auto">
          <a:xfrm>
            <a:off x="6751996" y="2418459"/>
            <a:ext cx="132501" cy="2889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7" name="Text Box 13">
            <a:extLst>
              <a:ext uri="{FF2B5EF4-FFF2-40B4-BE49-F238E27FC236}">
                <a16:creationId xmlns:a16="http://schemas.microsoft.com/office/drawing/2014/main" id="{E779356D-6E16-4931-A6BC-8B4841C1C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108" y="2147085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208" name="Line 42">
            <a:extLst>
              <a:ext uri="{FF2B5EF4-FFF2-40B4-BE49-F238E27FC236}">
                <a16:creationId xmlns:a16="http://schemas.microsoft.com/office/drawing/2014/main" id="{BEF05153-046A-4A51-9ED3-EEFF8E86A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36" y="2953700"/>
            <a:ext cx="319829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Text Box 13">
            <a:extLst>
              <a:ext uri="{FF2B5EF4-FFF2-40B4-BE49-F238E27FC236}">
                <a16:creationId xmlns:a16="http://schemas.microsoft.com/office/drawing/2014/main" id="{CBCE0138-00E6-40AA-AECE-5B4108DFA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1902" y="3419853"/>
            <a:ext cx="93403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deaktivál</a:t>
            </a:r>
          </a:p>
        </p:txBody>
      </p:sp>
      <p:sp>
        <p:nvSpPr>
          <p:cNvPr id="223" name="Line 27">
            <a:extLst>
              <a:ext uri="{FF2B5EF4-FFF2-40B4-BE49-F238E27FC236}">
                <a16:creationId xmlns:a16="http://schemas.microsoft.com/office/drawing/2014/main" id="{BB747533-FE45-4A86-A988-30BD4EC53E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93" y="4998989"/>
            <a:ext cx="8936613" cy="1188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4" name="Dia számának helye 4">
            <a:extLst>
              <a:ext uri="{FF2B5EF4-FFF2-40B4-BE49-F238E27FC236}">
                <a16:creationId xmlns:a16="http://schemas.microsoft.com/office/drawing/2014/main" id="{9E110C4A-A48F-4EA7-B0FA-FCFC659C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CCF796-8293-4D3B-ADCC-894381A97A1C}" type="slidenum">
              <a:rPr lang="en-US" smtClean="0"/>
              <a:t>7</a:t>
            </a:fld>
            <a:endParaRPr lang="en-US"/>
          </a:p>
        </p:txBody>
      </p:sp>
      <p:sp>
        <p:nvSpPr>
          <p:cNvPr id="225" name="Élőláb helye 11">
            <a:extLst>
              <a:ext uri="{FF2B5EF4-FFF2-40B4-BE49-F238E27FC236}">
                <a16:creationId xmlns:a16="http://schemas.microsoft.com/office/drawing/2014/main" id="{AE933D72-3CCA-4EC4-A554-95B2AEC7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1706888-F9BF-4D7C-9ADC-1793A10F6CF0}"/>
              </a:ext>
            </a:extLst>
          </p:cNvPr>
          <p:cNvSpPr txBox="1"/>
          <p:nvPr/>
        </p:nvSpPr>
        <p:spPr>
          <a:xfrm>
            <a:off x="6761377" y="2320449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104" name="Line 27">
            <a:extLst>
              <a:ext uri="{FF2B5EF4-FFF2-40B4-BE49-F238E27FC236}">
                <a16:creationId xmlns:a16="http://schemas.microsoft.com/office/drawing/2014/main" id="{CE47A6CD-27E7-4F99-9474-01E1DF310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143" y="1966462"/>
            <a:ext cx="7753" cy="413803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" name="Téglalap 108">
            <a:extLst>
              <a:ext uri="{FF2B5EF4-FFF2-40B4-BE49-F238E27FC236}">
                <a16:creationId xmlns:a16="http://schemas.microsoft.com/office/drawing/2014/main" id="{3F3848DD-E4E2-4EBD-AC9D-D5A0290F4431}"/>
              </a:ext>
            </a:extLst>
          </p:cNvPr>
          <p:cNvSpPr/>
          <p:nvPr/>
        </p:nvSpPr>
        <p:spPr bwMode="auto">
          <a:xfrm>
            <a:off x="551163" y="2212793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5" name="Line 15">
            <a:extLst>
              <a:ext uri="{FF2B5EF4-FFF2-40B4-BE49-F238E27FC236}">
                <a16:creationId xmlns:a16="http://schemas.microsoft.com/office/drawing/2014/main" id="{820470A8-E53B-4DF6-84DA-4D7295901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662" y="1476863"/>
            <a:ext cx="0" cy="3739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E1C1FC33-6AE3-4BDE-B1CD-A7E289868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239" y="1848840"/>
            <a:ext cx="140440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117" name="Line 17">
            <a:extLst>
              <a:ext uri="{FF2B5EF4-FFF2-40B4-BE49-F238E27FC236}">
                <a16:creationId xmlns:a16="http://schemas.microsoft.com/office/drawing/2014/main" id="{053F026B-7981-441E-8E67-8C680014B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0619" y="1848840"/>
            <a:ext cx="142041" cy="2545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118" name="Line 18">
            <a:extLst>
              <a:ext uri="{FF2B5EF4-FFF2-40B4-BE49-F238E27FC236}">
                <a16:creationId xmlns:a16="http://schemas.microsoft.com/office/drawing/2014/main" id="{5B9654A4-776C-48FD-B75F-17C097F7FD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5185" y="1617083"/>
            <a:ext cx="2995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119" name="Oval 14">
            <a:extLst>
              <a:ext uri="{FF2B5EF4-FFF2-40B4-BE49-F238E27FC236}">
                <a16:creationId xmlns:a16="http://schemas.microsoft.com/office/drawing/2014/main" id="{C20A616F-25B1-4546-AC96-D74D5506E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85" y="1150275"/>
            <a:ext cx="325957" cy="3265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/>
          </a:p>
        </p:txBody>
      </p:sp>
      <p:sp>
        <p:nvSpPr>
          <p:cNvPr id="123" name="Line 42">
            <a:extLst>
              <a:ext uri="{FF2B5EF4-FFF2-40B4-BE49-F238E27FC236}">
                <a16:creationId xmlns:a16="http://schemas.microsoft.com/office/drawing/2014/main" id="{79AFD7B9-7D9D-403A-9508-BB08C2DC04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5125" y="2418457"/>
            <a:ext cx="156313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" name="Text Box 13">
            <a:extLst>
              <a:ext uri="{FF2B5EF4-FFF2-40B4-BE49-F238E27FC236}">
                <a16:creationId xmlns:a16="http://schemas.microsoft.com/office/drawing/2014/main" id="{A47B9A01-9302-4E85-984A-2280B37F8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01" y="1930816"/>
            <a:ext cx="85600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bekapcs</a:t>
            </a:r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Line 27">
            <a:extLst>
              <a:ext uri="{FF2B5EF4-FFF2-40B4-BE49-F238E27FC236}">
                <a16:creationId xmlns:a16="http://schemas.microsoft.com/office/drawing/2014/main" id="{CCFE8B30-915C-4172-A454-0BDFE4A93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5017" y="1750762"/>
            <a:ext cx="46608" cy="4726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1633">
              <a:solidFill>
                <a:srgbClr val="CC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Téglalap 125">
            <a:extLst>
              <a:ext uri="{FF2B5EF4-FFF2-40B4-BE49-F238E27FC236}">
                <a16:creationId xmlns:a16="http://schemas.microsoft.com/office/drawing/2014/main" id="{136F8A28-CC59-4CA3-9AE6-D668D39F74DC}"/>
              </a:ext>
            </a:extLst>
          </p:cNvPr>
          <p:cNvSpPr/>
          <p:nvPr/>
        </p:nvSpPr>
        <p:spPr>
          <a:xfrm>
            <a:off x="7651437" y="1186684"/>
            <a:ext cx="1322158" cy="5397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  <a:r>
              <a:rPr lang="hu-HU" sz="16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Kürt</a:t>
            </a:r>
          </a:p>
        </p:txBody>
      </p:sp>
      <p:cxnSp>
        <p:nvCxnSpPr>
          <p:cNvPr id="131" name="Összekötő: szögletes 130">
            <a:extLst>
              <a:ext uri="{FF2B5EF4-FFF2-40B4-BE49-F238E27FC236}">
                <a16:creationId xmlns:a16="http://schemas.microsoft.com/office/drawing/2014/main" id="{D78E397B-9C32-40DE-BE0D-B1F89AB4E9B5}"/>
              </a:ext>
            </a:extLst>
          </p:cNvPr>
          <p:cNvCxnSpPr>
            <a:cxnSpLocks/>
            <a:stCxn id="133" idx="3"/>
            <a:endCxn id="162" idx="3"/>
          </p:cNvCxnSpPr>
          <p:nvPr/>
        </p:nvCxnSpPr>
        <p:spPr>
          <a:xfrm flipH="1">
            <a:off x="8536088" y="2971317"/>
            <a:ext cx="8260" cy="503941"/>
          </a:xfrm>
          <a:prstGeom prst="bentConnector3">
            <a:avLst>
              <a:gd name="adj1" fmla="val -2767554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églalap 131">
            <a:extLst>
              <a:ext uri="{FF2B5EF4-FFF2-40B4-BE49-F238E27FC236}">
                <a16:creationId xmlns:a16="http://schemas.microsoft.com/office/drawing/2014/main" id="{CD40374D-3E40-48F5-B481-13AB746E778F}"/>
              </a:ext>
            </a:extLst>
          </p:cNvPr>
          <p:cNvSpPr/>
          <p:nvPr/>
        </p:nvSpPr>
        <p:spPr bwMode="auto">
          <a:xfrm>
            <a:off x="8399222" y="2904045"/>
            <a:ext cx="145126" cy="7638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905FDEF7-A8A5-4581-AB0A-24BBE2404D80}"/>
              </a:ext>
            </a:extLst>
          </p:cNvPr>
          <p:cNvSpPr txBox="1"/>
          <p:nvPr/>
        </p:nvSpPr>
        <p:spPr>
          <a:xfrm>
            <a:off x="8405175" y="2786651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143" name="Téglalap 142">
            <a:extLst>
              <a:ext uri="{FF2B5EF4-FFF2-40B4-BE49-F238E27FC236}">
                <a16:creationId xmlns:a16="http://schemas.microsoft.com/office/drawing/2014/main" id="{233DFF14-58AC-4676-97CB-2BFD1CF6EBEC}"/>
              </a:ext>
            </a:extLst>
          </p:cNvPr>
          <p:cNvSpPr/>
          <p:nvPr/>
        </p:nvSpPr>
        <p:spPr bwMode="auto">
          <a:xfrm>
            <a:off x="560629" y="2695524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4" name="Line 42">
            <a:extLst>
              <a:ext uri="{FF2B5EF4-FFF2-40B4-BE49-F238E27FC236}">
                <a16:creationId xmlns:a16="http://schemas.microsoft.com/office/drawing/2014/main" id="{F889ACFE-89EA-43F4-BC4E-5AAA06E54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796" y="2786651"/>
            <a:ext cx="276834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5" name="Text Box 13">
            <a:extLst>
              <a:ext uri="{FF2B5EF4-FFF2-40B4-BE49-F238E27FC236}">
                <a16:creationId xmlns:a16="http://schemas.microsoft.com/office/drawing/2014/main" id="{2520B81A-D88B-41B9-8CAF-AF65C9127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366" y="2460146"/>
            <a:ext cx="49667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nyit</a:t>
            </a:r>
          </a:p>
        </p:txBody>
      </p:sp>
      <p:sp>
        <p:nvSpPr>
          <p:cNvPr id="146" name="Line 42">
            <a:extLst>
              <a:ext uri="{FF2B5EF4-FFF2-40B4-BE49-F238E27FC236}">
                <a16:creationId xmlns:a16="http://schemas.microsoft.com/office/drawing/2014/main" id="{1AEA1108-1D75-451C-881D-5565BDC8D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140" y="3383822"/>
            <a:ext cx="3120291" cy="1585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7" name="Téglalap 146">
            <a:extLst>
              <a:ext uri="{FF2B5EF4-FFF2-40B4-BE49-F238E27FC236}">
                <a16:creationId xmlns:a16="http://schemas.microsoft.com/office/drawing/2014/main" id="{CC0A931C-9C47-46FB-A667-6D68E02ADFEE}"/>
              </a:ext>
            </a:extLst>
          </p:cNvPr>
          <p:cNvSpPr/>
          <p:nvPr/>
        </p:nvSpPr>
        <p:spPr bwMode="auto">
          <a:xfrm>
            <a:off x="1741157" y="3290033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8" name="Line 42">
            <a:extLst>
              <a:ext uri="{FF2B5EF4-FFF2-40B4-BE49-F238E27FC236}">
                <a16:creationId xmlns:a16="http://schemas.microsoft.com/office/drawing/2014/main" id="{4D5A2F2F-9C52-4E53-8034-AB8DAB935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38" y="3290033"/>
            <a:ext cx="102531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9" name="Téglalap 148">
            <a:extLst>
              <a:ext uri="{FF2B5EF4-FFF2-40B4-BE49-F238E27FC236}">
                <a16:creationId xmlns:a16="http://schemas.microsoft.com/office/drawing/2014/main" id="{E49C220F-361B-4FA5-B341-0C01B5409356}"/>
              </a:ext>
            </a:extLst>
          </p:cNvPr>
          <p:cNvSpPr/>
          <p:nvPr/>
        </p:nvSpPr>
        <p:spPr bwMode="auto">
          <a:xfrm>
            <a:off x="563293" y="3224663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0" name="Text Box 13">
            <a:extLst>
              <a:ext uri="{FF2B5EF4-FFF2-40B4-BE49-F238E27FC236}">
                <a16:creationId xmlns:a16="http://schemas.microsoft.com/office/drawing/2014/main" id="{EB3C5C98-352B-4137-B2DB-3DE488CF5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847" y="3116715"/>
            <a:ext cx="65402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felold</a:t>
            </a:r>
          </a:p>
        </p:txBody>
      </p:sp>
      <p:sp>
        <p:nvSpPr>
          <p:cNvPr id="151" name="Téglalap 150">
            <a:extLst>
              <a:ext uri="{FF2B5EF4-FFF2-40B4-BE49-F238E27FC236}">
                <a16:creationId xmlns:a16="http://schemas.microsoft.com/office/drawing/2014/main" id="{2D216B60-C351-4EF7-AADF-19DAEC1B576D}"/>
              </a:ext>
            </a:extLst>
          </p:cNvPr>
          <p:cNvSpPr/>
          <p:nvPr/>
        </p:nvSpPr>
        <p:spPr bwMode="auto">
          <a:xfrm>
            <a:off x="5067619" y="2785365"/>
            <a:ext cx="128352" cy="379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Téglalap 151">
            <a:extLst>
              <a:ext uri="{FF2B5EF4-FFF2-40B4-BE49-F238E27FC236}">
                <a16:creationId xmlns:a16="http://schemas.microsoft.com/office/drawing/2014/main" id="{134A8E84-EAC9-4744-ADAF-216C182B211D}"/>
              </a:ext>
            </a:extLst>
          </p:cNvPr>
          <p:cNvSpPr/>
          <p:nvPr/>
        </p:nvSpPr>
        <p:spPr bwMode="auto">
          <a:xfrm>
            <a:off x="5060018" y="3315629"/>
            <a:ext cx="134151" cy="466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" name="Line 42">
            <a:extLst>
              <a:ext uri="{FF2B5EF4-FFF2-40B4-BE49-F238E27FC236}">
                <a16:creationId xmlns:a16="http://schemas.microsoft.com/office/drawing/2014/main" id="{0D225711-9C9B-4D1F-AA89-39A46599A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6884" y="3487100"/>
            <a:ext cx="319829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" name="Text Box 13">
            <a:extLst>
              <a:ext uri="{FF2B5EF4-FFF2-40B4-BE49-F238E27FC236}">
                <a16:creationId xmlns:a16="http://schemas.microsoft.com/office/drawing/2014/main" id="{577A4538-974C-425F-98C4-444024EA2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198" y="2657572"/>
            <a:ext cx="63010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riaszt</a:t>
            </a:r>
          </a:p>
        </p:txBody>
      </p:sp>
      <p:sp>
        <p:nvSpPr>
          <p:cNvPr id="155" name="Text Box 13">
            <a:extLst>
              <a:ext uri="{FF2B5EF4-FFF2-40B4-BE49-F238E27FC236}">
                <a16:creationId xmlns:a16="http://schemas.microsoft.com/office/drawing/2014/main" id="{1E71C6B4-DA11-4512-8D22-B9540C86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198" y="3177333"/>
            <a:ext cx="524503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leáll</a:t>
            </a:r>
          </a:p>
        </p:txBody>
      </p:sp>
      <p:sp>
        <p:nvSpPr>
          <p:cNvPr id="156" name="Text Box 13">
            <a:extLst>
              <a:ext uri="{FF2B5EF4-FFF2-40B4-BE49-F238E27FC236}">
                <a16:creationId xmlns:a16="http://schemas.microsoft.com/office/drawing/2014/main" id="{DCF6D1B3-ED69-4C38-810A-F98ADA5A1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04" y="2956506"/>
            <a:ext cx="78547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kikapcs</a:t>
            </a:r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" name="Téglalap 157">
            <a:extLst>
              <a:ext uri="{FF2B5EF4-FFF2-40B4-BE49-F238E27FC236}">
                <a16:creationId xmlns:a16="http://schemas.microsoft.com/office/drawing/2014/main" id="{40352F7B-BF7B-4312-9B38-84E99B246BA8}"/>
              </a:ext>
            </a:extLst>
          </p:cNvPr>
          <p:cNvSpPr/>
          <p:nvPr/>
        </p:nvSpPr>
        <p:spPr bwMode="auto">
          <a:xfrm>
            <a:off x="6755972" y="3691180"/>
            <a:ext cx="132501" cy="2889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1" name="Line 42">
            <a:extLst>
              <a:ext uri="{FF2B5EF4-FFF2-40B4-BE49-F238E27FC236}">
                <a16:creationId xmlns:a16="http://schemas.microsoft.com/office/drawing/2014/main" id="{58DD5EE3-90D8-48AB-8F31-B081DC0F0E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7515" y="3710874"/>
            <a:ext cx="156313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1CC5A18E-93B0-46B1-8FFA-AA8210E22802}"/>
              </a:ext>
            </a:extLst>
          </p:cNvPr>
          <p:cNvSpPr txBox="1"/>
          <p:nvPr/>
        </p:nvSpPr>
        <p:spPr>
          <a:xfrm>
            <a:off x="8396915" y="3290592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163" name="Téglalap 162">
            <a:extLst>
              <a:ext uri="{FF2B5EF4-FFF2-40B4-BE49-F238E27FC236}">
                <a16:creationId xmlns:a16="http://schemas.microsoft.com/office/drawing/2014/main" id="{BDCE5524-B652-4947-8942-FFB164128059}"/>
              </a:ext>
            </a:extLst>
          </p:cNvPr>
          <p:cNvSpPr/>
          <p:nvPr/>
        </p:nvSpPr>
        <p:spPr bwMode="auto">
          <a:xfrm>
            <a:off x="3438203" y="3810313"/>
            <a:ext cx="148852" cy="3928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6" name="Téglalap 165">
            <a:extLst>
              <a:ext uri="{FF2B5EF4-FFF2-40B4-BE49-F238E27FC236}">
                <a16:creationId xmlns:a16="http://schemas.microsoft.com/office/drawing/2014/main" id="{96F20446-BA4E-44FB-99C7-B49242FEA8FA}"/>
              </a:ext>
            </a:extLst>
          </p:cNvPr>
          <p:cNvSpPr/>
          <p:nvPr/>
        </p:nvSpPr>
        <p:spPr bwMode="auto">
          <a:xfrm>
            <a:off x="562027" y="3838684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7" name="Line 42">
            <a:extLst>
              <a:ext uri="{FF2B5EF4-FFF2-40B4-BE49-F238E27FC236}">
                <a16:creationId xmlns:a16="http://schemas.microsoft.com/office/drawing/2014/main" id="{1F74869F-EBC7-477E-9076-275574009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194" y="3929811"/>
            <a:ext cx="276834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8" name="Text Box 13">
            <a:extLst>
              <a:ext uri="{FF2B5EF4-FFF2-40B4-BE49-F238E27FC236}">
                <a16:creationId xmlns:a16="http://schemas.microsoft.com/office/drawing/2014/main" id="{E021020C-7A0A-4859-A426-5B2748232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791" y="3643227"/>
            <a:ext cx="43293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zár</a:t>
            </a:r>
          </a:p>
        </p:txBody>
      </p:sp>
      <p:sp>
        <p:nvSpPr>
          <p:cNvPr id="169" name="Téglalap 168">
            <a:extLst>
              <a:ext uri="{FF2B5EF4-FFF2-40B4-BE49-F238E27FC236}">
                <a16:creationId xmlns:a16="http://schemas.microsoft.com/office/drawing/2014/main" id="{D85B1784-6AE8-49D6-A032-6E90A83E1639}"/>
              </a:ext>
            </a:extLst>
          </p:cNvPr>
          <p:cNvSpPr/>
          <p:nvPr/>
        </p:nvSpPr>
        <p:spPr bwMode="auto">
          <a:xfrm>
            <a:off x="1750763" y="4335473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0" name="Line 42">
            <a:extLst>
              <a:ext uri="{FF2B5EF4-FFF2-40B4-BE49-F238E27FC236}">
                <a16:creationId xmlns:a16="http://schemas.microsoft.com/office/drawing/2014/main" id="{D809B20D-FF9B-410D-BEC1-F6B46E64D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775" y="4426722"/>
            <a:ext cx="102531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1" name="Text Box 13">
            <a:extLst>
              <a:ext uri="{FF2B5EF4-FFF2-40B4-BE49-F238E27FC236}">
                <a16:creationId xmlns:a16="http://schemas.microsoft.com/office/drawing/2014/main" id="{AAB18935-4415-4699-8C96-8B11015C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613" y="4165061"/>
            <a:ext cx="63190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élesít</a:t>
            </a:r>
          </a:p>
        </p:txBody>
      </p:sp>
      <p:sp>
        <p:nvSpPr>
          <p:cNvPr id="172" name="Téglalap 171">
            <a:extLst>
              <a:ext uri="{FF2B5EF4-FFF2-40B4-BE49-F238E27FC236}">
                <a16:creationId xmlns:a16="http://schemas.microsoft.com/office/drawing/2014/main" id="{831B9C69-BD9F-4CBD-8098-1C8B6A10FF84}"/>
              </a:ext>
            </a:extLst>
          </p:cNvPr>
          <p:cNvSpPr/>
          <p:nvPr/>
        </p:nvSpPr>
        <p:spPr bwMode="auto">
          <a:xfrm>
            <a:off x="5077614" y="4422745"/>
            <a:ext cx="128352" cy="379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9" name="Line 42">
            <a:extLst>
              <a:ext uri="{FF2B5EF4-FFF2-40B4-BE49-F238E27FC236}">
                <a16:creationId xmlns:a16="http://schemas.microsoft.com/office/drawing/2014/main" id="{160626C0-46CE-472E-A5FF-6FD4D950C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7197" y="4497177"/>
            <a:ext cx="320824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Téglalap 199">
            <a:extLst>
              <a:ext uri="{FF2B5EF4-FFF2-40B4-BE49-F238E27FC236}">
                <a16:creationId xmlns:a16="http://schemas.microsoft.com/office/drawing/2014/main" id="{75C333C3-FF54-470E-B3E6-11644F886B8C}"/>
              </a:ext>
            </a:extLst>
          </p:cNvPr>
          <p:cNvSpPr/>
          <p:nvPr/>
        </p:nvSpPr>
        <p:spPr bwMode="auto">
          <a:xfrm>
            <a:off x="6773173" y="4557667"/>
            <a:ext cx="132501" cy="2889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7" name="Text Box 13">
            <a:extLst>
              <a:ext uri="{FF2B5EF4-FFF2-40B4-BE49-F238E27FC236}">
                <a16:creationId xmlns:a16="http://schemas.microsoft.com/office/drawing/2014/main" id="{C5C98959-C137-4ABE-8804-304939E2F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6285" y="4286293"/>
            <a:ext cx="72404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aktivál</a:t>
            </a:r>
          </a:p>
        </p:txBody>
      </p:sp>
      <p:sp>
        <p:nvSpPr>
          <p:cNvPr id="218" name="Szövegdoboz 217">
            <a:extLst>
              <a:ext uri="{FF2B5EF4-FFF2-40B4-BE49-F238E27FC236}">
                <a16:creationId xmlns:a16="http://schemas.microsoft.com/office/drawing/2014/main" id="{6FC2C270-348C-4912-9689-AD9DA04B9E08}"/>
              </a:ext>
            </a:extLst>
          </p:cNvPr>
          <p:cNvSpPr txBox="1"/>
          <p:nvPr/>
        </p:nvSpPr>
        <p:spPr>
          <a:xfrm>
            <a:off x="6782554" y="4459657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226" name="Téglalap 225">
            <a:extLst>
              <a:ext uri="{FF2B5EF4-FFF2-40B4-BE49-F238E27FC236}">
                <a16:creationId xmlns:a16="http://schemas.microsoft.com/office/drawing/2014/main" id="{BEB22FC5-5EA4-4F55-8859-59F717514110}"/>
              </a:ext>
            </a:extLst>
          </p:cNvPr>
          <p:cNvSpPr/>
          <p:nvPr/>
        </p:nvSpPr>
        <p:spPr bwMode="auto">
          <a:xfrm>
            <a:off x="572340" y="4352001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7" name="Line 42">
            <a:extLst>
              <a:ext uri="{FF2B5EF4-FFF2-40B4-BE49-F238E27FC236}">
                <a16:creationId xmlns:a16="http://schemas.microsoft.com/office/drawing/2014/main" id="{7AA1BED3-97B1-4D50-BDE2-14E930A29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6302" y="4557665"/>
            <a:ext cx="156313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9" name="Line 42">
            <a:extLst>
              <a:ext uri="{FF2B5EF4-FFF2-40B4-BE49-F238E27FC236}">
                <a16:creationId xmlns:a16="http://schemas.microsoft.com/office/drawing/2014/main" id="{33DD4BE4-D4F1-4956-9684-FD474855A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11" y="5312651"/>
            <a:ext cx="6011254" cy="6449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0" name="Téglalap 229">
            <a:extLst>
              <a:ext uri="{FF2B5EF4-FFF2-40B4-BE49-F238E27FC236}">
                <a16:creationId xmlns:a16="http://schemas.microsoft.com/office/drawing/2014/main" id="{3E72B7BB-69B7-46CC-9C5C-ADEF24907D59}"/>
              </a:ext>
            </a:extLst>
          </p:cNvPr>
          <p:cNvSpPr/>
          <p:nvPr/>
        </p:nvSpPr>
        <p:spPr bwMode="auto">
          <a:xfrm>
            <a:off x="5088347" y="5578052"/>
            <a:ext cx="128352" cy="379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Téglalap 231">
            <a:extLst>
              <a:ext uri="{FF2B5EF4-FFF2-40B4-BE49-F238E27FC236}">
                <a16:creationId xmlns:a16="http://schemas.microsoft.com/office/drawing/2014/main" id="{CD28FDF5-7CF8-46A3-90AC-958F28EFE7D1}"/>
              </a:ext>
            </a:extLst>
          </p:cNvPr>
          <p:cNvSpPr/>
          <p:nvPr/>
        </p:nvSpPr>
        <p:spPr bwMode="auto">
          <a:xfrm>
            <a:off x="6765714" y="5250784"/>
            <a:ext cx="153560" cy="40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Téglalap 234">
            <a:extLst>
              <a:ext uri="{FF2B5EF4-FFF2-40B4-BE49-F238E27FC236}">
                <a16:creationId xmlns:a16="http://schemas.microsoft.com/office/drawing/2014/main" id="{2233B903-BB6D-4F2D-86AA-988206289F19}"/>
              </a:ext>
            </a:extLst>
          </p:cNvPr>
          <p:cNvSpPr/>
          <p:nvPr/>
        </p:nvSpPr>
        <p:spPr bwMode="auto">
          <a:xfrm>
            <a:off x="564511" y="5222737"/>
            <a:ext cx="131166" cy="359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Text Box 13">
            <a:extLst>
              <a:ext uri="{FF2B5EF4-FFF2-40B4-BE49-F238E27FC236}">
                <a16:creationId xmlns:a16="http://schemas.microsoft.com/office/drawing/2014/main" id="{55C13D57-7565-4956-B492-2200BABCE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04" y="4092353"/>
            <a:ext cx="85600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 err="1">
                <a:ea typeface="Arial Unicode MS" pitchFamily="34" charset="-128"/>
                <a:cs typeface="Arial Unicode MS" pitchFamily="34" charset="-128"/>
              </a:rPr>
              <a:t>bekapcs</a:t>
            </a:r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Text Box 13">
            <a:extLst>
              <a:ext uri="{FF2B5EF4-FFF2-40B4-BE49-F238E27FC236}">
                <a16:creationId xmlns:a16="http://schemas.microsoft.com/office/drawing/2014/main" id="{E125E4F7-AF7C-4A75-B8DE-7C82482C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7176" y="4980549"/>
            <a:ext cx="736933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mozog</a:t>
            </a:r>
          </a:p>
        </p:txBody>
      </p:sp>
      <p:sp>
        <p:nvSpPr>
          <p:cNvPr id="239" name="Line 42">
            <a:extLst>
              <a:ext uri="{FF2B5EF4-FFF2-40B4-BE49-F238E27FC236}">
                <a16:creationId xmlns:a16="http://schemas.microsoft.com/office/drawing/2014/main" id="{12A1DE79-664E-40A3-BF99-F9506C453E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32785" y="5658002"/>
            <a:ext cx="15154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Text Box 13">
            <a:extLst>
              <a:ext uri="{FF2B5EF4-FFF2-40B4-BE49-F238E27FC236}">
                <a16:creationId xmlns:a16="http://schemas.microsoft.com/office/drawing/2014/main" id="{ABEF123F-6241-45D8-A4B9-922D270DA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437" y="5367966"/>
            <a:ext cx="565796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jelez</a:t>
            </a:r>
          </a:p>
        </p:txBody>
      </p:sp>
      <p:sp>
        <p:nvSpPr>
          <p:cNvPr id="241" name="Line 42">
            <a:extLst>
              <a:ext uri="{FF2B5EF4-FFF2-40B4-BE49-F238E27FC236}">
                <a16:creationId xmlns:a16="http://schemas.microsoft.com/office/drawing/2014/main" id="{13906CB8-636B-4AA6-9384-2E53EBA7D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785" y="5893635"/>
            <a:ext cx="3135536" cy="8914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hu-HU" sz="1600" dirty="0"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3" name="Összekötő: szögletes 242">
            <a:extLst>
              <a:ext uri="{FF2B5EF4-FFF2-40B4-BE49-F238E27FC236}">
                <a16:creationId xmlns:a16="http://schemas.microsoft.com/office/drawing/2014/main" id="{D4DBD617-0627-42AC-84F0-889811737F88}"/>
              </a:ext>
            </a:extLst>
          </p:cNvPr>
          <p:cNvCxnSpPr>
            <a:cxnSpLocks/>
            <a:stCxn id="245" idx="3"/>
            <a:endCxn id="249" idx="3"/>
          </p:cNvCxnSpPr>
          <p:nvPr/>
        </p:nvCxnSpPr>
        <p:spPr>
          <a:xfrm flipH="1">
            <a:off x="8522115" y="5902568"/>
            <a:ext cx="13973" cy="282820"/>
          </a:xfrm>
          <a:prstGeom prst="bentConnector3">
            <a:avLst>
              <a:gd name="adj1" fmla="val -1636012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églalap 243">
            <a:extLst>
              <a:ext uri="{FF2B5EF4-FFF2-40B4-BE49-F238E27FC236}">
                <a16:creationId xmlns:a16="http://schemas.microsoft.com/office/drawing/2014/main" id="{6AD5A235-39CF-4B13-B507-2D5F21D9B8FB}"/>
              </a:ext>
            </a:extLst>
          </p:cNvPr>
          <p:cNvSpPr/>
          <p:nvPr/>
        </p:nvSpPr>
        <p:spPr bwMode="auto">
          <a:xfrm>
            <a:off x="8390962" y="5835296"/>
            <a:ext cx="140296" cy="4245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2944" tIns="41472" rIns="82944" bIns="41472" numCol="1" rtlCol="0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" name="Szövegdoboz 244">
            <a:extLst>
              <a:ext uri="{FF2B5EF4-FFF2-40B4-BE49-F238E27FC236}">
                <a16:creationId xmlns:a16="http://schemas.microsoft.com/office/drawing/2014/main" id="{EB788126-2151-4F8C-85BF-0DA54221520C}"/>
              </a:ext>
            </a:extLst>
          </p:cNvPr>
          <p:cNvSpPr txBox="1"/>
          <p:nvPr/>
        </p:nvSpPr>
        <p:spPr>
          <a:xfrm>
            <a:off x="8396915" y="5717902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249" name="Szövegdoboz 248">
            <a:extLst>
              <a:ext uri="{FF2B5EF4-FFF2-40B4-BE49-F238E27FC236}">
                <a16:creationId xmlns:a16="http://schemas.microsoft.com/office/drawing/2014/main" id="{D81463FE-6A79-450D-A66D-F74CD5B974AA}"/>
              </a:ext>
            </a:extLst>
          </p:cNvPr>
          <p:cNvSpPr txBox="1"/>
          <p:nvPr/>
        </p:nvSpPr>
        <p:spPr>
          <a:xfrm>
            <a:off x="8382942" y="6000722"/>
            <a:ext cx="13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259" name="Text Box 13">
            <a:extLst>
              <a:ext uri="{FF2B5EF4-FFF2-40B4-BE49-F238E27FC236}">
                <a16:creationId xmlns:a16="http://schemas.microsoft.com/office/drawing/2014/main" id="{D22598AD-19BE-4EE5-B61C-141F660B8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323" y="5563995"/>
            <a:ext cx="630109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dirty="0">
                <a:ea typeface="Arial Unicode MS" pitchFamily="34" charset="-128"/>
                <a:cs typeface="Arial Unicode MS" pitchFamily="34" charset="-128"/>
              </a:rPr>
              <a:t>riaszt</a:t>
            </a:r>
          </a:p>
        </p:txBody>
      </p:sp>
      <p:sp>
        <p:nvSpPr>
          <p:cNvPr id="260" name="Cím 1">
            <a:extLst>
              <a:ext uri="{FF2B5EF4-FFF2-40B4-BE49-F238E27FC236}">
                <a16:creationId xmlns:a16="http://schemas.microsoft.com/office/drawing/2014/main" id="{78027A94-2D28-45C9-ADCD-7605BF31AAA3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accent1"/>
                </a:solidFill>
              </a:rPr>
              <a:t>Szekvenciadiagram (2 eset)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69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animBg="1"/>
      <p:bldP spid="178" grpId="0"/>
      <p:bldP spid="179" grpId="0" animBg="1"/>
      <p:bldP spid="181" grpId="0" animBg="1"/>
      <p:bldP spid="183" grpId="0" animBg="1"/>
      <p:bldP spid="184" grpId="0"/>
      <p:bldP spid="185" grpId="0" animBg="1"/>
      <p:bldP spid="186" grpId="0" animBg="1"/>
      <p:bldP spid="187" grpId="0"/>
      <p:bldP spid="208" grpId="0" animBg="1"/>
      <p:bldP spid="209" grpId="0"/>
      <p:bldP spid="109" grpId="0" animBg="1"/>
      <p:bldP spid="123" grpId="0" animBg="1"/>
      <p:bldP spid="124" grpId="0"/>
      <p:bldP spid="132" grpId="0" animBg="1"/>
      <p:bldP spid="143" grpId="0" animBg="1"/>
      <p:bldP spid="144" grpId="0" animBg="1"/>
      <p:bldP spid="145" grpId="0"/>
      <p:bldP spid="146" grpId="0" animBg="1"/>
      <p:bldP spid="147" grpId="0" animBg="1"/>
      <p:bldP spid="148" grpId="0" animBg="1"/>
      <p:bldP spid="149" grpId="0" animBg="1"/>
      <p:bldP spid="150" grpId="0"/>
      <p:bldP spid="151" grpId="0" animBg="1"/>
      <p:bldP spid="152" grpId="0" animBg="1"/>
      <p:bldP spid="153" grpId="0" animBg="1"/>
      <p:bldP spid="154" grpId="0"/>
      <p:bldP spid="155" grpId="0"/>
      <p:bldP spid="156" grpId="0"/>
      <p:bldP spid="158" grpId="0" animBg="1"/>
      <p:bldP spid="161" grpId="0" animBg="1"/>
      <p:bldP spid="163" grpId="0" animBg="1"/>
      <p:bldP spid="166" grpId="0" animBg="1"/>
      <p:bldP spid="167" grpId="0" animBg="1"/>
      <p:bldP spid="168" grpId="0"/>
      <p:bldP spid="169" grpId="0" animBg="1"/>
      <p:bldP spid="170" grpId="0" animBg="1"/>
      <p:bldP spid="171" grpId="0"/>
      <p:bldP spid="172" grpId="0" animBg="1"/>
      <p:bldP spid="199" grpId="0" animBg="1"/>
      <p:bldP spid="200" grpId="0" animBg="1"/>
      <p:bldP spid="217" grpId="0"/>
      <p:bldP spid="226" grpId="0" animBg="1"/>
      <p:bldP spid="227" grpId="0" animBg="1"/>
      <p:bldP spid="229" grpId="0" animBg="1"/>
      <p:bldP spid="230" grpId="0" animBg="1"/>
      <p:bldP spid="232" grpId="0" animBg="1"/>
      <p:bldP spid="235" grpId="0" animBg="1"/>
      <p:bldP spid="237" grpId="0"/>
      <p:bldP spid="238" grpId="0"/>
      <p:bldP spid="239" grpId="0" animBg="1"/>
      <p:bldP spid="240" grpId="0"/>
      <p:bldP spid="241" grpId="0" animBg="1"/>
      <p:bldP spid="244" grpId="0" animBg="1"/>
      <p:bldP spid="2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ekerekített téglalap 6">
            <a:extLst>
              <a:ext uri="{FF2B5EF4-FFF2-40B4-BE49-F238E27FC236}">
                <a16:creationId xmlns:a16="http://schemas.microsoft.com/office/drawing/2014/main" id="{4E72D1E6-BECB-4B41-9A51-512A1D657713}"/>
              </a:ext>
            </a:extLst>
          </p:cNvPr>
          <p:cNvSpPr/>
          <p:nvPr/>
        </p:nvSpPr>
        <p:spPr>
          <a:xfrm>
            <a:off x="342900" y="1295401"/>
            <a:ext cx="8458200" cy="43434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77" name="Egyenes összekötő 76">
            <a:extLst>
              <a:ext uri="{FF2B5EF4-FFF2-40B4-BE49-F238E27FC236}">
                <a16:creationId xmlns:a16="http://schemas.microsoft.com/office/drawing/2014/main" id="{198C2822-E253-47FE-9708-51521BA4594E}"/>
              </a:ext>
            </a:extLst>
          </p:cNvPr>
          <p:cNvCxnSpPr>
            <a:cxnSpLocks/>
          </p:cNvCxnSpPr>
          <p:nvPr/>
        </p:nvCxnSpPr>
        <p:spPr>
          <a:xfrm>
            <a:off x="342900" y="1862473"/>
            <a:ext cx="846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Rendszer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r>
              <a:rPr lang="hu-HU" dirty="0">
                <a:solidFill>
                  <a:schemeClr val="accent1"/>
                </a:solidFill>
              </a:rPr>
              <a:t> I. változat</a:t>
            </a:r>
            <a:endParaRPr lang="en-US" dirty="0"/>
          </a:p>
        </p:txBody>
      </p:sp>
      <p:sp>
        <p:nvSpPr>
          <p:cNvPr id="19" name="Dia számának helye 4">
            <a:extLst>
              <a:ext uri="{FF2B5EF4-FFF2-40B4-BE49-F238E27FC236}">
                <a16:creationId xmlns:a16="http://schemas.microsoft.com/office/drawing/2014/main" id="{6D4C0C63-5E92-4D17-9CA6-4EAD39E1A219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0" name="Élőláb helye 11">
            <a:extLst>
              <a:ext uri="{FF2B5EF4-FFF2-40B4-BE49-F238E27FC236}">
                <a16:creationId xmlns:a16="http://schemas.microsoft.com/office/drawing/2014/main" id="{A9778EC5-8696-4E91-9539-26A1907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E4BA2B9-1636-4CB0-8502-C8908D2E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8</a:t>
            </a:fld>
            <a:endParaRPr lang="en-US"/>
          </a:p>
        </p:txBody>
      </p:sp>
      <p:sp>
        <p:nvSpPr>
          <p:cNvPr id="21" name="Lekerekített téglalap 6">
            <a:extLst>
              <a:ext uri="{FF2B5EF4-FFF2-40B4-BE49-F238E27FC236}">
                <a16:creationId xmlns:a16="http://schemas.microsoft.com/office/drawing/2014/main" id="{62D16823-32DA-44A2-A03E-6202B9056C49}"/>
              </a:ext>
            </a:extLst>
          </p:cNvPr>
          <p:cNvSpPr/>
          <p:nvPr/>
        </p:nvSpPr>
        <p:spPr>
          <a:xfrm>
            <a:off x="1155857" y="2082737"/>
            <a:ext cx="1929158" cy="30905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ajtó</a:t>
            </a:r>
            <a:r>
              <a:rPr lang="hu-HU" b="1" baseline="-25000" dirty="0">
                <a:solidFill>
                  <a:schemeClr val="tx1"/>
                </a:solidFill>
              </a:rPr>
              <a:t>i</a:t>
            </a:r>
            <a:r>
              <a:rPr lang="hu-HU" b="1" dirty="0">
                <a:solidFill>
                  <a:schemeClr val="tx1"/>
                </a:solidFill>
              </a:rPr>
              <a:t>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EE279938-DCF6-4F26-927C-2A0F2D26B6A8}"/>
              </a:ext>
            </a:extLst>
          </p:cNvPr>
          <p:cNvCxnSpPr>
            <a:cxnSpLocks/>
          </p:cNvCxnSpPr>
          <p:nvPr/>
        </p:nvCxnSpPr>
        <p:spPr>
          <a:xfrm>
            <a:off x="1155857" y="2601847"/>
            <a:ext cx="1929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kerekített téglalap 9">
            <a:extLst>
              <a:ext uri="{FF2B5EF4-FFF2-40B4-BE49-F238E27FC236}">
                <a16:creationId xmlns:a16="http://schemas.microsoft.com/office/drawing/2014/main" id="{7844E73B-804B-4143-923B-8F8CE62D2E84}"/>
              </a:ext>
            </a:extLst>
          </p:cNvPr>
          <p:cNvSpPr/>
          <p:nvPr/>
        </p:nvSpPr>
        <p:spPr>
          <a:xfrm>
            <a:off x="1807414" y="2669267"/>
            <a:ext cx="987007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zárva</a:t>
            </a:r>
          </a:p>
        </p:txBody>
      </p:sp>
      <p:sp>
        <p:nvSpPr>
          <p:cNvPr id="26" name="Ellipszis 25">
            <a:extLst>
              <a:ext uri="{FF2B5EF4-FFF2-40B4-BE49-F238E27FC236}">
                <a16:creationId xmlns:a16="http://schemas.microsoft.com/office/drawing/2014/main" id="{5BAE46EB-C493-4F78-A082-EC323A649288}"/>
              </a:ext>
            </a:extLst>
          </p:cNvPr>
          <p:cNvSpPr/>
          <p:nvPr/>
        </p:nvSpPr>
        <p:spPr>
          <a:xfrm>
            <a:off x="1287908" y="2848647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3AD687B5-60C9-4167-95E5-5497E33384C9}"/>
              </a:ext>
            </a:extLst>
          </p:cNvPr>
          <p:cNvCxnSpPr>
            <a:cxnSpLocks/>
            <a:stCxn id="26" idx="6"/>
            <a:endCxn id="24" idx="1"/>
          </p:cNvCxnSpPr>
          <p:nvPr/>
        </p:nvCxnSpPr>
        <p:spPr>
          <a:xfrm>
            <a:off x="1503932" y="2956659"/>
            <a:ext cx="30348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E786593B-BEAA-4A2C-B809-3AD0000E86F7}"/>
              </a:ext>
            </a:extLst>
          </p:cNvPr>
          <p:cNvCxnSpPr>
            <a:cxnSpLocks/>
          </p:cNvCxnSpPr>
          <p:nvPr/>
        </p:nvCxnSpPr>
        <p:spPr>
          <a:xfrm>
            <a:off x="2613760" y="3244051"/>
            <a:ext cx="234" cy="99457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kerekített téglalap 16">
            <a:extLst>
              <a:ext uri="{FF2B5EF4-FFF2-40B4-BE49-F238E27FC236}">
                <a16:creationId xmlns:a16="http://schemas.microsoft.com/office/drawing/2014/main" id="{474F0C00-F6AC-4FD1-B21E-74DA66A214A8}"/>
              </a:ext>
            </a:extLst>
          </p:cNvPr>
          <p:cNvSpPr/>
          <p:nvPr/>
        </p:nvSpPr>
        <p:spPr>
          <a:xfrm>
            <a:off x="1807414" y="4253453"/>
            <a:ext cx="963393" cy="574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nyitva</a:t>
            </a:r>
            <a:endParaRPr lang="hu-HU" dirty="0">
              <a:solidFill>
                <a:schemeClr val="tx1"/>
              </a:solidFill>
              <a:ea typeface="Cambria Math" pitchFamily="18" charset="0"/>
            </a:endParaRP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27525EF7-9A63-4C13-835A-ADEE83360937}"/>
              </a:ext>
            </a:extLst>
          </p:cNvPr>
          <p:cNvCxnSpPr>
            <a:cxnSpLocks/>
          </p:cNvCxnSpPr>
          <p:nvPr/>
        </p:nvCxnSpPr>
        <p:spPr>
          <a:xfrm flipV="1">
            <a:off x="2110997" y="3257262"/>
            <a:ext cx="0" cy="100583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F4E9D310-CCA1-4646-97A6-F87E9D6091E0}"/>
              </a:ext>
            </a:extLst>
          </p:cNvPr>
          <p:cNvSpPr txBox="1"/>
          <p:nvPr/>
        </p:nvSpPr>
        <p:spPr>
          <a:xfrm>
            <a:off x="2562352" y="3487840"/>
            <a:ext cx="462947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zár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E2A0485-5F0C-47E8-B24B-81F8522E892F}"/>
              </a:ext>
            </a:extLst>
          </p:cNvPr>
          <p:cNvSpPr txBox="1"/>
          <p:nvPr/>
        </p:nvSpPr>
        <p:spPr>
          <a:xfrm>
            <a:off x="1568417" y="3486066"/>
            <a:ext cx="58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nyit</a:t>
            </a:r>
            <a:r>
              <a:rPr lang="hu-HU" b="1" dirty="0">
                <a:ea typeface="Cambria Math" pitchFamily="18" charset="0"/>
              </a:rPr>
              <a:t> </a:t>
            </a:r>
            <a:endParaRPr lang="hu-HU" dirty="0">
              <a:ea typeface="Cambria Math" pitchFamily="18" charset="0"/>
            </a:endParaRP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B238603B-FA43-49ED-8BB7-E5C466B87744}"/>
              </a:ext>
            </a:extLst>
          </p:cNvPr>
          <p:cNvSpPr txBox="1"/>
          <p:nvPr/>
        </p:nvSpPr>
        <p:spPr>
          <a:xfrm>
            <a:off x="2698914" y="442756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56E97CEB-CF22-4E40-9FDB-293B79DCA049}"/>
              </a:ext>
            </a:extLst>
          </p:cNvPr>
          <p:cNvSpPr txBox="1"/>
          <p:nvPr/>
        </p:nvSpPr>
        <p:spPr>
          <a:xfrm>
            <a:off x="1807415" y="446201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45" name="Lekerekített téglalap 6">
            <a:extLst>
              <a:ext uri="{FF2B5EF4-FFF2-40B4-BE49-F238E27FC236}">
                <a16:creationId xmlns:a16="http://schemas.microsoft.com/office/drawing/2014/main" id="{6654EB11-BAAF-4076-A6AD-7E2A2D8AF881}"/>
              </a:ext>
            </a:extLst>
          </p:cNvPr>
          <p:cNvSpPr/>
          <p:nvPr/>
        </p:nvSpPr>
        <p:spPr>
          <a:xfrm>
            <a:off x="3891362" y="2091073"/>
            <a:ext cx="4672074" cy="30453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riasztó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47" name="Egyenes összekötő 46">
            <a:extLst>
              <a:ext uri="{FF2B5EF4-FFF2-40B4-BE49-F238E27FC236}">
                <a16:creationId xmlns:a16="http://schemas.microsoft.com/office/drawing/2014/main" id="{5637F977-E80D-42BF-8E1D-5AE696ADA900}"/>
              </a:ext>
            </a:extLst>
          </p:cNvPr>
          <p:cNvCxnSpPr>
            <a:cxnSpLocks/>
          </p:cNvCxnSpPr>
          <p:nvPr/>
        </p:nvCxnSpPr>
        <p:spPr>
          <a:xfrm>
            <a:off x="3891362" y="2610183"/>
            <a:ext cx="46720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ekerekített téglalap 9">
            <a:extLst>
              <a:ext uri="{FF2B5EF4-FFF2-40B4-BE49-F238E27FC236}">
                <a16:creationId xmlns:a16="http://schemas.microsoft.com/office/drawing/2014/main" id="{93196095-7563-4093-B63E-C86E7C2CA314}"/>
              </a:ext>
            </a:extLst>
          </p:cNvPr>
          <p:cNvSpPr/>
          <p:nvPr/>
        </p:nvSpPr>
        <p:spPr>
          <a:xfrm>
            <a:off x="5070679" y="2687482"/>
            <a:ext cx="1106869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passzív</a:t>
            </a:r>
          </a:p>
        </p:txBody>
      </p:sp>
      <p:sp>
        <p:nvSpPr>
          <p:cNvPr id="49" name="Ellipszis 48">
            <a:extLst>
              <a:ext uri="{FF2B5EF4-FFF2-40B4-BE49-F238E27FC236}">
                <a16:creationId xmlns:a16="http://schemas.microsoft.com/office/drawing/2014/main" id="{47CAE32A-29B4-46B1-AF80-96E676C2167E}"/>
              </a:ext>
            </a:extLst>
          </p:cNvPr>
          <p:cNvSpPr/>
          <p:nvPr/>
        </p:nvSpPr>
        <p:spPr>
          <a:xfrm>
            <a:off x="4158082" y="2866863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2E13D8F4-C447-49AE-8258-019504B5BC66}"/>
              </a:ext>
            </a:extLst>
          </p:cNvPr>
          <p:cNvCxnSpPr>
            <a:cxnSpLocks/>
            <a:stCxn id="49" idx="6"/>
            <a:endCxn id="48" idx="1"/>
          </p:cNvCxnSpPr>
          <p:nvPr/>
        </p:nvCxnSpPr>
        <p:spPr>
          <a:xfrm>
            <a:off x="4374106" y="2974875"/>
            <a:ext cx="69657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A5E9E4C1-5D6F-410C-BE8A-E57B2DCC63C5}"/>
              </a:ext>
            </a:extLst>
          </p:cNvPr>
          <p:cNvCxnSpPr>
            <a:cxnSpLocks/>
          </p:cNvCxnSpPr>
          <p:nvPr/>
        </p:nvCxnSpPr>
        <p:spPr>
          <a:xfrm>
            <a:off x="5943600" y="3267133"/>
            <a:ext cx="0" cy="99596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>
            <a:extLst>
              <a:ext uri="{FF2B5EF4-FFF2-40B4-BE49-F238E27FC236}">
                <a16:creationId xmlns:a16="http://schemas.microsoft.com/office/drawing/2014/main" id="{832FADF7-AC69-4EF4-B744-302075ABBA16}"/>
              </a:ext>
            </a:extLst>
          </p:cNvPr>
          <p:cNvCxnSpPr>
            <a:cxnSpLocks/>
          </p:cNvCxnSpPr>
          <p:nvPr/>
        </p:nvCxnSpPr>
        <p:spPr>
          <a:xfrm flipV="1">
            <a:off x="5410200" y="3265995"/>
            <a:ext cx="0" cy="99709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E61190C4-CD10-4C25-99A9-656068682A47}"/>
              </a:ext>
            </a:extLst>
          </p:cNvPr>
          <p:cNvSpPr txBox="1"/>
          <p:nvPr/>
        </p:nvSpPr>
        <p:spPr>
          <a:xfrm>
            <a:off x="5898048" y="3600132"/>
            <a:ext cx="714298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felold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A92DFC69-F52F-461A-BC5C-1BE4ACEAEBCF}"/>
              </a:ext>
            </a:extLst>
          </p:cNvPr>
          <p:cNvSpPr txBox="1"/>
          <p:nvPr/>
        </p:nvSpPr>
        <p:spPr>
          <a:xfrm>
            <a:off x="4196158" y="3590448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élesít</a:t>
            </a:r>
            <a:r>
              <a:rPr lang="hu-HU" b="1" dirty="0">
                <a:ea typeface="Cambria Math" pitchFamily="18" charset="0"/>
              </a:rPr>
              <a:t> </a:t>
            </a:r>
            <a:r>
              <a:rPr lang="hu-HU" dirty="0">
                <a:ea typeface="Cambria Math" pitchFamily="18" charset="0"/>
              </a:rPr>
              <a:t>[</a:t>
            </a:r>
            <a:r>
              <a:rPr lang="hu-HU" dirty="0">
                <a:latin typeface="Cambria Math" panose="02040503050406030204" pitchFamily="18" charset="0"/>
                <a:ea typeface="Cambria Math" panose="02040503050406030204" pitchFamily="18" charset="0"/>
              </a:rPr>
              <a:t>felt]</a:t>
            </a:r>
            <a:endParaRPr lang="hu-HU" dirty="0">
              <a:ea typeface="Cambria Math" pitchFamily="18" charset="0"/>
            </a:endParaRPr>
          </a:p>
        </p:txBody>
      </p:sp>
      <p:sp>
        <p:nvSpPr>
          <p:cNvPr id="57" name="Lekerekített téglalap 9">
            <a:extLst>
              <a:ext uri="{FF2B5EF4-FFF2-40B4-BE49-F238E27FC236}">
                <a16:creationId xmlns:a16="http://schemas.microsoft.com/office/drawing/2014/main" id="{CA208C5F-1A49-420D-8088-12B291C54EE8}"/>
              </a:ext>
            </a:extLst>
          </p:cNvPr>
          <p:cNvSpPr/>
          <p:nvPr/>
        </p:nvSpPr>
        <p:spPr>
          <a:xfrm>
            <a:off x="5120530" y="4253454"/>
            <a:ext cx="1106868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aktív</a:t>
            </a:r>
          </a:p>
        </p:txBody>
      </p:sp>
      <p:sp>
        <p:nvSpPr>
          <p:cNvPr id="60" name="Lekerekített téglalap 9">
            <a:extLst>
              <a:ext uri="{FF2B5EF4-FFF2-40B4-BE49-F238E27FC236}">
                <a16:creationId xmlns:a16="http://schemas.microsoft.com/office/drawing/2014/main" id="{B31604DB-C2C4-42F7-9E07-1B15BCF0CA56}"/>
              </a:ext>
            </a:extLst>
          </p:cNvPr>
          <p:cNvSpPr/>
          <p:nvPr/>
        </p:nvSpPr>
        <p:spPr>
          <a:xfrm>
            <a:off x="7281090" y="3332797"/>
            <a:ext cx="1125826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riaszt</a:t>
            </a:r>
          </a:p>
        </p:txBody>
      </p:sp>
      <p:sp>
        <p:nvSpPr>
          <p:cNvPr id="62" name="Szövegdoboz 61">
            <a:extLst>
              <a:ext uri="{FF2B5EF4-FFF2-40B4-BE49-F238E27FC236}">
                <a16:creationId xmlns:a16="http://schemas.microsoft.com/office/drawing/2014/main" id="{91A476F8-7618-4A9D-B849-620F796F0933}"/>
              </a:ext>
            </a:extLst>
          </p:cNvPr>
          <p:cNvSpPr txBox="1"/>
          <p:nvPr/>
        </p:nvSpPr>
        <p:spPr>
          <a:xfrm>
            <a:off x="6996274" y="4186934"/>
            <a:ext cx="804964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nyit</a:t>
            </a:r>
          </a:p>
          <a:p>
            <a:r>
              <a:rPr lang="hu-HU" dirty="0">
                <a:ea typeface="Cambria Math" pitchFamily="18" charset="0"/>
              </a:rPr>
              <a:t>mozog</a:t>
            </a:r>
          </a:p>
        </p:txBody>
      </p:sp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5BBE820C-F4EA-45C7-AA11-88C5E6D0EA00}"/>
              </a:ext>
            </a:extLst>
          </p:cNvPr>
          <p:cNvCxnSpPr>
            <a:cxnSpLocks/>
          </p:cNvCxnSpPr>
          <p:nvPr/>
        </p:nvCxnSpPr>
        <p:spPr>
          <a:xfrm>
            <a:off x="3656897" y="1874086"/>
            <a:ext cx="10819" cy="377632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>
            <a:extLst>
              <a:ext uri="{FF2B5EF4-FFF2-40B4-BE49-F238E27FC236}">
                <a16:creationId xmlns:a16="http://schemas.microsoft.com/office/drawing/2014/main" id="{1B946246-3C54-406F-BA8B-B47FDDFE1D1D}"/>
              </a:ext>
            </a:extLst>
          </p:cNvPr>
          <p:cNvCxnSpPr>
            <a:cxnSpLocks/>
          </p:cNvCxnSpPr>
          <p:nvPr/>
        </p:nvCxnSpPr>
        <p:spPr>
          <a:xfrm>
            <a:off x="990600" y="1850861"/>
            <a:ext cx="0" cy="379955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>
            <a:extLst>
              <a:ext uri="{FF2B5EF4-FFF2-40B4-BE49-F238E27FC236}">
                <a16:creationId xmlns:a16="http://schemas.microsoft.com/office/drawing/2014/main" id="{13F19E59-A7E6-48DE-98CE-A10A2E723B21}"/>
              </a:ext>
            </a:extLst>
          </p:cNvPr>
          <p:cNvCxnSpPr>
            <a:cxnSpLocks/>
          </p:cNvCxnSpPr>
          <p:nvPr/>
        </p:nvCxnSpPr>
        <p:spPr>
          <a:xfrm>
            <a:off x="3254815" y="1874086"/>
            <a:ext cx="10818" cy="377632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Összekötő: szögletes 8">
            <a:extLst>
              <a:ext uri="{FF2B5EF4-FFF2-40B4-BE49-F238E27FC236}">
                <a16:creationId xmlns:a16="http://schemas.microsoft.com/office/drawing/2014/main" id="{9A7328D4-7C61-4254-B998-D2CD2F6EA0AA}"/>
              </a:ext>
            </a:extLst>
          </p:cNvPr>
          <p:cNvCxnSpPr>
            <a:cxnSpLocks/>
            <a:stCxn id="57" idx="3"/>
            <a:endCxn id="60" idx="2"/>
          </p:cNvCxnSpPr>
          <p:nvPr/>
        </p:nvCxnSpPr>
        <p:spPr>
          <a:xfrm flipV="1">
            <a:off x="6227398" y="3907582"/>
            <a:ext cx="1616605" cy="633265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Összekötő: szögletes 63">
            <a:extLst>
              <a:ext uri="{FF2B5EF4-FFF2-40B4-BE49-F238E27FC236}">
                <a16:creationId xmlns:a16="http://schemas.microsoft.com/office/drawing/2014/main" id="{587C9D8E-1944-48C0-98DE-0A3100F261AE}"/>
              </a:ext>
            </a:extLst>
          </p:cNvPr>
          <p:cNvCxnSpPr>
            <a:cxnSpLocks/>
            <a:stCxn id="60" idx="0"/>
            <a:endCxn id="48" idx="3"/>
          </p:cNvCxnSpPr>
          <p:nvPr/>
        </p:nvCxnSpPr>
        <p:spPr>
          <a:xfrm rot="16200000" flipV="1">
            <a:off x="6831815" y="2320608"/>
            <a:ext cx="357922" cy="1666455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>
            <a:extLst>
              <a:ext uri="{FF2B5EF4-FFF2-40B4-BE49-F238E27FC236}">
                <a16:creationId xmlns:a16="http://schemas.microsoft.com/office/drawing/2014/main" id="{A45FA1A6-A686-415F-8DCD-672202F787CD}"/>
              </a:ext>
            </a:extLst>
          </p:cNvPr>
          <p:cNvSpPr txBox="1"/>
          <p:nvPr/>
        </p:nvSpPr>
        <p:spPr>
          <a:xfrm>
            <a:off x="6847971" y="2638421"/>
            <a:ext cx="714298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felold</a:t>
            </a:r>
          </a:p>
        </p:txBody>
      </p:sp>
      <p:sp>
        <p:nvSpPr>
          <p:cNvPr id="78" name="Szövegdoboz 77">
            <a:extLst>
              <a:ext uri="{FF2B5EF4-FFF2-40B4-BE49-F238E27FC236}">
                <a16:creationId xmlns:a16="http://schemas.microsoft.com/office/drawing/2014/main" id="{BCB40215-C74C-4F4E-BB71-EDAD7A7A08DE}"/>
              </a:ext>
            </a:extLst>
          </p:cNvPr>
          <p:cNvSpPr txBox="1"/>
          <p:nvPr/>
        </p:nvSpPr>
        <p:spPr>
          <a:xfrm>
            <a:off x="4196158" y="5159606"/>
            <a:ext cx="230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felt </a:t>
            </a:r>
            <a:r>
              <a:rPr lang="hu-HU" dirty="0">
                <a:latin typeface="Cambria Math" panose="02040503050406030204" pitchFamily="18" charset="0"/>
                <a:ea typeface="Cambria Math" pitchFamily="18" charset="0"/>
              </a:rPr>
              <a:t>≡</a:t>
            </a:r>
            <a:r>
              <a:rPr lang="hu-HU" dirty="0">
                <a:ea typeface="Cambria Math" pitchFamily="18" charset="0"/>
              </a:rPr>
              <a:t> ∀i: ajtó</a:t>
            </a:r>
            <a:r>
              <a:rPr lang="hu-HU" baseline="-25000" dirty="0">
                <a:ea typeface="Cambria Math" panose="02040503050406030204" pitchFamily="18" charset="0"/>
              </a:rPr>
              <a:t>i</a:t>
            </a:r>
            <a:r>
              <a:rPr lang="hu-HU" dirty="0">
                <a:ea typeface="Cambria Math" pitchFamily="18" charset="0"/>
              </a:rPr>
              <a:t> in zárva</a:t>
            </a:r>
          </a:p>
        </p:txBody>
      </p:sp>
      <p:sp>
        <p:nvSpPr>
          <p:cNvPr id="75" name="Szövegdoboz 74">
            <a:extLst>
              <a:ext uri="{FF2B5EF4-FFF2-40B4-BE49-F238E27FC236}">
                <a16:creationId xmlns:a16="http://schemas.microsoft.com/office/drawing/2014/main" id="{81A85253-5AA9-43B4-9CC3-E5189AE8F4B0}"/>
              </a:ext>
            </a:extLst>
          </p:cNvPr>
          <p:cNvSpPr txBox="1"/>
          <p:nvPr/>
        </p:nvSpPr>
        <p:spPr>
          <a:xfrm>
            <a:off x="516521" y="357551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…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66DD8BFC-1157-4536-B274-0802EBC4ECA7}"/>
              </a:ext>
            </a:extLst>
          </p:cNvPr>
          <p:cNvSpPr txBox="1"/>
          <p:nvPr/>
        </p:nvSpPr>
        <p:spPr>
          <a:xfrm>
            <a:off x="3315094" y="361122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595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ekerekített téglalap 6">
            <a:extLst>
              <a:ext uri="{FF2B5EF4-FFF2-40B4-BE49-F238E27FC236}">
                <a16:creationId xmlns:a16="http://schemas.microsoft.com/office/drawing/2014/main" id="{4E72D1E6-BECB-4B41-9A51-512A1D657713}"/>
              </a:ext>
            </a:extLst>
          </p:cNvPr>
          <p:cNvSpPr/>
          <p:nvPr/>
        </p:nvSpPr>
        <p:spPr>
          <a:xfrm>
            <a:off x="342900" y="1295400"/>
            <a:ext cx="8458200" cy="46689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rendszer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77" name="Egyenes összekötő 76">
            <a:extLst>
              <a:ext uri="{FF2B5EF4-FFF2-40B4-BE49-F238E27FC236}">
                <a16:creationId xmlns:a16="http://schemas.microsoft.com/office/drawing/2014/main" id="{198C2822-E253-47FE-9708-51521BA4594E}"/>
              </a:ext>
            </a:extLst>
          </p:cNvPr>
          <p:cNvCxnSpPr>
            <a:cxnSpLocks/>
          </p:cNvCxnSpPr>
          <p:nvPr/>
        </p:nvCxnSpPr>
        <p:spPr>
          <a:xfrm>
            <a:off x="342900" y="1862473"/>
            <a:ext cx="84664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ím 1">
            <a:extLst>
              <a:ext uri="{FF2B5EF4-FFF2-40B4-BE49-F238E27FC236}">
                <a16:creationId xmlns:a16="http://schemas.microsoft.com/office/drawing/2014/main" id="{1244FB59-ED16-4909-92C8-CF035B9AE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Rendszer </a:t>
            </a:r>
            <a:r>
              <a:rPr lang="hu-HU" dirty="0" err="1">
                <a:solidFill>
                  <a:schemeClr val="accent1"/>
                </a:solidFill>
              </a:rPr>
              <a:t>állapotgépe</a:t>
            </a:r>
            <a:r>
              <a:rPr lang="hu-HU" dirty="0">
                <a:solidFill>
                  <a:schemeClr val="accent1"/>
                </a:solidFill>
              </a:rPr>
              <a:t> II. változat</a:t>
            </a:r>
            <a:endParaRPr lang="en-US" dirty="0"/>
          </a:p>
        </p:txBody>
      </p:sp>
      <p:sp>
        <p:nvSpPr>
          <p:cNvPr id="19" name="Dia számának helye 4">
            <a:extLst>
              <a:ext uri="{FF2B5EF4-FFF2-40B4-BE49-F238E27FC236}">
                <a16:creationId xmlns:a16="http://schemas.microsoft.com/office/drawing/2014/main" id="{6D4C0C63-5E92-4D17-9CA6-4EAD39E1A219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CCF796-8293-4D3B-ADCC-894381A97A1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" name="Élőláb helye 11">
            <a:extLst>
              <a:ext uri="{FF2B5EF4-FFF2-40B4-BE49-F238E27FC236}">
                <a16:creationId xmlns:a16="http://schemas.microsoft.com/office/drawing/2014/main" id="{A9778EC5-8696-4E91-9539-26A1907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2807" y="6356351"/>
            <a:ext cx="4060862" cy="365125"/>
          </a:xfrm>
        </p:spPr>
        <p:txBody>
          <a:bodyPr/>
          <a:lstStyle/>
          <a:p>
            <a:r>
              <a:rPr lang="hu-HU"/>
              <a:t>Gregorics Tibor: Objektumelvű programozás</a:t>
            </a:r>
            <a:endParaRPr lang="en-US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E4BA2B9-1636-4CB0-8502-C8908D2E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96-8293-4D3B-ADCC-894381A97A1C}" type="slidenum">
              <a:rPr lang="en-US" smtClean="0"/>
              <a:t>9</a:t>
            </a:fld>
            <a:endParaRPr lang="en-US"/>
          </a:p>
        </p:txBody>
      </p:sp>
      <p:sp>
        <p:nvSpPr>
          <p:cNvPr id="21" name="Lekerekített téglalap 6">
            <a:extLst>
              <a:ext uri="{FF2B5EF4-FFF2-40B4-BE49-F238E27FC236}">
                <a16:creationId xmlns:a16="http://schemas.microsoft.com/office/drawing/2014/main" id="{62D16823-32DA-44A2-A03E-6202B9056C49}"/>
              </a:ext>
            </a:extLst>
          </p:cNvPr>
          <p:cNvSpPr/>
          <p:nvPr/>
        </p:nvSpPr>
        <p:spPr>
          <a:xfrm>
            <a:off x="591838" y="2091073"/>
            <a:ext cx="3619681" cy="37195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ajtók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EE279938-DCF6-4F26-927C-2A0F2D26B6A8}"/>
              </a:ext>
            </a:extLst>
          </p:cNvPr>
          <p:cNvCxnSpPr>
            <a:cxnSpLocks/>
          </p:cNvCxnSpPr>
          <p:nvPr/>
        </p:nvCxnSpPr>
        <p:spPr>
          <a:xfrm>
            <a:off x="591838" y="2610183"/>
            <a:ext cx="361968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kerekített téglalap 9">
            <a:extLst>
              <a:ext uri="{FF2B5EF4-FFF2-40B4-BE49-F238E27FC236}">
                <a16:creationId xmlns:a16="http://schemas.microsoft.com/office/drawing/2014/main" id="{7844E73B-804B-4143-923B-8F8CE62D2E84}"/>
              </a:ext>
            </a:extLst>
          </p:cNvPr>
          <p:cNvSpPr/>
          <p:nvPr/>
        </p:nvSpPr>
        <p:spPr>
          <a:xfrm>
            <a:off x="1645380" y="2677603"/>
            <a:ext cx="1611346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zárva</a:t>
            </a:r>
          </a:p>
          <a:p>
            <a:pPr algn="ctr"/>
            <a:r>
              <a:rPr lang="hu-HU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[ nyitott = 0 ]</a:t>
            </a:r>
          </a:p>
        </p:txBody>
      </p:sp>
      <p:sp>
        <p:nvSpPr>
          <p:cNvPr id="26" name="Ellipszis 25">
            <a:extLst>
              <a:ext uri="{FF2B5EF4-FFF2-40B4-BE49-F238E27FC236}">
                <a16:creationId xmlns:a16="http://schemas.microsoft.com/office/drawing/2014/main" id="{5BAE46EB-C493-4F78-A082-EC323A649288}"/>
              </a:ext>
            </a:extLst>
          </p:cNvPr>
          <p:cNvSpPr/>
          <p:nvPr/>
        </p:nvSpPr>
        <p:spPr>
          <a:xfrm>
            <a:off x="924721" y="2853073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3AD687B5-60C9-4167-95E5-5497E33384C9}"/>
              </a:ext>
            </a:extLst>
          </p:cNvPr>
          <p:cNvCxnSpPr>
            <a:cxnSpLocks/>
            <a:stCxn id="26" idx="6"/>
            <a:endCxn id="24" idx="1"/>
          </p:cNvCxnSpPr>
          <p:nvPr/>
        </p:nvCxnSpPr>
        <p:spPr>
          <a:xfrm>
            <a:off x="1140745" y="2961085"/>
            <a:ext cx="504635" cy="391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E786593B-BEAA-4A2C-B809-3AD0000E86F7}"/>
              </a:ext>
            </a:extLst>
          </p:cNvPr>
          <p:cNvCxnSpPr>
            <a:cxnSpLocks/>
          </p:cNvCxnSpPr>
          <p:nvPr/>
        </p:nvCxnSpPr>
        <p:spPr>
          <a:xfrm>
            <a:off x="2679374" y="3252387"/>
            <a:ext cx="234" cy="99457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kerekített téglalap 16">
            <a:extLst>
              <a:ext uri="{FF2B5EF4-FFF2-40B4-BE49-F238E27FC236}">
                <a16:creationId xmlns:a16="http://schemas.microsoft.com/office/drawing/2014/main" id="{474F0C00-F6AC-4FD1-B21E-74DA66A214A8}"/>
              </a:ext>
            </a:extLst>
          </p:cNvPr>
          <p:cNvSpPr/>
          <p:nvPr/>
        </p:nvSpPr>
        <p:spPr>
          <a:xfrm>
            <a:off x="1654264" y="4261789"/>
            <a:ext cx="1611346" cy="574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nyitva</a:t>
            </a:r>
            <a:endParaRPr lang="hu-HU" dirty="0">
              <a:solidFill>
                <a:schemeClr val="tx1"/>
              </a:solidFill>
              <a:ea typeface="Cambria Math" pitchFamily="18" charset="0"/>
            </a:endParaRPr>
          </a:p>
          <a:p>
            <a:pPr algn="ctr"/>
            <a:r>
              <a:rPr lang="hu-HU" dirty="0">
                <a:solidFill>
                  <a:schemeClr val="tx1"/>
                </a:solidFill>
                <a:ea typeface="Cambria Math" pitchFamily="18" charset="0"/>
              </a:rPr>
              <a:t>[ nyitott &gt; 0 ]</a:t>
            </a:r>
          </a:p>
        </p:txBody>
      </p: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27525EF7-9A63-4C13-835A-ADEE83360937}"/>
              </a:ext>
            </a:extLst>
          </p:cNvPr>
          <p:cNvCxnSpPr>
            <a:cxnSpLocks/>
          </p:cNvCxnSpPr>
          <p:nvPr/>
        </p:nvCxnSpPr>
        <p:spPr>
          <a:xfrm flipV="1">
            <a:off x="2176611" y="3265598"/>
            <a:ext cx="0" cy="100583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F4E9D310-CCA1-4646-97A6-F87E9D6091E0}"/>
              </a:ext>
            </a:extLst>
          </p:cNvPr>
          <p:cNvSpPr txBox="1"/>
          <p:nvPr/>
        </p:nvSpPr>
        <p:spPr>
          <a:xfrm>
            <a:off x="2627966" y="3496176"/>
            <a:ext cx="1564018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zár [</a:t>
            </a:r>
            <a:r>
              <a:rPr lang="hu-HU" dirty="0">
                <a:ea typeface="Cambria Math"/>
                <a:sym typeface="Symbol"/>
              </a:rPr>
              <a:t>nyitott=1</a:t>
            </a:r>
            <a:r>
              <a:rPr lang="hu-HU" dirty="0">
                <a:ea typeface="Cambria Math" pitchFamily="18" charset="0"/>
              </a:rPr>
              <a:t>] </a:t>
            </a:r>
          </a:p>
          <a:p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nyitott:=0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E2A0485-5F0C-47E8-B24B-81F8522E892F}"/>
              </a:ext>
            </a:extLst>
          </p:cNvPr>
          <p:cNvSpPr txBox="1"/>
          <p:nvPr/>
        </p:nvSpPr>
        <p:spPr>
          <a:xfrm>
            <a:off x="591838" y="3495315"/>
            <a:ext cx="165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nyit</a:t>
            </a:r>
            <a:r>
              <a:rPr lang="hu-HU" b="1" dirty="0">
                <a:ea typeface="Cambria Math" pitchFamily="18" charset="0"/>
              </a:rPr>
              <a:t> / </a:t>
            </a:r>
            <a:r>
              <a:rPr lang="hu-HU" dirty="0">
                <a:ea typeface="Cambria Math" pitchFamily="18" charset="0"/>
              </a:rPr>
              <a:t>nyitott:=1</a:t>
            </a:r>
          </a:p>
        </p:txBody>
      </p:sp>
      <p:cxnSp>
        <p:nvCxnSpPr>
          <p:cNvPr id="31" name="Összekötő: szögletes 30">
            <a:extLst>
              <a:ext uri="{FF2B5EF4-FFF2-40B4-BE49-F238E27FC236}">
                <a16:creationId xmlns:a16="http://schemas.microsoft.com/office/drawing/2014/main" id="{3508ACD5-BA25-43CF-948B-00602E6EB2BF}"/>
              </a:ext>
            </a:extLst>
          </p:cNvPr>
          <p:cNvCxnSpPr>
            <a:cxnSpLocks/>
            <a:stCxn id="33" idx="2"/>
            <a:endCxn id="32" idx="2"/>
          </p:cNvCxnSpPr>
          <p:nvPr/>
        </p:nvCxnSpPr>
        <p:spPr>
          <a:xfrm rot="5400000" flipH="1" flipV="1">
            <a:off x="2420335" y="4376707"/>
            <a:ext cx="34452" cy="891499"/>
          </a:xfrm>
          <a:prstGeom prst="bentConnector3">
            <a:avLst>
              <a:gd name="adj1" fmla="val -66353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B238603B-FA43-49ED-8BB7-E5C466B87744}"/>
              </a:ext>
            </a:extLst>
          </p:cNvPr>
          <p:cNvSpPr txBox="1"/>
          <p:nvPr/>
        </p:nvSpPr>
        <p:spPr>
          <a:xfrm>
            <a:off x="2764528" y="443589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56E97CEB-CF22-4E40-9FDB-293B79DCA049}"/>
              </a:ext>
            </a:extLst>
          </p:cNvPr>
          <p:cNvSpPr txBox="1"/>
          <p:nvPr/>
        </p:nvSpPr>
        <p:spPr>
          <a:xfrm>
            <a:off x="1873029" y="447035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91544CBF-2B5C-4D7F-BCD1-19B43CF859B3}"/>
              </a:ext>
            </a:extLst>
          </p:cNvPr>
          <p:cNvSpPr txBox="1"/>
          <p:nvPr/>
        </p:nvSpPr>
        <p:spPr>
          <a:xfrm>
            <a:off x="1766383" y="5041245"/>
            <a:ext cx="239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nyit</a:t>
            </a:r>
            <a:r>
              <a:rPr lang="hu-HU" b="1" dirty="0">
                <a:ea typeface="Cambria Math" pitchFamily="18" charset="0"/>
              </a:rPr>
              <a:t> / </a:t>
            </a:r>
            <a:r>
              <a:rPr lang="hu-HU" dirty="0">
                <a:ea typeface="Cambria Math" pitchFamily="18" charset="0"/>
              </a:rPr>
              <a:t>nyitott:=nyitott+1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52831CFC-4B33-46ED-92B5-90806E898D82}"/>
              </a:ext>
            </a:extLst>
          </p:cNvPr>
          <p:cNvSpPr txBox="1"/>
          <p:nvPr/>
        </p:nvSpPr>
        <p:spPr>
          <a:xfrm>
            <a:off x="668110" y="5336101"/>
            <a:ext cx="3325334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zár [</a:t>
            </a:r>
            <a:r>
              <a:rPr lang="hu-HU" dirty="0">
                <a:ea typeface="Cambria Math" panose="02040503050406030204" pitchFamily="18" charset="0"/>
                <a:sym typeface="Symbol"/>
              </a:rPr>
              <a:t>nyitott&gt;1</a:t>
            </a:r>
            <a:r>
              <a:rPr lang="hu-HU" dirty="0">
                <a:ea typeface="Cambria Math" pitchFamily="18" charset="0"/>
              </a:rPr>
              <a:t>] </a:t>
            </a:r>
            <a:r>
              <a:rPr lang="hu-HU" b="1" dirty="0">
                <a:ea typeface="Cambria Math" pitchFamily="18" charset="0"/>
              </a:rPr>
              <a:t>/</a:t>
            </a:r>
            <a:r>
              <a:rPr lang="hu-HU" dirty="0">
                <a:ea typeface="Cambria Math" pitchFamily="18" charset="0"/>
              </a:rPr>
              <a:t> nyitott:=nyitott-1</a:t>
            </a:r>
          </a:p>
        </p:txBody>
      </p:sp>
      <p:sp>
        <p:nvSpPr>
          <p:cNvPr id="45" name="Lekerekített téglalap 6">
            <a:extLst>
              <a:ext uri="{FF2B5EF4-FFF2-40B4-BE49-F238E27FC236}">
                <a16:creationId xmlns:a16="http://schemas.microsoft.com/office/drawing/2014/main" id="{6654EB11-BAAF-4076-A6AD-7E2A2D8AF881}"/>
              </a:ext>
            </a:extLst>
          </p:cNvPr>
          <p:cNvSpPr/>
          <p:nvPr/>
        </p:nvSpPr>
        <p:spPr>
          <a:xfrm>
            <a:off x="4431966" y="2091073"/>
            <a:ext cx="4131469" cy="37195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riasztó állapota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47" name="Egyenes összekötő 46">
            <a:extLst>
              <a:ext uri="{FF2B5EF4-FFF2-40B4-BE49-F238E27FC236}">
                <a16:creationId xmlns:a16="http://schemas.microsoft.com/office/drawing/2014/main" id="{5637F977-E80D-42BF-8E1D-5AE696ADA900}"/>
              </a:ext>
            </a:extLst>
          </p:cNvPr>
          <p:cNvCxnSpPr>
            <a:cxnSpLocks/>
          </p:cNvCxnSpPr>
          <p:nvPr/>
        </p:nvCxnSpPr>
        <p:spPr>
          <a:xfrm>
            <a:off x="4431966" y="2610183"/>
            <a:ext cx="41314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ekerekített téglalap 9">
            <a:extLst>
              <a:ext uri="{FF2B5EF4-FFF2-40B4-BE49-F238E27FC236}">
                <a16:creationId xmlns:a16="http://schemas.microsoft.com/office/drawing/2014/main" id="{93196095-7563-4093-B63E-C86E7C2CA314}"/>
              </a:ext>
            </a:extLst>
          </p:cNvPr>
          <p:cNvSpPr/>
          <p:nvPr/>
        </p:nvSpPr>
        <p:spPr>
          <a:xfrm>
            <a:off x="5689343" y="2677603"/>
            <a:ext cx="1611346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passzív</a:t>
            </a:r>
          </a:p>
        </p:txBody>
      </p:sp>
      <p:sp>
        <p:nvSpPr>
          <p:cNvPr id="49" name="Ellipszis 48">
            <a:extLst>
              <a:ext uri="{FF2B5EF4-FFF2-40B4-BE49-F238E27FC236}">
                <a16:creationId xmlns:a16="http://schemas.microsoft.com/office/drawing/2014/main" id="{47CAE32A-29B4-46B1-AF80-96E676C2167E}"/>
              </a:ext>
            </a:extLst>
          </p:cNvPr>
          <p:cNvSpPr/>
          <p:nvPr/>
        </p:nvSpPr>
        <p:spPr>
          <a:xfrm>
            <a:off x="4968684" y="2853073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2E13D8F4-C447-49AE-8258-019504B5BC66}"/>
              </a:ext>
            </a:extLst>
          </p:cNvPr>
          <p:cNvCxnSpPr>
            <a:cxnSpLocks/>
            <a:stCxn id="49" idx="6"/>
            <a:endCxn id="48" idx="1"/>
          </p:cNvCxnSpPr>
          <p:nvPr/>
        </p:nvCxnSpPr>
        <p:spPr>
          <a:xfrm>
            <a:off x="5184708" y="2961085"/>
            <a:ext cx="504635" cy="391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A5E9E4C1-5D6F-410C-BE8A-E57B2DCC63C5}"/>
              </a:ext>
            </a:extLst>
          </p:cNvPr>
          <p:cNvCxnSpPr>
            <a:cxnSpLocks/>
          </p:cNvCxnSpPr>
          <p:nvPr/>
        </p:nvCxnSpPr>
        <p:spPr>
          <a:xfrm>
            <a:off x="6919689" y="3252387"/>
            <a:ext cx="0" cy="672926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>
            <a:extLst>
              <a:ext uri="{FF2B5EF4-FFF2-40B4-BE49-F238E27FC236}">
                <a16:creationId xmlns:a16="http://schemas.microsoft.com/office/drawing/2014/main" id="{832FADF7-AC69-4EF4-B744-302075ABBA16}"/>
              </a:ext>
            </a:extLst>
          </p:cNvPr>
          <p:cNvCxnSpPr>
            <a:cxnSpLocks/>
          </p:cNvCxnSpPr>
          <p:nvPr/>
        </p:nvCxnSpPr>
        <p:spPr>
          <a:xfrm flipV="1">
            <a:off x="6039009" y="3252388"/>
            <a:ext cx="0" cy="683359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E61190C4-CD10-4C25-99A9-656068682A47}"/>
              </a:ext>
            </a:extLst>
          </p:cNvPr>
          <p:cNvSpPr txBox="1"/>
          <p:nvPr/>
        </p:nvSpPr>
        <p:spPr>
          <a:xfrm>
            <a:off x="6976944" y="3440314"/>
            <a:ext cx="714298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felold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A92DFC69-F52F-461A-BC5C-1BE4ACEAEBCF}"/>
              </a:ext>
            </a:extLst>
          </p:cNvPr>
          <p:cNvSpPr txBox="1"/>
          <p:nvPr/>
        </p:nvSpPr>
        <p:spPr>
          <a:xfrm>
            <a:off x="4396548" y="3418454"/>
            <a:ext cx="170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élesít</a:t>
            </a:r>
            <a:r>
              <a:rPr lang="hu-HU" b="1" dirty="0">
                <a:ea typeface="Cambria Math" pitchFamily="18" charset="0"/>
              </a:rPr>
              <a:t> </a:t>
            </a:r>
            <a:r>
              <a:rPr lang="hu-HU" dirty="0">
                <a:ea typeface="Cambria Math" pitchFamily="18" charset="0"/>
              </a:rPr>
              <a:t>[ in zárva ]</a:t>
            </a:r>
          </a:p>
        </p:txBody>
      </p:sp>
      <p:sp>
        <p:nvSpPr>
          <p:cNvPr id="55" name="Lekerekített téglalap 6">
            <a:extLst>
              <a:ext uri="{FF2B5EF4-FFF2-40B4-BE49-F238E27FC236}">
                <a16:creationId xmlns:a16="http://schemas.microsoft.com/office/drawing/2014/main" id="{DF6C7390-5479-42B2-B00B-996A4EFB6CF3}"/>
              </a:ext>
            </a:extLst>
          </p:cNvPr>
          <p:cNvSpPr/>
          <p:nvPr/>
        </p:nvSpPr>
        <p:spPr>
          <a:xfrm>
            <a:off x="4702986" y="3940576"/>
            <a:ext cx="3669217" cy="1676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aktív</a:t>
            </a: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  <a:p>
            <a:pPr algn="ctr"/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56" name="Egyenes összekötő 55">
            <a:extLst>
              <a:ext uri="{FF2B5EF4-FFF2-40B4-BE49-F238E27FC236}">
                <a16:creationId xmlns:a16="http://schemas.microsoft.com/office/drawing/2014/main" id="{4C280DAE-B292-4F95-8A75-6ED243E850CA}"/>
              </a:ext>
            </a:extLst>
          </p:cNvPr>
          <p:cNvCxnSpPr>
            <a:cxnSpLocks/>
          </p:cNvCxnSpPr>
          <p:nvPr/>
        </p:nvCxnSpPr>
        <p:spPr>
          <a:xfrm>
            <a:off x="4695919" y="4411876"/>
            <a:ext cx="366921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ekerekített téglalap 9">
            <a:extLst>
              <a:ext uri="{FF2B5EF4-FFF2-40B4-BE49-F238E27FC236}">
                <a16:creationId xmlns:a16="http://schemas.microsoft.com/office/drawing/2014/main" id="{CA208C5F-1A49-420D-8088-12B291C54EE8}"/>
              </a:ext>
            </a:extLst>
          </p:cNvPr>
          <p:cNvSpPr/>
          <p:nvPr/>
        </p:nvSpPr>
        <p:spPr>
          <a:xfrm>
            <a:off x="5206702" y="4687493"/>
            <a:ext cx="1125825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éles</a:t>
            </a:r>
          </a:p>
        </p:txBody>
      </p:sp>
      <p:sp>
        <p:nvSpPr>
          <p:cNvPr id="58" name="Ellipszis 57">
            <a:extLst>
              <a:ext uri="{FF2B5EF4-FFF2-40B4-BE49-F238E27FC236}">
                <a16:creationId xmlns:a16="http://schemas.microsoft.com/office/drawing/2014/main" id="{CFBB3F99-D1AE-4946-B8F4-4D9C7F68FE45}"/>
              </a:ext>
            </a:extLst>
          </p:cNvPr>
          <p:cNvSpPr/>
          <p:nvPr/>
        </p:nvSpPr>
        <p:spPr>
          <a:xfrm>
            <a:off x="4742038" y="4866874"/>
            <a:ext cx="216024" cy="216024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>
              <a:ea typeface="Cambria Math" pitchFamily="18" charset="0"/>
            </a:endParaRPr>
          </a:p>
        </p:txBody>
      </p:sp>
      <p:cxnSp>
        <p:nvCxnSpPr>
          <p:cNvPr id="59" name="Egyenes összekötő nyíllal 58">
            <a:extLst>
              <a:ext uri="{FF2B5EF4-FFF2-40B4-BE49-F238E27FC236}">
                <a16:creationId xmlns:a16="http://schemas.microsoft.com/office/drawing/2014/main" id="{1E1BC301-9A7B-47E6-8348-C0365B9312A5}"/>
              </a:ext>
            </a:extLst>
          </p:cNvPr>
          <p:cNvCxnSpPr>
            <a:cxnSpLocks/>
            <a:stCxn id="58" idx="6"/>
            <a:endCxn id="57" idx="1"/>
          </p:cNvCxnSpPr>
          <p:nvPr/>
        </p:nvCxnSpPr>
        <p:spPr>
          <a:xfrm>
            <a:off x="4958062" y="4974886"/>
            <a:ext cx="24864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ekerekített téglalap 9">
            <a:extLst>
              <a:ext uri="{FF2B5EF4-FFF2-40B4-BE49-F238E27FC236}">
                <a16:creationId xmlns:a16="http://schemas.microsoft.com/office/drawing/2014/main" id="{B31604DB-C2C4-42F7-9E07-1B15BCF0CA56}"/>
              </a:ext>
            </a:extLst>
          </p:cNvPr>
          <p:cNvSpPr/>
          <p:nvPr/>
        </p:nvSpPr>
        <p:spPr>
          <a:xfrm>
            <a:off x="7150025" y="4687493"/>
            <a:ext cx="1125826" cy="574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ea typeface="Cambria Math" pitchFamily="18" charset="0"/>
              </a:rPr>
              <a:t>riaszt</a:t>
            </a:r>
          </a:p>
        </p:txBody>
      </p:sp>
      <p:cxnSp>
        <p:nvCxnSpPr>
          <p:cNvPr id="61" name="Egyenes összekötő nyíllal 60">
            <a:extLst>
              <a:ext uri="{FF2B5EF4-FFF2-40B4-BE49-F238E27FC236}">
                <a16:creationId xmlns:a16="http://schemas.microsoft.com/office/drawing/2014/main" id="{E212C89B-1CA2-49E1-A58E-F838CAA1CA99}"/>
              </a:ext>
            </a:extLst>
          </p:cNvPr>
          <p:cNvCxnSpPr>
            <a:cxnSpLocks/>
            <a:stCxn id="57" idx="3"/>
            <a:endCxn id="60" idx="1"/>
          </p:cNvCxnSpPr>
          <p:nvPr/>
        </p:nvCxnSpPr>
        <p:spPr>
          <a:xfrm>
            <a:off x="6332527" y="4974886"/>
            <a:ext cx="8174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>
            <a:extLst>
              <a:ext uri="{FF2B5EF4-FFF2-40B4-BE49-F238E27FC236}">
                <a16:creationId xmlns:a16="http://schemas.microsoft.com/office/drawing/2014/main" id="{91A476F8-7618-4A9D-B849-620F796F0933}"/>
              </a:ext>
            </a:extLst>
          </p:cNvPr>
          <p:cNvSpPr txBox="1"/>
          <p:nvPr/>
        </p:nvSpPr>
        <p:spPr>
          <a:xfrm>
            <a:off x="6387206" y="4615947"/>
            <a:ext cx="804964" cy="646331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hu-HU" dirty="0">
                <a:ea typeface="Cambria Math" pitchFamily="18" charset="0"/>
              </a:rPr>
              <a:t>nyit</a:t>
            </a:r>
          </a:p>
          <a:p>
            <a:r>
              <a:rPr lang="hu-HU" dirty="0">
                <a:ea typeface="Cambria Math" pitchFamily="18" charset="0"/>
              </a:rPr>
              <a:t>mozog</a:t>
            </a:r>
          </a:p>
        </p:txBody>
      </p:sp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5BBE820C-F4EA-45C7-AA11-88C5E6D0EA00}"/>
              </a:ext>
            </a:extLst>
          </p:cNvPr>
          <p:cNvCxnSpPr>
            <a:cxnSpLocks/>
          </p:cNvCxnSpPr>
          <p:nvPr/>
        </p:nvCxnSpPr>
        <p:spPr>
          <a:xfrm>
            <a:off x="4337931" y="1856668"/>
            <a:ext cx="10819" cy="411344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65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9C80CCD06ABF94F97F7A0C78CE889B6" ma:contentTypeVersion="4" ma:contentTypeDescription="Új dokumentum létrehozása." ma:contentTypeScope="" ma:versionID="e7b02a53e2e85c854a788fd620b28d03">
  <xsd:schema xmlns:xsd="http://www.w3.org/2001/XMLSchema" xmlns:xs="http://www.w3.org/2001/XMLSchema" xmlns:p="http://schemas.microsoft.com/office/2006/metadata/properties" xmlns:ns2="fd9d5df8-c5b0-43c1-a6f2-c79bb46aaf59" targetNamespace="http://schemas.microsoft.com/office/2006/metadata/properties" ma:root="true" ma:fieldsID="3c56a053dc6131587924cc3f314ae8bb" ns2:_="">
    <xsd:import namespace="fd9d5df8-c5b0-43c1-a6f2-c79bb46aaf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d5df8-c5b0-43c1-a6f2-c79bb46aaf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5D8165-A1C8-4B9B-9419-C6D471911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d5df8-c5b0-43c1-a6f2-c79bb46aa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DD8113-8203-4F4E-94AA-38181BCADA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FECA63-BDDA-4D61-A302-BA9EEF861F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5227</TotalTime>
  <Words>4383</Words>
  <Application>Microsoft Office PowerPoint</Application>
  <PresentationFormat>Diavetítés a képernyőre (4:3 oldalarány)</PresentationFormat>
  <Paragraphs>1136</Paragraphs>
  <Slides>45</Slides>
  <Notes>6</Notes>
  <HiddenSlides>8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5" baseType="lpstr">
      <vt:lpstr>Arial</vt:lpstr>
      <vt:lpstr>Arial Unicode MS</vt:lpstr>
      <vt:lpstr>Calibri</vt:lpstr>
      <vt:lpstr>Calibri Light</vt:lpstr>
      <vt:lpstr>Cambria Math</vt:lpstr>
      <vt:lpstr>Courier New</vt:lpstr>
      <vt:lpstr>Symbol</vt:lpstr>
      <vt:lpstr>Verdana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Rendszer állapotgépe I. változat</vt:lpstr>
      <vt:lpstr>Rendszer állapotgépe II. változat</vt:lpstr>
      <vt:lpstr>PowerPoint-bemutató</vt:lpstr>
      <vt:lpstr>PowerPoint-bemutató</vt:lpstr>
      <vt:lpstr>Elemzés</vt:lpstr>
      <vt:lpstr>Osztályok elemzési modellje</vt:lpstr>
      <vt:lpstr>Rendszer állapotgépe</vt:lpstr>
      <vt:lpstr>Labor állapotgépe</vt:lpstr>
      <vt:lpstr>Hallgatók állapotgépe</vt:lpstr>
      <vt:lpstr>Rendszergazdák állapotgépe</vt:lpstr>
      <vt:lpstr>Őrfeltételek és tevékenységei</vt:lpstr>
      <vt:lpstr>Osztályok megvalósítási modellje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Elemzés</vt:lpstr>
      <vt:lpstr>Osztály diagram</vt:lpstr>
      <vt:lpstr>Rendszer dinamikus modellje</vt:lpstr>
      <vt:lpstr>Szerver állapotgépe</vt:lpstr>
      <vt:lpstr>Kliens állapotgépe</vt:lpstr>
      <vt:lpstr>Osztályok megvalósítási modellje</vt:lpstr>
      <vt:lpstr>PowerPoint-bemutató</vt:lpstr>
      <vt:lpstr>PowerPoint-bemutató</vt:lpstr>
      <vt:lpstr>PowerPoint-bemutató</vt:lpstr>
      <vt:lpstr>PowerPoint-bemutató</vt:lpstr>
      <vt:lpstr>Garázskapu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Megvalósítás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Gregorics Tibor</dc:creator>
  <cp:lastModifiedBy>Veszprémi Anna</cp:lastModifiedBy>
  <cp:revision>874</cp:revision>
  <dcterms:created xsi:type="dcterms:W3CDTF">2017-06-25T07:49:46Z</dcterms:created>
  <dcterms:modified xsi:type="dcterms:W3CDTF">2021-05-12T12:20:12Z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0x010100F9C80CCD06ABF94F97F7A0C78CE889B6</vt:lpwstr>
  </property>
</Properties>
</file>