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386" r:id="rId2"/>
    <p:sldId id="262" r:id="rId3"/>
    <p:sldId id="389" r:id="rId4"/>
    <p:sldId id="267" r:id="rId5"/>
    <p:sldId id="390" r:id="rId6"/>
    <p:sldId id="391" r:id="rId7"/>
    <p:sldId id="392" r:id="rId8"/>
    <p:sldId id="393" r:id="rId9"/>
    <p:sldId id="361" r:id="rId10"/>
    <p:sldId id="362" r:id="rId11"/>
    <p:sldId id="363" r:id="rId12"/>
    <p:sldId id="364" r:id="rId13"/>
    <p:sldId id="365" r:id="rId14"/>
    <p:sldId id="383" r:id="rId15"/>
    <p:sldId id="384" r:id="rId16"/>
    <p:sldId id="368" r:id="rId17"/>
    <p:sldId id="369" r:id="rId18"/>
    <p:sldId id="370" r:id="rId19"/>
    <p:sldId id="395" r:id="rId20"/>
    <p:sldId id="288" r:id="rId21"/>
    <p:sldId id="289" r:id="rId22"/>
    <p:sldId id="293" r:id="rId23"/>
    <p:sldId id="294" r:id="rId24"/>
  </p:sldIdLst>
  <p:sldSz cx="9144000" cy="6858000" type="screen4x3"/>
  <p:notesSz cx="6934200" cy="9398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20" autoAdjust="0"/>
    <p:restoredTop sz="90966" autoAdjust="0"/>
  </p:normalViewPr>
  <p:slideViewPr>
    <p:cSldViewPr snapToGrid="0">
      <p:cViewPr varScale="1">
        <p:scale>
          <a:sx n="90" d="100"/>
          <a:sy n="90" d="100"/>
        </p:scale>
        <p:origin x="167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78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>
            <a:extLst>
              <a:ext uri="{FF2B5EF4-FFF2-40B4-BE49-F238E27FC236}">
                <a16:creationId xmlns:a16="http://schemas.microsoft.com/office/drawing/2014/main" id="{01BEE06B-2349-4C6A-8383-9C2093BF3CA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3299" name="Rectangle 3">
            <a:extLst>
              <a:ext uri="{FF2B5EF4-FFF2-40B4-BE49-F238E27FC236}">
                <a16:creationId xmlns:a16="http://schemas.microsoft.com/office/drawing/2014/main" id="{56A6601C-0B7B-4456-99E7-2EBD844ECBD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24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3300" name="Rectangle 4">
            <a:extLst>
              <a:ext uri="{FF2B5EF4-FFF2-40B4-BE49-F238E27FC236}">
                <a16:creationId xmlns:a16="http://schemas.microsoft.com/office/drawing/2014/main" id="{9B7E9BAC-297B-4F02-812C-7DA47AEB8147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15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3301" name="Rectangle 5">
            <a:extLst>
              <a:ext uri="{FF2B5EF4-FFF2-40B4-BE49-F238E27FC236}">
                <a16:creationId xmlns:a16="http://schemas.microsoft.com/office/drawing/2014/main" id="{D9B4172E-B770-47F6-A23E-25A6A3A6253F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2400" y="8915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9A37BE1D-4B1D-4A20-BC82-4A87AF6389B6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C54F3FE5-B5BE-4206-A5EC-C03F1F52DF2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513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24" tIns="46662" rIns="93324" bIns="46662" numCol="1" anchor="t" anchorCtr="0" compatLnSpc="1">
            <a:prstTxWarp prst="textNoShape">
              <a:avLst/>
            </a:prstTxWarp>
          </a:bodyPr>
          <a:lstStyle>
            <a:lvl1pPr defTabSz="933450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3CB7C941-7F0D-4E27-B2E6-F59B04E9C5F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29063" y="0"/>
            <a:ext cx="3005137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24" tIns="46662" rIns="93324" bIns="46662" numCol="1" anchor="t" anchorCtr="0" compatLnSpc="1">
            <a:prstTxWarp prst="textNoShape">
              <a:avLst/>
            </a:prstTxWarp>
          </a:bodyPr>
          <a:lstStyle>
            <a:lvl1pPr algn="r" defTabSz="933450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>
            <a:extLst>
              <a:ext uri="{FF2B5EF4-FFF2-40B4-BE49-F238E27FC236}">
                <a16:creationId xmlns:a16="http://schemas.microsoft.com/office/drawing/2014/main" id="{7AE96521-F36C-48C7-83F5-76AF5A6712B0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17600" y="704850"/>
            <a:ext cx="4699000" cy="35242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AAD52483-410E-4102-B233-D6684C0B48D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3925" y="4464050"/>
            <a:ext cx="5086350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24" tIns="46662" rIns="93324" bIns="466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AF0A056E-4B4B-4008-82BF-1BBE8453124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28100"/>
            <a:ext cx="300513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24" tIns="46662" rIns="93324" bIns="46662" numCol="1" anchor="b" anchorCtr="0" compatLnSpc="1">
            <a:prstTxWarp prst="textNoShape">
              <a:avLst/>
            </a:prstTxWarp>
          </a:bodyPr>
          <a:lstStyle>
            <a:lvl1pPr defTabSz="933450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A2BDE325-86D1-46BB-8C98-216E413F90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29063" y="8928100"/>
            <a:ext cx="3005137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24" tIns="46662" rIns="93324" bIns="46662" numCol="1" anchor="b" anchorCtr="0" compatLnSpc="1">
            <a:prstTxWarp prst="textNoShape">
              <a:avLst/>
            </a:prstTxWarp>
          </a:bodyPr>
          <a:lstStyle>
            <a:lvl1pPr algn="r" defTabSz="933450" eaLnBrk="1" hangingPunct="1">
              <a:defRPr sz="1200"/>
            </a:lvl1pPr>
          </a:lstStyle>
          <a:p>
            <a:fld id="{846E2F46-E967-447C-AB6F-E5CFDC292BB8}" type="slidenum">
              <a:rPr lang="en-US" altLang="hu-HU"/>
              <a:pPr/>
              <a:t>‹#›</a:t>
            </a:fld>
            <a:endParaRPr lang="en-US" alt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83E165E-C889-4BFE-8F7E-0B8622E82F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CS 245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E0F87D7-CEED-45C2-8F70-A8DDCF63EB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Notes 6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8E12A85-5993-401C-9B59-43CEFA3E43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7C029B-7AE7-466E-89D2-C95BA99F2F8A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623178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E4D6649-F36F-4978-9152-C5A0424E5D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CS 245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8966B93-6F1B-4E4C-9A65-A088D313A90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Notes 6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A607B92-C23E-408B-A8A7-2FF35C1C95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C98195-99FD-45EE-9433-8B6BBFE84612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2925845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339CC18-1FA6-48FF-B178-8F76630DFA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CS 245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EF8E93D-8A06-4DA3-8917-02E30E88E9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Notes 6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1BED964-4575-4F72-ABCA-A6D448A0212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3FCF50-8EA0-40FB-BF5D-F636C26EAC9B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057517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CE9D296-1DC2-4701-B326-C30DEB4ACB7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CS 245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69BC1B5-D26B-4134-81CF-CF078EA3E8F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Notes 6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2CB17E5-F7C6-490F-8F20-498ECFB5FA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CA3666-B877-4F84-B3CD-673905972E0A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2295409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9C9A17D-4221-467A-899D-21CFAD7210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CS 245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011E71C-9219-4AFF-90E8-9D148520FA8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Notes 6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3D9B118-F88C-4746-8A9C-69683FFA79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09AA39-0D17-469A-A606-B0A44032FAD5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569503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7DD054B-B0D7-4FA7-9298-9AFED96A859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CS 245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942039-9A86-4113-B5A3-A7F6F3E23A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Notes 6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AADDBA-8DE5-41C3-AEB8-1A5180B24E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D22B75-5AD9-4049-A86D-0109F5999EFD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09748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27F4728-FF17-406E-BD43-0A5E3B712C9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CS 245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72B15FC-4BAA-4FBA-AA0A-26295A4B14A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Notes 6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9FCBFB9-6743-41FF-A7FE-9F702222D30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2CF311-7951-4902-908F-0DA6774B7AC5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734952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8D3FA4A-2393-40F8-B45A-1CCAB0984C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CS 245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95B496C-777F-443E-8252-75030966D1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Notes 6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DB582BC-F52B-4BB5-99C3-E9C7B78539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4ED3AD-B4E9-4989-B972-91BC268A7353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17973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FBC6D1B-DFC8-45E5-B20E-6AACB41AE7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CS 245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5700DB2-75F8-43A8-A49B-1F886594D7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Notes 6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FBA851F-DB6F-45B5-9EE3-BB7827EE885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75F814-4A46-4627-8E8F-8FA2626BAD07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14127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FEA675-3221-4022-BFB5-2A19DDABE3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CS 245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6B38BB-243E-4A1B-9EED-EA4238DDC4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Notes 6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508D20-CE29-48FB-993F-7461E51CD4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C2A185-97AC-4C9C-BF20-9FA47F6DF06D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498392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1766DB-A7DE-426B-871B-70CAE82563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CS 245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93852D-569C-4846-9738-499B853798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Notes 6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A2D3EA0-FCAC-4DEF-A29D-BB31DFE10A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F35C31-166F-4B01-A341-7F01313D89DD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479469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856FD61-F6AE-448C-BD8A-EEC3CD5240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u-HU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884AB19-3A00-4AD4-A3C0-B1CBB306B8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u-HU"/>
              <a:t>Click to edit Master text styles</a:t>
            </a:r>
          </a:p>
          <a:p>
            <a:pPr lvl="1"/>
            <a:r>
              <a:rPr lang="en-US" altLang="hu-HU"/>
              <a:t>Second level</a:t>
            </a:r>
          </a:p>
          <a:p>
            <a:pPr lvl="2"/>
            <a:r>
              <a:rPr lang="en-US" altLang="hu-HU"/>
              <a:t>Third level</a:t>
            </a:r>
          </a:p>
          <a:p>
            <a:pPr lvl="3"/>
            <a:r>
              <a:rPr lang="en-US" altLang="hu-HU"/>
              <a:t>Fourth level</a:t>
            </a:r>
          </a:p>
          <a:p>
            <a:pPr lvl="4"/>
            <a:r>
              <a:rPr lang="en-US" altLang="hu-HU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A658D81-8592-4C02-8173-5E0ED036E12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r>
              <a:rPr lang="en-US"/>
              <a:t>CS 245</a:t>
            </a: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371F873-389C-46D9-85D4-6BF71258729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r>
              <a:rPr lang="en-US"/>
              <a:t>Notes 6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44F7BEF-1011-45B0-85F9-A374ED7A750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DB7571C1-9289-4D1F-98D6-5290175FB5BE}" type="slidenum">
              <a:rPr lang="en-US" altLang="hu-HU"/>
              <a:pPr/>
              <a:t>‹#›</a:t>
            </a:fld>
            <a:endParaRPr lang="en-US" alt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lide Number Placeholder 5">
            <a:extLst>
              <a:ext uri="{FF2B5EF4-FFF2-40B4-BE49-F238E27FC236}">
                <a16:creationId xmlns:a16="http://schemas.microsoft.com/office/drawing/2014/main" id="{A02561B3-A23C-483D-8F5B-F8A0BD585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1FBA24A-D32F-419F-94A1-C9AD0EB9AF35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hu-HU" sz="1400"/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75485A7F-69A5-493A-AEC6-57106D792F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hu-HU" sz="3600" u="sng"/>
              <a:t>Query Processing</a:t>
            </a:r>
          </a:p>
        </p:txBody>
      </p:sp>
      <p:sp>
        <p:nvSpPr>
          <p:cNvPr id="2052" name="Rectangle 3">
            <a:extLst>
              <a:ext uri="{FF2B5EF4-FFF2-40B4-BE49-F238E27FC236}">
                <a16:creationId xmlns:a16="http://schemas.microsoft.com/office/drawing/2014/main" id="{72004EEB-1012-4C84-9E96-8E9710F1EC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hu-HU" dirty="0"/>
              <a:t>Q  </a:t>
            </a:r>
            <a:r>
              <a:rPr lang="en-US" altLang="hu-HU" dirty="0">
                <a:sym typeface="Symbol" panose="05050102010706020507" pitchFamily="18" charset="2"/>
              </a:rPr>
              <a:t>   </a:t>
            </a:r>
            <a:r>
              <a:rPr lang="en-US" altLang="hu-HU" dirty="0"/>
              <a:t>Query Plan</a:t>
            </a:r>
          </a:p>
        </p:txBody>
      </p:sp>
      <p:sp>
        <p:nvSpPr>
          <p:cNvPr id="2053" name="Rectangle 4">
            <a:extLst>
              <a:ext uri="{FF2B5EF4-FFF2-40B4-BE49-F238E27FC236}">
                <a16:creationId xmlns:a16="http://schemas.microsoft.com/office/drawing/2014/main" id="{293F88A2-C880-4B39-ACB2-5E39E4DAFA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3124200"/>
            <a:ext cx="77724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hu-HU" altLang="hu-HU" sz="3600" dirty="0" err="1"/>
              <a:t>Example</a:t>
            </a:r>
            <a:r>
              <a:rPr lang="hu-HU" altLang="hu-HU" sz="3600" dirty="0"/>
              <a:t>:</a:t>
            </a:r>
          </a:p>
          <a:p>
            <a:pPr eaLnBrk="1" hangingPunct="1">
              <a:buFontTx/>
              <a:buNone/>
            </a:pPr>
            <a:r>
              <a:rPr lang="hu-HU" altLang="hu-HU" sz="2800" dirty="0">
                <a:solidFill>
                  <a:srgbClr val="00B050"/>
                </a:solidFill>
              </a:rPr>
              <a:t>R(A,B,C), S(C,D,E)</a:t>
            </a:r>
          </a:p>
          <a:p>
            <a:pPr eaLnBrk="1" hangingPunct="1">
              <a:buFontTx/>
              <a:buNone/>
            </a:pPr>
            <a:r>
              <a:rPr lang="en-US" altLang="hu-HU" sz="3600" dirty="0"/>
              <a:t>Select B,D</a:t>
            </a:r>
            <a:r>
              <a:rPr lang="hu-HU" altLang="hu-HU" sz="3600" dirty="0"/>
              <a:t> </a:t>
            </a:r>
            <a:r>
              <a:rPr lang="en-US" altLang="hu-HU" sz="3600" dirty="0"/>
              <a:t>From R,S</a:t>
            </a:r>
          </a:p>
          <a:p>
            <a:pPr eaLnBrk="1" hangingPunct="1">
              <a:buFontTx/>
              <a:buNone/>
            </a:pPr>
            <a:r>
              <a:rPr lang="en-US" altLang="hu-HU" sz="3600" dirty="0"/>
              <a:t>Where R.A=</a:t>
            </a:r>
            <a:r>
              <a:rPr lang="hu-HU" altLang="hu-HU" sz="3600" dirty="0"/>
              <a:t>’</a:t>
            </a:r>
            <a:r>
              <a:rPr lang="en-US" altLang="hu-HU" sz="3600" dirty="0"/>
              <a:t>c</a:t>
            </a:r>
            <a:r>
              <a:rPr lang="hu-HU" altLang="hu-HU" sz="3600" dirty="0"/>
              <a:t>’</a:t>
            </a:r>
            <a:r>
              <a:rPr lang="en-US" altLang="hu-HU" sz="3600" dirty="0"/>
              <a:t> </a:t>
            </a:r>
            <a:r>
              <a:rPr lang="en-US" altLang="hu-HU" sz="3600" dirty="0">
                <a:sym typeface="Symbol" panose="05050102010706020507" pitchFamily="18" charset="2"/>
              </a:rPr>
              <a:t></a:t>
            </a:r>
            <a:r>
              <a:rPr lang="en-US" altLang="hu-HU" sz="3600" dirty="0"/>
              <a:t> S.E=2 </a:t>
            </a:r>
            <a:r>
              <a:rPr lang="en-US" altLang="hu-HU" sz="3600" dirty="0">
                <a:sym typeface="Symbol" panose="05050102010706020507" pitchFamily="18" charset="2"/>
              </a:rPr>
              <a:t></a:t>
            </a:r>
            <a:r>
              <a:rPr lang="en-US" altLang="hu-HU" sz="3600" dirty="0"/>
              <a:t> R.C=S.C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3">
            <a:extLst>
              <a:ext uri="{FF2B5EF4-FFF2-40B4-BE49-F238E27FC236}">
                <a16:creationId xmlns:a16="http://schemas.microsoft.com/office/drawing/2014/main" id="{3ACF09A7-C7EB-445B-B8F5-0C4328FE9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2588457-8A6D-43EF-BBB9-057721E0ED5F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hu-HU" sz="1400"/>
          </a:p>
        </p:txBody>
      </p:sp>
      <p:sp>
        <p:nvSpPr>
          <p:cNvPr id="11267" name="Oval 1026">
            <a:extLst>
              <a:ext uri="{FF2B5EF4-FFF2-40B4-BE49-F238E27FC236}">
                <a16:creationId xmlns:a16="http://schemas.microsoft.com/office/drawing/2014/main" id="{5549A854-6C9B-4A14-A490-BF2CB9E43C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838200"/>
            <a:ext cx="1066800" cy="5334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parse</a:t>
            </a:r>
          </a:p>
        </p:txBody>
      </p:sp>
      <p:sp>
        <p:nvSpPr>
          <p:cNvPr id="11268" name="Oval 1027">
            <a:extLst>
              <a:ext uri="{FF2B5EF4-FFF2-40B4-BE49-F238E27FC236}">
                <a16:creationId xmlns:a16="http://schemas.microsoft.com/office/drawing/2014/main" id="{E681A913-E98E-46D0-9622-A2B3609B64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1828800"/>
            <a:ext cx="1447800" cy="5334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convert</a:t>
            </a:r>
          </a:p>
        </p:txBody>
      </p:sp>
      <p:sp>
        <p:nvSpPr>
          <p:cNvPr id="11269" name="Oval 1028">
            <a:extLst>
              <a:ext uri="{FF2B5EF4-FFF2-40B4-BE49-F238E27FC236}">
                <a16:creationId xmlns:a16="http://schemas.microsoft.com/office/drawing/2014/main" id="{DA96B0B1-4806-4038-83CD-DC381FE014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2895600"/>
            <a:ext cx="1905000" cy="5334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apply laws</a:t>
            </a:r>
          </a:p>
        </p:txBody>
      </p:sp>
      <p:sp>
        <p:nvSpPr>
          <p:cNvPr id="11270" name="Oval 1029">
            <a:extLst>
              <a:ext uri="{FF2B5EF4-FFF2-40B4-BE49-F238E27FC236}">
                <a16:creationId xmlns:a16="http://schemas.microsoft.com/office/drawing/2014/main" id="{9BBE452B-4AF7-4BEF-972F-A960394140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810000"/>
            <a:ext cx="2819400" cy="5334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 dirty="0">
                <a:solidFill>
                  <a:srgbClr val="FF0000"/>
                </a:solidFill>
              </a:rPr>
              <a:t>estimate result sizes</a:t>
            </a:r>
          </a:p>
        </p:txBody>
      </p:sp>
      <p:sp>
        <p:nvSpPr>
          <p:cNvPr id="11271" name="Oval 1030">
            <a:extLst>
              <a:ext uri="{FF2B5EF4-FFF2-40B4-BE49-F238E27FC236}">
                <a16:creationId xmlns:a16="http://schemas.microsoft.com/office/drawing/2014/main" id="{F8FD6D0F-4808-4A2C-9402-11E5A1AD0A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4724400"/>
            <a:ext cx="3657600" cy="5334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consider physical plans</a:t>
            </a:r>
          </a:p>
        </p:txBody>
      </p:sp>
      <p:sp>
        <p:nvSpPr>
          <p:cNvPr id="11272" name="Oval 1031">
            <a:extLst>
              <a:ext uri="{FF2B5EF4-FFF2-40B4-BE49-F238E27FC236}">
                <a16:creationId xmlns:a16="http://schemas.microsoft.com/office/drawing/2014/main" id="{B0C3DA7D-7CA3-4AC2-BCDF-DB91ED18FF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4648200"/>
            <a:ext cx="2743200" cy="5334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 dirty="0">
                <a:solidFill>
                  <a:srgbClr val="FF0000"/>
                </a:solidFill>
              </a:rPr>
              <a:t>estimate costs</a:t>
            </a:r>
          </a:p>
        </p:txBody>
      </p:sp>
      <p:sp>
        <p:nvSpPr>
          <p:cNvPr id="11273" name="Oval 1032">
            <a:extLst>
              <a:ext uri="{FF2B5EF4-FFF2-40B4-BE49-F238E27FC236}">
                <a16:creationId xmlns:a16="http://schemas.microsoft.com/office/drawing/2014/main" id="{A40B67C5-923D-4788-9BB5-E747E201C8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8400" y="3657600"/>
            <a:ext cx="2057400" cy="5334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pick best</a:t>
            </a:r>
          </a:p>
        </p:txBody>
      </p:sp>
      <p:sp>
        <p:nvSpPr>
          <p:cNvPr id="11274" name="Oval 1033">
            <a:extLst>
              <a:ext uri="{FF2B5EF4-FFF2-40B4-BE49-F238E27FC236}">
                <a16:creationId xmlns:a16="http://schemas.microsoft.com/office/drawing/2014/main" id="{CB01E18E-B2C3-468A-B9FD-661AB66E8A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0" y="2590800"/>
            <a:ext cx="1905000" cy="5334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execute</a:t>
            </a:r>
          </a:p>
        </p:txBody>
      </p:sp>
      <p:sp>
        <p:nvSpPr>
          <p:cNvPr id="11275" name="Line 1034">
            <a:extLst>
              <a:ext uri="{FF2B5EF4-FFF2-40B4-BE49-F238E27FC236}">
                <a16:creationId xmlns:a16="http://schemas.microsoft.com/office/drawing/2014/main" id="{518688E3-5DB2-4E50-B5A7-296F500C2FA9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0" y="5257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1276" name="Line 1035">
            <a:extLst>
              <a:ext uri="{FF2B5EF4-FFF2-40B4-BE49-F238E27FC236}">
                <a16:creationId xmlns:a16="http://schemas.microsoft.com/office/drawing/2014/main" id="{AC8BCCAA-70A2-4E66-9498-6AFED92D9218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0" y="5562600"/>
            <a:ext cx="502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1277" name="Line 1036">
            <a:extLst>
              <a:ext uri="{FF2B5EF4-FFF2-40B4-BE49-F238E27FC236}">
                <a16:creationId xmlns:a16="http://schemas.microsoft.com/office/drawing/2014/main" id="{3E108BB2-1EE3-4836-AC92-3F9BD39B2A1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315200" y="5257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1278" name="Line 1037">
            <a:extLst>
              <a:ext uri="{FF2B5EF4-FFF2-40B4-BE49-F238E27FC236}">
                <a16:creationId xmlns:a16="http://schemas.microsoft.com/office/drawing/2014/main" id="{4A094AD4-2EB5-48EB-B38A-CC27A522C19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488238" y="4267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1279" name="Line 1038">
            <a:extLst>
              <a:ext uri="{FF2B5EF4-FFF2-40B4-BE49-F238E27FC236}">
                <a16:creationId xmlns:a16="http://schemas.microsoft.com/office/drawing/2014/main" id="{7E07B038-C49F-4436-ADB2-CB286D195F9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239000" y="3200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1280" name="Line 1039">
            <a:extLst>
              <a:ext uri="{FF2B5EF4-FFF2-40B4-BE49-F238E27FC236}">
                <a16:creationId xmlns:a16="http://schemas.microsoft.com/office/drawing/2014/main" id="{FC4EAD1A-6884-439F-8268-03635F32331B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3810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1281" name="Line 1040">
            <a:extLst>
              <a:ext uri="{FF2B5EF4-FFF2-40B4-BE49-F238E27FC236}">
                <a16:creationId xmlns:a16="http://schemas.microsoft.com/office/drawing/2014/main" id="{548C06D3-666D-43E9-835A-0CE70DFEFDA7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1447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1282" name="Line 1041">
            <a:extLst>
              <a:ext uri="{FF2B5EF4-FFF2-40B4-BE49-F238E27FC236}">
                <a16:creationId xmlns:a16="http://schemas.microsoft.com/office/drawing/2014/main" id="{E54D0409-E520-48D1-860F-FA2FBC14A921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2438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1283" name="Line 1042">
            <a:extLst>
              <a:ext uri="{FF2B5EF4-FFF2-40B4-BE49-F238E27FC236}">
                <a16:creationId xmlns:a16="http://schemas.microsoft.com/office/drawing/2014/main" id="{BC8793B2-F470-41CF-BDD7-2E6938A8837C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34290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1284" name="Line 1043">
            <a:extLst>
              <a:ext uri="{FF2B5EF4-FFF2-40B4-BE49-F238E27FC236}">
                <a16:creationId xmlns:a16="http://schemas.microsoft.com/office/drawing/2014/main" id="{B7DEB2EB-E7AC-4A26-ADD9-9B052860B738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4343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1285" name="Text Box 1044">
            <a:extLst>
              <a:ext uri="{FF2B5EF4-FFF2-40B4-BE49-F238E27FC236}">
                <a16:creationId xmlns:a16="http://schemas.microsoft.com/office/drawing/2014/main" id="{4B0DFED2-B3B7-46D6-A8FF-C740380FBC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7038" y="5753100"/>
            <a:ext cx="1763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hu-HU" sz="2400"/>
              <a:t>{P1,P2,…..}</a:t>
            </a:r>
          </a:p>
        </p:txBody>
      </p:sp>
      <p:sp>
        <p:nvSpPr>
          <p:cNvPr id="11286" name="Text Box 1045">
            <a:extLst>
              <a:ext uri="{FF2B5EF4-FFF2-40B4-BE49-F238E27FC236}">
                <a16:creationId xmlns:a16="http://schemas.microsoft.com/office/drawing/2014/main" id="{44826CE3-193F-4555-AC14-830E37E9E6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8575" y="4243388"/>
            <a:ext cx="24193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hu-HU" sz="2000"/>
              <a:t>{(P1,C1),(P2,C2)...}</a:t>
            </a:r>
            <a:endParaRPr lang="en-US" altLang="hu-HU" sz="2400"/>
          </a:p>
        </p:txBody>
      </p:sp>
      <p:sp>
        <p:nvSpPr>
          <p:cNvPr id="11287" name="Text Box 1046">
            <a:extLst>
              <a:ext uri="{FF2B5EF4-FFF2-40B4-BE49-F238E27FC236}">
                <a16:creationId xmlns:a16="http://schemas.microsoft.com/office/drawing/2014/main" id="{D959A30A-FBA5-41E6-AE52-1C8C7919B1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3124200"/>
            <a:ext cx="422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hu-HU" sz="2400"/>
              <a:t>Pi</a:t>
            </a:r>
          </a:p>
        </p:txBody>
      </p:sp>
      <p:sp>
        <p:nvSpPr>
          <p:cNvPr id="11288" name="Text Box 1047">
            <a:extLst>
              <a:ext uri="{FF2B5EF4-FFF2-40B4-BE49-F238E27FC236}">
                <a16:creationId xmlns:a16="http://schemas.microsoft.com/office/drawing/2014/main" id="{9ED42A05-03BD-46C6-86AF-3F301B3807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9925" y="2057400"/>
            <a:ext cx="14335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hu-HU" sz="2400"/>
              <a:t>   answer</a:t>
            </a:r>
          </a:p>
        </p:txBody>
      </p:sp>
      <p:sp>
        <p:nvSpPr>
          <p:cNvPr id="11289" name="Text Box 1048">
            <a:extLst>
              <a:ext uri="{FF2B5EF4-FFF2-40B4-BE49-F238E27FC236}">
                <a16:creationId xmlns:a16="http://schemas.microsoft.com/office/drawing/2014/main" id="{57DC01F1-95DE-4105-89D5-4ABA2D68B9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4588" y="304800"/>
            <a:ext cx="1577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hu-HU" sz="2400" dirty="0"/>
              <a:t>SQL query</a:t>
            </a:r>
          </a:p>
        </p:txBody>
      </p:sp>
      <p:sp>
        <p:nvSpPr>
          <p:cNvPr id="11290" name="Text Box 1049">
            <a:extLst>
              <a:ext uri="{FF2B5EF4-FFF2-40B4-BE49-F238E27FC236}">
                <a16:creationId xmlns:a16="http://schemas.microsoft.com/office/drawing/2014/main" id="{EE41CE08-9229-42CF-977A-AEFB19CBFC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1371600"/>
            <a:ext cx="1546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hu-HU" sz="2400"/>
              <a:t>parse tree</a:t>
            </a:r>
          </a:p>
        </p:txBody>
      </p:sp>
      <p:sp>
        <p:nvSpPr>
          <p:cNvPr id="11291" name="Text Box 1050">
            <a:extLst>
              <a:ext uri="{FF2B5EF4-FFF2-40B4-BE49-F238E27FC236}">
                <a16:creationId xmlns:a16="http://schemas.microsoft.com/office/drawing/2014/main" id="{46CD25D6-A95D-49A4-8939-94CE733E35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7275" y="2362200"/>
            <a:ext cx="25479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hu-HU" sz="2400"/>
              <a:t>logical query plan</a:t>
            </a:r>
          </a:p>
        </p:txBody>
      </p:sp>
      <p:sp>
        <p:nvSpPr>
          <p:cNvPr id="11292" name="Text Box 1051">
            <a:extLst>
              <a:ext uri="{FF2B5EF4-FFF2-40B4-BE49-F238E27FC236}">
                <a16:creationId xmlns:a16="http://schemas.microsoft.com/office/drawing/2014/main" id="{DF25367E-B972-4BE4-B422-5953217FDA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3352800"/>
            <a:ext cx="23637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hu-HU" sz="2400"/>
              <a:t>“improved” l.q.p</a:t>
            </a:r>
          </a:p>
        </p:txBody>
      </p:sp>
      <p:sp>
        <p:nvSpPr>
          <p:cNvPr id="11293" name="Text Box 1052">
            <a:extLst>
              <a:ext uri="{FF2B5EF4-FFF2-40B4-BE49-F238E27FC236}">
                <a16:creationId xmlns:a16="http://schemas.microsoft.com/office/drawing/2014/main" id="{496A1B55-A859-416D-8DFD-2CF85C5B2A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4267200"/>
            <a:ext cx="1822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hu-HU" sz="2400"/>
              <a:t>l.q.p. +sizes</a:t>
            </a:r>
          </a:p>
        </p:txBody>
      </p:sp>
      <p:sp>
        <p:nvSpPr>
          <p:cNvPr id="11294" name="Line 1053">
            <a:extLst>
              <a:ext uri="{FF2B5EF4-FFF2-40B4-BE49-F238E27FC236}">
                <a16:creationId xmlns:a16="http://schemas.microsoft.com/office/drawing/2014/main" id="{46593605-2C43-4E8D-8AAF-73274BC5CF1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486400" y="3124200"/>
            <a:ext cx="762000" cy="6096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1295" name="Line 1054">
            <a:extLst>
              <a:ext uri="{FF2B5EF4-FFF2-40B4-BE49-F238E27FC236}">
                <a16:creationId xmlns:a16="http://schemas.microsoft.com/office/drawing/2014/main" id="{B5EE7055-0449-40C0-82FD-7694F24060C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62400" y="3733800"/>
            <a:ext cx="1524000" cy="3048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1296" name="Text Box 1055">
            <a:extLst>
              <a:ext uri="{FF2B5EF4-FFF2-40B4-BE49-F238E27FC236}">
                <a16:creationId xmlns:a16="http://schemas.microsoft.com/office/drawing/2014/main" id="{220C54EE-0579-432A-840C-E5CA84612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0800" y="3081338"/>
            <a:ext cx="952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hu-HU" sz="1600"/>
              <a:t>statistics</a:t>
            </a:r>
          </a:p>
        </p:txBody>
      </p:sp>
      <p:sp>
        <p:nvSpPr>
          <p:cNvPr id="11297" name="Line 1056">
            <a:extLst>
              <a:ext uri="{FF2B5EF4-FFF2-40B4-BE49-F238E27FC236}">
                <a16:creationId xmlns:a16="http://schemas.microsoft.com/office/drawing/2014/main" id="{5C731762-D0E5-44CA-A9E9-A132CAC3BA3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250113" y="2066925"/>
            <a:ext cx="0" cy="438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>
            <a:extLst>
              <a:ext uri="{FF2B5EF4-FFF2-40B4-BE49-F238E27FC236}">
                <a16:creationId xmlns:a16="http://schemas.microsoft.com/office/drawing/2014/main" id="{2D43733F-29F6-4C5B-8B2A-187AD4B09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E667C50-9549-4C9A-8312-B2B175E74130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hu-HU" sz="1400"/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B6F1CFB7-F7DE-49CD-88CB-FFADB3D5B3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6575" y="239713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altLang="hu-HU" sz="3600" u="sng"/>
              <a:t>Example:</a:t>
            </a:r>
            <a:r>
              <a:rPr lang="en-US" altLang="hu-HU" sz="3600"/>
              <a:t>   SQL query</a:t>
            </a:r>
            <a:endParaRPr lang="en-US" altLang="hu-HU" sz="3600" u="sng"/>
          </a:p>
        </p:txBody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FDB43D6C-CD6C-4874-84C0-EA22655A71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5950" y="1289050"/>
            <a:ext cx="77724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hu-HU" sz="2400"/>
              <a:t>SELECT title</a:t>
            </a:r>
          </a:p>
          <a:p>
            <a:pPr eaLnBrk="1" hangingPunct="1">
              <a:buFontTx/>
              <a:buNone/>
            </a:pPr>
            <a:r>
              <a:rPr lang="en-US" altLang="hu-HU" sz="2400"/>
              <a:t>FROM StarsIn</a:t>
            </a:r>
          </a:p>
          <a:p>
            <a:pPr eaLnBrk="1" hangingPunct="1">
              <a:buFontTx/>
              <a:buNone/>
            </a:pPr>
            <a:r>
              <a:rPr lang="en-US" altLang="hu-HU" sz="2400"/>
              <a:t>WHERE starName IN (</a:t>
            </a:r>
          </a:p>
          <a:p>
            <a:pPr eaLnBrk="1" hangingPunct="1">
              <a:buFontTx/>
              <a:buNone/>
            </a:pPr>
            <a:r>
              <a:rPr lang="en-US" altLang="hu-HU" sz="2400"/>
              <a:t>		SELECT name</a:t>
            </a:r>
          </a:p>
          <a:p>
            <a:pPr eaLnBrk="1" hangingPunct="1">
              <a:buFontTx/>
              <a:buNone/>
            </a:pPr>
            <a:r>
              <a:rPr lang="en-US" altLang="hu-HU" sz="2400"/>
              <a:t>		FROM MovieStar</a:t>
            </a:r>
          </a:p>
          <a:p>
            <a:pPr eaLnBrk="1" hangingPunct="1">
              <a:buFontTx/>
              <a:buNone/>
            </a:pPr>
            <a:r>
              <a:rPr lang="en-US" altLang="hu-HU" sz="2400"/>
              <a:t>		WHERE birthdate LIKE ‘%1960’</a:t>
            </a:r>
          </a:p>
          <a:p>
            <a:pPr eaLnBrk="1" hangingPunct="1">
              <a:buFontTx/>
              <a:buNone/>
            </a:pPr>
            <a:r>
              <a:rPr lang="en-US" altLang="hu-HU" sz="2400"/>
              <a:t>);</a:t>
            </a:r>
          </a:p>
          <a:p>
            <a:pPr eaLnBrk="1" hangingPunct="1">
              <a:buFontTx/>
              <a:buNone/>
            </a:pPr>
            <a:endParaRPr lang="en-US" altLang="hu-HU" sz="2400"/>
          </a:p>
          <a:p>
            <a:pPr eaLnBrk="1" hangingPunct="1">
              <a:buFontTx/>
              <a:buNone/>
            </a:pPr>
            <a:r>
              <a:rPr lang="en-US" altLang="hu-HU" sz="2400"/>
              <a:t>(Find the movies with stars born in 1960)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3">
            <a:extLst>
              <a:ext uri="{FF2B5EF4-FFF2-40B4-BE49-F238E27FC236}">
                <a16:creationId xmlns:a16="http://schemas.microsoft.com/office/drawing/2014/main" id="{AAB20C1B-C2FC-415B-98A2-17D572DDB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FB78598-77FE-4270-9AF1-B8EA90910244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hu-HU" sz="1400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C9417804-D8B4-4C8F-9517-B288E39A32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138" y="357188"/>
            <a:ext cx="7772400" cy="75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hu-HU" sz="3600" u="sng">
                <a:solidFill>
                  <a:schemeClr val="tx2"/>
                </a:solidFill>
              </a:rPr>
              <a:t>Example:</a:t>
            </a:r>
            <a:r>
              <a:rPr lang="en-US" altLang="hu-HU" sz="3600">
                <a:solidFill>
                  <a:schemeClr val="tx2"/>
                </a:solidFill>
              </a:rPr>
              <a:t>   Parse Tree</a:t>
            </a:r>
            <a:endParaRPr lang="en-US" altLang="hu-HU" sz="3600" u="sng">
              <a:solidFill>
                <a:schemeClr val="tx2"/>
              </a:solidFill>
            </a:endParaRPr>
          </a:p>
        </p:txBody>
      </p:sp>
      <p:sp>
        <p:nvSpPr>
          <p:cNvPr id="13316" name="Text Box 3">
            <a:extLst>
              <a:ext uri="{FF2B5EF4-FFF2-40B4-BE49-F238E27FC236}">
                <a16:creationId xmlns:a16="http://schemas.microsoft.com/office/drawing/2014/main" id="{13ADEA63-B3AD-4216-A343-BA20118379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9500" y="1074738"/>
            <a:ext cx="1123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1800"/>
              <a:t>&lt;Query&gt;</a:t>
            </a:r>
          </a:p>
        </p:txBody>
      </p:sp>
      <p:sp>
        <p:nvSpPr>
          <p:cNvPr id="13317" name="Text Box 4">
            <a:extLst>
              <a:ext uri="{FF2B5EF4-FFF2-40B4-BE49-F238E27FC236}">
                <a16:creationId xmlns:a16="http://schemas.microsoft.com/office/drawing/2014/main" id="{35950AD1-64DA-40F3-B3C9-E5A723627D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4588" y="1660525"/>
            <a:ext cx="9699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1800"/>
              <a:t>&lt;SFW&gt;</a:t>
            </a:r>
            <a:endParaRPr lang="en-US" altLang="hu-HU" sz="2400"/>
          </a:p>
        </p:txBody>
      </p:sp>
      <p:sp>
        <p:nvSpPr>
          <p:cNvPr id="13318" name="Text Box 5">
            <a:extLst>
              <a:ext uri="{FF2B5EF4-FFF2-40B4-BE49-F238E27FC236}">
                <a16:creationId xmlns:a16="http://schemas.microsoft.com/office/drawing/2014/main" id="{79381953-135C-4A71-B4C6-756114427E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050" y="2246313"/>
            <a:ext cx="72628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1800"/>
              <a:t>SELECT   &lt;SelList&gt;    FROM    &lt;FromList&gt;     WHERE     &lt;Condition&gt;</a:t>
            </a:r>
            <a:endParaRPr lang="en-US" altLang="hu-HU" sz="2400"/>
          </a:p>
        </p:txBody>
      </p:sp>
      <p:sp>
        <p:nvSpPr>
          <p:cNvPr id="13319" name="Text Box 6">
            <a:extLst>
              <a:ext uri="{FF2B5EF4-FFF2-40B4-BE49-F238E27FC236}">
                <a16:creationId xmlns:a16="http://schemas.microsoft.com/office/drawing/2014/main" id="{FA1AD629-2F3B-4DEC-8EFC-6E09EC4C96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4288" y="2832100"/>
            <a:ext cx="71977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hu-HU" sz="1800"/>
              <a:t>&lt;Attribute&gt;              &lt;RelName&gt;                 &lt;Tuple&gt;  IN  &lt;Query&gt;</a:t>
            </a:r>
            <a:endParaRPr lang="en-US" altLang="hu-HU" sz="2400"/>
          </a:p>
        </p:txBody>
      </p:sp>
      <p:sp>
        <p:nvSpPr>
          <p:cNvPr id="13320" name="Text Box 7">
            <a:extLst>
              <a:ext uri="{FF2B5EF4-FFF2-40B4-BE49-F238E27FC236}">
                <a16:creationId xmlns:a16="http://schemas.microsoft.com/office/drawing/2014/main" id="{8CD5E700-F954-4D05-A637-0A65E2157E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6088" y="3417888"/>
            <a:ext cx="70342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hu-HU" sz="1800"/>
              <a:t>title                       StarsIn               &lt;Attribute&gt;      (  &lt;Query&gt;  )</a:t>
            </a:r>
            <a:endParaRPr lang="en-US" altLang="hu-HU" sz="2400"/>
          </a:p>
        </p:txBody>
      </p:sp>
      <p:sp>
        <p:nvSpPr>
          <p:cNvPr id="13321" name="Text Box 8">
            <a:extLst>
              <a:ext uri="{FF2B5EF4-FFF2-40B4-BE49-F238E27FC236}">
                <a16:creationId xmlns:a16="http://schemas.microsoft.com/office/drawing/2014/main" id="{9E3D20F5-C8DC-405D-85F6-BC77CEDD21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3957638"/>
            <a:ext cx="24368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hu-HU" sz="1800"/>
              <a:t>starName       &lt;SFW&gt;</a:t>
            </a:r>
            <a:endParaRPr lang="en-US" altLang="hu-HU" sz="2400"/>
          </a:p>
        </p:txBody>
      </p:sp>
      <p:sp>
        <p:nvSpPr>
          <p:cNvPr id="13322" name="Text Box 9">
            <a:extLst>
              <a:ext uri="{FF2B5EF4-FFF2-40B4-BE49-F238E27FC236}">
                <a16:creationId xmlns:a16="http://schemas.microsoft.com/office/drawing/2014/main" id="{045BB3C5-E3CB-4DEE-9168-774D18D971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3625" y="4589463"/>
            <a:ext cx="75485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hu-HU" sz="1800"/>
              <a:t>SELECT      &lt;SelList&gt;    FROM     &lt;FromList&gt;     WHERE     &lt;Condition&gt;</a:t>
            </a:r>
            <a:endParaRPr lang="en-US" altLang="hu-HU" sz="2400"/>
          </a:p>
        </p:txBody>
      </p:sp>
      <p:sp>
        <p:nvSpPr>
          <p:cNvPr id="13323" name="Text Box 10">
            <a:extLst>
              <a:ext uri="{FF2B5EF4-FFF2-40B4-BE49-F238E27FC236}">
                <a16:creationId xmlns:a16="http://schemas.microsoft.com/office/drawing/2014/main" id="{25C5DD26-2828-4220-86D4-BCD2CE1A88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6738" y="5162550"/>
            <a:ext cx="70739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hu-HU" sz="1800"/>
              <a:t>&lt;Attribute&gt;           &lt;RelName&gt;         &lt;Attribute&gt;  LIKE  &lt;Pattern&gt;</a:t>
            </a:r>
            <a:endParaRPr lang="en-US" altLang="hu-HU" sz="2400"/>
          </a:p>
        </p:txBody>
      </p:sp>
      <p:sp>
        <p:nvSpPr>
          <p:cNvPr id="13324" name="Text Box 11">
            <a:extLst>
              <a:ext uri="{FF2B5EF4-FFF2-40B4-BE49-F238E27FC236}">
                <a16:creationId xmlns:a16="http://schemas.microsoft.com/office/drawing/2014/main" id="{5E0DDA05-DC81-4099-ABB8-5FCE267BC6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7888" y="5762625"/>
            <a:ext cx="65690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hu-HU" sz="1800"/>
              <a:t>name                 MovieStar              birthDate            ‘%1960’</a:t>
            </a:r>
            <a:endParaRPr lang="en-US" altLang="hu-HU" sz="2400"/>
          </a:p>
        </p:txBody>
      </p:sp>
      <p:sp>
        <p:nvSpPr>
          <p:cNvPr id="13325" name="Line 12">
            <a:extLst>
              <a:ext uri="{FF2B5EF4-FFF2-40B4-BE49-F238E27FC236}">
                <a16:creationId xmlns:a16="http://schemas.microsoft.com/office/drawing/2014/main" id="{67F92E45-1C26-4073-B626-31BB52E03B68}"/>
              </a:ext>
            </a:extLst>
          </p:cNvPr>
          <p:cNvSpPr>
            <a:spLocks noChangeShapeType="1"/>
          </p:cNvSpPr>
          <p:nvPr/>
        </p:nvSpPr>
        <p:spPr bwMode="auto">
          <a:xfrm>
            <a:off x="4144963" y="1431925"/>
            <a:ext cx="0" cy="231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3326" name="Line 13">
            <a:extLst>
              <a:ext uri="{FF2B5EF4-FFF2-40B4-BE49-F238E27FC236}">
                <a16:creationId xmlns:a16="http://schemas.microsoft.com/office/drawing/2014/main" id="{66B966BF-A9C1-47AA-86A3-E04FF7C2090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17625" y="1882775"/>
            <a:ext cx="2446338" cy="390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3327" name="Line 14">
            <a:extLst>
              <a:ext uri="{FF2B5EF4-FFF2-40B4-BE49-F238E27FC236}">
                <a16:creationId xmlns:a16="http://schemas.microsoft.com/office/drawing/2014/main" id="{8788ACE1-92E5-4AB7-BA12-350BD835742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378075" y="1939925"/>
            <a:ext cx="1604963" cy="3476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3328" name="Line 15">
            <a:extLst>
              <a:ext uri="{FF2B5EF4-FFF2-40B4-BE49-F238E27FC236}">
                <a16:creationId xmlns:a16="http://schemas.microsoft.com/office/drawing/2014/main" id="{DDDED2B2-CAFB-41FF-A2F7-3C18207E4CC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3738" y="1928813"/>
            <a:ext cx="795337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3329" name="Line 16">
            <a:extLst>
              <a:ext uri="{FF2B5EF4-FFF2-40B4-BE49-F238E27FC236}">
                <a16:creationId xmlns:a16="http://schemas.microsoft.com/office/drawing/2014/main" id="{F7F8D5D5-6343-4D99-BE2E-584188BB945F}"/>
              </a:ext>
            </a:extLst>
          </p:cNvPr>
          <p:cNvSpPr>
            <a:spLocks noChangeShapeType="1"/>
          </p:cNvSpPr>
          <p:nvPr/>
        </p:nvSpPr>
        <p:spPr bwMode="auto">
          <a:xfrm>
            <a:off x="4122738" y="1928813"/>
            <a:ext cx="33337" cy="403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3330" name="Line 17">
            <a:extLst>
              <a:ext uri="{FF2B5EF4-FFF2-40B4-BE49-F238E27FC236}">
                <a16:creationId xmlns:a16="http://schemas.microsoft.com/office/drawing/2014/main" id="{E278B154-D47D-4F42-AA3A-720EA0749CD8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9738" y="1963738"/>
            <a:ext cx="1062037" cy="346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3331" name="Line 18">
            <a:extLst>
              <a:ext uri="{FF2B5EF4-FFF2-40B4-BE49-F238E27FC236}">
                <a16:creationId xmlns:a16="http://schemas.microsoft.com/office/drawing/2014/main" id="{7836715A-A30F-4AB8-8104-FCC50F5C013D}"/>
              </a:ext>
            </a:extLst>
          </p:cNvPr>
          <p:cNvSpPr>
            <a:spLocks noChangeShapeType="1"/>
          </p:cNvSpPr>
          <p:nvPr/>
        </p:nvSpPr>
        <p:spPr bwMode="auto">
          <a:xfrm>
            <a:off x="4549775" y="1917700"/>
            <a:ext cx="2054225" cy="357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3332" name="Line 19">
            <a:extLst>
              <a:ext uri="{FF2B5EF4-FFF2-40B4-BE49-F238E27FC236}">
                <a16:creationId xmlns:a16="http://schemas.microsoft.com/office/drawing/2014/main" id="{F9616A82-336A-414F-A9F7-60AB1042E202}"/>
              </a:ext>
            </a:extLst>
          </p:cNvPr>
          <p:cNvSpPr>
            <a:spLocks noChangeShapeType="1"/>
          </p:cNvSpPr>
          <p:nvPr/>
        </p:nvSpPr>
        <p:spPr bwMode="auto">
          <a:xfrm>
            <a:off x="2044700" y="2563813"/>
            <a:ext cx="0" cy="346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3333" name="Line 20">
            <a:extLst>
              <a:ext uri="{FF2B5EF4-FFF2-40B4-BE49-F238E27FC236}">
                <a16:creationId xmlns:a16="http://schemas.microsoft.com/office/drawing/2014/main" id="{EBEF017D-4950-4450-AF36-B82E9E00B7E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237038" y="2563813"/>
            <a:ext cx="80962" cy="311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3334" name="Line 21">
            <a:extLst>
              <a:ext uri="{FF2B5EF4-FFF2-40B4-BE49-F238E27FC236}">
                <a16:creationId xmlns:a16="http://schemas.microsoft.com/office/drawing/2014/main" id="{A92DCCDB-5610-40F0-AFED-6FF94BE3640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546850" y="2563813"/>
            <a:ext cx="346075" cy="323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3335" name="Line 23">
            <a:extLst>
              <a:ext uri="{FF2B5EF4-FFF2-40B4-BE49-F238E27FC236}">
                <a16:creationId xmlns:a16="http://schemas.microsoft.com/office/drawing/2014/main" id="{A7DBD637-C274-41C2-9639-8F471806724F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0888" y="2540000"/>
            <a:ext cx="80962" cy="369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3336" name="Line 24">
            <a:extLst>
              <a:ext uri="{FF2B5EF4-FFF2-40B4-BE49-F238E27FC236}">
                <a16:creationId xmlns:a16="http://schemas.microsoft.com/office/drawing/2014/main" id="{87256C79-952E-4FCB-A34D-536662C763AD}"/>
              </a:ext>
            </a:extLst>
          </p:cNvPr>
          <p:cNvSpPr>
            <a:spLocks noChangeShapeType="1"/>
          </p:cNvSpPr>
          <p:nvPr/>
        </p:nvSpPr>
        <p:spPr bwMode="auto">
          <a:xfrm>
            <a:off x="7493000" y="2540000"/>
            <a:ext cx="346075" cy="358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3337" name="Line 25">
            <a:extLst>
              <a:ext uri="{FF2B5EF4-FFF2-40B4-BE49-F238E27FC236}">
                <a16:creationId xmlns:a16="http://schemas.microsoft.com/office/drawing/2014/main" id="{629244C5-F4DB-4CC0-B2EE-EBB7809A367F}"/>
              </a:ext>
            </a:extLst>
          </p:cNvPr>
          <p:cNvSpPr>
            <a:spLocks noChangeShapeType="1"/>
          </p:cNvSpPr>
          <p:nvPr/>
        </p:nvSpPr>
        <p:spPr bwMode="auto">
          <a:xfrm>
            <a:off x="2020888" y="3152775"/>
            <a:ext cx="0" cy="300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3338" name="Line 26">
            <a:extLst>
              <a:ext uri="{FF2B5EF4-FFF2-40B4-BE49-F238E27FC236}">
                <a16:creationId xmlns:a16="http://schemas.microsoft.com/office/drawing/2014/main" id="{F9C52175-E2E5-4A01-A59A-91F67B3B9768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1000" y="3163888"/>
            <a:ext cx="0" cy="346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3339" name="Line 27">
            <a:extLst>
              <a:ext uri="{FF2B5EF4-FFF2-40B4-BE49-F238E27FC236}">
                <a16:creationId xmlns:a16="http://schemas.microsoft.com/office/drawing/2014/main" id="{BFAA7AFB-2056-428E-8F77-D668C036680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302375" y="3163888"/>
            <a:ext cx="104775" cy="311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3340" name="Line 28">
            <a:extLst>
              <a:ext uri="{FF2B5EF4-FFF2-40B4-BE49-F238E27FC236}">
                <a16:creationId xmlns:a16="http://schemas.microsoft.com/office/drawing/2014/main" id="{16F2502A-7124-4133-AE6B-675F61822C0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342188" y="3163888"/>
            <a:ext cx="381000" cy="3000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3341" name="Line 29">
            <a:extLst>
              <a:ext uri="{FF2B5EF4-FFF2-40B4-BE49-F238E27FC236}">
                <a16:creationId xmlns:a16="http://schemas.microsoft.com/office/drawing/2014/main" id="{78081C7D-1C68-469B-A66A-4DE1011E77E2}"/>
              </a:ext>
            </a:extLst>
          </p:cNvPr>
          <p:cNvSpPr>
            <a:spLocks noChangeShapeType="1"/>
          </p:cNvSpPr>
          <p:nvPr/>
        </p:nvSpPr>
        <p:spPr bwMode="auto">
          <a:xfrm>
            <a:off x="7850188" y="3152775"/>
            <a:ext cx="22225" cy="3349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3342" name="Line 30">
            <a:extLst>
              <a:ext uri="{FF2B5EF4-FFF2-40B4-BE49-F238E27FC236}">
                <a16:creationId xmlns:a16="http://schemas.microsoft.com/office/drawing/2014/main" id="{08FCB935-ED27-428A-A534-8EBFD0095D99}"/>
              </a:ext>
            </a:extLst>
          </p:cNvPr>
          <p:cNvSpPr>
            <a:spLocks noChangeShapeType="1"/>
          </p:cNvSpPr>
          <p:nvPr/>
        </p:nvSpPr>
        <p:spPr bwMode="auto">
          <a:xfrm>
            <a:off x="7977188" y="3117850"/>
            <a:ext cx="600075" cy="346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3343" name="Line 31">
            <a:extLst>
              <a:ext uri="{FF2B5EF4-FFF2-40B4-BE49-F238E27FC236}">
                <a16:creationId xmlns:a16="http://schemas.microsoft.com/office/drawing/2014/main" id="{6BD4F7A4-0DF1-4BB3-A46D-F9EFCED0E5A4}"/>
              </a:ext>
            </a:extLst>
          </p:cNvPr>
          <p:cNvSpPr>
            <a:spLocks noChangeShapeType="1"/>
          </p:cNvSpPr>
          <p:nvPr/>
        </p:nvSpPr>
        <p:spPr bwMode="auto">
          <a:xfrm>
            <a:off x="6302375" y="3741738"/>
            <a:ext cx="23813" cy="276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3344" name="Line 32">
            <a:extLst>
              <a:ext uri="{FF2B5EF4-FFF2-40B4-BE49-F238E27FC236}">
                <a16:creationId xmlns:a16="http://schemas.microsoft.com/office/drawing/2014/main" id="{D6762A6B-01BE-4704-BD78-F7D5A4764B5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26375" y="3741738"/>
            <a:ext cx="80963" cy="2651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3345" name="Line 33">
            <a:extLst>
              <a:ext uri="{FF2B5EF4-FFF2-40B4-BE49-F238E27FC236}">
                <a16:creationId xmlns:a16="http://schemas.microsoft.com/office/drawing/2014/main" id="{AB78DD30-8766-4845-AD9B-4A5C58D8A19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835150" y="4214813"/>
            <a:ext cx="5715000" cy="403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3346" name="Line 34">
            <a:extLst>
              <a:ext uri="{FF2B5EF4-FFF2-40B4-BE49-F238E27FC236}">
                <a16:creationId xmlns:a16="http://schemas.microsoft.com/office/drawing/2014/main" id="{5E6C66F3-366D-4C61-A62A-0578DF2FBCA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105150" y="4249738"/>
            <a:ext cx="4548188" cy="403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3347" name="Line 35">
            <a:extLst>
              <a:ext uri="{FF2B5EF4-FFF2-40B4-BE49-F238E27FC236}">
                <a16:creationId xmlns:a16="http://schemas.microsoft.com/office/drawing/2014/main" id="{C38F2C0F-1C21-43F6-BCB7-702699ED147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225925" y="4249738"/>
            <a:ext cx="3543300" cy="4270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3348" name="Line 36">
            <a:extLst>
              <a:ext uri="{FF2B5EF4-FFF2-40B4-BE49-F238E27FC236}">
                <a16:creationId xmlns:a16="http://schemas.microsoft.com/office/drawing/2014/main" id="{A393B20C-BC57-4D7B-8D0E-5BCF569364B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518150" y="4260850"/>
            <a:ext cx="2308225" cy="3921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3349" name="Line 37">
            <a:extLst>
              <a:ext uri="{FF2B5EF4-FFF2-40B4-BE49-F238E27FC236}">
                <a16:creationId xmlns:a16="http://schemas.microsoft.com/office/drawing/2014/main" id="{F0FEB028-48E8-4817-A3B5-0C5E5BEB1F5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591300" y="4260850"/>
            <a:ext cx="1293813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3350" name="Line 38">
            <a:extLst>
              <a:ext uri="{FF2B5EF4-FFF2-40B4-BE49-F238E27FC236}">
                <a16:creationId xmlns:a16="http://schemas.microsoft.com/office/drawing/2014/main" id="{30322CCD-CCDD-43E8-A0CA-FE87D1BFF941}"/>
              </a:ext>
            </a:extLst>
          </p:cNvPr>
          <p:cNvSpPr>
            <a:spLocks noChangeShapeType="1"/>
          </p:cNvSpPr>
          <p:nvPr/>
        </p:nvSpPr>
        <p:spPr bwMode="auto">
          <a:xfrm>
            <a:off x="7953375" y="4260850"/>
            <a:ext cx="12700" cy="3921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3351" name="Line 39">
            <a:extLst>
              <a:ext uri="{FF2B5EF4-FFF2-40B4-BE49-F238E27FC236}">
                <a16:creationId xmlns:a16="http://schemas.microsoft.com/office/drawing/2014/main" id="{8FBE708F-8E65-459E-8B92-01B4A7BE402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643188" y="4918075"/>
            <a:ext cx="13970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3352" name="Line 40">
            <a:extLst>
              <a:ext uri="{FF2B5EF4-FFF2-40B4-BE49-F238E27FC236}">
                <a16:creationId xmlns:a16="http://schemas.microsoft.com/office/drawing/2014/main" id="{F9D31CFD-155F-46ED-9661-21244C5F970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699000" y="4906963"/>
            <a:ext cx="346075" cy="3349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3353" name="Line 41">
            <a:extLst>
              <a:ext uri="{FF2B5EF4-FFF2-40B4-BE49-F238E27FC236}">
                <a16:creationId xmlns:a16="http://schemas.microsoft.com/office/drawing/2014/main" id="{68A73E6A-5D7D-4BC0-9961-8B17386C172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545263" y="4872038"/>
            <a:ext cx="1039812" cy="358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3354" name="Line 42">
            <a:extLst>
              <a:ext uri="{FF2B5EF4-FFF2-40B4-BE49-F238E27FC236}">
                <a16:creationId xmlns:a16="http://schemas.microsoft.com/office/drawing/2014/main" id="{C1EC3FBE-CA79-4BC4-8E49-3348A1999F5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445375" y="4895850"/>
            <a:ext cx="277813" cy="323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3355" name="Line 43">
            <a:extLst>
              <a:ext uri="{FF2B5EF4-FFF2-40B4-BE49-F238E27FC236}">
                <a16:creationId xmlns:a16="http://schemas.microsoft.com/office/drawing/2014/main" id="{F7ABB5BD-3878-4C80-9E84-F4B0C6435CE2}"/>
              </a:ext>
            </a:extLst>
          </p:cNvPr>
          <p:cNvSpPr>
            <a:spLocks noChangeShapeType="1"/>
          </p:cNvSpPr>
          <p:nvPr/>
        </p:nvSpPr>
        <p:spPr bwMode="auto">
          <a:xfrm>
            <a:off x="7885113" y="4884738"/>
            <a:ext cx="357187" cy="346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3356" name="Line 44">
            <a:extLst>
              <a:ext uri="{FF2B5EF4-FFF2-40B4-BE49-F238E27FC236}">
                <a16:creationId xmlns:a16="http://schemas.microsoft.com/office/drawing/2014/main" id="{2944E644-E9CA-4FFC-8209-AA3746839CA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447925" y="5495925"/>
            <a:ext cx="22225" cy="346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3357" name="Line 45">
            <a:extLst>
              <a:ext uri="{FF2B5EF4-FFF2-40B4-BE49-F238E27FC236}">
                <a16:creationId xmlns:a16="http://schemas.microsoft.com/office/drawing/2014/main" id="{2439A544-1431-4EA6-A4A1-6DF1DC60A05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67225" y="5519738"/>
            <a:ext cx="34925" cy="3000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3358" name="Line 46">
            <a:extLst>
              <a:ext uri="{FF2B5EF4-FFF2-40B4-BE49-F238E27FC236}">
                <a16:creationId xmlns:a16="http://schemas.microsoft.com/office/drawing/2014/main" id="{568532B4-6778-42C2-8BCA-5CA5A5F3834B}"/>
              </a:ext>
            </a:extLst>
          </p:cNvPr>
          <p:cNvSpPr>
            <a:spLocks noChangeShapeType="1"/>
          </p:cNvSpPr>
          <p:nvPr/>
        </p:nvSpPr>
        <p:spPr bwMode="auto">
          <a:xfrm>
            <a:off x="6383338" y="5461000"/>
            <a:ext cx="0" cy="3349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3359" name="Line 47">
            <a:extLst>
              <a:ext uri="{FF2B5EF4-FFF2-40B4-BE49-F238E27FC236}">
                <a16:creationId xmlns:a16="http://schemas.microsoft.com/office/drawing/2014/main" id="{2F1971AF-C1DE-461F-A4DB-7FFBC88771F8}"/>
              </a:ext>
            </a:extLst>
          </p:cNvPr>
          <p:cNvSpPr>
            <a:spLocks noChangeShapeType="1"/>
          </p:cNvSpPr>
          <p:nvPr/>
        </p:nvSpPr>
        <p:spPr bwMode="auto">
          <a:xfrm>
            <a:off x="8231188" y="5495925"/>
            <a:ext cx="0" cy="300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3">
            <a:extLst>
              <a:ext uri="{FF2B5EF4-FFF2-40B4-BE49-F238E27FC236}">
                <a16:creationId xmlns:a16="http://schemas.microsoft.com/office/drawing/2014/main" id="{176AC947-7754-409E-AFD1-492897FA1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3B1D98D-7047-4534-9658-536063775BBE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hu-HU" sz="1400"/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8A8CB0CA-AA55-4CDB-90EF-F3D8A418C4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5" y="206375"/>
            <a:ext cx="8372475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hu-HU" u="sng">
                <a:solidFill>
                  <a:schemeClr val="tx2"/>
                </a:solidFill>
              </a:rPr>
              <a:t>Example:</a:t>
            </a:r>
            <a:r>
              <a:rPr lang="en-US" altLang="hu-HU">
                <a:solidFill>
                  <a:schemeClr val="tx2"/>
                </a:solidFill>
              </a:rPr>
              <a:t>   Generating Relational Algebra</a:t>
            </a:r>
            <a:endParaRPr lang="en-US" altLang="hu-HU" sz="3600" u="sng">
              <a:solidFill>
                <a:schemeClr val="tx2"/>
              </a:solidFill>
            </a:endParaRPr>
          </a:p>
        </p:txBody>
      </p:sp>
      <p:sp>
        <p:nvSpPr>
          <p:cNvPr id="14340" name="Text Box 4">
            <a:extLst>
              <a:ext uri="{FF2B5EF4-FFF2-40B4-BE49-F238E27FC236}">
                <a16:creationId xmlns:a16="http://schemas.microsoft.com/office/drawing/2014/main" id="{C18EAA1D-1018-45C4-A7E7-CA89BF6985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9663" y="1001713"/>
            <a:ext cx="107791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4000">
                <a:sym typeface="Symbol" panose="05050102010706020507" pitchFamily="18" charset="2"/>
              </a:rPr>
              <a:t></a:t>
            </a:r>
            <a:r>
              <a:rPr lang="en-US" altLang="hu-HU" sz="2400"/>
              <a:t>title</a:t>
            </a:r>
          </a:p>
        </p:txBody>
      </p:sp>
      <p:sp>
        <p:nvSpPr>
          <p:cNvPr id="14341" name="Text Box 5">
            <a:extLst>
              <a:ext uri="{FF2B5EF4-FFF2-40B4-BE49-F238E27FC236}">
                <a16:creationId xmlns:a16="http://schemas.microsoft.com/office/drawing/2014/main" id="{F5C4A952-7C5D-4160-96D6-754BE64E2F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8900" y="1831975"/>
            <a:ext cx="49053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4000" dirty="0">
                <a:solidFill>
                  <a:srgbClr val="FF0000"/>
                </a:solidFill>
                <a:sym typeface="Symbol" panose="05050102010706020507" pitchFamily="18" charset="2"/>
              </a:rPr>
              <a:t></a:t>
            </a:r>
          </a:p>
        </p:txBody>
      </p:sp>
      <p:sp>
        <p:nvSpPr>
          <p:cNvPr id="14342" name="Text Box 6">
            <a:extLst>
              <a:ext uri="{FF2B5EF4-FFF2-40B4-BE49-F238E27FC236}">
                <a16:creationId xmlns:a16="http://schemas.microsoft.com/office/drawing/2014/main" id="{C7131991-167C-4471-A4BF-0868DBF4D6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8663" y="2671763"/>
            <a:ext cx="47164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 dirty="0" err="1"/>
              <a:t>StarsIn</a:t>
            </a:r>
            <a:r>
              <a:rPr lang="en-US" altLang="hu-HU" sz="2400" dirty="0"/>
              <a:t>                    </a:t>
            </a:r>
            <a:r>
              <a:rPr lang="en-US" altLang="hu-HU" sz="2400" dirty="0">
                <a:solidFill>
                  <a:srgbClr val="FF0000"/>
                </a:solidFill>
              </a:rPr>
              <a:t>&lt;condition&gt;</a:t>
            </a:r>
          </a:p>
        </p:txBody>
      </p:sp>
      <p:sp>
        <p:nvSpPr>
          <p:cNvPr id="14343" name="Text Box 7">
            <a:extLst>
              <a:ext uri="{FF2B5EF4-FFF2-40B4-BE49-F238E27FC236}">
                <a16:creationId xmlns:a16="http://schemas.microsoft.com/office/drawing/2014/main" id="{BF7FF547-683E-4074-993B-6B76A7AE93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2963" y="3182938"/>
            <a:ext cx="36099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 dirty="0"/>
              <a:t>&lt;tuple&gt;      </a:t>
            </a:r>
            <a:r>
              <a:rPr lang="en-US" altLang="hu-HU" sz="2400" dirty="0">
                <a:solidFill>
                  <a:srgbClr val="FF0000"/>
                </a:solidFill>
              </a:rPr>
              <a:t>IN</a:t>
            </a:r>
            <a:r>
              <a:rPr lang="en-US" altLang="hu-HU" sz="2400" dirty="0"/>
              <a:t>   </a:t>
            </a:r>
            <a:r>
              <a:rPr lang="en-US" altLang="hu-HU" sz="4000" dirty="0">
                <a:sym typeface="Symbol" panose="05050102010706020507" pitchFamily="18" charset="2"/>
              </a:rPr>
              <a:t></a:t>
            </a:r>
            <a:r>
              <a:rPr lang="en-US" altLang="hu-HU" sz="2400" dirty="0"/>
              <a:t>name</a:t>
            </a:r>
          </a:p>
        </p:txBody>
      </p:sp>
      <p:sp>
        <p:nvSpPr>
          <p:cNvPr id="14344" name="Text Box 8">
            <a:extLst>
              <a:ext uri="{FF2B5EF4-FFF2-40B4-BE49-F238E27FC236}">
                <a16:creationId xmlns:a16="http://schemas.microsoft.com/office/drawing/2014/main" id="{721B38FA-219B-4EFD-AFAD-A71AB58BD6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4788" y="3990975"/>
            <a:ext cx="49863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&lt;attribute&gt;      </a:t>
            </a:r>
            <a:r>
              <a:rPr lang="en-US" altLang="hu-HU" sz="4000">
                <a:sym typeface="Symbol" panose="05050102010706020507" pitchFamily="18" charset="2"/>
              </a:rPr>
              <a:t></a:t>
            </a:r>
            <a:r>
              <a:rPr lang="en-US" altLang="hu-HU" sz="1800"/>
              <a:t>birthdate LIKE ‘%1960’</a:t>
            </a:r>
          </a:p>
        </p:txBody>
      </p:sp>
      <p:sp>
        <p:nvSpPr>
          <p:cNvPr id="14345" name="Text Box 9">
            <a:extLst>
              <a:ext uri="{FF2B5EF4-FFF2-40B4-BE49-F238E27FC236}">
                <a16:creationId xmlns:a16="http://schemas.microsoft.com/office/drawing/2014/main" id="{D8C21E34-8572-4378-A062-CAC4EBA317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1975" y="5059363"/>
            <a:ext cx="40338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starName             MovieStar</a:t>
            </a:r>
          </a:p>
        </p:txBody>
      </p:sp>
      <p:sp>
        <p:nvSpPr>
          <p:cNvPr id="14346" name="Line 10">
            <a:extLst>
              <a:ext uri="{FF2B5EF4-FFF2-40B4-BE49-F238E27FC236}">
                <a16:creationId xmlns:a16="http://schemas.microsoft.com/office/drawing/2014/main" id="{1AB00399-ADDD-4C7F-AE04-77831BDFC83F}"/>
              </a:ext>
            </a:extLst>
          </p:cNvPr>
          <p:cNvSpPr>
            <a:spLocks noChangeShapeType="1"/>
          </p:cNvSpPr>
          <p:nvPr/>
        </p:nvSpPr>
        <p:spPr bwMode="auto">
          <a:xfrm>
            <a:off x="4143375" y="1617663"/>
            <a:ext cx="0" cy="438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4347" name="Line 11">
            <a:extLst>
              <a:ext uri="{FF2B5EF4-FFF2-40B4-BE49-F238E27FC236}">
                <a16:creationId xmlns:a16="http://schemas.microsoft.com/office/drawing/2014/main" id="{0FE97D37-BB07-4233-8ABB-963A6CB70AB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30525" y="2309813"/>
            <a:ext cx="993775" cy="4270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4348" name="Line 12">
            <a:extLst>
              <a:ext uri="{FF2B5EF4-FFF2-40B4-BE49-F238E27FC236}">
                <a16:creationId xmlns:a16="http://schemas.microsoft.com/office/drawing/2014/main" id="{AE3A5D56-8437-4FAE-8872-E308D714DED4}"/>
              </a:ext>
            </a:extLst>
          </p:cNvPr>
          <p:cNvSpPr>
            <a:spLocks noChangeShapeType="1"/>
          </p:cNvSpPr>
          <p:nvPr/>
        </p:nvSpPr>
        <p:spPr bwMode="auto">
          <a:xfrm>
            <a:off x="4292600" y="2333625"/>
            <a:ext cx="831850" cy="403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4349" name="Line 13">
            <a:extLst>
              <a:ext uri="{FF2B5EF4-FFF2-40B4-BE49-F238E27FC236}">
                <a16:creationId xmlns:a16="http://schemas.microsoft.com/office/drawing/2014/main" id="{2EA7A6B2-7C1A-458F-BDA3-495477E262A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19600" y="3060700"/>
            <a:ext cx="820738" cy="427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4350" name="Line 14">
            <a:extLst>
              <a:ext uri="{FF2B5EF4-FFF2-40B4-BE49-F238E27FC236}">
                <a16:creationId xmlns:a16="http://schemas.microsoft.com/office/drawing/2014/main" id="{FE01AD8B-1972-493E-A750-51536439005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367338" y="3060700"/>
            <a:ext cx="92075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4351" name="Line 15">
            <a:extLst>
              <a:ext uri="{FF2B5EF4-FFF2-40B4-BE49-F238E27FC236}">
                <a16:creationId xmlns:a16="http://schemas.microsoft.com/office/drawing/2014/main" id="{9501EE45-A1DF-4298-AD98-1A2E2C49A17B}"/>
              </a:ext>
            </a:extLst>
          </p:cNvPr>
          <p:cNvSpPr>
            <a:spLocks noChangeShapeType="1"/>
          </p:cNvSpPr>
          <p:nvPr/>
        </p:nvSpPr>
        <p:spPr bwMode="auto">
          <a:xfrm>
            <a:off x="5794375" y="3060700"/>
            <a:ext cx="241300" cy="242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4352" name="Line 16">
            <a:extLst>
              <a:ext uri="{FF2B5EF4-FFF2-40B4-BE49-F238E27FC236}">
                <a16:creationId xmlns:a16="http://schemas.microsoft.com/office/drawing/2014/main" id="{5653E409-352B-41A2-A7C9-342F6026822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62375" y="3857625"/>
            <a:ext cx="149225" cy="427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4353" name="Line 17">
            <a:extLst>
              <a:ext uri="{FF2B5EF4-FFF2-40B4-BE49-F238E27FC236}">
                <a16:creationId xmlns:a16="http://schemas.microsoft.com/office/drawing/2014/main" id="{B4CD4427-D076-4BE1-89D4-56CB7811E3E1}"/>
              </a:ext>
            </a:extLst>
          </p:cNvPr>
          <p:cNvSpPr>
            <a:spLocks noChangeShapeType="1"/>
          </p:cNvSpPr>
          <p:nvPr/>
        </p:nvSpPr>
        <p:spPr bwMode="auto">
          <a:xfrm>
            <a:off x="3716338" y="4619625"/>
            <a:ext cx="0" cy="484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4354" name="Line 18">
            <a:extLst>
              <a:ext uri="{FF2B5EF4-FFF2-40B4-BE49-F238E27FC236}">
                <a16:creationId xmlns:a16="http://schemas.microsoft.com/office/drawing/2014/main" id="{4E2BEA9B-0006-4EE3-B0A0-D6A4D0A9EC26}"/>
              </a:ext>
            </a:extLst>
          </p:cNvPr>
          <p:cNvSpPr>
            <a:spLocks noChangeShapeType="1"/>
          </p:cNvSpPr>
          <p:nvPr/>
        </p:nvSpPr>
        <p:spPr bwMode="auto">
          <a:xfrm>
            <a:off x="6175375" y="3822700"/>
            <a:ext cx="0" cy="4619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4355" name="Line 19">
            <a:extLst>
              <a:ext uri="{FF2B5EF4-FFF2-40B4-BE49-F238E27FC236}">
                <a16:creationId xmlns:a16="http://schemas.microsoft.com/office/drawing/2014/main" id="{72316836-64C4-4BCE-8C7F-2BE7E82E3B05}"/>
              </a:ext>
            </a:extLst>
          </p:cNvPr>
          <p:cNvSpPr>
            <a:spLocks noChangeShapeType="1"/>
          </p:cNvSpPr>
          <p:nvPr/>
        </p:nvSpPr>
        <p:spPr bwMode="auto">
          <a:xfrm>
            <a:off x="6162675" y="4608513"/>
            <a:ext cx="0" cy="530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4356" name="Text Box 20">
            <a:extLst>
              <a:ext uri="{FF2B5EF4-FFF2-40B4-BE49-F238E27FC236}">
                <a16:creationId xmlns:a16="http://schemas.microsoft.com/office/drawing/2014/main" id="{B5BDD9FB-0801-410B-A156-F0DC6F4A43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7788" y="5650241"/>
            <a:ext cx="65913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1400" dirty="0"/>
              <a:t>Fig. 7.15: An expression using a two-argument </a:t>
            </a:r>
            <a:r>
              <a:rPr lang="en-US" altLang="hu-HU" sz="1400" dirty="0">
                <a:sym typeface="Symbol" panose="05050102010706020507" pitchFamily="18" charset="2"/>
              </a:rPr>
              <a:t>, </a:t>
            </a:r>
            <a:r>
              <a:rPr lang="en-US" altLang="hu-HU" sz="1400" dirty="0">
                <a:solidFill>
                  <a:srgbClr val="FF0000"/>
                </a:solidFill>
                <a:sym typeface="Symbol" panose="05050102010706020507" pitchFamily="18" charset="2"/>
              </a:rPr>
              <a:t>midway between a parse tree and relational algebra</a:t>
            </a:r>
            <a:r>
              <a:rPr lang="en-US" altLang="hu-HU" sz="1400" dirty="0">
                <a:solidFill>
                  <a:srgbClr val="FF0000"/>
                </a:solidFill>
              </a:rPr>
              <a:t> </a:t>
            </a:r>
            <a:endParaRPr lang="en-US" altLang="hu-H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>
            <a:extLst>
              <a:ext uri="{FF2B5EF4-FFF2-40B4-BE49-F238E27FC236}">
                <a16:creationId xmlns:a16="http://schemas.microsoft.com/office/drawing/2014/main" id="{374A95B3-99A4-4494-A1F6-27880223F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0B7B32A-B841-45A9-8D08-BD8C9EEB8B5C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hu-HU" sz="1400"/>
          </a:p>
        </p:txBody>
      </p:sp>
      <p:sp>
        <p:nvSpPr>
          <p:cNvPr id="15363" name="Rectangle 3074">
            <a:extLst>
              <a:ext uri="{FF2B5EF4-FFF2-40B4-BE49-F238E27FC236}">
                <a16:creationId xmlns:a16="http://schemas.microsoft.com/office/drawing/2014/main" id="{4AC240E1-5CDD-4BDE-A2BF-BD9A531171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5" y="206375"/>
            <a:ext cx="8372475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hu-HU" u="sng">
                <a:solidFill>
                  <a:schemeClr val="tx2"/>
                </a:solidFill>
              </a:rPr>
              <a:t>Example:</a:t>
            </a:r>
            <a:r>
              <a:rPr lang="en-US" altLang="hu-HU">
                <a:solidFill>
                  <a:schemeClr val="tx2"/>
                </a:solidFill>
              </a:rPr>
              <a:t>   Logical Query Plan</a:t>
            </a:r>
            <a:endParaRPr lang="en-US" altLang="hu-HU" sz="3600" u="sng">
              <a:solidFill>
                <a:schemeClr val="tx2"/>
              </a:solidFill>
            </a:endParaRPr>
          </a:p>
        </p:txBody>
      </p:sp>
      <p:sp>
        <p:nvSpPr>
          <p:cNvPr id="15364" name="Text Box 3075">
            <a:extLst>
              <a:ext uri="{FF2B5EF4-FFF2-40B4-BE49-F238E27FC236}">
                <a16:creationId xmlns:a16="http://schemas.microsoft.com/office/drawing/2014/main" id="{90EAD111-DAFC-4685-82F2-A766741F46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9663" y="1001713"/>
            <a:ext cx="107791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4000">
                <a:sym typeface="Symbol" panose="05050102010706020507" pitchFamily="18" charset="2"/>
              </a:rPr>
              <a:t></a:t>
            </a:r>
            <a:r>
              <a:rPr lang="en-US" altLang="hu-HU" sz="2400"/>
              <a:t>title</a:t>
            </a:r>
          </a:p>
        </p:txBody>
      </p:sp>
      <p:sp>
        <p:nvSpPr>
          <p:cNvPr id="15365" name="Text Box 3076">
            <a:extLst>
              <a:ext uri="{FF2B5EF4-FFF2-40B4-BE49-F238E27FC236}">
                <a16:creationId xmlns:a16="http://schemas.microsoft.com/office/drawing/2014/main" id="{E8679129-C61C-44D2-8A2D-C182B95702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7525" y="1671638"/>
            <a:ext cx="2184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4000">
                <a:sym typeface="Symbol" panose="05050102010706020507" pitchFamily="18" charset="2"/>
              </a:rPr>
              <a:t></a:t>
            </a:r>
            <a:r>
              <a:rPr lang="en-US" altLang="hu-HU" sz="1800"/>
              <a:t>starName=name</a:t>
            </a:r>
            <a:endParaRPr lang="en-US" altLang="hu-HU" sz="4000">
              <a:sym typeface="Symbol" panose="05050102010706020507" pitchFamily="18" charset="2"/>
            </a:endParaRPr>
          </a:p>
        </p:txBody>
      </p:sp>
      <p:sp>
        <p:nvSpPr>
          <p:cNvPr id="15366" name="Text Box 3077">
            <a:extLst>
              <a:ext uri="{FF2B5EF4-FFF2-40B4-BE49-F238E27FC236}">
                <a16:creationId xmlns:a16="http://schemas.microsoft.com/office/drawing/2014/main" id="{116892D3-3BF2-4505-A822-BA2D50DD34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1600" y="3173413"/>
            <a:ext cx="41878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StarsIn       </a:t>
            </a:r>
            <a:r>
              <a:rPr lang="en-US" altLang="hu-HU" sz="4000">
                <a:sym typeface="Symbol" panose="05050102010706020507" pitchFamily="18" charset="2"/>
              </a:rPr>
              <a:t></a:t>
            </a:r>
            <a:r>
              <a:rPr lang="en-US" altLang="hu-HU" sz="2400"/>
              <a:t>name             </a:t>
            </a:r>
          </a:p>
        </p:txBody>
      </p:sp>
      <p:sp>
        <p:nvSpPr>
          <p:cNvPr id="15367" name="Text Box 3079">
            <a:extLst>
              <a:ext uri="{FF2B5EF4-FFF2-40B4-BE49-F238E27FC236}">
                <a16:creationId xmlns:a16="http://schemas.microsoft.com/office/drawing/2014/main" id="{9E1F6E43-7069-4127-A038-2EA52A65EF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4288" y="3990975"/>
            <a:ext cx="28273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4000">
                <a:sym typeface="Symbol" panose="05050102010706020507" pitchFamily="18" charset="2"/>
              </a:rPr>
              <a:t></a:t>
            </a:r>
            <a:r>
              <a:rPr lang="en-US" altLang="hu-HU" sz="1800"/>
              <a:t>birthdate LIKE ‘%1960’</a:t>
            </a:r>
          </a:p>
        </p:txBody>
      </p:sp>
      <p:sp>
        <p:nvSpPr>
          <p:cNvPr id="15368" name="Text Box 3080">
            <a:extLst>
              <a:ext uri="{FF2B5EF4-FFF2-40B4-BE49-F238E27FC236}">
                <a16:creationId xmlns:a16="http://schemas.microsoft.com/office/drawing/2014/main" id="{82F98798-8BFE-49E9-948C-84B2FED549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6413" y="5059363"/>
            <a:ext cx="1603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 MovieStar</a:t>
            </a:r>
          </a:p>
        </p:txBody>
      </p:sp>
      <p:sp>
        <p:nvSpPr>
          <p:cNvPr id="15369" name="Line 3081">
            <a:extLst>
              <a:ext uri="{FF2B5EF4-FFF2-40B4-BE49-F238E27FC236}">
                <a16:creationId xmlns:a16="http://schemas.microsoft.com/office/drawing/2014/main" id="{02111465-CA8D-46DA-9A2A-AB2FA00426A2}"/>
              </a:ext>
            </a:extLst>
          </p:cNvPr>
          <p:cNvSpPr>
            <a:spLocks noChangeShapeType="1"/>
          </p:cNvSpPr>
          <p:nvPr/>
        </p:nvSpPr>
        <p:spPr bwMode="auto">
          <a:xfrm>
            <a:off x="4143375" y="1617663"/>
            <a:ext cx="0" cy="403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5370" name="Line 3082">
            <a:extLst>
              <a:ext uri="{FF2B5EF4-FFF2-40B4-BE49-F238E27FC236}">
                <a16:creationId xmlns:a16="http://schemas.microsoft.com/office/drawing/2014/main" id="{621CC49F-C8BC-4C00-A035-66FD2775441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176713" y="2286000"/>
            <a:ext cx="1587" cy="346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5371" name="Line 3089">
            <a:extLst>
              <a:ext uri="{FF2B5EF4-FFF2-40B4-BE49-F238E27FC236}">
                <a16:creationId xmlns:a16="http://schemas.microsoft.com/office/drawing/2014/main" id="{056FAF62-6B64-43F1-B42B-F4DAAFD935E6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0450" y="3811588"/>
            <a:ext cx="0" cy="4619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5372" name="Line 3090">
            <a:extLst>
              <a:ext uri="{FF2B5EF4-FFF2-40B4-BE49-F238E27FC236}">
                <a16:creationId xmlns:a16="http://schemas.microsoft.com/office/drawing/2014/main" id="{345990F4-76E6-4DAC-8E03-E92975F07110}"/>
              </a:ext>
            </a:extLst>
          </p:cNvPr>
          <p:cNvSpPr>
            <a:spLocks noChangeShapeType="1"/>
          </p:cNvSpPr>
          <p:nvPr/>
        </p:nvSpPr>
        <p:spPr bwMode="auto">
          <a:xfrm>
            <a:off x="4859338" y="4643438"/>
            <a:ext cx="0" cy="530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5373" name="Text Box 3091">
            <a:extLst>
              <a:ext uri="{FF2B5EF4-FFF2-40B4-BE49-F238E27FC236}">
                <a16:creationId xmlns:a16="http://schemas.microsoft.com/office/drawing/2014/main" id="{0CFB5BDD-A8B3-4D3B-BAB1-3F5F999F9B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7788" y="5759450"/>
            <a:ext cx="65913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1400"/>
              <a:t>Fig. 7.18: Applying the rule for IN conditions</a:t>
            </a:r>
            <a:endParaRPr lang="en-US" altLang="hu-HU" sz="2400"/>
          </a:p>
        </p:txBody>
      </p:sp>
      <p:sp>
        <p:nvSpPr>
          <p:cNvPr id="15374" name="Text Box 3092">
            <a:extLst>
              <a:ext uri="{FF2B5EF4-FFF2-40B4-BE49-F238E27FC236}">
                <a16:creationId xmlns:a16="http://schemas.microsoft.com/office/drawing/2014/main" id="{B52D456C-062A-4EC6-B11E-2AFA8E5179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8588" y="2433638"/>
            <a:ext cx="4635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4000" b="1">
                <a:sym typeface="Symbol" panose="05050102010706020507" pitchFamily="18" charset="2"/>
              </a:rPr>
              <a:t></a:t>
            </a:r>
            <a:endParaRPr lang="en-US" altLang="hu-HU" sz="2400"/>
          </a:p>
        </p:txBody>
      </p:sp>
      <p:sp>
        <p:nvSpPr>
          <p:cNvPr id="15375" name="Line 3093">
            <a:extLst>
              <a:ext uri="{FF2B5EF4-FFF2-40B4-BE49-F238E27FC236}">
                <a16:creationId xmlns:a16="http://schemas.microsoft.com/office/drawing/2014/main" id="{3620D9E1-4E05-47A5-8537-644FDDB590F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451225" y="2955925"/>
            <a:ext cx="531813" cy="450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5376" name="Line 3094">
            <a:extLst>
              <a:ext uri="{FF2B5EF4-FFF2-40B4-BE49-F238E27FC236}">
                <a16:creationId xmlns:a16="http://schemas.microsoft.com/office/drawing/2014/main" id="{23730877-836A-4EFA-B457-8CE23EFCC625}"/>
              </a:ext>
            </a:extLst>
          </p:cNvPr>
          <p:cNvSpPr>
            <a:spLocks noChangeShapeType="1"/>
          </p:cNvSpPr>
          <p:nvPr/>
        </p:nvSpPr>
        <p:spPr bwMode="auto">
          <a:xfrm>
            <a:off x="4318000" y="3025775"/>
            <a:ext cx="519113" cy="300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3">
            <a:extLst>
              <a:ext uri="{FF2B5EF4-FFF2-40B4-BE49-F238E27FC236}">
                <a16:creationId xmlns:a16="http://schemas.microsoft.com/office/drawing/2014/main" id="{CA26FE56-04C8-4D5B-8FE0-ADC37C714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80C68D0-9569-4C8A-AD52-75CBF94E755B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US" altLang="hu-HU" sz="1400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9363821F-6656-40B4-B377-0FF813E1D7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5" y="206375"/>
            <a:ext cx="8372475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hu-HU" u="sng">
                <a:solidFill>
                  <a:schemeClr val="tx2"/>
                </a:solidFill>
              </a:rPr>
              <a:t>Example:</a:t>
            </a:r>
            <a:r>
              <a:rPr lang="en-US" altLang="hu-HU">
                <a:solidFill>
                  <a:schemeClr val="tx2"/>
                </a:solidFill>
              </a:rPr>
              <a:t>   Improved Logical Query Plan</a:t>
            </a:r>
            <a:endParaRPr lang="en-US" altLang="hu-HU" sz="3600" u="sng">
              <a:solidFill>
                <a:schemeClr val="tx2"/>
              </a:solidFill>
            </a:endParaRPr>
          </a:p>
        </p:txBody>
      </p:sp>
      <p:sp>
        <p:nvSpPr>
          <p:cNvPr id="16388" name="Text Box 3">
            <a:extLst>
              <a:ext uri="{FF2B5EF4-FFF2-40B4-BE49-F238E27FC236}">
                <a16:creationId xmlns:a16="http://schemas.microsoft.com/office/drawing/2014/main" id="{43444D83-BE36-4496-AC2C-909D71BB1F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9663" y="1001713"/>
            <a:ext cx="107791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4000">
                <a:sym typeface="Symbol" panose="05050102010706020507" pitchFamily="18" charset="2"/>
              </a:rPr>
              <a:t></a:t>
            </a:r>
            <a:r>
              <a:rPr lang="en-US" altLang="hu-HU" sz="2400"/>
              <a:t>title</a:t>
            </a:r>
          </a:p>
        </p:txBody>
      </p:sp>
      <p:sp>
        <p:nvSpPr>
          <p:cNvPr id="16389" name="Text Box 4">
            <a:extLst>
              <a:ext uri="{FF2B5EF4-FFF2-40B4-BE49-F238E27FC236}">
                <a16:creationId xmlns:a16="http://schemas.microsoft.com/office/drawing/2014/main" id="{9A44DB5A-B05C-4CB4-A5E6-DB376B7102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9775" y="2311400"/>
            <a:ext cx="18780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1800"/>
              <a:t>starName=name</a:t>
            </a:r>
            <a:endParaRPr lang="en-US" altLang="hu-HU" sz="4000">
              <a:sym typeface="Symbol" panose="05050102010706020507" pitchFamily="18" charset="2"/>
            </a:endParaRPr>
          </a:p>
        </p:txBody>
      </p:sp>
      <p:sp>
        <p:nvSpPr>
          <p:cNvPr id="16390" name="Text Box 5">
            <a:extLst>
              <a:ext uri="{FF2B5EF4-FFF2-40B4-BE49-F238E27FC236}">
                <a16:creationId xmlns:a16="http://schemas.microsoft.com/office/drawing/2014/main" id="{5FAD1B20-F72B-4275-9CBE-45A3F9B91F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1600" y="3173413"/>
            <a:ext cx="41878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StarsIn       </a:t>
            </a:r>
            <a:r>
              <a:rPr lang="en-US" altLang="hu-HU" sz="4000">
                <a:sym typeface="Symbol" panose="05050102010706020507" pitchFamily="18" charset="2"/>
              </a:rPr>
              <a:t></a:t>
            </a:r>
            <a:r>
              <a:rPr lang="en-US" altLang="hu-HU" sz="2400"/>
              <a:t>name             </a:t>
            </a:r>
          </a:p>
        </p:txBody>
      </p:sp>
      <p:sp>
        <p:nvSpPr>
          <p:cNvPr id="16391" name="Text Box 6">
            <a:extLst>
              <a:ext uri="{FF2B5EF4-FFF2-40B4-BE49-F238E27FC236}">
                <a16:creationId xmlns:a16="http://schemas.microsoft.com/office/drawing/2014/main" id="{55924973-39C6-4A9F-B2EB-BFBE773190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4288" y="3990975"/>
            <a:ext cx="28273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4000">
                <a:sym typeface="Symbol" panose="05050102010706020507" pitchFamily="18" charset="2"/>
              </a:rPr>
              <a:t></a:t>
            </a:r>
            <a:r>
              <a:rPr lang="en-US" altLang="hu-HU" sz="1800"/>
              <a:t>birthdate LIKE ‘%1960’</a:t>
            </a:r>
          </a:p>
        </p:txBody>
      </p:sp>
      <p:sp>
        <p:nvSpPr>
          <p:cNvPr id="16392" name="Text Box 7">
            <a:extLst>
              <a:ext uri="{FF2B5EF4-FFF2-40B4-BE49-F238E27FC236}">
                <a16:creationId xmlns:a16="http://schemas.microsoft.com/office/drawing/2014/main" id="{05A8B302-A5FB-4EF2-8CB6-4DB0613797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6413" y="5059363"/>
            <a:ext cx="1603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 MovieStar</a:t>
            </a:r>
          </a:p>
        </p:txBody>
      </p:sp>
      <p:sp>
        <p:nvSpPr>
          <p:cNvPr id="16393" name="Line 8">
            <a:extLst>
              <a:ext uri="{FF2B5EF4-FFF2-40B4-BE49-F238E27FC236}">
                <a16:creationId xmlns:a16="http://schemas.microsoft.com/office/drawing/2014/main" id="{F06B5750-F6E4-4DAF-BB41-2D0A87779B40}"/>
              </a:ext>
            </a:extLst>
          </p:cNvPr>
          <p:cNvSpPr>
            <a:spLocks noChangeShapeType="1"/>
          </p:cNvSpPr>
          <p:nvPr/>
        </p:nvSpPr>
        <p:spPr bwMode="auto">
          <a:xfrm>
            <a:off x="4143375" y="1617663"/>
            <a:ext cx="0" cy="403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6394" name="Line 10">
            <a:extLst>
              <a:ext uri="{FF2B5EF4-FFF2-40B4-BE49-F238E27FC236}">
                <a16:creationId xmlns:a16="http://schemas.microsoft.com/office/drawing/2014/main" id="{EA1A96B5-FCE5-4C08-B251-3BAF8BBCBE95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0450" y="3811588"/>
            <a:ext cx="0" cy="4619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6395" name="Line 11">
            <a:extLst>
              <a:ext uri="{FF2B5EF4-FFF2-40B4-BE49-F238E27FC236}">
                <a16:creationId xmlns:a16="http://schemas.microsoft.com/office/drawing/2014/main" id="{02A718DE-B16B-4713-8608-C91F1BDBFF09}"/>
              </a:ext>
            </a:extLst>
          </p:cNvPr>
          <p:cNvSpPr>
            <a:spLocks noChangeShapeType="1"/>
          </p:cNvSpPr>
          <p:nvPr/>
        </p:nvSpPr>
        <p:spPr bwMode="auto">
          <a:xfrm>
            <a:off x="4859338" y="4643438"/>
            <a:ext cx="0" cy="530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6396" name="Text Box 12">
            <a:extLst>
              <a:ext uri="{FF2B5EF4-FFF2-40B4-BE49-F238E27FC236}">
                <a16:creationId xmlns:a16="http://schemas.microsoft.com/office/drawing/2014/main" id="{EF170B02-D3AD-4918-A754-256DCC4EB4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7788" y="5759450"/>
            <a:ext cx="65913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1400"/>
              <a:t>Fig. 7.20: An improvement on fig. 7.18.</a:t>
            </a:r>
            <a:endParaRPr lang="en-US" altLang="hu-HU" sz="2400"/>
          </a:p>
        </p:txBody>
      </p:sp>
      <p:sp>
        <p:nvSpPr>
          <p:cNvPr id="16397" name="Line 14">
            <a:extLst>
              <a:ext uri="{FF2B5EF4-FFF2-40B4-BE49-F238E27FC236}">
                <a16:creationId xmlns:a16="http://schemas.microsoft.com/office/drawing/2014/main" id="{0DF61C88-11D0-472C-9FA2-FDACD7DE727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451225" y="2690813"/>
            <a:ext cx="531813" cy="7159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6398" name="Line 15">
            <a:extLst>
              <a:ext uri="{FF2B5EF4-FFF2-40B4-BE49-F238E27FC236}">
                <a16:creationId xmlns:a16="http://schemas.microsoft.com/office/drawing/2014/main" id="{2A9EC491-CBE3-44BA-B9F4-7C5971F3FB85}"/>
              </a:ext>
            </a:extLst>
          </p:cNvPr>
          <p:cNvSpPr>
            <a:spLocks noChangeShapeType="1"/>
          </p:cNvSpPr>
          <p:nvPr/>
        </p:nvSpPr>
        <p:spPr bwMode="auto">
          <a:xfrm>
            <a:off x="4432300" y="2725738"/>
            <a:ext cx="404813" cy="600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6399" name="AutoShape 16">
            <a:extLst>
              <a:ext uri="{FF2B5EF4-FFF2-40B4-BE49-F238E27FC236}">
                <a16:creationId xmlns:a16="http://schemas.microsoft.com/office/drawing/2014/main" id="{4FD42489-48A5-490E-BBAE-497B6D878863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3995738" y="1949450"/>
            <a:ext cx="304800" cy="533400"/>
          </a:xfrm>
          <a:prstGeom prst="flowChartCollate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16400" name="Text Box 17">
            <a:extLst>
              <a:ext uri="{FF2B5EF4-FFF2-40B4-BE49-F238E27FC236}">
                <a16:creationId xmlns:a16="http://schemas.microsoft.com/office/drawing/2014/main" id="{2359AAB4-208E-44A5-A042-6C8F71FB74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5413" y="1790700"/>
            <a:ext cx="2227262" cy="11969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>
                <a:solidFill>
                  <a:srgbClr val="FF0000"/>
                </a:solidFill>
              </a:rPr>
              <a:t>Question: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>
                <a:solidFill>
                  <a:srgbClr val="FF0000"/>
                </a:solidFill>
              </a:rPr>
              <a:t>Push project to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>
                <a:solidFill>
                  <a:srgbClr val="FF0000"/>
                </a:solidFill>
              </a:rPr>
              <a:t>StarsIn?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5">
            <a:extLst>
              <a:ext uri="{FF2B5EF4-FFF2-40B4-BE49-F238E27FC236}">
                <a16:creationId xmlns:a16="http://schemas.microsoft.com/office/drawing/2014/main" id="{49E95549-7506-42E9-AB17-B317B4CEC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8266BEB-3781-4E64-A175-479C4C9665FE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US" altLang="hu-HU" sz="1400"/>
          </a:p>
        </p:txBody>
      </p:sp>
      <p:sp>
        <p:nvSpPr>
          <p:cNvPr id="17411" name="Oval 1026">
            <a:extLst>
              <a:ext uri="{FF2B5EF4-FFF2-40B4-BE49-F238E27FC236}">
                <a16:creationId xmlns:a16="http://schemas.microsoft.com/office/drawing/2014/main" id="{F1602D7B-FE3C-4C90-8297-988CB3836F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3592513"/>
            <a:ext cx="2133600" cy="2590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17412" name="Rectangle 1027">
            <a:extLst>
              <a:ext uri="{FF2B5EF4-FFF2-40B4-BE49-F238E27FC236}">
                <a16:creationId xmlns:a16="http://schemas.microsoft.com/office/drawing/2014/main" id="{8BA6940B-105E-4DC2-91E1-57911E27ED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39713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altLang="hu-HU" sz="3600" u="sng"/>
              <a:t>Example:</a:t>
            </a:r>
            <a:r>
              <a:rPr lang="en-US" altLang="hu-HU" sz="3600"/>
              <a:t>    Estimate Result Sizes</a:t>
            </a:r>
            <a:endParaRPr lang="en-US" altLang="hu-HU" sz="3600" u="sng"/>
          </a:p>
        </p:txBody>
      </p:sp>
      <p:sp>
        <p:nvSpPr>
          <p:cNvPr id="17413" name="Rectangle 1028">
            <a:extLst>
              <a:ext uri="{FF2B5EF4-FFF2-40B4-BE49-F238E27FC236}">
                <a16:creationId xmlns:a16="http://schemas.microsoft.com/office/drawing/2014/main" id="{49DFBE55-0D5E-45FF-BC9F-19A0510A10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11313"/>
            <a:ext cx="7772400" cy="41148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altLang="hu-HU"/>
          </a:p>
          <a:p>
            <a:pPr eaLnBrk="1" hangingPunct="1">
              <a:buFontTx/>
              <a:buNone/>
            </a:pPr>
            <a:endParaRPr lang="en-US" altLang="hu-HU"/>
          </a:p>
          <a:p>
            <a:pPr eaLnBrk="1" hangingPunct="1">
              <a:buFontTx/>
              <a:buNone/>
            </a:pPr>
            <a:r>
              <a:rPr lang="en-US" altLang="hu-HU"/>
              <a:t>						  </a:t>
            </a:r>
            <a:r>
              <a:rPr lang="en-US" altLang="hu-HU" sz="2400"/>
              <a:t>Need expected size</a:t>
            </a:r>
          </a:p>
          <a:p>
            <a:pPr eaLnBrk="1" hangingPunct="1">
              <a:buFontTx/>
              <a:buNone/>
            </a:pPr>
            <a:endParaRPr lang="en-US" altLang="hu-HU" sz="2400"/>
          </a:p>
          <a:p>
            <a:pPr eaLnBrk="1" hangingPunct="1">
              <a:buFontTx/>
              <a:buNone/>
            </a:pPr>
            <a:r>
              <a:rPr lang="en-US" altLang="hu-HU" sz="2400"/>
              <a:t>      StarsIn </a:t>
            </a:r>
          </a:p>
          <a:p>
            <a:pPr eaLnBrk="1" hangingPunct="1">
              <a:buFontTx/>
              <a:buNone/>
            </a:pPr>
            <a:endParaRPr lang="en-US" altLang="hu-HU" sz="2400"/>
          </a:p>
          <a:p>
            <a:pPr eaLnBrk="1" hangingPunct="1">
              <a:buFontTx/>
              <a:buNone/>
            </a:pPr>
            <a:endParaRPr lang="en-US" altLang="hu-HU" sz="2400"/>
          </a:p>
          <a:p>
            <a:pPr eaLnBrk="1" hangingPunct="1">
              <a:buFontTx/>
              <a:buNone/>
            </a:pPr>
            <a:r>
              <a:rPr lang="en-US" altLang="hu-HU" sz="2400"/>
              <a:t>						MovieStar              </a:t>
            </a:r>
          </a:p>
        </p:txBody>
      </p:sp>
      <p:sp>
        <p:nvSpPr>
          <p:cNvPr id="17414" name="AutoShape 1029">
            <a:extLst>
              <a:ext uri="{FF2B5EF4-FFF2-40B4-BE49-F238E27FC236}">
                <a16:creationId xmlns:a16="http://schemas.microsoft.com/office/drawing/2014/main" id="{C5DF7E15-AE43-4470-8ED2-2192485BCB90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4076700" y="2411413"/>
            <a:ext cx="304800" cy="533400"/>
          </a:xfrm>
          <a:prstGeom prst="flowChartCollate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17415" name="Line 1030">
            <a:extLst>
              <a:ext uri="{FF2B5EF4-FFF2-40B4-BE49-F238E27FC236}">
                <a16:creationId xmlns:a16="http://schemas.microsoft.com/office/drawing/2014/main" id="{DC0C1BB8-8C73-4085-9E01-93A1008A15B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438400" y="3135313"/>
            <a:ext cx="9906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7416" name="Line 1031">
            <a:extLst>
              <a:ext uri="{FF2B5EF4-FFF2-40B4-BE49-F238E27FC236}">
                <a16:creationId xmlns:a16="http://schemas.microsoft.com/office/drawing/2014/main" id="{2D5CD2F5-9F4E-430F-8B3D-A0877F6EA9AF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1000" y="1763713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7417" name="Line 1032">
            <a:extLst>
              <a:ext uri="{FF2B5EF4-FFF2-40B4-BE49-F238E27FC236}">
                <a16:creationId xmlns:a16="http://schemas.microsoft.com/office/drawing/2014/main" id="{A2F87CC4-59AA-4E8A-B08A-5BAE4B4FA62F}"/>
              </a:ext>
            </a:extLst>
          </p:cNvPr>
          <p:cNvSpPr>
            <a:spLocks noChangeShapeType="1"/>
          </p:cNvSpPr>
          <p:nvPr/>
        </p:nvSpPr>
        <p:spPr bwMode="auto">
          <a:xfrm>
            <a:off x="4648200" y="3135313"/>
            <a:ext cx="685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7418" name="Text Box 1033">
            <a:extLst>
              <a:ext uri="{FF2B5EF4-FFF2-40B4-BE49-F238E27FC236}">
                <a16:creationId xmlns:a16="http://schemas.microsoft.com/office/drawing/2014/main" id="{12A7BD89-EEC5-4CD0-A041-CF457766DF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3821113"/>
            <a:ext cx="417513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hu-HU" sz="2400">
                <a:latin typeface="Symbol" panose="05050102010706020507" pitchFamily="18" charset="2"/>
              </a:rPr>
              <a:t>P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hu-HU" sz="2400">
                <a:latin typeface="Symbol" panose="05050102010706020507" pitchFamily="18" charset="2"/>
              </a:rPr>
              <a:t>s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en-US" altLang="hu-HU" sz="2400">
              <a:latin typeface="Symbol" panose="05050102010706020507" pitchFamily="18" charset="2"/>
            </a:endParaRPr>
          </a:p>
        </p:txBody>
      </p:sp>
      <p:sp>
        <p:nvSpPr>
          <p:cNvPr id="17419" name="Line 1034">
            <a:extLst>
              <a:ext uri="{FF2B5EF4-FFF2-40B4-BE49-F238E27FC236}">
                <a16:creationId xmlns:a16="http://schemas.microsoft.com/office/drawing/2014/main" id="{E5D6B31C-306E-4C57-BA62-4F62B9163CD5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4000" y="3821113"/>
            <a:ext cx="304800" cy="2286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7420" name="Line 1035">
            <a:extLst>
              <a:ext uri="{FF2B5EF4-FFF2-40B4-BE49-F238E27FC236}">
                <a16:creationId xmlns:a16="http://schemas.microsoft.com/office/drawing/2014/main" id="{3C69E485-9F39-42F2-96D8-10F51190DF94}"/>
              </a:ext>
            </a:extLst>
          </p:cNvPr>
          <p:cNvSpPr>
            <a:spLocks noChangeShapeType="1"/>
          </p:cNvSpPr>
          <p:nvPr/>
        </p:nvSpPr>
        <p:spPr bwMode="auto">
          <a:xfrm>
            <a:off x="5791200" y="4811713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7421" name="Line 1036">
            <a:extLst>
              <a:ext uri="{FF2B5EF4-FFF2-40B4-BE49-F238E27FC236}">
                <a16:creationId xmlns:a16="http://schemas.microsoft.com/office/drawing/2014/main" id="{2DA24EF0-D54B-417C-B387-9B4E31B8275A}"/>
              </a:ext>
            </a:extLst>
          </p:cNvPr>
          <p:cNvSpPr>
            <a:spLocks noChangeShapeType="1"/>
          </p:cNvSpPr>
          <p:nvPr/>
        </p:nvSpPr>
        <p:spPr bwMode="auto">
          <a:xfrm>
            <a:off x="5791200" y="4202113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7422" name="Line 1037">
            <a:extLst>
              <a:ext uri="{FF2B5EF4-FFF2-40B4-BE49-F238E27FC236}">
                <a16:creationId xmlns:a16="http://schemas.microsoft.com/office/drawing/2014/main" id="{16DF8629-3BDF-4882-9FD0-89D0A57D8B5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029200" y="3135313"/>
            <a:ext cx="457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5">
            <a:extLst>
              <a:ext uri="{FF2B5EF4-FFF2-40B4-BE49-F238E27FC236}">
                <a16:creationId xmlns:a16="http://schemas.microsoft.com/office/drawing/2014/main" id="{4DBFD9FE-3475-473E-8E10-B637BD7BA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FB85BEF-25A1-4E99-AB16-5F7B5A74A909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n-US" altLang="hu-HU" sz="1400"/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64CF7A0F-8A40-4EE8-A0A1-AA156C38BB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09563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altLang="hu-HU" sz="3600" u="sng"/>
              <a:t>Example:</a:t>
            </a:r>
            <a:r>
              <a:rPr lang="en-US" altLang="hu-HU" sz="3600"/>
              <a:t>    One Physical Plan</a:t>
            </a:r>
          </a:p>
        </p:txBody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8721C21C-08DE-4A01-99EC-3AE73C4CD8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79400" y="1646238"/>
            <a:ext cx="8662988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hu-HU"/>
              <a:t>													           </a:t>
            </a:r>
            <a:r>
              <a:rPr lang="en-US" altLang="hu-HU" sz="2400"/>
              <a:t>Parameters: join order,</a:t>
            </a:r>
          </a:p>
          <a:p>
            <a:pPr eaLnBrk="1" hangingPunct="1">
              <a:lnSpc>
                <a:spcPct val="70000"/>
              </a:lnSpc>
              <a:buFontTx/>
              <a:buNone/>
            </a:pPr>
            <a:r>
              <a:rPr lang="en-US" altLang="hu-HU" sz="2400"/>
              <a:t>					  memory size, project attributes,...</a:t>
            </a:r>
            <a:endParaRPr lang="en-US" altLang="hu-HU"/>
          </a:p>
        </p:txBody>
      </p:sp>
      <p:sp>
        <p:nvSpPr>
          <p:cNvPr id="18437" name="Rectangle 4">
            <a:extLst>
              <a:ext uri="{FF2B5EF4-FFF2-40B4-BE49-F238E27FC236}">
                <a16:creationId xmlns:a16="http://schemas.microsoft.com/office/drawing/2014/main" id="{ED642E7E-5EAC-4D6D-90A1-33F0F3DCB3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6300" y="2179638"/>
            <a:ext cx="18288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Hash join</a:t>
            </a:r>
          </a:p>
        </p:txBody>
      </p:sp>
      <p:sp>
        <p:nvSpPr>
          <p:cNvPr id="18438" name="Rectangle 5">
            <a:extLst>
              <a:ext uri="{FF2B5EF4-FFF2-40B4-BE49-F238E27FC236}">
                <a16:creationId xmlns:a16="http://schemas.microsoft.com/office/drawing/2014/main" id="{C76E9534-43B3-41A0-B18B-F21A67E1FA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1900" y="3551238"/>
            <a:ext cx="13716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SEQ scan</a:t>
            </a:r>
          </a:p>
        </p:txBody>
      </p:sp>
      <p:sp>
        <p:nvSpPr>
          <p:cNvPr id="18439" name="Rectangle 6">
            <a:extLst>
              <a:ext uri="{FF2B5EF4-FFF2-40B4-BE49-F238E27FC236}">
                <a16:creationId xmlns:a16="http://schemas.microsoft.com/office/drawing/2014/main" id="{07CCAAC1-4351-4A44-A7EF-D86D9CFEEB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8900" y="3551238"/>
            <a:ext cx="15240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2400"/>
              <a:t>index scan</a:t>
            </a:r>
          </a:p>
        </p:txBody>
      </p:sp>
      <p:sp>
        <p:nvSpPr>
          <p:cNvPr id="18440" name="Line 7">
            <a:extLst>
              <a:ext uri="{FF2B5EF4-FFF2-40B4-BE49-F238E27FC236}">
                <a16:creationId xmlns:a16="http://schemas.microsoft.com/office/drawing/2014/main" id="{6332DBA0-167F-4F01-95F1-C6CB4B25110A}"/>
              </a:ext>
            </a:extLst>
          </p:cNvPr>
          <p:cNvSpPr>
            <a:spLocks noChangeShapeType="1"/>
          </p:cNvSpPr>
          <p:nvPr/>
        </p:nvSpPr>
        <p:spPr bwMode="auto">
          <a:xfrm>
            <a:off x="3060700" y="1570038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8441" name="Line 8">
            <a:extLst>
              <a:ext uri="{FF2B5EF4-FFF2-40B4-BE49-F238E27FC236}">
                <a16:creationId xmlns:a16="http://schemas.microsoft.com/office/drawing/2014/main" id="{26FA2644-6E96-4BF2-A59D-F6908649CD1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146300" y="2789238"/>
            <a:ext cx="6858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8442" name="Line 9">
            <a:extLst>
              <a:ext uri="{FF2B5EF4-FFF2-40B4-BE49-F238E27FC236}">
                <a16:creationId xmlns:a16="http://schemas.microsoft.com/office/drawing/2014/main" id="{586A044C-38F7-4DC7-923A-865510A78309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2700" y="2789238"/>
            <a:ext cx="533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8443" name="Line 10">
            <a:extLst>
              <a:ext uri="{FF2B5EF4-FFF2-40B4-BE49-F238E27FC236}">
                <a16:creationId xmlns:a16="http://schemas.microsoft.com/office/drawing/2014/main" id="{B5C09255-27EA-4D38-8B21-0DAC0FD391FF}"/>
              </a:ext>
            </a:extLst>
          </p:cNvPr>
          <p:cNvSpPr>
            <a:spLocks noChangeShapeType="1"/>
          </p:cNvSpPr>
          <p:nvPr/>
        </p:nvSpPr>
        <p:spPr bwMode="auto">
          <a:xfrm>
            <a:off x="1917700" y="4160838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8444" name="Line 11">
            <a:extLst>
              <a:ext uri="{FF2B5EF4-FFF2-40B4-BE49-F238E27FC236}">
                <a16:creationId xmlns:a16="http://schemas.microsoft.com/office/drawing/2014/main" id="{9DB90105-511F-4E7F-9E66-F74340C7CEAC}"/>
              </a:ext>
            </a:extLst>
          </p:cNvPr>
          <p:cNvSpPr>
            <a:spLocks noChangeShapeType="1"/>
          </p:cNvSpPr>
          <p:nvPr/>
        </p:nvSpPr>
        <p:spPr bwMode="auto">
          <a:xfrm>
            <a:off x="4660900" y="4160838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8445" name="Line 12">
            <a:extLst>
              <a:ext uri="{FF2B5EF4-FFF2-40B4-BE49-F238E27FC236}">
                <a16:creationId xmlns:a16="http://schemas.microsoft.com/office/drawing/2014/main" id="{AD45F0CE-0F21-4345-8262-B439FBD260CF}"/>
              </a:ext>
            </a:extLst>
          </p:cNvPr>
          <p:cNvSpPr>
            <a:spLocks noChangeShapeType="1"/>
          </p:cNvSpPr>
          <p:nvPr/>
        </p:nvSpPr>
        <p:spPr bwMode="auto">
          <a:xfrm>
            <a:off x="4051300" y="2484438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8446" name="Text Box 13">
            <a:extLst>
              <a:ext uri="{FF2B5EF4-FFF2-40B4-BE49-F238E27FC236}">
                <a16:creationId xmlns:a16="http://schemas.microsoft.com/office/drawing/2014/main" id="{6A553FF1-90FB-4092-BDBF-88F9258A4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08700" y="3551238"/>
            <a:ext cx="2713038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hu-HU" sz="2400"/>
              <a:t>Parameters:</a:t>
            </a:r>
          </a:p>
          <a:p>
            <a:pPr eaLnBrk="1" hangingPunct="1">
              <a:lnSpc>
                <a:spcPct val="30000"/>
              </a:lnSpc>
              <a:spcBef>
                <a:spcPct val="50000"/>
              </a:spcBef>
              <a:buFontTx/>
              <a:buNone/>
            </a:pPr>
            <a:r>
              <a:rPr lang="en-US" altLang="hu-HU" sz="2400"/>
              <a:t>Select Condition,...</a:t>
            </a:r>
          </a:p>
        </p:txBody>
      </p:sp>
      <p:sp>
        <p:nvSpPr>
          <p:cNvPr id="18447" name="Line 14">
            <a:extLst>
              <a:ext uri="{FF2B5EF4-FFF2-40B4-BE49-F238E27FC236}">
                <a16:creationId xmlns:a16="http://schemas.microsoft.com/office/drawing/2014/main" id="{49F232A7-7D76-48E4-AFBC-98EA141EFBA8}"/>
              </a:ext>
            </a:extLst>
          </p:cNvPr>
          <p:cNvSpPr>
            <a:spLocks noChangeShapeType="1"/>
          </p:cNvSpPr>
          <p:nvPr/>
        </p:nvSpPr>
        <p:spPr bwMode="auto">
          <a:xfrm>
            <a:off x="5651500" y="3779838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8448" name="Text Box 15">
            <a:extLst>
              <a:ext uri="{FF2B5EF4-FFF2-40B4-BE49-F238E27FC236}">
                <a16:creationId xmlns:a16="http://schemas.microsoft.com/office/drawing/2014/main" id="{DAFC9DCB-F12D-44AC-A989-4125C85400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9988" y="4770438"/>
            <a:ext cx="4251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hu-HU" sz="2400"/>
              <a:t>StarsIn		MovieStar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5">
            <a:extLst>
              <a:ext uri="{FF2B5EF4-FFF2-40B4-BE49-F238E27FC236}">
                <a16:creationId xmlns:a16="http://schemas.microsoft.com/office/drawing/2014/main" id="{46482C4A-4819-4A11-B9AB-95C9B7665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A655526-7D23-4595-9B85-2E3A3CABDD94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US" altLang="hu-HU" sz="1400"/>
          </a:p>
        </p:txBody>
      </p:sp>
      <p:sp>
        <p:nvSpPr>
          <p:cNvPr id="19459" name="Rectangle 1026">
            <a:extLst>
              <a:ext uri="{FF2B5EF4-FFF2-40B4-BE49-F238E27FC236}">
                <a16:creationId xmlns:a16="http://schemas.microsoft.com/office/drawing/2014/main" id="{C5D1C298-FAC4-4CAC-84EE-DF79469F8E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55600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altLang="hu-HU" sz="3600" u="sng"/>
              <a:t>Example:</a:t>
            </a:r>
            <a:r>
              <a:rPr lang="en-US" altLang="hu-HU" sz="3600"/>
              <a:t> Estimate costs</a:t>
            </a:r>
            <a:endParaRPr lang="en-US" altLang="hu-HU" sz="3600" u="sng"/>
          </a:p>
        </p:txBody>
      </p:sp>
      <p:sp>
        <p:nvSpPr>
          <p:cNvPr id="19460" name="Rectangle 1027">
            <a:extLst>
              <a:ext uri="{FF2B5EF4-FFF2-40B4-BE49-F238E27FC236}">
                <a16:creationId xmlns:a16="http://schemas.microsoft.com/office/drawing/2014/main" id="{566EA39C-7134-4D38-A3E7-4919EFB272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727200"/>
            <a:ext cx="77724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hu-HU"/>
              <a:t>				L.Q.P</a:t>
            </a:r>
          </a:p>
          <a:p>
            <a:pPr eaLnBrk="1" hangingPunct="1">
              <a:buFontTx/>
              <a:buNone/>
            </a:pPr>
            <a:endParaRPr lang="en-US" altLang="hu-HU"/>
          </a:p>
          <a:p>
            <a:pPr eaLnBrk="1" hangingPunct="1">
              <a:buFontTx/>
              <a:buNone/>
            </a:pPr>
            <a:r>
              <a:rPr lang="en-US" altLang="hu-HU"/>
              <a:t>		P1		   P2	    …. 	 Pn</a:t>
            </a:r>
          </a:p>
          <a:p>
            <a:pPr eaLnBrk="1" hangingPunct="1">
              <a:buFontTx/>
              <a:buNone/>
            </a:pPr>
            <a:endParaRPr lang="en-US" altLang="hu-HU"/>
          </a:p>
          <a:p>
            <a:pPr eaLnBrk="1" hangingPunct="1">
              <a:buFontTx/>
              <a:buNone/>
            </a:pPr>
            <a:r>
              <a:rPr lang="en-US" altLang="hu-HU"/>
              <a:t>		C1		   C2	    ….	 Cn</a:t>
            </a:r>
          </a:p>
          <a:p>
            <a:pPr eaLnBrk="1" hangingPunct="1">
              <a:buFontTx/>
              <a:buNone/>
            </a:pPr>
            <a:r>
              <a:rPr lang="en-US" altLang="hu-HU"/>
              <a:t>					 </a:t>
            </a:r>
          </a:p>
          <a:p>
            <a:pPr eaLnBrk="1" hangingPunct="1">
              <a:buFontTx/>
              <a:buNone/>
            </a:pPr>
            <a:r>
              <a:rPr lang="en-US" altLang="hu-HU"/>
              <a:t>					Pick best!</a:t>
            </a:r>
          </a:p>
        </p:txBody>
      </p:sp>
      <p:sp>
        <p:nvSpPr>
          <p:cNvPr id="19461" name="Line 1028">
            <a:extLst>
              <a:ext uri="{FF2B5EF4-FFF2-40B4-BE49-F238E27FC236}">
                <a16:creationId xmlns:a16="http://schemas.microsoft.com/office/drawing/2014/main" id="{DAAF7429-B973-4977-B549-436D81E14140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5000" y="3556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9462" name="Line 1029">
            <a:extLst>
              <a:ext uri="{FF2B5EF4-FFF2-40B4-BE49-F238E27FC236}">
                <a16:creationId xmlns:a16="http://schemas.microsoft.com/office/drawing/2014/main" id="{3395640D-EE84-4527-BD9D-ADB923E132E5}"/>
              </a:ext>
            </a:extLst>
          </p:cNvPr>
          <p:cNvSpPr>
            <a:spLocks noChangeShapeType="1"/>
          </p:cNvSpPr>
          <p:nvPr/>
        </p:nvSpPr>
        <p:spPr bwMode="auto">
          <a:xfrm>
            <a:off x="4114800" y="36322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9463" name="Line 1030">
            <a:extLst>
              <a:ext uri="{FF2B5EF4-FFF2-40B4-BE49-F238E27FC236}">
                <a16:creationId xmlns:a16="http://schemas.microsoft.com/office/drawing/2014/main" id="{74D273A0-F661-464A-965B-FBBD385652C7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35560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9464" name="Line 1031">
            <a:extLst>
              <a:ext uri="{FF2B5EF4-FFF2-40B4-BE49-F238E27FC236}">
                <a16:creationId xmlns:a16="http://schemas.microsoft.com/office/drawing/2014/main" id="{4DF9766F-FE8B-463D-A69E-9A93DB540B3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105400" y="46990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9465" name="Line 1032">
            <a:extLst>
              <a:ext uri="{FF2B5EF4-FFF2-40B4-BE49-F238E27FC236}">
                <a16:creationId xmlns:a16="http://schemas.microsoft.com/office/drawing/2014/main" id="{A5317CA4-F33F-42FC-8F3E-CD2FA7124CE6}"/>
              </a:ext>
            </a:extLst>
          </p:cNvPr>
          <p:cNvSpPr>
            <a:spLocks noChangeShapeType="1"/>
          </p:cNvSpPr>
          <p:nvPr/>
        </p:nvSpPr>
        <p:spPr bwMode="auto">
          <a:xfrm>
            <a:off x="4114800" y="24130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9466" name="Line 1033">
            <a:extLst>
              <a:ext uri="{FF2B5EF4-FFF2-40B4-BE49-F238E27FC236}">
                <a16:creationId xmlns:a16="http://schemas.microsoft.com/office/drawing/2014/main" id="{C34274C0-362A-4474-AEE4-5AECD573695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209800" y="2336800"/>
            <a:ext cx="1371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9467" name="Line 1034">
            <a:extLst>
              <a:ext uri="{FF2B5EF4-FFF2-40B4-BE49-F238E27FC236}">
                <a16:creationId xmlns:a16="http://schemas.microsoft.com/office/drawing/2014/main" id="{93C5533E-7FA6-4298-926B-6FA9BAB21192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2260600"/>
            <a:ext cx="16002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5">
            <a:extLst>
              <a:ext uri="{FF2B5EF4-FFF2-40B4-BE49-F238E27FC236}">
                <a16:creationId xmlns:a16="http://schemas.microsoft.com/office/drawing/2014/main" id="{2DB666FA-0F94-4164-9F05-894B22184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E57E56D-7340-4222-9F78-654FE94151BA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19</a:t>
            </a:fld>
            <a:endParaRPr lang="en-US" altLang="hu-HU" sz="1400"/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17063058-0563-4C3C-B2F0-3C735473F0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hu-HU" sz="3600" u="sng"/>
              <a:t>Query Optimization</a:t>
            </a:r>
            <a:r>
              <a:rPr lang="en-US" altLang="hu-HU" sz="3600"/>
              <a:t> </a:t>
            </a:r>
            <a:endParaRPr lang="en-US" altLang="hu-HU" sz="3600" u="sng"/>
          </a:p>
        </p:txBody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44055814-B564-4C13-AE0A-1AF652B937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Relational algebra level</a:t>
            </a:r>
          </a:p>
          <a:p>
            <a:pPr eaLnBrk="1" hangingPunct="1"/>
            <a:r>
              <a:rPr lang="en-US" altLang="hu-HU"/>
              <a:t>Detailed query plan level</a:t>
            </a:r>
          </a:p>
          <a:p>
            <a:pPr eaLnBrk="1" hangingPunct="1"/>
            <a:endParaRPr lang="en-US" altLang="hu-HU"/>
          </a:p>
        </p:txBody>
      </p:sp>
      <p:sp>
        <p:nvSpPr>
          <p:cNvPr id="20485" name="Rectangle 4">
            <a:extLst>
              <a:ext uri="{FF2B5EF4-FFF2-40B4-BE49-F238E27FC236}">
                <a16:creationId xmlns:a16="http://schemas.microsoft.com/office/drawing/2014/main" id="{9E456836-D122-4E31-92F9-1430AEA223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500" y="3275013"/>
            <a:ext cx="7772400" cy="215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lvl="1" eaLnBrk="1" hangingPunct="1"/>
            <a:r>
              <a:rPr lang="en-US" altLang="hu-HU"/>
              <a:t>Estimate Costs</a:t>
            </a:r>
          </a:p>
          <a:p>
            <a:pPr lvl="2" eaLnBrk="1" hangingPunct="1"/>
            <a:r>
              <a:rPr lang="en-US" altLang="hu-HU"/>
              <a:t>without indexes</a:t>
            </a:r>
          </a:p>
          <a:p>
            <a:pPr lvl="2" eaLnBrk="1" hangingPunct="1"/>
            <a:r>
              <a:rPr lang="en-US" altLang="hu-HU"/>
              <a:t>with indexes</a:t>
            </a:r>
          </a:p>
          <a:p>
            <a:pPr lvl="1" eaLnBrk="1" hangingPunct="1"/>
            <a:r>
              <a:rPr lang="en-US" altLang="hu-HU"/>
              <a:t>Generate and compare plans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lide Number Placeholder 5">
            <a:extLst>
              <a:ext uri="{FF2B5EF4-FFF2-40B4-BE49-F238E27FC236}">
                <a16:creationId xmlns:a16="http://schemas.microsoft.com/office/drawing/2014/main" id="{CA7E3431-7788-440A-B091-5F929B8BF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67D3E9D-EA14-4EE1-8701-E9C7F5D45B71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hu-HU" sz="1400"/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A5CE3294-A8D0-4AB7-8C83-989463BF7B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buFontTx/>
              <a:buChar char="•"/>
            </a:pPr>
            <a:r>
              <a:rPr lang="en-US" altLang="hu-HU" sz="3600"/>
              <a:t> How do we execute query?</a:t>
            </a:r>
          </a:p>
        </p:txBody>
      </p:sp>
      <p:sp>
        <p:nvSpPr>
          <p:cNvPr id="3076" name="Rectangle 3">
            <a:extLst>
              <a:ext uri="{FF2B5EF4-FFF2-40B4-BE49-F238E27FC236}">
                <a16:creationId xmlns:a16="http://schemas.microsoft.com/office/drawing/2014/main" id="{02F8B7B4-695A-449B-8BF2-C40CFBC179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2000" y="1600200"/>
            <a:ext cx="7772400" cy="2743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hu-HU"/>
              <a:t>					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hu-HU"/>
              <a:t>				- Do Cartesian product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hu-HU"/>
              <a:t>				- Select tuples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hu-HU"/>
              <a:t>				- Do projection</a:t>
            </a:r>
          </a:p>
        </p:txBody>
      </p:sp>
      <p:sp>
        <p:nvSpPr>
          <p:cNvPr id="3077" name="AutoShape 4">
            <a:extLst>
              <a:ext uri="{FF2B5EF4-FFF2-40B4-BE49-F238E27FC236}">
                <a16:creationId xmlns:a16="http://schemas.microsoft.com/office/drawing/2014/main" id="{6A8E27CA-251A-464A-8263-2CC1C98FA9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2590800"/>
            <a:ext cx="2514600" cy="914400"/>
          </a:xfrm>
          <a:prstGeom prst="homePlate">
            <a:avLst>
              <a:gd name="adj" fmla="val 6875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3600" dirty="0">
                <a:solidFill>
                  <a:srgbClr val="FF0000"/>
                </a:solidFill>
              </a:rPr>
              <a:t>One idea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>
            <a:extLst>
              <a:ext uri="{FF2B5EF4-FFF2-40B4-BE49-F238E27FC236}">
                <a16:creationId xmlns:a16="http://schemas.microsoft.com/office/drawing/2014/main" id="{42C7BB3D-7850-4B69-9D53-4BF6EA393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6DE2A9A-7510-4EDD-9463-F0ED78C34473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20</a:t>
            </a:fld>
            <a:endParaRPr lang="en-US" altLang="hu-HU" sz="1400"/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1757BF78-B589-437B-8B9C-734E70933F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71600" y="1611313"/>
            <a:ext cx="6627813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hu-HU" sz="5400">
                <a:latin typeface="Symbol" panose="05050102010706020507" pitchFamily="18" charset="2"/>
              </a:rPr>
              <a:t>s</a:t>
            </a:r>
            <a:r>
              <a:rPr lang="en-US" altLang="hu-HU" sz="2400"/>
              <a:t>p1</a:t>
            </a:r>
            <a:r>
              <a:rPr lang="en-US" altLang="hu-HU" sz="2400" b="1">
                <a:sym typeface="Symbol" panose="05050102010706020507" pitchFamily="18" charset="2"/>
              </a:rPr>
              <a:t></a:t>
            </a:r>
            <a:r>
              <a:rPr lang="en-US" altLang="hu-HU" sz="2400">
                <a:sym typeface="Symbol" panose="05050102010706020507" pitchFamily="18" charset="2"/>
              </a:rPr>
              <a:t>p2</a:t>
            </a:r>
            <a:r>
              <a:rPr lang="en-US" altLang="hu-HU"/>
              <a:t> (R) </a:t>
            </a:r>
            <a:r>
              <a:rPr lang="en-US" altLang="hu-HU">
                <a:sym typeface="Symbol" panose="05050102010706020507" pitchFamily="18" charset="2"/>
              </a:rPr>
              <a:t></a:t>
            </a:r>
            <a:r>
              <a:rPr lang="en-US" altLang="hu-HU"/>
              <a:t> </a:t>
            </a:r>
            <a:r>
              <a:rPr lang="en-US" altLang="hu-HU" sz="5400">
                <a:latin typeface="Symbol" panose="05050102010706020507" pitchFamily="18" charset="2"/>
              </a:rPr>
              <a:t>s</a:t>
            </a:r>
            <a:r>
              <a:rPr lang="en-US" altLang="hu-HU" sz="2400"/>
              <a:t>p1</a:t>
            </a:r>
            <a:r>
              <a:rPr lang="en-US" altLang="hu-HU"/>
              <a:t> [</a:t>
            </a:r>
            <a:r>
              <a:rPr lang="en-US" altLang="hu-HU" sz="5400">
                <a:latin typeface="Symbol" panose="05050102010706020507" pitchFamily="18" charset="2"/>
              </a:rPr>
              <a:t>s</a:t>
            </a:r>
            <a:r>
              <a:rPr lang="en-US" altLang="hu-HU" sz="2400"/>
              <a:t>p2</a:t>
            </a:r>
            <a:r>
              <a:rPr lang="en-US" altLang="hu-HU"/>
              <a:t> (R)] </a:t>
            </a:r>
          </a:p>
          <a:p>
            <a:pPr eaLnBrk="1" hangingPunct="1">
              <a:buFontTx/>
              <a:buNone/>
            </a:pPr>
            <a:r>
              <a:rPr lang="en-US" altLang="hu-HU" sz="5400">
                <a:latin typeface="Symbol" panose="05050102010706020507" pitchFamily="18" charset="2"/>
              </a:rPr>
              <a:t>s</a:t>
            </a:r>
            <a:r>
              <a:rPr lang="en-US" altLang="hu-HU" sz="2400"/>
              <a:t>p</a:t>
            </a:r>
            <a:r>
              <a:rPr lang="en-US" altLang="hu-HU"/>
              <a:t> (R     S) </a:t>
            </a:r>
            <a:r>
              <a:rPr lang="en-US" altLang="hu-HU">
                <a:sym typeface="Symbol" panose="05050102010706020507" pitchFamily="18" charset="2"/>
              </a:rPr>
              <a:t></a:t>
            </a:r>
            <a:r>
              <a:rPr lang="en-US" altLang="hu-HU"/>
              <a:t> [</a:t>
            </a:r>
            <a:r>
              <a:rPr lang="en-US" altLang="hu-HU" sz="5400">
                <a:latin typeface="Symbol" panose="05050102010706020507" pitchFamily="18" charset="2"/>
              </a:rPr>
              <a:t>s</a:t>
            </a:r>
            <a:r>
              <a:rPr lang="en-US" altLang="hu-HU" sz="2400"/>
              <a:t>p</a:t>
            </a:r>
            <a:r>
              <a:rPr lang="en-US" altLang="hu-HU"/>
              <a:t> (R)]       S</a:t>
            </a:r>
          </a:p>
          <a:p>
            <a:pPr eaLnBrk="1" hangingPunct="1">
              <a:buFontTx/>
              <a:buNone/>
            </a:pPr>
            <a:r>
              <a:rPr lang="en-US" altLang="hu-HU"/>
              <a:t>R      S  </a:t>
            </a:r>
            <a:r>
              <a:rPr lang="en-US" altLang="hu-HU">
                <a:sym typeface="Symbol" panose="05050102010706020507" pitchFamily="18" charset="2"/>
              </a:rPr>
              <a:t></a:t>
            </a:r>
            <a:r>
              <a:rPr lang="en-US" altLang="hu-HU"/>
              <a:t>   S       R</a:t>
            </a:r>
          </a:p>
          <a:p>
            <a:pPr eaLnBrk="1" hangingPunct="1">
              <a:buFontTx/>
              <a:buNone/>
            </a:pPr>
            <a:r>
              <a:rPr lang="en-US" altLang="hu-HU" sz="4800">
                <a:latin typeface="Symbol" panose="05050102010706020507" pitchFamily="18" charset="2"/>
              </a:rPr>
              <a:t>p</a:t>
            </a:r>
            <a:r>
              <a:rPr lang="en-US" altLang="hu-HU" sz="2400"/>
              <a:t>x </a:t>
            </a:r>
            <a:r>
              <a:rPr lang="en-US" altLang="hu-HU"/>
              <a:t>[</a:t>
            </a:r>
            <a:r>
              <a:rPr lang="en-US" altLang="hu-HU" sz="4400">
                <a:latin typeface="Symbol" panose="05050102010706020507" pitchFamily="18" charset="2"/>
              </a:rPr>
              <a:t>s</a:t>
            </a:r>
            <a:r>
              <a:rPr lang="en-US" altLang="hu-HU" sz="2400"/>
              <a:t>p</a:t>
            </a:r>
            <a:r>
              <a:rPr lang="en-US" altLang="hu-HU" sz="4400"/>
              <a:t> </a:t>
            </a:r>
            <a:r>
              <a:rPr lang="en-US" altLang="hu-HU"/>
              <a:t>(R)] </a:t>
            </a:r>
            <a:r>
              <a:rPr lang="en-US" altLang="hu-HU">
                <a:sym typeface="Symbol" panose="05050102010706020507" pitchFamily="18" charset="2"/>
              </a:rPr>
              <a:t></a:t>
            </a:r>
            <a:r>
              <a:rPr lang="en-US" altLang="hu-HU" sz="4400"/>
              <a:t> </a:t>
            </a:r>
            <a:r>
              <a:rPr lang="en-US" altLang="hu-HU" sz="4800">
                <a:latin typeface="Symbol" panose="05050102010706020507" pitchFamily="18" charset="2"/>
              </a:rPr>
              <a:t>p</a:t>
            </a:r>
            <a:r>
              <a:rPr lang="en-US" altLang="hu-HU" sz="2400"/>
              <a:t>x </a:t>
            </a:r>
            <a:r>
              <a:rPr lang="en-US" altLang="hu-HU" sz="4400"/>
              <a:t>{</a:t>
            </a:r>
            <a:r>
              <a:rPr lang="en-US" altLang="hu-HU" sz="4400">
                <a:latin typeface="Symbol" panose="05050102010706020507" pitchFamily="18" charset="2"/>
              </a:rPr>
              <a:t>s</a:t>
            </a:r>
            <a:r>
              <a:rPr lang="en-US" altLang="hu-HU" sz="2400"/>
              <a:t>p </a:t>
            </a:r>
            <a:r>
              <a:rPr lang="en-US" altLang="hu-HU"/>
              <a:t>[</a:t>
            </a:r>
            <a:r>
              <a:rPr lang="en-US" altLang="hu-HU" sz="4800">
                <a:latin typeface="Symbol" panose="05050102010706020507" pitchFamily="18" charset="2"/>
              </a:rPr>
              <a:t>p</a:t>
            </a:r>
            <a:r>
              <a:rPr lang="en-US" altLang="hu-HU" sz="2400"/>
              <a:t>xz</a:t>
            </a:r>
            <a:r>
              <a:rPr lang="en-US" altLang="hu-HU" sz="4400"/>
              <a:t> </a:t>
            </a:r>
            <a:r>
              <a:rPr lang="en-US" altLang="hu-HU"/>
              <a:t>(R)]</a:t>
            </a:r>
            <a:r>
              <a:rPr lang="en-US" altLang="hu-HU" sz="4400"/>
              <a:t>}</a:t>
            </a:r>
          </a:p>
        </p:txBody>
      </p:sp>
      <p:sp>
        <p:nvSpPr>
          <p:cNvPr id="21508" name="Rectangle 2">
            <a:extLst>
              <a:ext uri="{FF2B5EF4-FFF2-40B4-BE49-F238E27FC236}">
                <a16:creationId xmlns:a16="http://schemas.microsoft.com/office/drawing/2014/main" id="{9DC6E0F5-A033-4C47-B748-92991AC8CF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79425" y="368300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altLang="hu-HU" sz="3600"/>
              <a:t>Which are “good” transformations?</a:t>
            </a:r>
          </a:p>
        </p:txBody>
      </p:sp>
      <p:sp>
        <p:nvSpPr>
          <p:cNvPr id="21509" name="AutoShape 4">
            <a:extLst>
              <a:ext uri="{FF2B5EF4-FFF2-40B4-BE49-F238E27FC236}">
                <a16:creationId xmlns:a16="http://schemas.microsoft.com/office/drawing/2014/main" id="{908DFD69-46B3-4D35-A2C6-0F4F817EBBE9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6115051" y="2978150"/>
            <a:ext cx="228600" cy="390525"/>
          </a:xfrm>
          <a:prstGeom prst="flowChartCollate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21510" name="AutoShape 5">
            <a:extLst>
              <a:ext uri="{FF2B5EF4-FFF2-40B4-BE49-F238E27FC236}">
                <a16:creationId xmlns:a16="http://schemas.microsoft.com/office/drawing/2014/main" id="{0BAC9D56-10B8-4FCD-9F79-44F1BBA266BB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2747963" y="2978150"/>
            <a:ext cx="228600" cy="390525"/>
          </a:xfrm>
          <a:prstGeom prst="flowChartCollate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21511" name="AutoShape 6">
            <a:extLst>
              <a:ext uri="{FF2B5EF4-FFF2-40B4-BE49-F238E27FC236}">
                <a16:creationId xmlns:a16="http://schemas.microsoft.com/office/drawing/2014/main" id="{6F25EC15-D639-44BF-89DF-9F9AC1044F65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4275138" y="3598862"/>
            <a:ext cx="228600" cy="390525"/>
          </a:xfrm>
          <a:prstGeom prst="flowChartCollate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21512" name="AutoShape 7">
            <a:extLst>
              <a:ext uri="{FF2B5EF4-FFF2-40B4-BE49-F238E27FC236}">
                <a16:creationId xmlns:a16="http://schemas.microsoft.com/office/drawing/2014/main" id="{013594CE-0FE1-479B-8154-C1A57127ABC7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1928813" y="3600450"/>
            <a:ext cx="228600" cy="390525"/>
          </a:xfrm>
          <a:prstGeom prst="flowChartCollate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21513" name="Rectangle 8">
            <a:extLst>
              <a:ext uri="{FF2B5EF4-FFF2-40B4-BE49-F238E27FC236}">
                <a16:creationId xmlns:a16="http://schemas.microsoft.com/office/drawing/2014/main" id="{E26B3CC8-09C9-4CD6-8391-637322B830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1238" y="2136775"/>
            <a:ext cx="219075" cy="1968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21514" name="Rectangle 9">
            <a:extLst>
              <a:ext uri="{FF2B5EF4-FFF2-40B4-BE49-F238E27FC236}">
                <a16:creationId xmlns:a16="http://schemas.microsoft.com/office/drawing/2014/main" id="{F023DC6B-229A-462B-855F-B9A24CEA46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2825" y="2946400"/>
            <a:ext cx="219075" cy="1968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21515" name="Rectangle 10">
            <a:extLst>
              <a:ext uri="{FF2B5EF4-FFF2-40B4-BE49-F238E27FC236}">
                <a16:creationId xmlns:a16="http://schemas.microsoft.com/office/drawing/2014/main" id="{1F52142F-824D-491A-A600-EEF8AA6001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1238" y="3756025"/>
            <a:ext cx="219075" cy="1968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21516" name="Rectangle 11">
            <a:extLst>
              <a:ext uri="{FF2B5EF4-FFF2-40B4-BE49-F238E27FC236}">
                <a16:creationId xmlns:a16="http://schemas.microsoft.com/office/drawing/2014/main" id="{684D4E00-C6CE-497F-9EA1-0824D3331C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2825" y="4567238"/>
            <a:ext cx="219075" cy="1968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5">
            <a:extLst>
              <a:ext uri="{FF2B5EF4-FFF2-40B4-BE49-F238E27FC236}">
                <a16:creationId xmlns:a16="http://schemas.microsoft.com/office/drawing/2014/main" id="{840A8004-DEAD-49A5-93EA-D4904E738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330048A-8BFD-428A-8BB9-3AA1576D08DE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21</a:t>
            </a:fld>
            <a:endParaRPr lang="en-US" altLang="hu-HU" sz="1400"/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D8BA17CE-426F-4320-9C55-DFD96DD6BE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hu-HU" sz="3600" dirty="0"/>
              <a:t>Conventional wisdom: </a:t>
            </a:r>
            <a:br>
              <a:rPr lang="en-US" altLang="hu-HU" sz="3600" dirty="0"/>
            </a:br>
            <a:r>
              <a:rPr lang="en-US" altLang="hu-HU" sz="3600" dirty="0"/>
              <a:t>			</a:t>
            </a:r>
            <a:r>
              <a:rPr lang="en-US" altLang="hu-HU" sz="3600" dirty="0">
                <a:solidFill>
                  <a:srgbClr val="FF0000"/>
                </a:solidFill>
              </a:rPr>
              <a:t>do projects early</a:t>
            </a:r>
          </a:p>
        </p:txBody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14177AED-D57C-4513-BA3F-B63632A03B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93688" y="1970088"/>
            <a:ext cx="8548687" cy="388143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hu-HU" u="sng" dirty="0"/>
              <a:t>Example</a:t>
            </a:r>
            <a:r>
              <a:rPr lang="en-US" altLang="hu-HU" dirty="0"/>
              <a:t>: R(A,B,C,D,E)    x={E}  </a:t>
            </a:r>
            <a:br>
              <a:rPr lang="en-US" altLang="hu-HU" dirty="0"/>
            </a:br>
            <a:r>
              <a:rPr lang="en-US" altLang="hu-HU" dirty="0"/>
              <a:t>           P: (A=3) </a:t>
            </a:r>
            <a:r>
              <a:rPr lang="en-US" altLang="hu-HU" b="1" dirty="0">
                <a:sym typeface="Symbol" panose="05050102010706020507" pitchFamily="18" charset="2"/>
              </a:rPr>
              <a:t> </a:t>
            </a:r>
            <a:r>
              <a:rPr lang="en-US" altLang="hu-HU" dirty="0">
                <a:sym typeface="Symbol" panose="05050102010706020507" pitchFamily="18" charset="2"/>
              </a:rPr>
              <a:t>(B=“cat”)</a:t>
            </a:r>
          </a:p>
          <a:p>
            <a:pPr eaLnBrk="1" hangingPunct="1">
              <a:buFontTx/>
              <a:buNone/>
            </a:pPr>
            <a:endParaRPr lang="en-US" altLang="hu-HU" dirty="0">
              <a:sym typeface="Symbol" panose="05050102010706020507" pitchFamily="18" charset="2"/>
            </a:endParaRPr>
          </a:p>
          <a:p>
            <a:pPr eaLnBrk="1" hangingPunct="1">
              <a:buFontTx/>
              <a:buNone/>
            </a:pPr>
            <a:r>
              <a:rPr lang="en-US" altLang="hu-HU" sz="4800" dirty="0">
                <a:latin typeface="Symbol" panose="05050102010706020507" pitchFamily="18" charset="2"/>
              </a:rPr>
              <a:t>p</a:t>
            </a:r>
            <a:r>
              <a:rPr lang="en-US" altLang="hu-HU" sz="2400" dirty="0"/>
              <a:t>x </a:t>
            </a:r>
            <a:r>
              <a:rPr lang="en-US" altLang="hu-HU" dirty="0"/>
              <a:t>{</a:t>
            </a:r>
            <a:r>
              <a:rPr lang="en-US" altLang="hu-HU" sz="4400" dirty="0" err="1">
                <a:latin typeface="Symbol" panose="05050102010706020507" pitchFamily="18" charset="2"/>
              </a:rPr>
              <a:t>s</a:t>
            </a:r>
            <a:r>
              <a:rPr lang="en-US" altLang="hu-HU" sz="2400" dirty="0" err="1"/>
              <a:t>p</a:t>
            </a:r>
            <a:r>
              <a:rPr lang="en-US" altLang="hu-HU" sz="4400" dirty="0"/>
              <a:t> </a:t>
            </a:r>
            <a:r>
              <a:rPr lang="en-US" altLang="hu-HU" dirty="0"/>
              <a:t>(R)}    vs.   </a:t>
            </a:r>
            <a:r>
              <a:rPr lang="en-US" altLang="hu-HU" sz="4800" dirty="0" err="1">
                <a:latin typeface="Symbol" panose="05050102010706020507" pitchFamily="18" charset="2"/>
              </a:rPr>
              <a:t>p</a:t>
            </a:r>
            <a:r>
              <a:rPr lang="en-US" altLang="hu-HU" sz="2000" dirty="0" err="1"/>
              <a:t>E</a:t>
            </a:r>
            <a:r>
              <a:rPr lang="en-US" altLang="hu-HU" sz="2000" dirty="0"/>
              <a:t> </a:t>
            </a:r>
            <a:r>
              <a:rPr lang="en-US" altLang="hu-HU" sz="4400" dirty="0"/>
              <a:t>{</a:t>
            </a:r>
            <a:r>
              <a:rPr lang="en-US" altLang="hu-HU" sz="4400" dirty="0" err="1">
                <a:latin typeface="Symbol" panose="05050102010706020507" pitchFamily="18" charset="2"/>
              </a:rPr>
              <a:t>s</a:t>
            </a:r>
            <a:r>
              <a:rPr lang="en-US" altLang="hu-HU" sz="2400" dirty="0" err="1"/>
              <a:t>p</a:t>
            </a:r>
            <a:r>
              <a:rPr lang="en-US" altLang="hu-HU" dirty="0"/>
              <a:t>{</a:t>
            </a:r>
            <a:r>
              <a:rPr lang="en-US" altLang="hu-HU" sz="4400" dirty="0" err="1">
                <a:latin typeface="Symbol" panose="05050102010706020507" pitchFamily="18" charset="2"/>
              </a:rPr>
              <a:t>p</a:t>
            </a:r>
            <a:r>
              <a:rPr lang="en-US" altLang="hu-HU" sz="2000" dirty="0" err="1"/>
              <a:t>ABE</a:t>
            </a:r>
            <a:r>
              <a:rPr lang="en-US" altLang="hu-HU" dirty="0"/>
              <a:t>(R)}</a:t>
            </a:r>
            <a:r>
              <a:rPr lang="en-US" altLang="hu-HU" sz="4400" dirty="0"/>
              <a:t>}  </a:t>
            </a:r>
            <a:endParaRPr lang="en-US" altLang="hu-HU" dirty="0">
              <a:sym typeface="Symbol" panose="05050102010706020507" pitchFamily="18" charset="2"/>
            </a:endParaRPr>
          </a:p>
          <a:p>
            <a:pPr eaLnBrk="1" hangingPunct="1">
              <a:buFontTx/>
              <a:buNone/>
            </a:pPr>
            <a:endParaRPr lang="en-US" altLang="hu-HU" dirty="0">
              <a:sym typeface="Symbol" panose="05050102010706020507" pitchFamily="18" charset="2"/>
            </a:endParaRPr>
          </a:p>
          <a:p>
            <a:pPr eaLnBrk="1" hangingPunct="1">
              <a:buFontTx/>
              <a:buNone/>
            </a:pPr>
            <a:r>
              <a:rPr lang="en-US" altLang="hu-HU" dirty="0"/>
              <a:t>Usually good: </a:t>
            </a:r>
            <a:r>
              <a:rPr lang="en-US" altLang="hu-HU" dirty="0">
                <a:solidFill>
                  <a:srgbClr val="FF0000"/>
                </a:solidFill>
              </a:rPr>
              <a:t>early selections</a:t>
            </a:r>
          </a:p>
          <a:p>
            <a:pPr eaLnBrk="1" hangingPunct="1">
              <a:buFontTx/>
              <a:buNone/>
            </a:pPr>
            <a:endParaRPr lang="en-US" altLang="hu-HU" sz="2400" b="1" dirty="0">
              <a:sym typeface="Symbol" panose="05050102010706020507" pitchFamily="18" charset="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5">
            <a:extLst>
              <a:ext uri="{FF2B5EF4-FFF2-40B4-BE49-F238E27FC236}">
                <a16:creationId xmlns:a16="http://schemas.microsoft.com/office/drawing/2014/main" id="{A37ECF1B-DC76-4DC5-B39E-8C49FCF1A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50BEC33-3B3C-4C1C-BC41-585E69A76347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22</a:t>
            </a:fld>
            <a:endParaRPr lang="en-US" altLang="hu-HU" sz="1400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D4192868-BD84-4BC6-999D-5D5ED9094E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hu-HU" sz="3600" u="sng"/>
              <a:t>Outline</a:t>
            </a:r>
            <a:r>
              <a:rPr lang="en-US" altLang="hu-HU" sz="3600"/>
              <a:t>  -  Query Processing</a:t>
            </a:r>
            <a:endParaRPr lang="en-US" altLang="hu-HU" sz="3600" u="sng"/>
          </a:p>
        </p:txBody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38044C45-9684-4181-800B-90FA2CC425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Relational algebra level</a:t>
            </a:r>
          </a:p>
          <a:p>
            <a:pPr lvl="1" eaLnBrk="1" hangingPunct="1"/>
            <a:r>
              <a:rPr lang="en-US" altLang="hu-HU"/>
              <a:t>transformations</a:t>
            </a:r>
          </a:p>
          <a:p>
            <a:pPr lvl="1" eaLnBrk="1" hangingPunct="1"/>
            <a:r>
              <a:rPr lang="en-US" altLang="hu-HU"/>
              <a:t>good transformations</a:t>
            </a:r>
          </a:p>
          <a:p>
            <a:pPr eaLnBrk="1" hangingPunct="1"/>
            <a:r>
              <a:rPr lang="en-US" altLang="hu-HU"/>
              <a:t>Detailed query plan level</a:t>
            </a:r>
          </a:p>
          <a:p>
            <a:pPr lvl="1" eaLnBrk="1" hangingPunct="1"/>
            <a:r>
              <a:rPr lang="en-US" altLang="hu-HU"/>
              <a:t>estimate costs</a:t>
            </a:r>
          </a:p>
          <a:p>
            <a:pPr lvl="1" eaLnBrk="1" hangingPunct="1"/>
            <a:r>
              <a:rPr lang="en-US" altLang="hu-HU"/>
              <a:t>generate and compare plans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5">
            <a:extLst>
              <a:ext uri="{FF2B5EF4-FFF2-40B4-BE49-F238E27FC236}">
                <a16:creationId xmlns:a16="http://schemas.microsoft.com/office/drawing/2014/main" id="{51ABA802-7DB6-42C1-ACF9-0C554B3C6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06C33E3-2FE3-4286-8805-D4C8D045F801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23</a:t>
            </a:fld>
            <a:endParaRPr lang="en-US" altLang="hu-HU" sz="1400"/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EE8FCEC6-3CDE-42BE-920A-9E5BD9FE6C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buFontTx/>
              <a:buChar char="•"/>
            </a:pPr>
            <a:r>
              <a:rPr lang="en-US" altLang="hu-HU" sz="3600"/>
              <a:t> Estimating cost of query plan</a:t>
            </a:r>
          </a:p>
        </p:txBody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9CB859D5-D95B-44A8-995A-6BD5F68C45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hu-HU"/>
              <a:t>(1) </a:t>
            </a:r>
            <a:r>
              <a:rPr lang="en-US" altLang="hu-HU">
                <a:solidFill>
                  <a:srgbClr val="FF0000"/>
                </a:solidFill>
              </a:rPr>
              <a:t>Estimating </a:t>
            </a:r>
            <a:r>
              <a:rPr lang="en-US" altLang="hu-HU" u="sng">
                <a:solidFill>
                  <a:srgbClr val="FF0000"/>
                </a:solidFill>
              </a:rPr>
              <a:t>size</a:t>
            </a:r>
            <a:r>
              <a:rPr lang="en-US" altLang="hu-HU">
                <a:solidFill>
                  <a:srgbClr val="FF0000"/>
                </a:solidFill>
              </a:rPr>
              <a:t> </a:t>
            </a:r>
            <a:r>
              <a:rPr lang="en-US" altLang="hu-HU"/>
              <a:t>of results</a:t>
            </a:r>
          </a:p>
          <a:p>
            <a:pPr eaLnBrk="1" hangingPunct="1">
              <a:buFontTx/>
              <a:buNone/>
            </a:pPr>
            <a:r>
              <a:rPr lang="en-US" altLang="hu-HU"/>
              <a:t>(2) </a:t>
            </a:r>
            <a:r>
              <a:rPr lang="en-US" altLang="hu-HU">
                <a:solidFill>
                  <a:srgbClr val="FF0000"/>
                </a:solidFill>
              </a:rPr>
              <a:t>Estimating # of IOs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5">
            <a:extLst>
              <a:ext uri="{FF2B5EF4-FFF2-40B4-BE49-F238E27FC236}">
                <a16:creationId xmlns:a16="http://schemas.microsoft.com/office/drawing/2014/main" id="{A9710828-1541-40F6-8182-6799F48EF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F3B6861-F89F-4795-9320-6CCA0AE705CE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hu-HU" sz="1400"/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C76B2EED-165A-4340-91AE-AA75D01A2E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381000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altLang="hu-HU" sz="3600" u="sng"/>
              <a:t>Relational Algebra</a:t>
            </a:r>
            <a:r>
              <a:rPr lang="en-US" altLang="hu-HU" sz="3600"/>
              <a:t> - can be used to</a:t>
            </a:r>
            <a:br>
              <a:rPr lang="en-US" altLang="hu-HU" sz="3600"/>
            </a:br>
            <a:r>
              <a:rPr lang="en-US" altLang="hu-HU" sz="3600"/>
              <a:t>				   describe plans...</a:t>
            </a:r>
            <a:endParaRPr lang="en-US" altLang="hu-HU" sz="3600" u="sng"/>
          </a:p>
        </p:txBody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86FDBE8A-A78B-4E89-84D0-9B9F3F6242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1219200"/>
            <a:ext cx="83058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hu-HU" u="sng" dirty="0">
                <a:sym typeface="Symbol" panose="05050102010706020507" pitchFamily="18" charset="2"/>
              </a:rPr>
              <a:t>Ex:</a:t>
            </a:r>
            <a:r>
              <a:rPr lang="en-US" altLang="hu-HU" dirty="0">
                <a:sym typeface="Symbol" panose="05050102010706020507" pitchFamily="18" charset="2"/>
              </a:rPr>
              <a:t> </a:t>
            </a:r>
            <a:r>
              <a:rPr lang="en-US" altLang="hu-HU" dirty="0">
                <a:solidFill>
                  <a:srgbClr val="FF0000"/>
                </a:solidFill>
                <a:sym typeface="Symbol" panose="05050102010706020507" pitchFamily="18" charset="2"/>
              </a:rPr>
              <a:t>Plan I</a:t>
            </a:r>
          </a:p>
          <a:p>
            <a:pPr eaLnBrk="1" hangingPunct="1">
              <a:buFontTx/>
              <a:buNone/>
            </a:pPr>
            <a:r>
              <a:rPr lang="en-US" altLang="hu-HU" dirty="0">
                <a:sym typeface="Symbol" panose="05050102010706020507" pitchFamily="18" charset="2"/>
              </a:rPr>
              <a:t>				</a:t>
            </a:r>
            <a:r>
              <a:rPr lang="en-US" altLang="hu-HU" baseline="-25000" dirty="0">
                <a:sym typeface="Symbol" panose="05050102010706020507" pitchFamily="18" charset="2"/>
              </a:rPr>
              <a:t>B,D</a:t>
            </a:r>
          </a:p>
          <a:p>
            <a:pPr eaLnBrk="1" hangingPunct="1">
              <a:buFontTx/>
              <a:buNone/>
            </a:pPr>
            <a:r>
              <a:rPr lang="en-US" altLang="hu-HU" baseline="-25000" dirty="0">
                <a:sym typeface="Symbol" panose="05050102010706020507" pitchFamily="18" charset="2"/>
              </a:rPr>
              <a:t>				</a:t>
            </a:r>
          </a:p>
          <a:p>
            <a:pPr eaLnBrk="1" hangingPunct="1">
              <a:buFontTx/>
              <a:buNone/>
            </a:pPr>
            <a:r>
              <a:rPr lang="en-US" altLang="hu-HU" baseline="-25000" dirty="0">
                <a:sym typeface="Symbol" panose="05050102010706020507" pitchFamily="18" charset="2"/>
              </a:rPr>
              <a:t>				 </a:t>
            </a:r>
            <a:r>
              <a:rPr lang="en-US" altLang="hu-HU" sz="3600" dirty="0" err="1">
                <a:latin typeface="Symbol" panose="05050102010706020507" pitchFamily="18" charset="2"/>
                <a:sym typeface="Symbol" panose="05050102010706020507" pitchFamily="18" charset="2"/>
              </a:rPr>
              <a:t>s</a:t>
            </a:r>
            <a:r>
              <a:rPr lang="en-US" altLang="hu-HU" baseline="-25000" dirty="0" err="1">
                <a:sym typeface="Symbol" panose="05050102010706020507" pitchFamily="18" charset="2"/>
              </a:rPr>
              <a:t>R.A</a:t>
            </a:r>
            <a:r>
              <a:rPr lang="en-US" altLang="hu-HU" sz="3600" baseline="-25000" dirty="0">
                <a:sym typeface="Symbol" panose="05050102010706020507" pitchFamily="18" charset="2"/>
              </a:rPr>
              <a:t>=“c”</a:t>
            </a:r>
            <a:r>
              <a:rPr lang="en-US" altLang="hu-HU" baseline="-25000" dirty="0">
                <a:sym typeface="Symbol" panose="05050102010706020507" pitchFamily="18" charset="2"/>
              </a:rPr>
              <a:t> S.E=2  R.C=S.C</a:t>
            </a:r>
            <a:endParaRPr lang="en-US" altLang="hu-HU" baseline="-25000" dirty="0">
              <a:latin typeface="Symbol" panose="05050102010706020507" pitchFamily="18" charset="2"/>
              <a:sym typeface="Symbol" panose="05050102010706020507" pitchFamily="18" charset="2"/>
            </a:endParaRPr>
          </a:p>
          <a:p>
            <a:pPr eaLnBrk="1" hangingPunct="1">
              <a:buFontTx/>
              <a:buNone/>
            </a:pPr>
            <a:endParaRPr lang="en-US" altLang="hu-HU" dirty="0">
              <a:latin typeface="Symbol" panose="05050102010706020507" pitchFamily="18" charset="2"/>
              <a:sym typeface="Symbol" panose="05050102010706020507" pitchFamily="18" charset="2"/>
            </a:endParaRPr>
          </a:p>
          <a:p>
            <a:pPr eaLnBrk="1" hangingPunct="1">
              <a:lnSpc>
                <a:spcPct val="60000"/>
              </a:lnSpc>
              <a:buFontTx/>
              <a:buNone/>
            </a:pPr>
            <a:r>
              <a:rPr lang="en-US" altLang="hu-HU" dirty="0">
                <a:latin typeface="Symbol" panose="05050102010706020507" pitchFamily="18" charset="2"/>
                <a:sym typeface="Symbol" panose="05050102010706020507" pitchFamily="18" charset="2"/>
              </a:rPr>
              <a:t>				 </a:t>
            </a:r>
            <a:r>
              <a:rPr lang="en-US" altLang="hu-HU" dirty="0">
                <a:sym typeface="Symbol" panose="05050102010706020507" pitchFamily="18" charset="2"/>
              </a:rPr>
              <a:t>X</a:t>
            </a:r>
          </a:p>
          <a:p>
            <a:pPr eaLnBrk="1" hangingPunct="1">
              <a:buFontTx/>
              <a:buNone/>
            </a:pPr>
            <a:r>
              <a:rPr lang="en-US" altLang="hu-HU" dirty="0">
                <a:sym typeface="Symbol" panose="05050102010706020507" pitchFamily="18" charset="2"/>
              </a:rPr>
              <a:t>			R		S</a:t>
            </a:r>
          </a:p>
          <a:p>
            <a:pPr eaLnBrk="1" hangingPunct="1">
              <a:buFontTx/>
              <a:buNone/>
            </a:pPr>
            <a:endParaRPr lang="en-US" altLang="hu-HU" dirty="0">
              <a:sym typeface="Symbol" panose="05050102010706020507" pitchFamily="18" charset="2"/>
            </a:endParaRPr>
          </a:p>
        </p:txBody>
      </p:sp>
      <p:sp>
        <p:nvSpPr>
          <p:cNvPr id="4101" name="Line 4">
            <a:extLst>
              <a:ext uri="{FF2B5EF4-FFF2-40B4-BE49-F238E27FC236}">
                <a16:creationId xmlns:a16="http://schemas.microsoft.com/office/drawing/2014/main" id="{8F2F849B-C6AF-433A-961E-B409D7027AE6}"/>
              </a:ext>
            </a:extLst>
          </p:cNvPr>
          <p:cNvSpPr>
            <a:spLocks noChangeShapeType="1"/>
          </p:cNvSpPr>
          <p:nvPr/>
        </p:nvSpPr>
        <p:spPr bwMode="auto">
          <a:xfrm>
            <a:off x="3581400" y="25146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4102" name="Line 5">
            <a:extLst>
              <a:ext uri="{FF2B5EF4-FFF2-40B4-BE49-F238E27FC236}">
                <a16:creationId xmlns:a16="http://schemas.microsoft.com/office/drawing/2014/main" id="{CA849752-9F24-4E7C-8278-2B1C2A6BE663}"/>
              </a:ext>
            </a:extLst>
          </p:cNvPr>
          <p:cNvSpPr>
            <a:spLocks noChangeShapeType="1"/>
          </p:cNvSpPr>
          <p:nvPr/>
        </p:nvSpPr>
        <p:spPr bwMode="auto">
          <a:xfrm>
            <a:off x="3581400" y="35052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4103" name="Line 6">
            <a:extLst>
              <a:ext uri="{FF2B5EF4-FFF2-40B4-BE49-F238E27FC236}">
                <a16:creationId xmlns:a16="http://schemas.microsoft.com/office/drawing/2014/main" id="{DF140A9A-FC2B-459C-AA8D-C846638DE5B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819400" y="4267200"/>
            <a:ext cx="457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4104" name="Line 7">
            <a:extLst>
              <a:ext uri="{FF2B5EF4-FFF2-40B4-BE49-F238E27FC236}">
                <a16:creationId xmlns:a16="http://schemas.microsoft.com/office/drawing/2014/main" id="{E05ED2AB-1D19-4BB2-A5F9-3ABD624B7C3E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0" y="4267200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4105" name="Rectangle 8">
            <a:extLst>
              <a:ext uri="{FF2B5EF4-FFF2-40B4-BE49-F238E27FC236}">
                <a16:creationId xmlns:a16="http://schemas.microsoft.com/office/drawing/2014/main" id="{89E634F7-3F36-44AA-B0FA-97B360B185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5181600"/>
            <a:ext cx="7772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hu-HU" u="sng">
                <a:sym typeface="Symbol" panose="05050102010706020507" pitchFamily="18" charset="2"/>
              </a:rPr>
              <a:t>OR:</a:t>
            </a:r>
            <a:r>
              <a:rPr lang="en-US" altLang="hu-HU">
                <a:sym typeface="Symbol" panose="05050102010706020507" pitchFamily="18" charset="2"/>
              </a:rPr>
              <a:t>  </a:t>
            </a:r>
            <a:r>
              <a:rPr lang="en-US" altLang="hu-HU" baseline="-25000">
                <a:sym typeface="Symbol" panose="05050102010706020507" pitchFamily="18" charset="2"/>
              </a:rPr>
              <a:t>B,D </a:t>
            </a:r>
            <a:r>
              <a:rPr lang="en-US" altLang="hu-HU">
                <a:sym typeface="Symbol" panose="05050102010706020507" pitchFamily="18" charset="2"/>
              </a:rPr>
              <a:t>[</a:t>
            </a:r>
            <a:r>
              <a:rPr lang="en-US" altLang="hu-HU" baseline="-25000">
                <a:sym typeface="Symbol" panose="05050102010706020507" pitchFamily="18" charset="2"/>
              </a:rPr>
              <a:t> </a:t>
            </a:r>
            <a:r>
              <a:rPr lang="en-US" altLang="hu-HU" sz="3600">
                <a:latin typeface="Symbol" panose="05050102010706020507" pitchFamily="18" charset="2"/>
                <a:sym typeface="Symbol" panose="05050102010706020507" pitchFamily="18" charset="2"/>
              </a:rPr>
              <a:t>s</a:t>
            </a:r>
            <a:r>
              <a:rPr lang="en-US" altLang="hu-HU" baseline="-25000">
                <a:sym typeface="Symbol" panose="05050102010706020507" pitchFamily="18" charset="2"/>
              </a:rPr>
              <a:t>R.A=“c” S.E=2  R.C = S.C</a:t>
            </a:r>
            <a:r>
              <a:rPr lang="en-US" altLang="hu-HU">
                <a:sym typeface="Symbol" panose="05050102010706020507" pitchFamily="18" charset="2"/>
              </a:rPr>
              <a:t> (RXS)]</a:t>
            </a:r>
            <a:endParaRPr lang="en-US" altLang="hu-HU">
              <a:latin typeface="Symbol" panose="05050102010706020507" pitchFamily="18" charset="2"/>
              <a:sym typeface="Symbol" panose="05050102010706020507" pitchFamily="18" charset="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1DBB8797-5353-4D9E-801A-E066442EC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3A30493-97C5-4560-A0F5-CCCBF1D0AF8B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hu-HU" sz="1400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A560B1D2-F5F3-4EB4-A0DA-F7F916A395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altLang="hu-HU" sz="3600" dirty="0">
                <a:solidFill>
                  <a:srgbClr val="FF0000"/>
                </a:solidFill>
              </a:rPr>
              <a:t>Another idea:</a:t>
            </a:r>
          </a:p>
        </p:txBody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CFD3A2B7-59A8-4C81-88C4-2AAD046F07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41148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altLang="hu-HU">
              <a:sym typeface="Symbol" panose="05050102010706020507" pitchFamily="18" charset="2"/>
            </a:endParaRPr>
          </a:p>
          <a:p>
            <a:pPr eaLnBrk="1" hangingPunct="1">
              <a:buFontTx/>
              <a:buNone/>
            </a:pPr>
            <a:r>
              <a:rPr lang="en-US" altLang="hu-HU">
                <a:sym typeface="Symbol" panose="05050102010706020507" pitchFamily="18" charset="2"/>
              </a:rPr>
              <a:t>				</a:t>
            </a:r>
            <a:r>
              <a:rPr lang="en-US" altLang="hu-HU" baseline="-25000">
                <a:sym typeface="Symbol" panose="05050102010706020507" pitchFamily="18" charset="2"/>
              </a:rPr>
              <a:t>B,D </a:t>
            </a:r>
            <a:endParaRPr lang="en-US" altLang="hu-HU">
              <a:sym typeface="Symbol" panose="05050102010706020507" pitchFamily="18" charset="2"/>
            </a:endParaRPr>
          </a:p>
          <a:p>
            <a:pPr eaLnBrk="1" hangingPunct="1">
              <a:buFontTx/>
              <a:buNone/>
            </a:pPr>
            <a:endParaRPr lang="en-US" altLang="hu-HU">
              <a:sym typeface="Symbol" panose="05050102010706020507" pitchFamily="18" charset="2"/>
            </a:endParaRPr>
          </a:p>
          <a:p>
            <a:pPr eaLnBrk="1" hangingPunct="1">
              <a:buFontTx/>
              <a:buNone/>
            </a:pPr>
            <a:r>
              <a:rPr lang="en-US" altLang="hu-HU" baseline="-25000">
                <a:sym typeface="Symbol" panose="05050102010706020507" pitchFamily="18" charset="2"/>
              </a:rPr>
              <a:t> 			</a:t>
            </a:r>
            <a:r>
              <a:rPr lang="en-US" altLang="hu-HU" sz="3600">
                <a:latin typeface="Symbol" panose="05050102010706020507" pitchFamily="18" charset="2"/>
                <a:sym typeface="Symbol" panose="05050102010706020507" pitchFamily="18" charset="2"/>
              </a:rPr>
              <a:t>s</a:t>
            </a:r>
            <a:r>
              <a:rPr lang="en-US" altLang="hu-HU" baseline="-25000">
                <a:sym typeface="Symbol" panose="05050102010706020507" pitchFamily="18" charset="2"/>
              </a:rPr>
              <a:t>R.A = “c”</a:t>
            </a:r>
            <a:r>
              <a:rPr lang="en-US" altLang="hu-HU" sz="3600" baseline="-25000">
                <a:sym typeface="Symbol" panose="05050102010706020507" pitchFamily="18" charset="2"/>
              </a:rPr>
              <a:t>	 </a:t>
            </a:r>
            <a:r>
              <a:rPr lang="en-US" altLang="hu-HU" sz="3600">
                <a:latin typeface="Symbol" panose="05050102010706020507" pitchFamily="18" charset="2"/>
                <a:sym typeface="Symbol" panose="05050102010706020507" pitchFamily="18" charset="2"/>
              </a:rPr>
              <a:t>s</a:t>
            </a:r>
            <a:r>
              <a:rPr lang="en-US" altLang="hu-HU" baseline="-25000">
                <a:sym typeface="Symbol" panose="05050102010706020507" pitchFamily="18" charset="2"/>
              </a:rPr>
              <a:t>S.E = 2</a:t>
            </a:r>
            <a:endParaRPr lang="en-US" altLang="hu-HU" sz="2400">
              <a:sym typeface="Symbol" panose="05050102010706020507" pitchFamily="18" charset="2"/>
            </a:endParaRPr>
          </a:p>
          <a:p>
            <a:pPr eaLnBrk="1" hangingPunct="1">
              <a:buFontTx/>
              <a:buNone/>
            </a:pPr>
            <a:endParaRPr lang="en-US" altLang="hu-HU" sz="2400">
              <a:sym typeface="Symbol" panose="05050102010706020507" pitchFamily="18" charset="2"/>
            </a:endParaRPr>
          </a:p>
          <a:p>
            <a:pPr eaLnBrk="1" hangingPunct="1">
              <a:buFontTx/>
              <a:buNone/>
            </a:pPr>
            <a:r>
              <a:rPr lang="en-US" altLang="hu-HU" sz="2400">
                <a:sym typeface="Symbol" panose="05050102010706020507" pitchFamily="18" charset="2"/>
              </a:rPr>
              <a:t>			R		  S</a:t>
            </a:r>
            <a:endParaRPr lang="en-US" altLang="hu-HU" sz="2400" baseline="-25000">
              <a:sym typeface="Symbol" panose="05050102010706020507" pitchFamily="18" charset="2"/>
            </a:endParaRPr>
          </a:p>
        </p:txBody>
      </p:sp>
      <p:sp>
        <p:nvSpPr>
          <p:cNvPr id="5125" name="Rectangle 4">
            <a:extLst>
              <a:ext uri="{FF2B5EF4-FFF2-40B4-BE49-F238E27FC236}">
                <a16:creationId xmlns:a16="http://schemas.microsoft.com/office/drawing/2014/main" id="{80D2C7A7-5246-40DD-A30C-9D4148106F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676400"/>
            <a:ext cx="1524000" cy="76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u-HU" sz="3600" dirty="0">
                <a:solidFill>
                  <a:srgbClr val="FF0000"/>
                </a:solidFill>
                <a:latin typeface="Times New Roman" panose="02020603050405020304" pitchFamily="18" charset="0"/>
              </a:rPr>
              <a:t>Plan II</a:t>
            </a:r>
          </a:p>
        </p:txBody>
      </p:sp>
      <p:sp>
        <p:nvSpPr>
          <p:cNvPr id="5126" name="AutoShape 6">
            <a:extLst>
              <a:ext uri="{FF2B5EF4-FFF2-40B4-BE49-F238E27FC236}">
                <a16:creationId xmlns:a16="http://schemas.microsoft.com/office/drawing/2014/main" id="{0A2737F2-02AD-4442-8F17-188A188B79A3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3543300" y="2857500"/>
            <a:ext cx="304800" cy="533400"/>
          </a:xfrm>
          <a:prstGeom prst="flowChartCollate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5127" name="AutoShape 7">
            <a:extLst>
              <a:ext uri="{FF2B5EF4-FFF2-40B4-BE49-F238E27FC236}">
                <a16:creationId xmlns:a16="http://schemas.microsoft.com/office/drawing/2014/main" id="{E5FD2440-AA1B-4113-9022-95B2D5E49141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7124700" y="2476500"/>
            <a:ext cx="304800" cy="533400"/>
          </a:xfrm>
          <a:prstGeom prst="flowChartCollate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5128" name="Text Box 8">
            <a:extLst>
              <a:ext uri="{FF2B5EF4-FFF2-40B4-BE49-F238E27FC236}">
                <a16:creationId xmlns:a16="http://schemas.microsoft.com/office/drawing/2014/main" id="{E480F4D3-B58C-4B2F-A5A1-21CAB9C311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5938" y="2971800"/>
            <a:ext cx="2492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hu-HU" sz="2400">
                <a:latin typeface="Times New Roman" panose="02020603050405020304" pitchFamily="18" charset="0"/>
              </a:rPr>
              <a:t>            natural join</a:t>
            </a:r>
          </a:p>
        </p:txBody>
      </p:sp>
      <p:sp>
        <p:nvSpPr>
          <p:cNvPr id="5129" name="Line 10">
            <a:extLst>
              <a:ext uri="{FF2B5EF4-FFF2-40B4-BE49-F238E27FC236}">
                <a16:creationId xmlns:a16="http://schemas.microsoft.com/office/drawing/2014/main" id="{3970522E-FCD7-46A8-A851-38CB83FFD94F}"/>
              </a:ext>
            </a:extLst>
          </p:cNvPr>
          <p:cNvSpPr>
            <a:spLocks noChangeShapeType="1"/>
          </p:cNvSpPr>
          <p:nvPr/>
        </p:nvSpPr>
        <p:spPr bwMode="auto">
          <a:xfrm>
            <a:off x="3657600" y="26670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5130" name="Line 11">
            <a:extLst>
              <a:ext uri="{FF2B5EF4-FFF2-40B4-BE49-F238E27FC236}">
                <a16:creationId xmlns:a16="http://schemas.microsoft.com/office/drawing/2014/main" id="{447531CE-FCCE-4DC2-AAF1-723A2592822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895600" y="3276600"/>
            <a:ext cx="304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5131" name="Line 12">
            <a:extLst>
              <a:ext uri="{FF2B5EF4-FFF2-40B4-BE49-F238E27FC236}">
                <a16:creationId xmlns:a16="http://schemas.microsoft.com/office/drawing/2014/main" id="{9E3EF081-456C-4317-B748-248E96CE951F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1000" y="3200400"/>
            <a:ext cx="304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5132" name="Line 13">
            <a:extLst>
              <a:ext uri="{FF2B5EF4-FFF2-40B4-BE49-F238E27FC236}">
                <a16:creationId xmlns:a16="http://schemas.microsoft.com/office/drawing/2014/main" id="{A744DD2D-CCE2-459F-B404-7284ED923EF6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4038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5133" name="Line 14">
            <a:extLst>
              <a:ext uri="{FF2B5EF4-FFF2-40B4-BE49-F238E27FC236}">
                <a16:creationId xmlns:a16="http://schemas.microsoft.com/office/drawing/2014/main" id="{1DE20190-E204-408E-8A16-57D6DE463F48}"/>
              </a:ext>
            </a:extLst>
          </p:cNvPr>
          <p:cNvSpPr>
            <a:spLocks noChangeShapeType="1"/>
          </p:cNvSpPr>
          <p:nvPr/>
        </p:nvSpPr>
        <p:spPr bwMode="auto">
          <a:xfrm>
            <a:off x="4724400" y="4038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>
            <a:extLst>
              <a:ext uri="{FF2B5EF4-FFF2-40B4-BE49-F238E27FC236}">
                <a16:creationId xmlns:a16="http://schemas.microsoft.com/office/drawing/2014/main" id="{929DE31F-9010-4AD0-BC1B-3372028F4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ED4AB43-EAF4-4358-B887-364FFD8E3CF8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hu-HU" sz="1400"/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202492B3-3084-4956-BF5E-5DF1356B34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altLang="hu-HU" sz="3600" u="sng" dirty="0">
                <a:solidFill>
                  <a:srgbClr val="FF0000"/>
                </a:solidFill>
              </a:rPr>
              <a:t>Plan III </a:t>
            </a:r>
            <a:br>
              <a:rPr lang="en-US" altLang="hu-HU" sz="3600" u="sng" dirty="0"/>
            </a:br>
            <a:endParaRPr lang="en-US" altLang="hu-HU" sz="3600" dirty="0"/>
          </a:p>
        </p:txBody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1DD04FC5-971C-412D-A7B0-A857AB163C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1066800"/>
            <a:ext cx="7772400" cy="2743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hu-HU" dirty="0"/>
              <a:t>Use R.A and S.C Indexes</a:t>
            </a:r>
          </a:p>
          <a:p>
            <a:pPr eaLnBrk="1" hangingPunct="1">
              <a:buFontTx/>
              <a:buNone/>
            </a:pPr>
            <a:r>
              <a:rPr lang="en-US" altLang="hu-HU" dirty="0"/>
              <a:t>	(1) Use R.A index to select R tuples 		  with R.A = “c”</a:t>
            </a:r>
          </a:p>
          <a:p>
            <a:pPr eaLnBrk="1" hangingPunct="1">
              <a:buFontTx/>
              <a:buNone/>
            </a:pPr>
            <a:r>
              <a:rPr lang="en-US" altLang="hu-HU" dirty="0"/>
              <a:t>	(2) For each R.C value found, use S.C		  index to find matching tuples</a:t>
            </a:r>
            <a:endParaRPr lang="en-US" altLang="hu-HU" sz="2400" dirty="0"/>
          </a:p>
        </p:txBody>
      </p:sp>
      <p:sp>
        <p:nvSpPr>
          <p:cNvPr id="6149" name="Rectangle 4">
            <a:extLst>
              <a:ext uri="{FF2B5EF4-FFF2-40B4-BE49-F238E27FC236}">
                <a16:creationId xmlns:a16="http://schemas.microsoft.com/office/drawing/2014/main" id="{F748A095-F199-4C8B-A83F-4AADB746B8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3886200"/>
            <a:ext cx="77724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hu-HU"/>
              <a:t>	(3) Eliminate S tuples S.E </a:t>
            </a:r>
            <a:r>
              <a:rPr lang="en-US" altLang="hu-HU">
                <a:sym typeface="Symbol" panose="05050102010706020507" pitchFamily="18" charset="2"/>
              </a:rPr>
              <a:t> 2</a:t>
            </a:r>
          </a:p>
          <a:p>
            <a:pPr eaLnBrk="1" hangingPunct="1">
              <a:buFontTx/>
              <a:buNone/>
            </a:pPr>
            <a:r>
              <a:rPr lang="en-US" altLang="hu-HU">
                <a:sym typeface="Symbol" panose="05050102010706020507" pitchFamily="18" charset="2"/>
              </a:rPr>
              <a:t>	(4) Join matching R,S tuples, project 	</a:t>
            </a:r>
          </a:p>
          <a:p>
            <a:pPr eaLnBrk="1" hangingPunct="1">
              <a:buFontTx/>
              <a:buNone/>
            </a:pPr>
            <a:r>
              <a:rPr lang="en-US" altLang="hu-HU">
                <a:sym typeface="Symbol" panose="05050102010706020507" pitchFamily="18" charset="2"/>
              </a:rPr>
              <a:t>		  B,D attributes and place in result</a:t>
            </a:r>
            <a:endParaRPr lang="en-US" altLang="hu-HU" sz="2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3">
            <a:extLst>
              <a:ext uri="{FF2B5EF4-FFF2-40B4-BE49-F238E27FC236}">
                <a16:creationId xmlns:a16="http://schemas.microsoft.com/office/drawing/2014/main" id="{4C4442FA-08DF-4012-A2E6-5636047CD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2E1167C-FFDA-4310-86D6-AB5EDE8D2D18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hu-HU" sz="1400"/>
          </a:p>
        </p:txBody>
      </p:sp>
      <p:grpSp>
        <p:nvGrpSpPr>
          <p:cNvPr id="7171" name="Group 2">
            <a:extLst>
              <a:ext uri="{FF2B5EF4-FFF2-40B4-BE49-F238E27FC236}">
                <a16:creationId xmlns:a16="http://schemas.microsoft.com/office/drawing/2014/main" id="{38DFCAC3-FD4A-4E48-BA14-084E87905F1A}"/>
              </a:ext>
            </a:extLst>
          </p:cNvPr>
          <p:cNvGrpSpPr>
            <a:grpSpLocks/>
          </p:cNvGrpSpPr>
          <p:nvPr/>
        </p:nvGrpSpPr>
        <p:grpSpPr bwMode="auto">
          <a:xfrm>
            <a:off x="1295400" y="939800"/>
            <a:ext cx="1295400" cy="3581400"/>
            <a:chOff x="432" y="384"/>
            <a:chExt cx="816" cy="2256"/>
          </a:xfrm>
        </p:grpSpPr>
        <p:sp>
          <p:nvSpPr>
            <p:cNvPr id="7193" name="Line 3">
              <a:extLst>
                <a:ext uri="{FF2B5EF4-FFF2-40B4-BE49-F238E27FC236}">
                  <a16:creationId xmlns:a16="http://schemas.microsoft.com/office/drawing/2014/main" id="{3D74683E-8A24-4CDD-89BD-5CB1DDC154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2" y="384"/>
              <a:ext cx="8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7194" name="Line 4">
              <a:extLst>
                <a:ext uri="{FF2B5EF4-FFF2-40B4-BE49-F238E27FC236}">
                  <a16:creationId xmlns:a16="http://schemas.microsoft.com/office/drawing/2014/main" id="{3E17A5CA-F677-4263-BD56-6D4C94F7D7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2" y="720"/>
              <a:ext cx="8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7195" name="Line 5">
              <a:extLst>
                <a:ext uri="{FF2B5EF4-FFF2-40B4-BE49-F238E27FC236}">
                  <a16:creationId xmlns:a16="http://schemas.microsoft.com/office/drawing/2014/main" id="{9C85C61B-AB05-4315-81BE-F43C2F0694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2" y="384"/>
              <a:ext cx="0" cy="22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7196" name="Line 6">
              <a:extLst>
                <a:ext uri="{FF2B5EF4-FFF2-40B4-BE49-F238E27FC236}">
                  <a16:creationId xmlns:a16="http://schemas.microsoft.com/office/drawing/2014/main" id="{B82E43FE-A5B6-4574-925E-2AC1EEB62B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" y="384"/>
              <a:ext cx="0" cy="22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7197" name="Line 7">
              <a:extLst>
                <a:ext uri="{FF2B5EF4-FFF2-40B4-BE49-F238E27FC236}">
                  <a16:creationId xmlns:a16="http://schemas.microsoft.com/office/drawing/2014/main" id="{7349AEAE-31E3-4DEE-A672-DC25C1B5DC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0" y="384"/>
              <a:ext cx="0" cy="22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7198" name="Line 8">
              <a:extLst>
                <a:ext uri="{FF2B5EF4-FFF2-40B4-BE49-F238E27FC236}">
                  <a16:creationId xmlns:a16="http://schemas.microsoft.com/office/drawing/2014/main" id="{32B059E8-DF87-4E19-B4F6-862EAB3724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0" y="384"/>
              <a:ext cx="0" cy="22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</p:grpSp>
      <p:sp>
        <p:nvSpPr>
          <p:cNvPr id="7172" name="Line 10">
            <a:extLst>
              <a:ext uri="{FF2B5EF4-FFF2-40B4-BE49-F238E27FC236}">
                <a16:creationId xmlns:a16="http://schemas.microsoft.com/office/drawing/2014/main" id="{955BE53C-A161-40BE-93B6-1F235B22141E}"/>
              </a:ext>
            </a:extLst>
          </p:cNvPr>
          <p:cNvSpPr>
            <a:spLocks noChangeShapeType="1"/>
          </p:cNvSpPr>
          <p:nvPr/>
        </p:nvSpPr>
        <p:spPr bwMode="auto">
          <a:xfrm>
            <a:off x="6324600" y="101600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173" name="Line 11">
            <a:extLst>
              <a:ext uri="{FF2B5EF4-FFF2-40B4-BE49-F238E27FC236}">
                <a16:creationId xmlns:a16="http://schemas.microsoft.com/office/drawing/2014/main" id="{57CF64EE-32D9-4730-81DE-2BC8C1FB0C80}"/>
              </a:ext>
            </a:extLst>
          </p:cNvPr>
          <p:cNvSpPr>
            <a:spLocks noChangeShapeType="1"/>
          </p:cNvSpPr>
          <p:nvPr/>
        </p:nvSpPr>
        <p:spPr bwMode="auto">
          <a:xfrm>
            <a:off x="6324600" y="147320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174" name="Line 12">
            <a:extLst>
              <a:ext uri="{FF2B5EF4-FFF2-40B4-BE49-F238E27FC236}">
                <a16:creationId xmlns:a16="http://schemas.microsoft.com/office/drawing/2014/main" id="{117BBB74-3893-4EA8-A6C8-DBBEADD7941C}"/>
              </a:ext>
            </a:extLst>
          </p:cNvPr>
          <p:cNvSpPr>
            <a:spLocks noChangeShapeType="1"/>
          </p:cNvSpPr>
          <p:nvPr/>
        </p:nvSpPr>
        <p:spPr bwMode="auto">
          <a:xfrm>
            <a:off x="6324600" y="1016000"/>
            <a:ext cx="0" cy="3581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175" name="Line 13">
            <a:extLst>
              <a:ext uri="{FF2B5EF4-FFF2-40B4-BE49-F238E27FC236}">
                <a16:creationId xmlns:a16="http://schemas.microsoft.com/office/drawing/2014/main" id="{6E812318-4BAD-42D1-B51F-9BB274BBBFFB}"/>
              </a:ext>
            </a:extLst>
          </p:cNvPr>
          <p:cNvSpPr>
            <a:spLocks noChangeShapeType="1"/>
          </p:cNvSpPr>
          <p:nvPr/>
        </p:nvSpPr>
        <p:spPr bwMode="auto">
          <a:xfrm>
            <a:off x="7620000" y="1016000"/>
            <a:ext cx="0" cy="3581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176" name="Line 14">
            <a:extLst>
              <a:ext uri="{FF2B5EF4-FFF2-40B4-BE49-F238E27FC236}">
                <a16:creationId xmlns:a16="http://schemas.microsoft.com/office/drawing/2014/main" id="{7FD738AF-DE48-42D9-9F92-C01A331F06AE}"/>
              </a:ext>
            </a:extLst>
          </p:cNvPr>
          <p:cNvSpPr>
            <a:spLocks noChangeShapeType="1"/>
          </p:cNvSpPr>
          <p:nvPr/>
        </p:nvSpPr>
        <p:spPr bwMode="auto">
          <a:xfrm>
            <a:off x="6781800" y="1016000"/>
            <a:ext cx="0" cy="3581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177" name="Line 15">
            <a:extLst>
              <a:ext uri="{FF2B5EF4-FFF2-40B4-BE49-F238E27FC236}">
                <a16:creationId xmlns:a16="http://schemas.microsoft.com/office/drawing/2014/main" id="{B3FDC9D8-968A-4A99-B090-358964A78EFF}"/>
              </a:ext>
            </a:extLst>
          </p:cNvPr>
          <p:cNvSpPr>
            <a:spLocks noChangeShapeType="1"/>
          </p:cNvSpPr>
          <p:nvPr/>
        </p:nvSpPr>
        <p:spPr bwMode="auto">
          <a:xfrm>
            <a:off x="7162800" y="1016000"/>
            <a:ext cx="0" cy="3581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178" name="Text Box 16">
            <a:extLst>
              <a:ext uri="{FF2B5EF4-FFF2-40B4-BE49-F238E27FC236}">
                <a16:creationId xmlns:a16="http://schemas.microsoft.com/office/drawing/2014/main" id="{5223C354-CC9A-4245-9989-573981EAF2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381000"/>
            <a:ext cx="6170613" cy="438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hu-HU" sz="2400"/>
              <a:t>   R					        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hu-HU" sz="2400"/>
              <a:t>A  B  C	</a:t>
            </a:r>
            <a:r>
              <a:rPr lang="en-US" altLang="hu-HU" sz="2800">
                <a:sym typeface="Symbol" panose="05050102010706020507" pitchFamily="18" charset="2"/>
              </a:rPr>
              <a:t>			    </a:t>
            </a:r>
            <a:r>
              <a:rPr lang="en-US" altLang="hu-HU" sz="2400">
                <a:sym typeface="Symbol" panose="05050102010706020507" pitchFamily="18" charset="2"/>
              </a:rPr>
              <a:t>C  D  E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hu-HU" sz="2400">
                <a:sym typeface="Symbol" panose="05050102010706020507" pitchFamily="18" charset="2"/>
              </a:rPr>
              <a:t>a  1  10             			    10  x  2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hu-HU" sz="2400">
                <a:sym typeface="Symbol" panose="05050102010706020507" pitchFamily="18" charset="2"/>
              </a:rPr>
              <a:t>b  1  20				    20  y  2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hu-HU" sz="2400">
                <a:sym typeface="Symbol" panose="05050102010706020507" pitchFamily="18" charset="2"/>
              </a:rPr>
              <a:t>c  2  10		       		    30  z  2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hu-HU" sz="2400">
                <a:sym typeface="Symbol" panose="05050102010706020507" pitchFamily="18" charset="2"/>
              </a:rPr>
              <a:t>d  2  35		       		    40  x  1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hu-HU" sz="2400">
                <a:sym typeface="Symbol" panose="05050102010706020507" pitchFamily="18" charset="2"/>
              </a:rPr>
              <a:t>e  3  45                                         50  y  3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hu-HU" sz="2400">
                <a:sym typeface="Symbol" panose="05050102010706020507" pitchFamily="18" charset="2"/>
              </a:rPr>
              <a:t>	</a:t>
            </a:r>
            <a:endParaRPr lang="en-US" altLang="hu-HU" sz="2800">
              <a:latin typeface="Symbol" panose="05050102010706020507" pitchFamily="18" charset="2"/>
              <a:sym typeface="Symbol" panose="05050102010706020507" pitchFamily="18" charset="2"/>
            </a:endParaRPr>
          </a:p>
        </p:txBody>
      </p:sp>
      <p:sp>
        <p:nvSpPr>
          <p:cNvPr id="7179" name="AutoShape 17">
            <a:extLst>
              <a:ext uri="{FF2B5EF4-FFF2-40B4-BE49-F238E27FC236}">
                <a16:creationId xmlns:a16="http://schemas.microsoft.com/office/drawing/2014/main" id="{89C1E525-248A-4F64-8A91-A2673E3F88D1}"/>
              </a:ext>
            </a:extLst>
          </p:cNvPr>
          <p:cNvSpPr>
            <a:spLocks noChangeArrowheads="1"/>
          </p:cNvSpPr>
          <p:nvPr/>
        </p:nvSpPr>
        <p:spPr bwMode="auto">
          <a:xfrm rot="2475661">
            <a:off x="5334000" y="939800"/>
            <a:ext cx="609600" cy="685800"/>
          </a:xfrm>
          <a:prstGeom prst="rtTriangle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7180" name="AutoShape 18">
            <a:extLst>
              <a:ext uri="{FF2B5EF4-FFF2-40B4-BE49-F238E27FC236}">
                <a16:creationId xmlns:a16="http://schemas.microsoft.com/office/drawing/2014/main" id="{CD6D1DE3-91D6-4DF2-987E-16B1340FE57E}"/>
              </a:ext>
            </a:extLst>
          </p:cNvPr>
          <p:cNvSpPr>
            <a:spLocks noChangeArrowheads="1"/>
          </p:cNvSpPr>
          <p:nvPr/>
        </p:nvSpPr>
        <p:spPr bwMode="auto">
          <a:xfrm rot="19124339" flipH="1">
            <a:off x="2895600" y="1016000"/>
            <a:ext cx="609600" cy="685800"/>
          </a:xfrm>
          <a:prstGeom prst="rtTriangle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hu-HU" altLang="hu-HU" sz="2400">
              <a:latin typeface="Times New Roman" panose="02020603050405020304" pitchFamily="18" charset="0"/>
            </a:endParaRPr>
          </a:p>
        </p:txBody>
      </p:sp>
      <p:sp>
        <p:nvSpPr>
          <p:cNvPr id="7181" name="Text Box 19">
            <a:extLst>
              <a:ext uri="{FF2B5EF4-FFF2-40B4-BE49-F238E27FC236}">
                <a16:creationId xmlns:a16="http://schemas.microsoft.com/office/drawing/2014/main" id="{937BCCB6-DBBC-432F-B114-4BBE92B707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711200"/>
            <a:ext cx="404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hu-HU" sz="2400" b="1">
                <a:latin typeface="Times New Roman" panose="02020603050405020304" pitchFamily="18" charset="0"/>
              </a:rPr>
              <a:t>A</a:t>
            </a:r>
            <a:endParaRPr lang="en-US" altLang="hu-HU" sz="2400">
              <a:latin typeface="Times New Roman" panose="02020603050405020304" pitchFamily="18" charset="0"/>
            </a:endParaRPr>
          </a:p>
        </p:txBody>
      </p:sp>
      <p:sp>
        <p:nvSpPr>
          <p:cNvPr id="7182" name="Text Box 20">
            <a:extLst>
              <a:ext uri="{FF2B5EF4-FFF2-40B4-BE49-F238E27FC236}">
                <a16:creationId xmlns:a16="http://schemas.microsoft.com/office/drawing/2014/main" id="{6D6F007F-6669-45B7-929E-B6DEED26C3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711200"/>
            <a:ext cx="404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hu-HU" sz="2400" b="1">
                <a:latin typeface="Times New Roman" panose="02020603050405020304" pitchFamily="18" charset="0"/>
              </a:rPr>
              <a:t>C</a:t>
            </a:r>
            <a:endParaRPr lang="en-US" altLang="hu-HU" sz="2400">
              <a:latin typeface="Times New Roman" panose="02020603050405020304" pitchFamily="18" charset="0"/>
            </a:endParaRPr>
          </a:p>
        </p:txBody>
      </p:sp>
      <p:sp>
        <p:nvSpPr>
          <p:cNvPr id="7183" name="Text Box 21">
            <a:extLst>
              <a:ext uri="{FF2B5EF4-FFF2-40B4-BE49-F238E27FC236}">
                <a16:creationId xmlns:a16="http://schemas.microsoft.com/office/drawing/2014/main" id="{83C007C8-0E06-40A5-A0FD-BFF02954F2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1092200"/>
            <a:ext cx="400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hu-HU" sz="2400">
                <a:latin typeface="Times New Roman" panose="02020603050405020304" pitchFamily="18" charset="0"/>
              </a:rPr>
              <a:t>I</a:t>
            </a:r>
            <a:r>
              <a:rPr lang="en-US" altLang="hu-HU" sz="1800">
                <a:latin typeface="Times New Roman" panose="02020603050405020304" pitchFamily="18" charset="0"/>
              </a:rPr>
              <a:t>1</a:t>
            </a:r>
            <a:endParaRPr lang="en-US" altLang="hu-HU" sz="2400">
              <a:latin typeface="Times New Roman" panose="02020603050405020304" pitchFamily="18" charset="0"/>
            </a:endParaRPr>
          </a:p>
        </p:txBody>
      </p:sp>
      <p:sp>
        <p:nvSpPr>
          <p:cNvPr id="7184" name="Text Box 22">
            <a:extLst>
              <a:ext uri="{FF2B5EF4-FFF2-40B4-BE49-F238E27FC236}">
                <a16:creationId xmlns:a16="http://schemas.microsoft.com/office/drawing/2014/main" id="{71507415-C607-4A3D-AC3A-4750A57434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1092200"/>
            <a:ext cx="400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hu-HU" sz="2400">
                <a:latin typeface="Times New Roman" panose="02020603050405020304" pitchFamily="18" charset="0"/>
              </a:rPr>
              <a:t>I</a:t>
            </a:r>
            <a:r>
              <a:rPr lang="en-US" altLang="hu-HU" sz="1800">
                <a:latin typeface="Times New Roman" panose="02020603050405020304" pitchFamily="18" charset="0"/>
              </a:rPr>
              <a:t>2</a:t>
            </a:r>
            <a:endParaRPr lang="en-US" altLang="hu-HU" sz="2400">
              <a:latin typeface="Times New Roman" panose="02020603050405020304" pitchFamily="18" charset="0"/>
            </a:endParaRPr>
          </a:p>
        </p:txBody>
      </p:sp>
      <p:sp>
        <p:nvSpPr>
          <p:cNvPr id="7185" name="Line 23">
            <a:extLst>
              <a:ext uri="{FF2B5EF4-FFF2-40B4-BE49-F238E27FC236}">
                <a16:creationId xmlns:a16="http://schemas.microsoft.com/office/drawing/2014/main" id="{4C7E9F09-1ABE-4E93-B137-3EC52F8BA625}"/>
              </a:ext>
            </a:extLst>
          </p:cNvPr>
          <p:cNvSpPr>
            <a:spLocks noChangeShapeType="1"/>
          </p:cNvSpPr>
          <p:nvPr/>
        </p:nvSpPr>
        <p:spPr bwMode="auto">
          <a:xfrm>
            <a:off x="3657600" y="13970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186" name="Line 24">
            <a:extLst>
              <a:ext uri="{FF2B5EF4-FFF2-40B4-BE49-F238E27FC236}">
                <a16:creationId xmlns:a16="http://schemas.microsoft.com/office/drawing/2014/main" id="{78EA771B-696D-40A9-8DA8-C028C442EA90}"/>
              </a:ext>
            </a:extLst>
          </p:cNvPr>
          <p:cNvSpPr>
            <a:spLocks noChangeShapeType="1"/>
          </p:cNvSpPr>
          <p:nvPr/>
        </p:nvSpPr>
        <p:spPr bwMode="auto">
          <a:xfrm>
            <a:off x="4953000" y="13208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187" name="Line 25">
            <a:extLst>
              <a:ext uri="{FF2B5EF4-FFF2-40B4-BE49-F238E27FC236}">
                <a16:creationId xmlns:a16="http://schemas.microsoft.com/office/drawing/2014/main" id="{6BFAD638-9DC7-4305-B139-6E1CCB77812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667000" y="13970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188" name="Line 26">
            <a:extLst>
              <a:ext uri="{FF2B5EF4-FFF2-40B4-BE49-F238E27FC236}">
                <a16:creationId xmlns:a16="http://schemas.microsoft.com/office/drawing/2014/main" id="{4E006C01-176D-40AB-B257-6A9A9B6C6343}"/>
              </a:ext>
            </a:extLst>
          </p:cNvPr>
          <p:cNvSpPr>
            <a:spLocks noChangeShapeType="1"/>
          </p:cNvSpPr>
          <p:nvPr/>
        </p:nvSpPr>
        <p:spPr bwMode="auto">
          <a:xfrm>
            <a:off x="5715000" y="13970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grpSp>
        <p:nvGrpSpPr>
          <p:cNvPr id="7189" name="Group 41">
            <a:extLst>
              <a:ext uri="{FF2B5EF4-FFF2-40B4-BE49-F238E27FC236}">
                <a16:creationId xmlns:a16="http://schemas.microsoft.com/office/drawing/2014/main" id="{0E252D64-AE3A-490D-B3A5-9F36AE8637A8}"/>
              </a:ext>
            </a:extLst>
          </p:cNvPr>
          <p:cNvGrpSpPr>
            <a:grpSpLocks/>
          </p:cNvGrpSpPr>
          <p:nvPr/>
        </p:nvGrpSpPr>
        <p:grpSpPr bwMode="auto">
          <a:xfrm>
            <a:off x="2895600" y="685800"/>
            <a:ext cx="1601788" cy="1676400"/>
            <a:chOff x="1824" y="432"/>
            <a:chExt cx="1009" cy="1056"/>
          </a:xfrm>
        </p:grpSpPr>
        <p:sp>
          <p:nvSpPr>
            <p:cNvPr id="7190" name="Text Box 27">
              <a:extLst>
                <a:ext uri="{FF2B5EF4-FFF2-40B4-BE49-F238E27FC236}">
                  <a16:creationId xmlns:a16="http://schemas.microsoft.com/office/drawing/2014/main" id="{D7AEA53C-FC5E-48CD-AFD2-1434FC3186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34" y="432"/>
              <a:ext cx="49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hu-HU" sz="2400">
                  <a:solidFill>
                    <a:srgbClr val="FF0000"/>
                  </a:solidFill>
                </a:rPr>
                <a:t>=“c”</a:t>
              </a:r>
              <a:endParaRPr lang="en-US" altLang="hu-HU" sz="2400"/>
            </a:p>
          </p:txBody>
        </p:sp>
        <p:sp>
          <p:nvSpPr>
            <p:cNvPr id="7191" name="Text Box 28">
              <a:extLst>
                <a:ext uri="{FF2B5EF4-FFF2-40B4-BE49-F238E27FC236}">
                  <a16:creationId xmlns:a16="http://schemas.microsoft.com/office/drawing/2014/main" id="{3D10ED96-466C-455A-8843-B231F03B32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4" y="1200"/>
              <a:ext cx="9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hu-HU" sz="2400">
                  <a:solidFill>
                    <a:srgbClr val="FF0000"/>
                  </a:solidFill>
                </a:rPr>
                <a:t>&lt;c,2,10&gt;</a:t>
              </a:r>
              <a:endParaRPr lang="en-US" altLang="hu-HU" sz="2400"/>
            </a:p>
          </p:txBody>
        </p:sp>
        <p:sp>
          <p:nvSpPr>
            <p:cNvPr id="7192" name="Freeform 29">
              <a:extLst>
                <a:ext uri="{FF2B5EF4-FFF2-40B4-BE49-F238E27FC236}">
                  <a16:creationId xmlns:a16="http://schemas.microsoft.com/office/drawing/2014/main" id="{685EDD7D-E61E-4687-8522-ED247A8F60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2" y="1026"/>
              <a:ext cx="65" cy="210"/>
            </a:xfrm>
            <a:custGeom>
              <a:avLst/>
              <a:gdLst>
                <a:gd name="T0" fmla="*/ 0 w 65"/>
                <a:gd name="T1" fmla="*/ 0 h 210"/>
                <a:gd name="T2" fmla="*/ 65 w 65"/>
                <a:gd name="T3" fmla="*/ 210 h 210"/>
                <a:gd name="T4" fmla="*/ 0 60000 65536"/>
                <a:gd name="T5" fmla="*/ 0 60000 65536"/>
                <a:gd name="T6" fmla="*/ 0 w 65"/>
                <a:gd name="T7" fmla="*/ 0 h 210"/>
                <a:gd name="T8" fmla="*/ 65 w 65"/>
                <a:gd name="T9" fmla="*/ 210 h 21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5" h="210">
                  <a:moveTo>
                    <a:pt x="0" y="0"/>
                  </a:moveTo>
                  <a:cubicBezTo>
                    <a:pt x="56" y="56"/>
                    <a:pt x="65" y="133"/>
                    <a:pt x="65" y="210"/>
                  </a:cubicBez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3">
            <a:extLst>
              <a:ext uri="{FF2B5EF4-FFF2-40B4-BE49-F238E27FC236}">
                <a16:creationId xmlns:a16="http://schemas.microsoft.com/office/drawing/2014/main" id="{0CC4F5F8-F8F4-481D-8981-671BB6D4C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2860F54-DCDB-474F-B410-2F2000BA3F04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hu-HU" sz="1400"/>
          </a:p>
        </p:txBody>
      </p:sp>
      <p:grpSp>
        <p:nvGrpSpPr>
          <p:cNvPr id="8195" name="Group 2">
            <a:extLst>
              <a:ext uri="{FF2B5EF4-FFF2-40B4-BE49-F238E27FC236}">
                <a16:creationId xmlns:a16="http://schemas.microsoft.com/office/drawing/2014/main" id="{B1BCB26E-2B73-4D7A-8DF8-9C352D7CA553}"/>
              </a:ext>
            </a:extLst>
          </p:cNvPr>
          <p:cNvGrpSpPr>
            <a:grpSpLocks/>
          </p:cNvGrpSpPr>
          <p:nvPr/>
        </p:nvGrpSpPr>
        <p:grpSpPr bwMode="auto">
          <a:xfrm>
            <a:off x="1295400" y="939800"/>
            <a:ext cx="1295400" cy="3581400"/>
            <a:chOff x="432" y="384"/>
            <a:chExt cx="816" cy="2256"/>
          </a:xfrm>
        </p:grpSpPr>
        <p:sp>
          <p:nvSpPr>
            <p:cNvPr id="8222" name="Line 3">
              <a:extLst>
                <a:ext uri="{FF2B5EF4-FFF2-40B4-BE49-F238E27FC236}">
                  <a16:creationId xmlns:a16="http://schemas.microsoft.com/office/drawing/2014/main" id="{287AF6B4-51EE-4FB4-BD46-303CB54F3E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2" y="384"/>
              <a:ext cx="8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8223" name="Line 4">
              <a:extLst>
                <a:ext uri="{FF2B5EF4-FFF2-40B4-BE49-F238E27FC236}">
                  <a16:creationId xmlns:a16="http://schemas.microsoft.com/office/drawing/2014/main" id="{6B4450B8-84B0-444B-9D72-A0A6A5837E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2" y="720"/>
              <a:ext cx="8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8224" name="Line 5">
              <a:extLst>
                <a:ext uri="{FF2B5EF4-FFF2-40B4-BE49-F238E27FC236}">
                  <a16:creationId xmlns:a16="http://schemas.microsoft.com/office/drawing/2014/main" id="{ACF38C88-0CE3-4B02-9374-CE425AD786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2" y="384"/>
              <a:ext cx="0" cy="22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8225" name="Line 6">
              <a:extLst>
                <a:ext uri="{FF2B5EF4-FFF2-40B4-BE49-F238E27FC236}">
                  <a16:creationId xmlns:a16="http://schemas.microsoft.com/office/drawing/2014/main" id="{776C2BE4-6273-4662-BA32-0A46BC26C8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" y="384"/>
              <a:ext cx="0" cy="22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8226" name="Line 7">
              <a:extLst>
                <a:ext uri="{FF2B5EF4-FFF2-40B4-BE49-F238E27FC236}">
                  <a16:creationId xmlns:a16="http://schemas.microsoft.com/office/drawing/2014/main" id="{C74B49DE-CDF4-4B38-8687-8472AB2B3B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0" y="384"/>
              <a:ext cx="0" cy="22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8227" name="Line 8">
              <a:extLst>
                <a:ext uri="{FF2B5EF4-FFF2-40B4-BE49-F238E27FC236}">
                  <a16:creationId xmlns:a16="http://schemas.microsoft.com/office/drawing/2014/main" id="{E68632B8-FAC7-429F-8B51-B269D3B53F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0" y="384"/>
              <a:ext cx="0" cy="22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</p:grpSp>
      <p:sp>
        <p:nvSpPr>
          <p:cNvPr id="8196" name="Line 10">
            <a:extLst>
              <a:ext uri="{FF2B5EF4-FFF2-40B4-BE49-F238E27FC236}">
                <a16:creationId xmlns:a16="http://schemas.microsoft.com/office/drawing/2014/main" id="{1C154FC2-08FA-49FB-AE3B-38DDC3FC4240}"/>
              </a:ext>
            </a:extLst>
          </p:cNvPr>
          <p:cNvSpPr>
            <a:spLocks noChangeShapeType="1"/>
          </p:cNvSpPr>
          <p:nvPr/>
        </p:nvSpPr>
        <p:spPr bwMode="auto">
          <a:xfrm>
            <a:off x="6324600" y="101600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8197" name="Line 11">
            <a:extLst>
              <a:ext uri="{FF2B5EF4-FFF2-40B4-BE49-F238E27FC236}">
                <a16:creationId xmlns:a16="http://schemas.microsoft.com/office/drawing/2014/main" id="{999B9DAF-DCEE-48F6-8028-83BFA4D67C36}"/>
              </a:ext>
            </a:extLst>
          </p:cNvPr>
          <p:cNvSpPr>
            <a:spLocks noChangeShapeType="1"/>
          </p:cNvSpPr>
          <p:nvPr/>
        </p:nvSpPr>
        <p:spPr bwMode="auto">
          <a:xfrm>
            <a:off x="6324600" y="147320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8198" name="Line 12">
            <a:extLst>
              <a:ext uri="{FF2B5EF4-FFF2-40B4-BE49-F238E27FC236}">
                <a16:creationId xmlns:a16="http://schemas.microsoft.com/office/drawing/2014/main" id="{1FD0C5D7-F4F3-4983-B8C3-3C54AF44EFDE}"/>
              </a:ext>
            </a:extLst>
          </p:cNvPr>
          <p:cNvSpPr>
            <a:spLocks noChangeShapeType="1"/>
          </p:cNvSpPr>
          <p:nvPr/>
        </p:nvSpPr>
        <p:spPr bwMode="auto">
          <a:xfrm>
            <a:off x="6324600" y="1016000"/>
            <a:ext cx="0" cy="3581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8199" name="Line 13">
            <a:extLst>
              <a:ext uri="{FF2B5EF4-FFF2-40B4-BE49-F238E27FC236}">
                <a16:creationId xmlns:a16="http://schemas.microsoft.com/office/drawing/2014/main" id="{37257EEA-39A4-4119-BE2F-912F5529C0B2}"/>
              </a:ext>
            </a:extLst>
          </p:cNvPr>
          <p:cNvSpPr>
            <a:spLocks noChangeShapeType="1"/>
          </p:cNvSpPr>
          <p:nvPr/>
        </p:nvSpPr>
        <p:spPr bwMode="auto">
          <a:xfrm>
            <a:off x="7620000" y="1016000"/>
            <a:ext cx="0" cy="3581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8200" name="Line 14">
            <a:extLst>
              <a:ext uri="{FF2B5EF4-FFF2-40B4-BE49-F238E27FC236}">
                <a16:creationId xmlns:a16="http://schemas.microsoft.com/office/drawing/2014/main" id="{CBA9EA0C-BE88-4AD9-BE5C-4A02269B87EB}"/>
              </a:ext>
            </a:extLst>
          </p:cNvPr>
          <p:cNvSpPr>
            <a:spLocks noChangeShapeType="1"/>
          </p:cNvSpPr>
          <p:nvPr/>
        </p:nvSpPr>
        <p:spPr bwMode="auto">
          <a:xfrm>
            <a:off x="6781800" y="1016000"/>
            <a:ext cx="0" cy="3581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8201" name="Line 15">
            <a:extLst>
              <a:ext uri="{FF2B5EF4-FFF2-40B4-BE49-F238E27FC236}">
                <a16:creationId xmlns:a16="http://schemas.microsoft.com/office/drawing/2014/main" id="{9850F3F7-8C0C-4CFC-A092-B3F395739441}"/>
              </a:ext>
            </a:extLst>
          </p:cNvPr>
          <p:cNvSpPr>
            <a:spLocks noChangeShapeType="1"/>
          </p:cNvSpPr>
          <p:nvPr/>
        </p:nvSpPr>
        <p:spPr bwMode="auto">
          <a:xfrm>
            <a:off x="7162800" y="1016000"/>
            <a:ext cx="0" cy="3581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8202" name="Text Box 16">
            <a:extLst>
              <a:ext uri="{FF2B5EF4-FFF2-40B4-BE49-F238E27FC236}">
                <a16:creationId xmlns:a16="http://schemas.microsoft.com/office/drawing/2014/main" id="{3EE7A004-FA74-40C2-84AA-E9A4C392D2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381000"/>
            <a:ext cx="6170613" cy="438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hu-HU" sz="2400"/>
              <a:t>   R					        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hu-HU" sz="2400"/>
              <a:t>A  B  C	</a:t>
            </a:r>
            <a:r>
              <a:rPr lang="en-US" altLang="hu-HU" sz="2800">
                <a:sym typeface="Symbol" panose="05050102010706020507" pitchFamily="18" charset="2"/>
              </a:rPr>
              <a:t>			    </a:t>
            </a:r>
            <a:r>
              <a:rPr lang="en-US" altLang="hu-HU" sz="2400">
                <a:sym typeface="Symbol" panose="05050102010706020507" pitchFamily="18" charset="2"/>
              </a:rPr>
              <a:t>C  D  E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hu-HU" sz="2400">
                <a:sym typeface="Symbol" panose="05050102010706020507" pitchFamily="18" charset="2"/>
              </a:rPr>
              <a:t>a  1  10             			    10  x  2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hu-HU" sz="2400">
                <a:sym typeface="Symbol" panose="05050102010706020507" pitchFamily="18" charset="2"/>
              </a:rPr>
              <a:t>b  1  20				    20  y  2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hu-HU" sz="2400">
                <a:sym typeface="Symbol" panose="05050102010706020507" pitchFamily="18" charset="2"/>
              </a:rPr>
              <a:t>c  2  10		       		    30  z  2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hu-HU" sz="2400">
                <a:sym typeface="Symbol" panose="05050102010706020507" pitchFamily="18" charset="2"/>
              </a:rPr>
              <a:t>d  2  35		       		    40  x  1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hu-HU" sz="2400">
                <a:sym typeface="Symbol" panose="05050102010706020507" pitchFamily="18" charset="2"/>
              </a:rPr>
              <a:t>e  3  45                                         50  y  3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hu-HU" sz="2400">
                <a:sym typeface="Symbol" panose="05050102010706020507" pitchFamily="18" charset="2"/>
              </a:rPr>
              <a:t>	</a:t>
            </a:r>
            <a:endParaRPr lang="en-US" altLang="hu-HU" sz="2800">
              <a:latin typeface="Symbol" panose="05050102010706020507" pitchFamily="18" charset="2"/>
              <a:sym typeface="Symbol" panose="05050102010706020507" pitchFamily="18" charset="2"/>
            </a:endParaRPr>
          </a:p>
        </p:txBody>
      </p:sp>
      <p:sp>
        <p:nvSpPr>
          <p:cNvPr id="8203" name="AutoShape 17">
            <a:extLst>
              <a:ext uri="{FF2B5EF4-FFF2-40B4-BE49-F238E27FC236}">
                <a16:creationId xmlns:a16="http://schemas.microsoft.com/office/drawing/2014/main" id="{22E325BA-8FBA-49B8-BE88-7DD1547BE564}"/>
              </a:ext>
            </a:extLst>
          </p:cNvPr>
          <p:cNvSpPr>
            <a:spLocks noChangeArrowheads="1"/>
          </p:cNvSpPr>
          <p:nvPr/>
        </p:nvSpPr>
        <p:spPr bwMode="auto">
          <a:xfrm rot="2475661">
            <a:off x="5334000" y="939800"/>
            <a:ext cx="609600" cy="685800"/>
          </a:xfrm>
          <a:prstGeom prst="rtTriangle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8204" name="AutoShape 18">
            <a:extLst>
              <a:ext uri="{FF2B5EF4-FFF2-40B4-BE49-F238E27FC236}">
                <a16:creationId xmlns:a16="http://schemas.microsoft.com/office/drawing/2014/main" id="{D7D1F590-48A9-447A-AEF9-8C6DBFEC2F55}"/>
              </a:ext>
            </a:extLst>
          </p:cNvPr>
          <p:cNvSpPr>
            <a:spLocks noChangeArrowheads="1"/>
          </p:cNvSpPr>
          <p:nvPr/>
        </p:nvSpPr>
        <p:spPr bwMode="auto">
          <a:xfrm rot="19124339" flipH="1">
            <a:off x="2895600" y="1016000"/>
            <a:ext cx="609600" cy="685800"/>
          </a:xfrm>
          <a:prstGeom prst="rtTriangle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hu-HU" altLang="hu-HU" sz="2400">
              <a:latin typeface="Times New Roman" panose="02020603050405020304" pitchFamily="18" charset="0"/>
            </a:endParaRPr>
          </a:p>
        </p:txBody>
      </p:sp>
      <p:sp>
        <p:nvSpPr>
          <p:cNvPr id="8205" name="Text Box 19">
            <a:extLst>
              <a:ext uri="{FF2B5EF4-FFF2-40B4-BE49-F238E27FC236}">
                <a16:creationId xmlns:a16="http://schemas.microsoft.com/office/drawing/2014/main" id="{07FBB32F-CF8F-4778-BE42-DD9AA8E7EC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711200"/>
            <a:ext cx="404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hu-HU" sz="2400" b="1">
                <a:latin typeface="Times New Roman" panose="02020603050405020304" pitchFamily="18" charset="0"/>
              </a:rPr>
              <a:t>A</a:t>
            </a:r>
            <a:endParaRPr lang="en-US" altLang="hu-HU" sz="2400">
              <a:latin typeface="Times New Roman" panose="02020603050405020304" pitchFamily="18" charset="0"/>
            </a:endParaRPr>
          </a:p>
        </p:txBody>
      </p:sp>
      <p:sp>
        <p:nvSpPr>
          <p:cNvPr id="8206" name="Text Box 20">
            <a:extLst>
              <a:ext uri="{FF2B5EF4-FFF2-40B4-BE49-F238E27FC236}">
                <a16:creationId xmlns:a16="http://schemas.microsoft.com/office/drawing/2014/main" id="{9C9E9E3A-8CE1-421C-9056-EE407B7DDB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711200"/>
            <a:ext cx="404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hu-HU" sz="2400" b="1">
                <a:latin typeface="Times New Roman" panose="02020603050405020304" pitchFamily="18" charset="0"/>
              </a:rPr>
              <a:t>C</a:t>
            </a:r>
            <a:endParaRPr lang="en-US" altLang="hu-HU" sz="2400">
              <a:latin typeface="Times New Roman" panose="02020603050405020304" pitchFamily="18" charset="0"/>
            </a:endParaRPr>
          </a:p>
        </p:txBody>
      </p:sp>
      <p:sp>
        <p:nvSpPr>
          <p:cNvPr id="8207" name="Text Box 21">
            <a:extLst>
              <a:ext uri="{FF2B5EF4-FFF2-40B4-BE49-F238E27FC236}">
                <a16:creationId xmlns:a16="http://schemas.microsoft.com/office/drawing/2014/main" id="{28B87D9A-61F4-4E73-8476-AA7A6ED532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1092200"/>
            <a:ext cx="400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hu-HU" sz="2400">
                <a:latin typeface="Times New Roman" panose="02020603050405020304" pitchFamily="18" charset="0"/>
              </a:rPr>
              <a:t>I</a:t>
            </a:r>
            <a:r>
              <a:rPr lang="en-US" altLang="hu-HU" sz="1800">
                <a:latin typeface="Times New Roman" panose="02020603050405020304" pitchFamily="18" charset="0"/>
              </a:rPr>
              <a:t>1</a:t>
            </a:r>
            <a:endParaRPr lang="en-US" altLang="hu-HU" sz="2400">
              <a:latin typeface="Times New Roman" panose="02020603050405020304" pitchFamily="18" charset="0"/>
            </a:endParaRPr>
          </a:p>
        </p:txBody>
      </p:sp>
      <p:sp>
        <p:nvSpPr>
          <p:cNvPr id="8208" name="Text Box 22">
            <a:extLst>
              <a:ext uri="{FF2B5EF4-FFF2-40B4-BE49-F238E27FC236}">
                <a16:creationId xmlns:a16="http://schemas.microsoft.com/office/drawing/2014/main" id="{B2338088-0B2A-436F-A05A-C445C5064E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1092200"/>
            <a:ext cx="400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hu-HU" sz="2400">
                <a:latin typeface="Times New Roman" panose="02020603050405020304" pitchFamily="18" charset="0"/>
              </a:rPr>
              <a:t>I</a:t>
            </a:r>
            <a:r>
              <a:rPr lang="en-US" altLang="hu-HU" sz="1800">
                <a:latin typeface="Times New Roman" panose="02020603050405020304" pitchFamily="18" charset="0"/>
              </a:rPr>
              <a:t>2</a:t>
            </a:r>
            <a:endParaRPr lang="en-US" altLang="hu-HU" sz="2400">
              <a:latin typeface="Times New Roman" panose="02020603050405020304" pitchFamily="18" charset="0"/>
            </a:endParaRPr>
          </a:p>
        </p:txBody>
      </p:sp>
      <p:sp>
        <p:nvSpPr>
          <p:cNvPr id="8209" name="Line 23">
            <a:extLst>
              <a:ext uri="{FF2B5EF4-FFF2-40B4-BE49-F238E27FC236}">
                <a16:creationId xmlns:a16="http://schemas.microsoft.com/office/drawing/2014/main" id="{A3E6EE98-DD94-4229-9B8B-AC37D697E044}"/>
              </a:ext>
            </a:extLst>
          </p:cNvPr>
          <p:cNvSpPr>
            <a:spLocks noChangeShapeType="1"/>
          </p:cNvSpPr>
          <p:nvPr/>
        </p:nvSpPr>
        <p:spPr bwMode="auto">
          <a:xfrm>
            <a:off x="3657600" y="13970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8210" name="Line 24">
            <a:extLst>
              <a:ext uri="{FF2B5EF4-FFF2-40B4-BE49-F238E27FC236}">
                <a16:creationId xmlns:a16="http://schemas.microsoft.com/office/drawing/2014/main" id="{267E802D-6164-45AE-A268-56418A7857D0}"/>
              </a:ext>
            </a:extLst>
          </p:cNvPr>
          <p:cNvSpPr>
            <a:spLocks noChangeShapeType="1"/>
          </p:cNvSpPr>
          <p:nvPr/>
        </p:nvSpPr>
        <p:spPr bwMode="auto">
          <a:xfrm>
            <a:off x="4953000" y="13208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8211" name="Line 25">
            <a:extLst>
              <a:ext uri="{FF2B5EF4-FFF2-40B4-BE49-F238E27FC236}">
                <a16:creationId xmlns:a16="http://schemas.microsoft.com/office/drawing/2014/main" id="{DADD5356-E00C-46BF-B41C-A0F0B9F9117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667000" y="13970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8212" name="Line 26">
            <a:extLst>
              <a:ext uri="{FF2B5EF4-FFF2-40B4-BE49-F238E27FC236}">
                <a16:creationId xmlns:a16="http://schemas.microsoft.com/office/drawing/2014/main" id="{20871FAE-6367-4939-8384-96A2E8977BD5}"/>
              </a:ext>
            </a:extLst>
          </p:cNvPr>
          <p:cNvSpPr>
            <a:spLocks noChangeShapeType="1"/>
          </p:cNvSpPr>
          <p:nvPr/>
        </p:nvSpPr>
        <p:spPr bwMode="auto">
          <a:xfrm>
            <a:off x="5715000" y="13970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grpSp>
        <p:nvGrpSpPr>
          <p:cNvPr id="8213" name="Group 41">
            <a:extLst>
              <a:ext uri="{FF2B5EF4-FFF2-40B4-BE49-F238E27FC236}">
                <a16:creationId xmlns:a16="http://schemas.microsoft.com/office/drawing/2014/main" id="{C8D631A9-C0E0-40C3-9C73-1A565B413AE4}"/>
              </a:ext>
            </a:extLst>
          </p:cNvPr>
          <p:cNvGrpSpPr>
            <a:grpSpLocks/>
          </p:cNvGrpSpPr>
          <p:nvPr/>
        </p:nvGrpSpPr>
        <p:grpSpPr bwMode="auto">
          <a:xfrm>
            <a:off x="2895600" y="685800"/>
            <a:ext cx="1601788" cy="1676400"/>
            <a:chOff x="1824" y="432"/>
            <a:chExt cx="1009" cy="1056"/>
          </a:xfrm>
        </p:grpSpPr>
        <p:sp>
          <p:nvSpPr>
            <p:cNvPr id="8219" name="Text Box 27">
              <a:extLst>
                <a:ext uri="{FF2B5EF4-FFF2-40B4-BE49-F238E27FC236}">
                  <a16:creationId xmlns:a16="http://schemas.microsoft.com/office/drawing/2014/main" id="{8A4DCEEE-5691-4DD0-A2EB-4BF1E7C16D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34" y="432"/>
              <a:ext cx="49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hu-HU" sz="2400">
                  <a:solidFill>
                    <a:srgbClr val="FF0000"/>
                  </a:solidFill>
                </a:rPr>
                <a:t>=“c”</a:t>
              </a:r>
              <a:endParaRPr lang="en-US" altLang="hu-HU" sz="2400"/>
            </a:p>
          </p:txBody>
        </p:sp>
        <p:sp>
          <p:nvSpPr>
            <p:cNvPr id="8220" name="Text Box 28">
              <a:extLst>
                <a:ext uri="{FF2B5EF4-FFF2-40B4-BE49-F238E27FC236}">
                  <a16:creationId xmlns:a16="http://schemas.microsoft.com/office/drawing/2014/main" id="{EBDC6A37-920C-4AB5-9F4F-01DDC778C9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4" y="1200"/>
              <a:ext cx="9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hu-HU" sz="2400">
                  <a:solidFill>
                    <a:srgbClr val="FF0000"/>
                  </a:solidFill>
                </a:rPr>
                <a:t>&lt;c,2,10&gt;</a:t>
              </a:r>
              <a:endParaRPr lang="en-US" altLang="hu-HU" sz="2400"/>
            </a:p>
          </p:txBody>
        </p:sp>
        <p:sp>
          <p:nvSpPr>
            <p:cNvPr id="8221" name="Freeform 29">
              <a:extLst>
                <a:ext uri="{FF2B5EF4-FFF2-40B4-BE49-F238E27FC236}">
                  <a16:creationId xmlns:a16="http://schemas.microsoft.com/office/drawing/2014/main" id="{CCD97110-9479-45FA-9FBA-4D43BE6E29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2" y="1026"/>
              <a:ext cx="65" cy="210"/>
            </a:xfrm>
            <a:custGeom>
              <a:avLst/>
              <a:gdLst>
                <a:gd name="T0" fmla="*/ 0 w 65"/>
                <a:gd name="T1" fmla="*/ 0 h 210"/>
                <a:gd name="T2" fmla="*/ 65 w 65"/>
                <a:gd name="T3" fmla="*/ 210 h 210"/>
                <a:gd name="T4" fmla="*/ 0 60000 65536"/>
                <a:gd name="T5" fmla="*/ 0 60000 65536"/>
                <a:gd name="T6" fmla="*/ 0 w 65"/>
                <a:gd name="T7" fmla="*/ 0 h 210"/>
                <a:gd name="T8" fmla="*/ 65 w 65"/>
                <a:gd name="T9" fmla="*/ 210 h 21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5" h="210">
                  <a:moveTo>
                    <a:pt x="0" y="0"/>
                  </a:moveTo>
                  <a:cubicBezTo>
                    <a:pt x="56" y="56"/>
                    <a:pt x="65" y="133"/>
                    <a:pt x="65" y="210"/>
                  </a:cubicBez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</p:grpSp>
      <p:grpSp>
        <p:nvGrpSpPr>
          <p:cNvPr id="8214" name="Group 42">
            <a:extLst>
              <a:ext uri="{FF2B5EF4-FFF2-40B4-BE49-F238E27FC236}">
                <a16:creationId xmlns:a16="http://schemas.microsoft.com/office/drawing/2014/main" id="{3B4FAE59-C08E-40D2-9765-E785BDF5A109}"/>
              </a:ext>
            </a:extLst>
          </p:cNvPr>
          <p:cNvGrpSpPr>
            <a:grpSpLocks/>
          </p:cNvGrpSpPr>
          <p:nvPr/>
        </p:nvGrpSpPr>
        <p:grpSpPr bwMode="auto">
          <a:xfrm>
            <a:off x="3657600" y="1316038"/>
            <a:ext cx="2214563" cy="1169987"/>
            <a:chOff x="2304" y="829"/>
            <a:chExt cx="1395" cy="737"/>
          </a:xfrm>
        </p:grpSpPr>
        <p:sp>
          <p:nvSpPr>
            <p:cNvPr id="8215" name="Oval 30">
              <a:extLst>
                <a:ext uri="{FF2B5EF4-FFF2-40B4-BE49-F238E27FC236}">
                  <a16:creationId xmlns:a16="http://schemas.microsoft.com/office/drawing/2014/main" id="{7E33D64E-B2FC-44F6-902E-6CEE43F1CC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" y="1200"/>
              <a:ext cx="288" cy="288"/>
            </a:xfrm>
            <a:prstGeom prst="ellips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u-HU" altLang="hu-HU" sz="2400"/>
            </a:p>
          </p:txBody>
        </p:sp>
        <p:sp>
          <p:nvSpPr>
            <p:cNvPr id="8216" name="Freeform 31">
              <a:extLst>
                <a:ext uri="{FF2B5EF4-FFF2-40B4-BE49-F238E27FC236}">
                  <a16:creationId xmlns:a16="http://schemas.microsoft.com/office/drawing/2014/main" id="{ACD060EC-76D3-4ED1-98B4-186C944750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8" y="829"/>
              <a:ext cx="647" cy="371"/>
            </a:xfrm>
            <a:custGeom>
              <a:avLst/>
              <a:gdLst>
                <a:gd name="T0" fmla="*/ 0 w 647"/>
                <a:gd name="T1" fmla="*/ 371 h 371"/>
                <a:gd name="T2" fmla="*/ 36 w 647"/>
                <a:gd name="T3" fmla="*/ 313 h 371"/>
                <a:gd name="T4" fmla="*/ 124 w 647"/>
                <a:gd name="T5" fmla="*/ 226 h 371"/>
                <a:gd name="T6" fmla="*/ 247 w 647"/>
                <a:gd name="T7" fmla="*/ 117 h 371"/>
                <a:gd name="T8" fmla="*/ 502 w 647"/>
                <a:gd name="T9" fmla="*/ 0 h 371"/>
                <a:gd name="T10" fmla="*/ 647 w 647"/>
                <a:gd name="T11" fmla="*/ 7 h 37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47"/>
                <a:gd name="T19" fmla="*/ 0 h 371"/>
                <a:gd name="T20" fmla="*/ 647 w 647"/>
                <a:gd name="T21" fmla="*/ 371 h 37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47" h="371">
                  <a:moveTo>
                    <a:pt x="0" y="371"/>
                  </a:moveTo>
                  <a:cubicBezTo>
                    <a:pt x="17" y="319"/>
                    <a:pt x="1" y="335"/>
                    <a:pt x="36" y="313"/>
                  </a:cubicBezTo>
                  <a:cubicBezTo>
                    <a:pt x="59" y="279"/>
                    <a:pt x="93" y="253"/>
                    <a:pt x="124" y="226"/>
                  </a:cubicBezTo>
                  <a:cubicBezTo>
                    <a:pt x="166" y="191"/>
                    <a:pt x="203" y="150"/>
                    <a:pt x="247" y="117"/>
                  </a:cubicBezTo>
                  <a:cubicBezTo>
                    <a:pt x="321" y="63"/>
                    <a:pt x="413" y="21"/>
                    <a:pt x="502" y="0"/>
                  </a:cubicBezTo>
                  <a:cubicBezTo>
                    <a:pt x="642" y="7"/>
                    <a:pt x="594" y="7"/>
                    <a:pt x="647" y="7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8217" name="Text Box 32">
              <a:extLst>
                <a:ext uri="{FF2B5EF4-FFF2-40B4-BE49-F238E27FC236}">
                  <a16:creationId xmlns:a16="http://schemas.microsoft.com/office/drawing/2014/main" id="{4C43B44C-AEF9-4720-9277-9438201696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77" y="1278"/>
              <a:ext cx="92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hu-HU" sz="2400">
                  <a:solidFill>
                    <a:schemeClr val="accent2"/>
                  </a:solidFill>
                </a:rPr>
                <a:t>&lt;10,x,2&gt;</a:t>
              </a:r>
              <a:endParaRPr lang="en-US" altLang="hu-HU" sz="2400"/>
            </a:p>
          </p:txBody>
        </p:sp>
        <p:sp>
          <p:nvSpPr>
            <p:cNvPr id="8218" name="Freeform 33">
              <a:extLst>
                <a:ext uri="{FF2B5EF4-FFF2-40B4-BE49-F238E27FC236}">
                  <a16:creationId xmlns:a16="http://schemas.microsoft.com/office/drawing/2014/main" id="{A346131A-D990-4DF1-A724-215DECCCCEAB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5" y="1026"/>
              <a:ext cx="160" cy="312"/>
            </a:xfrm>
            <a:custGeom>
              <a:avLst/>
              <a:gdLst>
                <a:gd name="T0" fmla="*/ 160 w 160"/>
                <a:gd name="T1" fmla="*/ 0 h 312"/>
                <a:gd name="T2" fmla="*/ 95 w 160"/>
                <a:gd name="T3" fmla="*/ 50 h 312"/>
                <a:gd name="T4" fmla="*/ 0 w 160"/>
                <a:gd name="T5" fmla="*/ 312 h 312"/>
                <a:gd name="T6" fmla="*/ 0 60000 65536"/>
                <a:gd name="T7" fmla="*/ 0 60000 65536"/>
                <a:gd name="T8" fmla="*/ 0 60000 65536"/>
                <a:gd name="T9" fmla="*/ 0 w 160"/>
                <a:gd name="T10" fmla="*/ 0 h 312"/>
                <a:gd name="T11" fmla="*/ 160 w 160"/>
                <a:gd name="T12" fmla="*/ 312 h 31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0" h="312">
                  <a:moveTo>
                    <a:pt x="160" y="0"/>
                  </a:moveTo>
                  <a:cubicBezTo>
                    <a:pt x="122" y="9"/>
                    <a:pt x="118" y="22"/>
                    <a:pt x="95" y="50"/>
                  </a:cubicBezTo>
                  <a:cubicBezTo>
                    <a:pt x="21" y="138"/>
                    <a:pt x="0" y="195"/>
                    <a:pt x="0" y="312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3">
            <a:extLst>
              <a:ext uri="{FF2B5EF4-FFF2-40B4-BE49-F238E27FC236}">
                <a16:creationId xmlns:a16="http://schemas.microsoft.com/office/drawing/2014/main" id="{AF370852-2985-46F7-9804-71B23EF31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826FA7E-94A2-42B5-9AC0-1F46AB1559BB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hu-HU" sz="1400"/>
          </a:p>
        </p:txBody>
      </p:sp>
      <p:grpSp>
        <p:nvGrpSpPr>
          <p:cNvPr id="9219" name="Group 2">
            <a:extLst>
              <a:ext uri="{FF2B5EF4-FFF2-40B4-BE49-F238E27FC236}">
                <a16:creationId xmlns:a16="http://schemas.microsoft.com/office/drawing/2014/main" id="{FD921134-F490-4DA5-A5C0-4336113EBC3F}"/>
              </a:ext>
            </a:extLst>
          </p:cNvPr>
          <p:cNvGrpSpPr>
            <a:grpSpLocks/>
          </p:cNvGrpSpPr>
          <p:nvPr/>
        </p:nvGrpSpPr>
        <p:grpSpPr bwMode="auto">
          <a:xfrm>
            <a:off x="1295400" y="939800"/>
            <a:ext cx="1295400" cy="3581400"/>
            <a:chOff x="432" y="384"/>
            <a:chExt cx="816" cy="2256"/>
          </a:xfrm>
        </p:grpSpPr>
        <p:sp>
          <p:nvSpPr>
            <p:cNvPr id="9252" name="Line 3">
              <a:extLst>
                <a:ext uri="{FF2B5EF4-FFF2-40B4-BE49-F238E27FC236}">
                  <a16:creationId xmlns:a16="http://schemas.microsoft.com/office/drawing/2014/main" id="{58FB708F-D7C2-4E08-86AB-EA30C3B19F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2" y="384"/>
              <a:ext cx="8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9253" name="Line 4">
              <a:extLst>
                <a:ext uri="{FF2B5EF4-FFF2-40B4-BE49-F238E27FC236}">
                  <a16:creationId xmlns:a16="http://schemas.microsoft.com/office/drawing/2014/main" id="{118E4BE9-4474-4F56-8625-E77AE70E43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2" y="720"/>
              <a:ext cx="8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9254" name="Line 5">
              <a:extLst>
                <a:ext uri="{FF2B5EF4-FFF2-40B4-BE49-F238E27FC236}">
                  <a16:creationId xmlns:a16="http://schemas.microsoft.com/office/drawing/2014/main" id="{6F54BAE6-2D0C-47CF-A963-AE40FC32CA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2" y="384"/>
              <a:ext cx="0" cy="22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9255" name="Line 6">
              <a:extLst>
                <a:ext uri="{FF2B5EF4-FFF2-40B4-BE49-F238E27FC236}">
                  <a16:creationId xmlns:a16="http://schemas.microsoft.com/office/drawing/2014/main" id="{E34AD811-80E5-4644-817F-2E595B2C42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" y="384"/>
              <a:ext cx="0" cy="22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9256" name="Line 7">
              <a:extLst>
                <a:ext uri="{FF2B5EF4-FFF2-40B4-BE49-F238E27FC236}">
                  <a16:creationId xmlns:a16="http://schemas.microsoft.com/office/drawing/2014/main" id="{44DB7885-03CC-4E84-AADC-FB9759B506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0" y="384"/>
              <a:ext cx="0" cy="22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9257" name="Line 8">
              <a:extLst>
                <a:ext uri="{FF2B5EF4-FFF2-40B4-BE49-F238E27FC236}">
                  <a16:creationId xmlns:a16="http://schemas.microsoft.com/office/drawing/2014/main" id="{225FAF63-C653-443F-B601-6C47718F51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0" y="384"/>
              <a:ext cx="0" cy="22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</p:grpSp>
      <p:sp>
        <p:nvSpPr>
          <p:cNvPr id="9220" name="Line 10">
            <a:extLst>
              <a:ext uri="{FF2B5EF4-FFF2-40B4-BE49-F238E27FC236}">
                <a16:creationId xmlns:a16="http://schemas.microsoft.com/office/drawing/2014/main" id="{5A083D8A-C9AB-4322-A6E3-E80CC89BDD15}"/>
              </a:ext>
            </a:extLst>
          </p:cNvPr>
          <p:cNvSpPr>
            <a:spLocks noChangeShapeType="1"/>
          </p:cNvSpPr>
          <p:nvPr/>
        </p:nvSpPr>
        <p:spPr bwMode="auto">
          <a:xfrm>
            <a:off x="6324600" y="101600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9221" name="Line 11">
            <a:extLst>
              <a:ext uri="{FF2B5EF4-FFF2-40B4-BE49-F238E27FC236}">
                <a16:creationId xmlns:a16="http://schemas.microsoft.com/office/drawing/2014/main" id="{E5875C39-9A96-473B-807F-1E056DDA9335}"/>
              </a:ext>
            </a:extLst>
          </p:cNvPr>
          <p:cNvSpPr>
            <a:spLocks noChangeShapeType="1"/>
          </p:cNvSpPr>
          <p:nvPr/>
        </p:nvSpPr>
        <p:spPr bwMode="auto">
          <a:xfrm>
            <a:off x="6324600" y="147320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9222" name="Line 12">
            <a:extLst>
              <a:ext uri="{FF2B5EF4-FFF2-40B4-BE49-F238E27FC236}">
                <a16:creationId xmlns:a16="http://schemas.microsoft.com/office/drawing/2014/main" id="{D38F0359-6E7D-40F2-87F6-7DC618475DBA}"/>
              </a:ext>
            </a:extLst>
          </p:cNvPr>
          <p:cNvSpPr>
            <a:spLocks noChangeShapeType="1"/>
          </p:cNvSpPr>
          <p:nvPr/>
        </p:nvSpPr>
        <p:spPr bwMode="auto">
          <a:xfrm>
            <a:off x="6324600" y="1016000"/>
            <a:ext cx="0" cy="3581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9223" name="Line 13">
            <a:extLst>
              <a:ext uri="{FF2B5EF4-FFF2-40B4-BE49-F238E27FC236}">
                <a16:creationId xmlns:a16="http://schemas.microsoft.com/office/drawing/2014/main" id="{76739147-EE20-48A1-B587-D3A38BA6AAD8}"/>
              </a:ext>
            </a:extLst>
          </p:cNvPr>
          <p:cNvSpPr>
            <a:spLocks noChangeShapeType="1"/>
          </p:cNvSpPr>
          <p:nvPr/>
        </p:nvSpPr>
        <p:spPr bwMode="auto">
          <a:xfrm>
            <a:off x="7620000" y="1016000"/>
            <a:ext cx="0" cy="3581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9224" name="Line 14">
            <a:extLst>
              <a:ext uri="{FF2B5EF4-FFF2-40B4-BE49-F238E27FC236}">
                <a16:creationId xmlns:a16="http://schemas.microsoft.com/office/drawing/2014/main" id="{53C4BC92-4BA4-421C-B05C-73511C219E8A}"/>
              </a:ext>
            </a:extLst>
          </p:cNvPr>
          <p:cNvSpPr>
            <a:spLocks noChangeShapeType="1"/>
          </p:cNvSpPr>
          <p:nvPr/>
        </p:nvSpPr>
        <p:spPr bwMode="auto">
          <a:xfrm>
            <a:off x="6781800" y="1016000"/>
            <a:ext cx="0" cy="3581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9225" name="Line 15">
            <a:extLst>
              <a:ext uri="{FF2B5EF4-FFF2-40B4-BE49-F238E27FC236}">
                <a16:creationId xmlns:a16="http://schemas.microsoft.com/office/drawing/2014/main" id="{70033B2E-9905-434C-915D-9D119FF93C8C}"/>
              </a:ext>
            </a:extLst>
          </p:cNvPr>
          <p:cNvSpPr>
            <a:spLocks noChangeShapeType="1"/>
          </p:cNvSpPr>
          <p:nvPr/>
        </p:nvSpPr>
        <p:spPr bwMode="auto">
          <a:xfrm>
            <a:off x="7162800" y="1016000"/>
            <a:ext cx="0" cy="3581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9226" name="Text Box 16">
            <a:extLst>
              <a:ext uri="{FF2B5EF4-FFF2-40B4-BE49-F238E27FC236}">
                <a16:creationId xmlns:a16="http://schemas.microsoft.com/office/drawing/2014/main" id="{40D35AE0-C54A-4086-9F43-E3AD0C80C5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381000"/>
            <a:ext cx="6170613" cy="438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hu-HU" sz="2400"/>
              <a:t>   R					        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hu-HU" sz="2400"/>
              <a:t>A  B  C	</a:t>
            </a:r>
            <a:r>
              <a:rPr lang="en-US" altLang="hu-HU" sz="2800">
                <a:sym typeface="Symbol" panose="05050102010706020507" pitchFamily="18" charset="2"/>
              </a:rPr>
              <a:t>			    </a:t>
            </a:r>
            <a:r>
              <a:rPr lang="en-US" altLang="hu-HU" sz="2400">
                <a:sym typeface="Symbol" panose="05050102010706020507" pitchFamily="18" charset="2"/>
              </a:rPr>
              <a:t>C  D  E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hu-HU" sz="2400">
                <a:sym typeface="Symbol" panose="05050102010706020507" pitchFamily="18" charset="2"/>
              </a:rPr>
              <a:t>a  1  10             			    10  x  2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hu-HU" sz="2400">
                <a:sym typeface="Symbol" panose="05050102010706020507" pitchFamily="18" charset="2"/>
              </a:rPr>
              <a:t>b  1  20				    20  y  2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hu-HU" sz="2400">
                <a:sym typeface="Symbol" panose="05050102010706020507" pitchFamily="18" charset="2"/>
              </a:rPr>
              <a:t>c  2  10		       		    30  z  2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hu-HU" sz="2400">
                <a:sym typeface="Symbol" panose="05050102010706020507" pitchFamily="18" charset="2"/>
              </a:rPr>
              <a:t>d  2  35		       		    40  x  1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hu-HU" sz="2400">
                <a:sym typeface="Symbol" panose="05050102010706020507" pitchFamily="18" charset="2"/>
              </a:rPr>
              <a:t>e  3  45                                         50  y  3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hu-HU" sz="2400">
                <a:sym typeface="Symbol" panose="05050102010706020507" pitchFamily="18" charset="2"/>
              </a:rPr>
              <a:t>	</a:t>
            </a:r>
            <a:endParaRPr lang="en-US" altLang="hu-HU" sz="2800">
              <a:latin typeface="Symbol" panose="05050102010706020507" pitchFamily="18" charset="2"/>
              <a:sym typeface="Symbol" panose="05050102010706020507" pitchFamily="18" charset="2"/>
            </a:endParaRPr>
          </a:p>
        </p:txBody>
      </p:sp>
      <p:sp>
        <p:nvSpPr>
          <p:cNvPr id="9227" name="AutoShape 17">
            <a:extLst>
              <a:ext uri="{FF2B5EF4-FFF2-40B4-BE49-F238E27FC236}">
                <a16:creationId xmlns:a16="http://schemas.microsoft.com/office/drawing/2014/main" id="{4DD2D3D8-F40A-4601-B06B-451940EFC365}"/>
              </a:ext>
            </a:extLst>
          </p:cNvPr>
          <p:cNvSpPr>
            <a:spLocks noChangeArrowheads="1"/>
          </p:cNvSpPr>
          <p:nvPr/>
        </p:nvSpPr>
        <p:spPr bwMode="auto">
          <a:xfrm rot="2475661">
            <a:off x="5334000" y="939800"/>
            <a:ext cx="609600" cy="685800"/>
          </a:xfrm>
          <a:prstGeom prst="rtTriangle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400"/>
          </a:p>
        </p:txBody>
      </p:sp>
      <p:sp>
        <p:nvSpPr>
          <p:cNvPr id="9228" name="AutoShape 18">
            <a:extLst>
              <a:ext uri="{FF2B5EF4-FFF2-40B4-BE49-F238E27FC236}">
                <a16:creationId xmlns:a16="http://schemas.microsoft.com/office/drawing/2014/main" id="{898DFE55-E85D-4835-8713-0F4BAFB72845}"/>
              </a:ext>
            </a:extLst>
          </p:cNvPr>
          <p:cNvSpPr>
            <a:spLocks noChangeArrowheads="1"/>
          </p:cNvSpPr>
          <p:nvPr/>
        </p:nvSpPr>
        <p:spPr bwMode="auto">
          <a:xfrm rot="19124339" flipH="1">
            <a:off x="2895600" y="1016000"/>
            <a:ext cx="609600" cy="685800"/>
          </a:xfrm>
          <a:prstGeom prst="rtTriangle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hu-HU" altLang="hu-HU" sz="2400">
              <a:latin typeface="Times New Roman" panose="02020603050405020304" pitchFamily="18" charset="0"/>
            </a:endParaRPr>
          </a:p>
        </p:txBody>
      </p:sp>
      <p:sp>
        <p:nvSpPr>
          <p:cNvPr id="9229" name="Text Box 19">
            <a:extLst>
              <a:ext uri="{FF2B5EF4-FFF2-40B4-BE49-F238E27FC236}">
                <a16:creationId xmlns:a16="http://schemas.microsoft.com/office/drawing/2014/main" id="{ADEB91CB-BAB1-4FC2-A34F-3F97A5215A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711200"/>
            <a:ext cx="404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hu-HU" sz="2400" b="1">
                <a:latin typeface="Times New Roman" panose="02020603050405020304" pitchFamily="18" charset="0"/>
              </a:rPr>
              <a:t>A</a:t>
            </a:r>
            <a:endParaRPr lang="en-US" altLang="hu-HU" sz="2400">
              <a:latin typeface="Times New Roman" panose="02020603050405020304" pitchFamily="18" charset="0"/>
            </a:endParaRPr>
          </a:p>
        </p:txBody>
      </p:sp>
      <p:sp>
        <p:nvSpPr>
          <p:cNvPr id="9230" name="Text Box 20">
            <a:extLst>
              <a:ext uri="{FF2B5EF4-FFF2-40B4-BE49-F238E27FC236}">
                <a16:creationId xmlns:a16="http://schemas.microsoft.com/office/drawing/2014/main" id="{CEBCEBB0-4B79-454D-83AD-052C81E33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711200"/>
            <a:ext cx="404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hu-HU" sz="2400" b="1">
                <a:latin typeface="Times New Roman" panose="02020603050405020304" pitchFamily="18" charset="0"/>
              </a:rPr>
              <a:t>C</a:t>
            </a:r>
            <a:endParaRPr lang="en-US" altLang="hu-HU" sz="2400">
              <a:latin typeface="Times New Roman" panose="02020603050405020304" pitchFamily="18" charset="0"/>
            </a:endParaRPr>
          </a:p>
        </p:txBody>
      </p:sp>
      <p:sp>
        <p:nvSpPr>
          <p:cNvPr id="9231" name="Text Box 21">
            <a:extLst>
              <a:ext uri="{FF2B5EF4-FFF2-40B4-BE49-F238E27FC236}">
                <a16:creationId xmlns:a16="http://schemas.microsoft.com/office/drawing/2014/main" id="{C904E666-23E6-40F0-B28B-6144F30F58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1092200"/>
            <a:ext cx="400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hu-HU" sz="2400">
                <a:latin typeface="Times New Roman" panose="02020603050405020304" pitchFamily="18" charset="0"/>
              </a:rPr>
              <a:t>I</a:t>
            </a:r>
            <a:r>
              <a:rPr lang="en-US" altLang="hu-HU" sz="1800">
                <a:latin typeface="Times New Roman" panose="02020603050405020304" pitchFamily="18" charset="0"/>
              </a:rPr>
              <a:t>1</a:t>
            </a:r>
            <a:endParaRPr lang="en-US" altLang="hu-HU" sz="2400">
              <a:latin typeface="Times New Roman" panose="02020603050405020304" pitchFamily="18" charset="0"/>
            </a:endParaRPr>
          </a:p>
        </p:txBody>
      </p:sp>
      <p:sp>
        <p:nvSpPr>
          <p:cNvPr id="9232" name="Text Box 22">
            <a:extLst>
              <a:ext uri="{FF2B5EF4-FFF2-40B4-BE49-F238E27FC236}">
                <a16:creationId xmlns:a16="http://schemas.microsoft.com/office/drawing/2014/main" id="{88C853C1-285E-4AF5-8B21-315BE4A72E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1092200"/>
            <a:ext cx="400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hu-HU" sz="2400">
                <a:latin typeface="Times New Roman" panose="02020603050405020304" pitchFamily="18" charset="0"/>
              </a:rPr>
              <a:t>I</a:t>
            </a:r>
            <a:r>
              <a:rPr lang="en-US" altLang="hu-HU" sz="1800">
                <a:latin typeface="Times New Roman" panose="02020603050405020304" pitchFamily="18" charset="0"/>
              </a:rPr>
              <a:t>2</a:t>
            </a:r>
            <a:endParaRPr lang="en-US" altLang="hu-HU" sz="2400">
              <a:latin typeface="Times New Roman" panose="02020603050405020304" pitchFamily="18" charset="0"/>
            </a:endParaRPr>
          </a:p>
        </p:txBody>
      </p:sp>
      <p:sp>
        <p:nvSpPr>
          <p:cNvPr id="9233" name="Line 23">
            <a:extLst>
              <a:ext uri="{FF2B5EF4-FFF2-40B4-BE49-F238E27FC236}">
                <a16:creationId xmlns:a16="http://schemas.microsoft.com/office/drawing/2014/main" id="{FE2C4154-481C-4DAB-B7CF-B5DB6C1B2882}"/>
              </a:ext>
            </a:extLst>
          </p:cNvPr>
          <p:cNvSpPr>
            <a:spLocks noChangeShapeType="1"/>
          </p:cNvSpPr>
          <p:nvPr/>
        </p:nvSpPr>
        <p:spPr bwMode="auto">
          <a:xfrm>
            <a:off x="3657600" y="13970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9234" name="Line 24">
            <a:extLst>
              <a:ext uri="{FF2B5EF4-FFF2-40B4-BE49-F238E27FC236}">
                <a16:creationId xmlns:a16="http://schemas.microsoft.com/office/drawing/2014/main" id="{02696A71-3395-490B-9628-DF1173F8958D}"/>
              </a:ext>
            </a:extLst>
          </p:cNvPr>
          <p:cNvSpPr>
            <a:spLocks noChangeShapeType="1"/>
          </p:cNvSpPr>
          <p:nvPr/>
        </p:nvSpPr>
        <p:spPr bwMode="auto">
          <a:xfrm>
            <a:off x="4953000" y="13208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9235" name="Line 25">
            <a:extLst>
              <a:ext uri="{FF2B5EF4-FFF2-40B4-BE49-F238E27FC236}">
                <a16:creationId xmlns:a16="http://schemas.microsoft.com/office/drawing/2014/main" id="{776C5FBD-6706-4951-8496-2500C88BD5A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667000" y="13970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9236" name="Line 26">
            <a:extLst>
              <a:ext uri="{FF2B5EF4-FFF2-40B4-BE49-F238E27FC236}">
                <a16:creationId xmlns:a16="http://schemas.microsoft.com/office/drawing/2014/main" id="{9A77DF40-6076-4E10-A2D6-E4E4B7B688C5}"/>
              </a:ext>
            </a:extLst>
          </p:cNvPr>
          <p:cNvSpPr>
            <a:spLocks noChangeShapeType="1"/>
          </p:cNvSpPr>
          <p:nvPr/>
        </p:nvSpPr>
        <p:spPr bwMode="auto">
          <a:xfrm>
            <a:off x="5715000" y="13970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grpSp>
        <p:nvGrpSpPr>
          <p:cNvPr id="9237" name="Group 41">
            <a:extLst>
              <a:ext uri="{FF2B5EF4-FFF2-40B4-BE49-F238E27FC236}">
                <a16:creationId xmlns:a16="http://schemas.microsoft.com/office/drawing/2014/main" id="{59659E01-141F-439E-968D-CACD5E402B9A}"/>
              </a:ext>
            </a:extLst>
          </p:cNvPr>
          <p:cNvGrpSpPr>
            <a:grpSpLocks/>
          </p:cNvGrpSpPr>
          <p:nvPr/>
        </p:nvGrpSpPr>
        <p:grpSpPr bwMode="auto">
          <a:xfrm>
            <a:off x="2895600" y="685800"/>
            <a:ext cx="1601788" cy="1676400"/>
            <a:chOff x="1824" y="432"/>
            <a:chExt cx="1009" cy="1056"/>
          </a:xfrm>
        </p:grpSpPr>
        <p:sp>
          <p:nvSpPr>
            <p:cNvPr id="9249" name="Text Box 27">
              <a:extLst>
                <a:ext uri="{FF2B5EF4-FFF2-40B4-BE49-F238E27FC236}">
                  <a16:creationId xmlns:a16="http://schemas.microsoft.com/office/drawing/2014/main" id="{EB0F9C8B-97B1-4C77-B5CE-4E352F5110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34" y="432"/>
              <a:ext cx="49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hu-HU" sz="2400">
                  <a:solidFill>
                    <a:srgbClr val="FF0000"/>
                  </a:solidFill>
                </a:rPr>
                <a:t>=“c”</a:t>
              </a:r>
              <a:endParaRPr lang="en-US" altLang="hu-HU" sz="2400"/>
            </a:p>
          </p:txBody>
        </p:sp>
        <p:sp>
          <p:nvSpPr>
            <p:cNvPr id="9250" name="Text Box 28">
              <a:extLst>
                <a:ext uri="{FF2B5EF4-FFF2-40B4-BE49-F238E27FC236}">
                  <a16:creationId xmlns:a16="http://schemas.microsoft.com/office/drawing/2014/main" id="{305BB0B6-A43A-44B7-B85F-BECEFE49DD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4" y="1200"/>
              <a:ext cx="9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hu-HU" sz="2400">
                  <a:solidFill>
                    <a:srgbClr val="FF0000"/>
                  </a:solidFill>
                </a:rPr>
                <a:t>&lt;c,2,10&gt;</a:t>
              </a:r>
              <a:endParaRPr lang="en-US" altLang="hu-HU" sz="2400"/>
            </a:p>
          </p:txBody>
        </p:sp>
        <p:sp>
          <p:nvSpPr>
            <p:cNvPr id="9251" name="Freeform 29">
              <a:extLst>
                <a:ext uri="{FF2B5EF4-FFF2-40B4-BE49-F238E27FC236}">
                  <a16:creationId xmlns:a16="http://schemas.microsoft.com/office/drawing/2014/main" id="{25E4CB4F-1BF7-43FB-9DF4-03A006E2F7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2" y="1026"/>
              <a:ext cx="65" cy="210"/>
            </a:xfrm>
            <a:custGeom>
              <a:avLst/>
              <a:gdLst>
                <a:gd name="T0" fmla="*/ 0 w 65"/>
                <a:gd name="T1" fmla="*/ 0 h 210"/>
                <a:gd name="T2" fmla="*/ 65 w 65"/>
                <a:gd name="T3" fmla="*/ 210 h 210"/>
                <a:gd name="T4" fmla="*/ 0 60000 65536"/>
                <a:gd name="T5" fmla="*/ 0 60000 65536"/>
                <a:gd name="T6" fmla="*/ 0 w 65"/>
                <a:gd name="T7" fmla="*/ 0 h 210"/>
                <a:gd name="T8" fmla="*/ 65 w 65"/>
                <a:gd name="T9" fmla="*/ 210 h 21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5" h="210">
                  <a:moveTo>
                    <a:pt x="0" y="0"/>
                  </a:moveTo>
                  <a:cubicBezTo>
                    <a:pt x="56" y="56"/>
                    <a:pt x="65" y="133"/>
                    <a:pt x="65" y="210"/>
                  </a:cubicBez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</p:grpSp>
      <p:grpSp>
        <p:nvGrpSpPr>
          <p:cNvPr id="9238" name="Group 42">
            <a:extLst>
              <a:ext uri="{FF2B5EF4-FFF2-40B4-BE49-F238E27FC236}">
                <a16:creationId xmlns:a16="http://schemas.microsoft.com/office/drawing/2014/main" id="{48B338B3-168C-4902-BD58-344550F35178}"/>
              </a:ext>
            </a:extLst>
          </p:cNvPr>
          <p:cNvGrpSpPr>
            <a:grpSpLocks/>
          </p:cNvGrpSpPr>
          <p:nvPr/>
        </p:nvGrpSpPr>
        <p:grpSpPr bwMode="auto">
          <a:xfrm>
            <a:off x="3657600" y="1316038"/>
            <a:ext cx="2214563" cy="1169987"/>
            <a:chOff x="2304" y="829"/>
            <a:chExt cx="1395" cy="737"/>
          </a:xfrm>
        </p:grpSpPr>
        <p:sp>
          <p:nvSpPr>
            <p:cNvPr id="9245" name="Oval 30">
              <a:extLst>
                <a:ext uri="{FF2B5EF4-FFF2-40B4-BE49-F238E27FC236}">
                  <a16:creationId xmlns:a16="http://schemas.microsoft.com/office/drawing/2014/main" id="{204BB9D3-7758-4C8B-B323-6314C28AEB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" y="1200"/>
              <a:ext cx="288" cy="288"/>
            </a:xfrm>
            <a:prstGeom prst="ellips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u-HU" altLang="hu-HU" sz="2400"/>
            </a:p>
          </p:txBody>
        </p:sp>
        <p:sp>
          <p:nvSpPr>
            <p:cNvPr id="9246" name="Freeform 31">
              <a:extLst>
                <a:ext uri="{FF2B5EF4-FFF2-40B4-BE49-F238E27FC236}">
                  <a16:creationId xmlns:a16="http://schemas.microsoft.com/office/drawing/2014/main" id="{4D83F253-9C6A-4007-BE7D-61E5E9F6DD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8" y="829"/>
              <a:ext cx="647" cy="371"/>
            </a:xfrm>
            <a:custGeom>
              <a:avLst/>
              <a:gdLst>
                <a:gd name="T0" fmla="*/ 0 w 647"/>
                <a:gd name="T1" fmla="*/ 371 h 371"/>
                <a:gd name="T2" fmla="*/ 36 w 647"/>
                <a:gd name="T3" fmla="*/ 313 h 371"/>
                <a:gd name="T4" fmla="*/ 124 w 647"/>
                <a:gd name="T5" fmla="*/ 226 h 371"/>
                <a:gd name="T6" fmla="*/ 247 w 647"/>
                <a:gd name="T7" fmla="*/ 117 h 371"/>
                <a:gd name="T8" fmla="*/ 502 w 647"/>
                <a:gd name="T9" fmla="*/ 0 h 371"/>
                <a:gd name="T10" fmla="*/ 647 w 647"/>
                <a:gd name="T11" fmla="*/ 7 h 37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47"/>
                <a:gd name="T19" fmla="*/ 0 h 371"/>
                <a:gd name="T20" fmla="*/ 647 w 647"/>
                <a:gd name="T21" fmla="*/ 371 h 37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47" h="371">
                  <a:moveTo>
                    <a:pt x="0" y="371"/>
                  </a:moveTo>
                  <a:cubicBezTo>
                    <a:pt x="17" y="319"/>
                    <a:pt x="1" y="335"/>
                    <a:pt x="36" y="313"/>
                  </a:cubicBezTo>
                  <a:cubicBezTo>
                    <a:pt x="59" y="279"/>
                    <a:pt x="93" y="253"/>
                    <a:pt x="124" y="226"/>
                  </a:cubicBezTo>
                  <a:cubicBezTo>
                    <a:pt x="166" y="191"/>
                    <a:pt x="203" y="150"/>
                    <a:pt x="247" y="117"/>
                  </a:cubicBezTo>
                  <a:cubicBezTo>
                    <a:pt x="321" y="63"/>
                    <a:pt x="413" y="21"/>
                    <a:pt x="502" y="0"/>
                  </a:cubicBezTo>
                  <a:cubicBezTo>
                    <a:pt x="642" y="7"/>
                    <a:pt x="594" y="7"/>
                    <a:pt x="647" y="7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9247" name="Text Box 32">
              <a:extLst>
                <a:ext uri="{FF2B5EF4-FFF2-40B4-BE49-F238E27FC236}">
                  <a16:creationId xmlns:a16="http://schemas.microsoft.com/office/drawing/2014/main" id="{76A7B716-1B74-48D5-957C-54D33853D3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77" y="1278"/>
              <a:ext cx="92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hu-HU" sz="2400">
                  <a:solidFill>
                    <a:schemeClr val="accent2"/>
                  </a:solidFill>
                </a:rPr>
                <a:t>&lt;10,x,2&gt;</a:t>
              </a:r>
              <a:endParaRPr lang="en-US" altLang="hu-HU" sz="2400"/>
            </a:p>
          </p:txBody>
        </p:sp>
        <p:sp>
          <p:nvSpPr>
            <p:cNvPr id="9248" name="Freeform 33">
              <a:extLst>
                <a:ext uri="{FF2B5EF4-FFF2-40B4-BE49-F238E27FC236}">
                  <a16:creationId xmlns:a16="http://schemas.microsoft.com/office/drawing/2014/main" id="{8459EE34-5854-44A7-A96A-F4AF2992DB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5" y="1026"/>
              <a:ext cx="160" cy="312"/>
            </a:xfrm>
            <a:custGeom>
              <a:avLst/>
              <a:gdLst>
                <a:gd name="T0" fmla="*/ 160 w 160"/>
                <a:gd name="T1" fmla="*/ 0 h 312"/>
                <a:gd name="T2" fmla="*/ 95 w 160"/>
                <a:gd name="T3" fmla="*/ 50 h 312"/>
                <a:gd name="T4" fmla="*/ 0 w 160"/>
                <a:gd name="T5" fmla="*/ 312 h 312"/>
                <a:gd name="T6" fmla="*/ 0 60000 65536"/>
                <a:gd name="T7" fmla="*/ 0 60000 65536"/>
                <a:gd name="T8" fmla="*/ 0 60000 65536"/>
                <a:gd name="T9" fmla="*/ 0 w 160"/>
                <a:gd name="T10" fmla="*/ 0 h 312"/>
                <a:gd name="T11" fmla="*/ 160 w 160"/>
                <a:gd name="T12" fmla="*/ 312 h 31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0" h="312">
                  <a:moveTo>
                    <a:pt x="160" y="0"/>
                  </a:moveTo>
                  <a:cubicBezTo>
                    <a:pt x="122" y="9"/>
                    <a:pt x="118" y="22"/>
                    <a:pt x="95" y="50"/>
                  </a:cubicBezTo>
                  <a:cubicBezTo>
                    <a:pt x="21" y="138"/>
                    <a:pt x="0" y="195"/>
                    <a:pt x="0" y="312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</p:grpSp>
      <p:grpSp>
        <p:nvGrpSpPr>
          <p:cNvPr id="9239" name="Group 43">
            <a:extLst>
              <a:ext uri="{FF2B5EF4-FFF2-40B4-BE49-F238E27FC236}">
                <a16:creationId xmlns:a16="http://schemas.microsoft.com/office/drawing/2014/main" id="{54DCD9AD-6C5F-4F4F-9A88-323766D4642C}"/>
              </a:ext>
            </a:extLst>
          </p:cNvPr>
          <p:cNvGrpSpPr>
            <a:grpSpLocks/>
          </p:cNvGrpSpPr>
          <p:nvPr/>
        </p:nvGrpSpPr>
        <p:grpSpPr bwMode="auto">
          <a:xfrm>
            <a:off x="3249613" y="2046288"/>
            <a:ext cx="3143250" cy="1727200"/>
            <a:chOff x="2047" y="1289"/>
            <a:chExt cx="1980" cy="1088"/>
          </a:xfrm>
        </p:grpSpPr>
        <p:sp>
          <p:nvSpPr>
            <p:cNvPr id="9240" name="Oval 34">
              <a:extLst>
                <a:ext uri="{FF2B5EF4-FFF2-40B4-BE49-F238E27FC236}">
                  <a16:creationId xmlns:a16="http://schemas.microsoft.com/office/drawing/2014/main" id="{16BADA0E-3E23-44D9-A9F6-2C11605CCD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7" y="1289"/>
              <a:ext cx="288" cy="288"/>
            </a:xfrm>
            <a:prstGeom prst="ellipse">
              <a:avLst/>
            </a:prstGeom>
            <a:noFill/>
            <a:ln w="1905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u-HU" altLang="hu-HU" sz="2400"/>
            </a:p>
          </p:txBody>
        </p:sp>
        <p:sp>
          <p:nvSpPr>
            <p:cNvPr id="9241" name="Text Box 35">
              <a:extLst>
                <a:ext uri="{FF2B5EF4-FFF2-40B4-BE49-F238E27FC236}">
                  <a16:creationId xmlns:a16="http://schemas.microsoft.com/office/drawing/2014/main" id="{CAF15546-E15A-4A97-8B88-D8DC4DB518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93" y="1579"/>
              <a:ext cx="93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hu-HU" sz="2400">
                  <a:solidFill>
                    <a:srgbClr val="008000"/>
                  </a:solidFill>
                </a:rPr>
                <a:t>check=2?</a:t>
              </a:r>
              <a:endParaRPr lang="en-US" altLang="hu-HU" sz="2400"/>
            </a:p>
          </p:txBody>
        </p:sp>
        <p:sp>
          <p:nvSpPr>
            <p:cNvPr id="9242" name="Text Box 36">
              <a:extLst>
                <a:ext uri="{FF2B5EF4-FFF2-40B4-BE49-F238E27FC236}">
                  <a16:creationId xmlns:a16="http://schemas.microsoft.com/office/drawing/2014/main" id="{F8F7382F-FDEA-4FA4-835E-C0C2922EE9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47" y="2089"/>
              <a:ext cx="133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hu-HU" sz="2400">
                  <a:solidFill>
                    <a:srgbClr val="008000"/>
                  </a:solidFill>
                </a:rPr>
                <a:t>output: &lt;2,x&gt;</a:t>
              </a:r>
              <a:endParaRPr lang="en-US" altLang="hu-HU" sz="2400"/>
            </a:p>
          </p:txBody>
        </p:sp>
        <p:sp>
          <p:nvSpPr>
            <p:cNvPr id="9243" name="Freeform 37">
              <a:extLst>
                <a:ext uri="{FF2B5EF4-FFF2-40B4-BE49-F238E27FC236}">
                  <a16:creationId xmlns:a16="http://schemas.microsoft.com/office/drawing/2014/main" id="{582619B2-5FFE-4288-9392-15CC3C7EDD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3" y="1462"/>
              <a:ext cx="699" cy="678"/>
            </a:xfrm>
            <a:custGeom>
              <a:avLst/>
              <a:gdLst>
                <a:gd name="T0" fmla="*/ 0 w 699"/>
                <a:gd name="T1" fmla="*/ 0 h 678"/>
                <a:gd name="T2" fmla="*/ 146 w 699"/>
                <a:gd name="T3" fmla="*/ 94 h 678"/>
                <a:gd name="T4" fmla="*/ 269 w 699"/>
                <a:gd name="T5" fmla="*/ 153 h 678"/>
                <a:gd name="T6" fmla="*/ 379 w 699"/>
                <a:gd name="T7" fmla="*/ 233 h 678"/>
                <a:gd name="T8" fmla="*/ 582 w 699"/>
                <a:gd name="T9" fmla="*/ 436 h 678"/>
                <a:gd name="T10" fmla="*/ 640 w 699"/>
                <a:gd name="T11" fmla="*/ 560 h 678"/>
                <a:gd name="T12" fmla="*/ 677 w 699"/>
                <a:gd name="T13" fmla="*/ 655 h 678"/>
                <a:gd name="T14" fmla="*/ 699 w 699"/>
                <a:gd name="T15" fmla="*/ 676 h 67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99"/>
                <a:gd name="T25" fmla="*/ 0 h 678"/>
                <a:gd name="T26" fmla="*/ 699 w 699"/>
                <a:gd name="T27" fmla="*/ 678 h 67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99" h="678">
                  <a:moveTo>
                    <a:pt x="0" y="0"/>
                  </a:moveTo>
                  <a:cubicBezTo>
                    <a:pt x="52" y="25"/>
                    <a:pt x="96" y="65"/>
                    <a:pt x="146" y="94"/>
                  </a:cubicBezTo>
                  <a:cubicBezTo>
                    <a:pt x="185" y="116"/>
                    <a:pt x="229" y="133"/>
                    <a:pt x="269" y="153"/>
                  </a:cubicBezTo>
                  <a:cubicBezTo>
                    <a:pt x="310" y="174"/>
                    <a:pt x="340" y="210"/>
                    <a:pt x="379" y="233"/>
                  </a:cubicBezTo>
                  <a:cubicBezTo>
                    <a:pt x="464" y="283"/>
                    <a:pt x="531" y="352"/>
                    <a:pt x="582" y="436"/>
                  </a:cubicBezTo>
                  <a:cubicBezTo>
                    <a:pt x="590" y="480"/>
                    <a:pt x="609" y="528"/>
                    <a:pt x="640" y="560"/>
                  </a:cubicBezTo>
                  <a:cubicBezTo>
                    <a:pt x="652" y="593"/>
                    <a:pt x="661" y="624"/>
                    <a:pt x="677" y="655"/>
                  </a:cubicBezTo>
                  <a:cubicBezTo>
                    <a:pt x="689" y="678"/>
                    <a:pt x="684" y="676"/>
                    <a:pt x="699" y="676"/>
                  </a:cubicBezTo>
                </a:path>
              </a:pathLst>
            </a:cu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9244" name="Freeform 38">
              <a:extLst>
                <a:ext uri="{FF2B5EF4-FFF2-40B4-BE49-F238E27FC236}">
                  <a16:creationId xmlns:a16="http://schemas.microsoft.com/office/drawing/2014/main" id="{E67FD97E-2629-4065-A624-91BFE3FA5E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0" y="1535"/>
              <a:ext cx="318" cy="611"/>
            </a:xfrm>
            <a:custGeom>
              <a:avLst/>
              <a:gdLst>
                <a:gd name="T0" fmla="*/ 318 w 318"/>
                <a:gd name="T1" fmla="*/ 0 h 611"/>
                <a:gd name="T2" fmla="*/ 49 w 318"/>
                <a:gd name="T3" fmla="*/ 43 h 611"/>
                <a:gd name="T4" fmla="*/ 5 w 318"/>
                <a:gd name="T5" fmla="*/ 131 h 611"/>
                <a:gd name="T6" fmla="*/ 78 w 318"/>
                <a:gd name="T7" fmla="*/ 385 h 611"/>
                <a:gd name="T8" fmla="*/ 165 w 318"/>
                <a:gd name="T9" fmla="*/ 516 h 611"/>
                <a:gd name="T10" fmla="*/ 165 w 318"/>
                <a:gd name="T11" fmla="*/ 611 h 6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18"/>
                <a:gd name="T19" fmla="*/ 0 h 611"/>
                <a:gd name="T20" fmla="*/ 318 w 318"/>
                <a:gd name="T21" fmla="*/ 611 h 61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18" h="611">
                  <a:moveTo>
                    <a:pt x="318" y="0"/>
                  </a:moveTo>
                  <a:cubicBezTo>
                    <a:pt x="227" y="14"/>
                    <a:pt x="139" y="21"/>
                    <a:pt x="49" y="43"/>
                  </a:cubicBezTo>
                  <a:cubicBezTo>
                    <a:pt x="18" y="64"/>
                    <a:pt x="13" y="95"/>
                    <a:pt x="5" y="131"/>
                  </a:cubicBezTo>
                  <a:cubicBezTo>
                    <a:pt x="10" y="249"/>
                    <a:pt x="0" y="307"/>
                    <a:pt x="78" y="385"/>
                  </a:cubicBezTo>
                  <a:cubicBezTo>
                    <a:pt x="96" y="422"/>
                    <a:pt x="161" y="481"/>
                    <a:pt x="165" y="516"/>
                  </a:cubicBezTo>
                  <a:cubicBezTo>
                    <a:pt x="169" y="547"/>
                    <a:pt x="165" y="579"/>
                    <a:pt x="165" y="611"/>
                  </a:cubicBezTo>
                </a:path>
              </a:pathLst>
            </a:cu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5">
            <a:extLst>
              <a:ext uri="{FF2B5EF4-FFF2-40B4-BE49-F238E27FC236}">
                <a16:creationId xmlns:a16="http://schemas.microsoft.com/office/drawing/2014/main" id="{788C7E48-3761-4FC2-AB0E-10CE2C9EE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C06D722-B10E-4983-9E42-9AC4D83F4740}" type="slidenum">
              <a:rPr lang="en-US" altLang="hu-HU" sz="1400"/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hu-HU" sz="1400"/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E8F4AFF3-321A-4263-96C1-618FC29BA4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7063" y="817563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altLang="hu-HU" sz="3600" u="sng"/>
              <a:t>Overview of Query Optimization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12521</TotalTime>
  <Words>1233</Words>
  <Application>Microsoft Office PowerPoint</Application>
  <PresentationFormat>Diavetítés a képernyőre (4:3 oldalarány)</PresentationFormat>
  <Paragraphs>227</Paragraphs>
  <Slides>23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23</vt:i4>
      </vt:variant>
    </vt:vector>
  </HeadingPairs>
  <TitlesOfParts>
    <vt:vector size="27" baseType="lpstr">
      <vt:lpstr>Symbol</vt:lpstr>
      <vt:lpstr>Tahoma</vt:lpstr>
      <vt:lpstr>Times New Roman</vt:lpstr>
      <vt:lpstr>Default Design</vt:lpstr>
      <vt:lpstr>Query Processing</vt:lpstr>
      <vt:lpstr> How do we execute query?</vt:lpstr>
      <vt:lpstr>Relational Algebra - can be used to        describe plans...</vt:lpstr>
      <vt:lpstr>Another idea:</vt:lpstr>
      <vt:lpstr>Plan III  </vt:lpstr>
      <vt:lpstr>PowerPoint-bemutató</vt:lpstr>
      <vt:lpstr>PowerPoint-bemutató</vt:lpstr>
      <vt:lpstr>PowerPoint-bemutató</vt:lpstr>
      <vt:lpstr>Overview of Query Optimization</vt:lpstr>
      <vt:lpstr>PowerPoint-bemutató</vt:lpstr>
      <vt:lpstr>Example:   SQL query</vt:lpstr>
      <vt:lpstr>PowerPoint-bemutató</vt:lpstr>
      <vt:lpstr>PowerPoint-bemutató</vt:lpstr>
      <vt:lpstr>PowerPoint-bemutató</vt:lpstr>
      <vt:lpstr>PowerPoint-bemutató</vt:lpstr>
      <vt:lpstr>Example:    Estimate Result Sizes</vt:lpstr>
      <vt:lpstr>Example:    One Physical Plan</vt:lpstr>
      <vt:lpstr>Example: Estimate costs</vt:lpstr>
      <vt:lpstr>Query Optimization </vt:lpstr>
      <vt:lpstr>Which are “good” transformations?</vt:lpstr>
      <vt:lpstr>Conventional wisdom:     do projects early</vt:lpstr>
      <vt:lpstr>Outline  -  Query Processing</vt:lpstr>
      <vt:lpstr> Estimating cost of query plan</vt:lpstr>
    </vt:vector>
  </TitlesOfParts>
  <Company>Stanford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 245: Database System Principles</dc:title>
  <dc:creator>Siroker</dc:creator>
  <cp:lastModifiedBy>Tibor</cp:lastModifiedBy>
  <cp:revision>153</cp:revision>
  <cp:lastPrinted>2001-02-01T17:43:24Z</cp:lastPrinted>
  <dcterms:created xsi:type="dcterms:W3CDTF">1999-07-13T19:55:20Z</dcterms:created>
  <dcterms:modified xsi:type="dcterms:W3CDTF">2020-10-16T22:09:07Z</dcterms:modified>
</cp:coreProperties>
</file>