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86" r:id="rId2"/>
    <p:sldId id="263" r:id="rId3"/>
    <p:sldId id="264" r:id="rId4"/>
    <p:sldId id="291" r:id="rId5"/>
    <p:sldId id="267" r:id="rId6"/>
    <p:sldId id="287" r:id="rId7"/>
    <p:sldId id="288" r:id="rId8"/>
    <p:sldId id="293" r:id="rId9"/>
    <p:sldId id="294" r:id="rId10"/>
    <p:sldId id="292" r:id="rId11"/>
    <p:sldId id="290" r:id="rId12"/>
    <p:sldId id="289" r:id="rId13"/>
  </p:sldIdLst>
  <p:sldSz cx="9144000" cy="6858000" type="screen4x3"/>
  <p:notesSz cx="6858000" cy="9144000"/>
  <p:defaultTextStyle>
    <a:defPPr>
      <a:defRPr lang="hu-H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7823" autoAdjust="0"/>
  </p:normalViewPr>
  <p:slideViewPr>
    <p:cSldViewPr>
      <p:cViewPr varScale="1">
        <p:scale>
          <a:sx n="86" d="100"/>
          <a:sy n="86" d="100"/>
        </p:scale>
        <p:origin x="135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hu-HU"/>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hu-HU"/>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hu-HU"/>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49F0A0C-872B-4B39-A0D3-D6CC3C1DE83A}" type="slidenum">
              <a:rPr lang="hu-HU" altLang="hu-HU"/>
              <a:pPr/>
              <a:t>‹#›</a:t>
            </a:fld>
            <a:endParaRPr lang="hu-HU" altLang="hu-HU"/>
          </a:p>
        </p:txBody>
      </p:sp>
    </p:spTree>
    <p:extLst>
      <p:ext uri="{BB962C8B-B14F-4D97-AF65-F5344CB8AC3E}">
        <p14:creationId xmlns:p14="http://schemas.microsoft.com/office/powerpoint/2010/main" val="5472091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3EFBBF2-062E-425D-BF71-FAEFE0D03126}" type="slidenum">
              <a:rPr lang="hu-HU" altLang="hu-HU"/>
              <a:pPr>
                <a:spcBef>
                  <a:spcPct val="0"/>
                </a:spcBef>
              </a:pPr>
              <a:t>1</a:t>
            </a:fld>
            <a:endParaRPr lang="hu-HU" altLang="hu-HU"/>
          </a:p>
        </p:txBody>
      </p:sp>
      <p:sp>
        <p:nvSpPr>
          <p:cNvPr id="15363" name="Rectangle 2"/>
          <p:cNvSpPr>
            <a:spLocks noGrp="1" noRot="1" noChangeAspect="1" noChangeArrowheads="1" noTextEdit="1"/>
          </p:cNvSpPr>
          <p:nvPr>
            <p:ph type="sldImg"/>
          </p:nvPr>
        </p:nvSpPr>
        <p:spPr>
          <a:xfrm>
            <a:off x="457200" y="457200"/>
            <a:ext cx="5945188" cy="4459288"/>
          </a:xfrm>
          <a:ln/>
        </p:spPr>
      </p:sp>
      <p:sp>
        <p:nvSpPr>
          <p:cNvPr id="15364"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endParaRPr lang="en-US" altLang="hu-HU"/>
          </a:p>
        </p:txBody>
      </p:sp>
    </p:spTree>
    <p:extLst>
      <p:ext uri="{BB962C8B-B14F-4D97-AF65-F5344CB8AC3E}">
        <p14:creationId xmlns:p14="http://schemas.microsoft.com/office/powerpoint/2010/main" val="1888847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12DAB3-A947-4AEB-B8B2-E9641E52DFED}" type="slidenum">
              <a:rPr lang="hu-HU" altLang="hu-HU"/>
              <a:pPr>
                <a:spcBef>
                  <a:spcPct val="0"/>
                </a:spcBef>
              </a:pPr>
              <a:t>10</a:t>
            </a:fld>
            <a:endParaRPr lang="hu-HU" altLang="hu-HU"/>
          </a:p>
        </p:txBody>
      </p:sp>
      <p:sp>
        <p:nvSpPr>
          <p:cNvPr id="24579" name="Rectangle 2"/>
          <p:cNvSpPr>
            <a:spLocks noGrp="1" noRot="1" noChangeAspect="1" noChangeArrowheads="1" noTextEdit="1"/>
          </p:cNvSpPr>
          <p:nvPr>
            <p:ph type="sldImg"/>
          </p:nvPr>
        </p:nvSpPr>
        <p:spPr>
          <a:xfrm>
            <a:off x="457200" y="457200"/>
            <a:ext cx="5943600" cy="4457700"/>
          </a:xfrm>
          <a:ln/>
        </p:spPr>
      </p:sp>
      <p:sp>
        <p:nvSpPr>
          <p:cNvPr id="24580"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Database Block: Contents</a:t>
            </a:r>
            <a:endParaRPr lang="en-US" altLang="hu-HU" b="1"/>
          </a:p>
          <a:p>
            <a:pPr marL="114300" lvl="1" defTabSz="457200" eaLnBrk="1" hangingPunct="1"/>
            <a:r>
              <a:rPr lang="en-US" altLang="hu-HU"/>
              <a:t>Oracle data blocks contain the following:</a:t>
            </a:r>
            <a:endParaRPr lang="en-US" altLang="hu-HU" b="1"/>
          </a:p>
          <a:p>
            <a:pPr marL="457200" lvl="2" indent="-228600" defTabSz="457200" eaLnBrk="1" hangingPunct="1"/>
            <a:r>
              <a:rPr lang="en-US" altLang="hu-HU" b="1"/>
              <a:t>Block header:</a:t>
            </a:r>
            <a:r>
              <a:rPr lang="en-US" altLang="hu-HU"/>
              <a:t> The block header contains the segment type (such as table or index), data block address, table directory, row directory, and transaction slots of size 23 bytes each, which are used when modifications are made to rows in the block. The block header grows downward from the top.</a:t>
            </a:r>
            <a:endParaRPr lang="en-US" altLang="hu-HU" b="1"/>
          </a:p>
          <a:p>
            <a:pPr marL="457200" lvl="2" indent="-228600" defTabSz="457200" eaLnBrk="1" hangingPunct="1"/>
            <a:r>
              <a:rPr lang="en-US" altLang="hu-HU" b="1"/>
              <a:t>Row data:</a:t>
            </a:r>
            <a:r>
              <a:rPr lang="en-US" altLang="hu-HU"/>
              <a:t> This is the actual data for the rows in the block. Row data space grows upward from the bottom.</a:t>
            </a:r>
            <a:endParaRPr lang="en-US" altLang="hu-HU" b="1"/>
          </a:p>
          <a:p>
            <a:pPr marL="457200" lvl="2" indent="-228600" defTabSz="457200" eaLnBrk="1" hangingPunct="1"/>
            <a:r>
              <a:rPr lang="en-US" altLang="hu-HU" b="1"/>
              <a:t>Free space:</a:t>
            </a:r>
            <a:r>
              <a:rPr lang="en-US" altLang="hu-HU"/>
              <a:t> Free space is in the middle of the block. This enables the header and the row data space to grow when necessary. Row data takes up free space as new rows are inserted or columns of existing rows are updated with larger values. The examples of events that cause header growth are when the row directory needs more row entries or more transaction slots are required than initially configured. Initially, the free space in a block is contiguous. However, deletions and updates may fragment the free space in the block. The free space in the block is coalesced by the Oracle server when necessary.</a:t>
            </a:r>
          </a:p>
        </p:txBody>
      </p:sp>
    </p:spTree>
    <p:extLst>
      <p:ext uri="{BB962C8B-B14F-4D97-AF65-F5344CB8AC3E}">
        <p14:creationId xmlns:p14="http://schemas.microsoft.com/office/powerpoint/2010/main" val="1689017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EA2F6F9-AB3F-4B55-A6FE-9B80E1DF080E}" type="slidenum">
              <a:rPr lang="en-US" altLang="hu-HU">
                <a:ea typeface="MS PGothic" panose="020B0600070205080204" pitchFamily="34" charset="-128"/>
              </a:rPr>
              <a:pPr/>
              <a:t>11</a:t>
            </a:fld>
            <a:endParaRPr lang="en-US" altLang="hu-HU">
              <a:ea typeface="MS PGothic" panose="020B0600070205080204" pitchFamily="34" charset="-128"/>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hu-HU"/>
          </a:p>
        </p:txBody>
      </p:sp>
    </p:spTree>
    <p:extLst>
      <p:ext uri="{BB962C8B-B14F-4D97-AF65-F5344CB8AC3E}">
        <p14:creationId xmlns:p14="http://schemas.microsoft.com/office/powerpoint/2010/main" val="4207937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6AE5C12-1DF1-45D9-B6FD-4E70ED08DCB7}" type="slidenum">
              <a:rPr lang="en-US" altLang="hu-HU">
                <a:ea typeface="MS PGothic" panose="020B0600070205080204" pitchFamily="34" charset="-128"/>
              </a:rPr>
              <a:pPr/>
              <a:t>12</a:t>
            </a:fld>
            <a:endParaRPr lang="en-US" altLang="hu-HU">
              <a:ea typeface="MS PGothic" panose="020B0600070205080204" pitchFamily="34" charset="-128"/>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hu-HU"/>
              <a:t>Where are the number of fields and data types stored?</a:t>
            </a:r>
          </a:p>
          <a:p>
            <a:pPr eaLnBrk="1" hangingPunct="1"/>
            <a:r>
              <a:rPr lang="en-US" altLang="hu-HU"/>
              <a:t>Record that grows moves subsequent fields</a:t>
            </a:r>
          </a:p>
          <a:p>
            <a:pPr eaLnBrk="1" hangingPunct="1"/>
            <a:endParaRPr lang="en-US" altLang="hu-HU"/>
          </a:p>
        </p:txBody>
      </p:sp>
    </p:spTree>
    <p:extLst>
      <p:ext uri="{BB962C8B-B14F-4D97-AF65-F5344CB8AC3E}">
        <p14:creationId xmlns:p14="http://schemas.microsoft.com/office/powerpoint/2010/main" val="3104083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4CCFC4B-BCCD-4FD0-AA45-A8D37FDA77BB}" type="slidenum">
              <a:rPr lang="hu-HU" altLang="hu-HU"/>
              <a:pPr>
                <a:spcBef>
                  <a:spcPct val="0"/>
                </a:spcBef>
              </a:pPr>
              <a:t>2</a:t>
            </a:fld>
            <a:endParaRPr lang="hu-HU" altLang="hu-HU"/>
          </a:p>
        </p:txBody>
      </p:sp>
      <p:sp>
        <p:nvSpPr>
          <p:cNvPr id="16387" name="Rectangle 2"/>
          <p:cNvSpPr>
            <a:spLocks noGrp="1" noRot="1" noChangeAspect="1" noChangeArrowheads="1" noTextEdit="1"/>
          </p:cNvSpPr>
          <p:nvPr>
            <p:ph type="sldImg"/>
          </p:nvPr>
        </p:nvSpPr>
        <p:spPr>
          <a:xfrm>
            <a:off x="457200" y="457200"/>
            <a:ext cx="5945188" cy="4459288"/>
          </a:xfrm>
          <a:ln/>
        </p:spPr>
      </p:sp>
      <p:sp>
        <p:nvSpPr>
          <p:cNvPr id="16388"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Tablespaces and Data Files</a:t>
            </a:r>
          </a:p>
          <a:p>
            <a:pPr marL="114300" lvl="1" defTabSz="457200" eaLnBrk="1" hangingPunct="1"/>
            <a:r>
              <a:rPr lang="en-US" altLang="hu-HU"/>
              <a:t>A database is divided into logical storage units called tablespaces, which can be used to group related logical structures together. Each database is logically divided into one or more tablespaces. One or more data files are explicitly created for each tablespace to physically store the data of all logical structures in a tablespace.</a:t>
            </a:r>
          </a:p>
          <a:p>
            <a:pPr marL="114300" lvl="1" defTabSz="457200" eaLnBrk="1" hangingPunct="1"/>
            <a:r>
              <a:rPr lang="en-US" altLang="hu-HU" b="1"/>
              <a:t>Note:</a:t>
            </a:r>
            <a:r>
              <a:rPr lang="en-US" altLang="hu-HU"/>
              <a:t> You can also create the bigfile tablespaces, which are tablespaces with a single but very large (up to 4 billion data blocks) data file. The traditional smallfile tablespaces (which are the default) can contain multiple data files, but the files cannot be as large. For more information about the bigfile tablespaces, see the </a:t>
            </a:r>
            <a:r>
              <a:rPr lang="en-US" altLang="hu-HU" i="1"/>
              <a:t>Database Administrator’s Guide</a:t>
            </a:r>
            <a:r>
              <a:rPr lang="en-US" altLang="hu-HU"/>
              <a:t>.</a:t>
            </a:r>
          </a:p>
        </p:txBody>
      </p:sp>
    </p:spTree>
    <p:extLst>
      <p:ext uri="{BB962C8B-B14F-4D97-AF65-F5344CB8AC3E}">
        <p14:creationId xmlns:p14="http://schemas.microsoft.com/office/powerpoint/2010/main" val="2569601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40C6F5A-6C39-4B48-A83D-7CA8C168FD84}" type="slidenum">
              <a:rPr lang="hu-HU" altLang="hu-HU"/>
              <a:pPr>
                <a:spcBef>
                  <a:spcPct val="0"/>
                </a:spcBef>
              </a:pPr>
              <a:t>3</a:t>
            </a:fld>
            <a:endParaRPr lang="hu-HU" altLang="hu-HU"/>
          </a:p>
        </p:txBody>
      </p:sp>
      <p:sp>
        <p:nvSpPr>
          <p:cNvPr id="17411" name="Rectangle 2"/>
          <p:cNvSpPr>
            <a:spLocks noGrp="1" noRot="1" noChangeAspect="1" noChangeArrowheads="1" noTextEdit="1"/>
          </p:cNvSpPr>
          <p:nvPr>
            <p:ph type="sldImg"/>
          </p:nvPr>
        </p:nvSpPr>
        <p:spPr>
          <a:xfrm>
            <a:off x="457200" y="457200"/>
            <a:ext cx="5945188" cy="4459288"/>
          </a:xfrm>
          <a:ln/>
        </p:spPr>
      </p:sp>
      <p:sp>
        <p:nvSpPr>
          <p:cNvPr id="17412"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Segments, Extents, and Blocks</a:t>
            </a:r>
          </a:p>
          <a:p>
            <a:pPr marL="114300" lvl="1" defTabSz="457200" eaLnBrk="1" hangingPunct="1"/>
            <a:r>
              <a:rPr lang="en-US" altLang="hu-HU"/>
              <a:t>Database objects, such as tables and indexes, are stored as segments in tablespaces. Each segment contains one or more extents. An extent consists of contiguous data blocks, which means that each extent can exist only in one data file. Data blocks are the smallest unit of I/O in the database.</a:t>
            </a:r>
          </a:p>
          <a:p>
            <a:pPr marL="114300" lvl="1" defTabSz="457200" eaLnBrk="1" hangingPunct="1"/>
            <a:r>
              <a:rPr lang="en-US" altLang="hu-HU"/>
              <a:t>When the database requests a set of data blocks from the operating system (OS), the OS maps this to an actual file system or disk block on the storage device. Because of this, you need not know the physical address of any of the data in your database. This also means that a data file can be striped or mirrored on several disks.</a:t>
            </a:r>
          </a:p>
          <a:p>
            <a:pPr marL="114300" lvl="1" defTabSz="457200" eaLnBrk="1" hangingPunct="1"/>
            <a:r>
              <a:rPr lang="en-US" altLang="hu-HU"/>
              <a:t>The size of the data block can be set at the time of the creation of the database. The default size of 8 KB is adequate for most databases. If your database supports a data warehouse application that has large tables and indexes, then a larger block size may be beneficial. </a:t>
            </a:r>
          </a:p>
          <a:p>
            <a:pPr marL="114300" lvl="1" defTabSz="457200" eaLnBrk="1" hangingPunct="1"/>
            <a:r>
              <a:rPr lang="en-US" altLang="hu-HU"/>
              <a:t>If your database supports a transactional application where reads and writes are random, then specifying a smaller block size may be beneficial. The maximum block size depends on your OS. The minimum Oracle block size is 2 KB and should rarely (if ever) be used.</a:t>
            </a:r>
          </a:p>
          <a:p>
            <a:pPr marL="114300" lvl="1" defTabSz="457200" eaLnBrk="1" hangingPunct="1"/>
            <a:r>
              <a:rPr lang="en-US" altLang="hu-HU"/>
              <a:t>You can have tablespaces with different block sizes. However, this should be used only for transportable tablespaces. For details, see the </a:t>
            </a:r>
            <a:r>
              <a:rPr lang="en-US" altLang="hu-HU" i="1"/>
              <a:t>Database Administrator’s Guide</a:t>
            </a:r>
            <a:r>
              <a:rPr lang="en-US" altLang="hu-HU"/>
              <a:t>.</a:t>
            </a:r>
          </a:p>
        </p:txBody>
      </p:sp>
    </p:spTree>
    <p:extLst>
      <p:ext uri="{BB962C8B-B14F-4D97-AF65-F5344CB8AC3E}">
        <p14:creationId xmlns:p14="http://schemas.microsoft.com/office/powerpoint/2010/main" val="3614366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23DF34-7E20-4EE0-B83E-46945610728B}" type="slidenum">
              <a:rPr lang="hu-HU" altLang="hu-HU"/>
              <a:pPr>
                <a:spcBef>
                  <a:spcPct val="0"/>
                </a:spcBef>
              </a:pPr>
              <a:t>4</a:t>
            </a:fld>
            <a:endParaRPr lang="hu-HU" altLang="hu-HU"/>
          </a:p>
        </p:txBody>
      </p:sp>
      <p:sp>
        <p:nvSpPr>
          <p:cNvPr id="18435" name="Rectangle 2"/>
          <p:cNvSpPr>
            <a:spLocks noGrp="1" noRot="1" noChangeAspect="1" noChangeArrowheads="1" noTextEdit="1"/>
          </p:cNvSpPr>
          <p:nvPr>
            <p:ph type="sldImg"/>
          </p:nvPr>
        </p:nvSpPr>
        <p:spPr>
          <a:xfrm>
            <a:off x="457200" y="457200"/>
            <a:ext cx="5945188" cy="4459288"/>
          </a:xfrm>
          <a:ln/>
        </p:spPr>
      </p:sp>
      <p:sp>
        <p:nvSpPr>
          <p:cNvPr id="18436"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fr-FR" altLang="hu-HU"/>
              <a:t>Logical and Physical Database Structures</a:t>
            </a:r>
          </a:p>
          <a:p>
            <a:pPr marL="114300" lvl="1" defTabSz="457200" eaLnBrk="1" hangingPunct="1"/>
            <a:r>
              <a:rPr lang="en-US" altLang="hu-HU"/>
              <a:t>An Oracle database is a collection of data that is treated as a unit. The general purpose of a database is to store and retrieve related information. The database has logical structures and physical structures. </a:t>
            </a:r>
          </a:p>
          <a:p>
            <a:pPr marL="114300" lvl="1" defTabSz="457200" eaLnBrk="1" hangingPunct="1"/>
            <a:r>
              <a:rPr lang="en-US" altLang="hu-HU" b="1"/>
              <a:t>Tablespaces</a:t>
            </a:r>
          </a:p>
          <a:p>
            <a:pPr marL="114300" lvl="1" defTabSz="457200" eaLnBrk="1" hangingPunct="1"/>
            <a:r>
              <a:rPr lang="en-US" altLang="hu-HU"/>
              <a:t>A database is divided into logical storage units called tablespaces, which group related logical structures together. For example, tablespaces commonly group all of an application’s objects to simplify some administrative operations. You may have a tablespace for application data and an additional one for application indexes.</a:t>
            </a:r>
          </a:p>
          <a:p>
            <a:pPr marL="114300" lvl="1" defTabSz="457200" eaLnBrk="1" hangingPunct="1"/>
            <a:r>
              <a:rPr lang="en-US" altLang="hu-HU" b="1"/>
              <a:t>Databases, Tablespaces, and Data Files</a:t>
            </a:r>
          </a:p>
          <a:p>
            <a:pPr marL="114300" lvl="1" defTabSz="457200" eaLnBrk="1" hangingPunct="1"/>
            <a:r>
              <a:rPr lang="en-US" altLang="hu-HU"/>
              <a:t>The relationship among databases, tablespaces, and data files is illustrated in the slide. Each database is logically divided into one or more tablespaces. One or more data files are explicitly created for each tablespace to physically store the data of all logical structures in a tablespace. If it is a </a:t>
            </a:r>
            <a:r>
              <a:rPr lang="en-US" altLang="hu-HU">
                <a:latin typeface="Courier New" panose="02070309020205020404" pitchFamily="49" charset="0"/>
              </a:rPr>
              <a:t>TEMPORARY</a:t>
            </a:r>
            <a:r>
              <a:rPr lang="en-US" altLang="hu-HU"/>
              <a:t> tablespace, instead of a data file, then the tablespace has a temporary file.</a:t>
            </a:r>
          </a:p>
        </p:txBody>
      </p:sp>
    </p:spTree>
    <p:extLst>
      <p:ext uri="{BB962C8B-B14F-4D97-AF65-F5344CB8AC3E}">
        <p14:creationId xmlns:p14="http://schemas.microsoft.com/office/powerpoint/2010/main" val="3786966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B821B79-5F53-4A9C-A448-FA884BB73AD6}" type="slidenum">
              <a:rPr lang="hu-HU" altLang="hu-HU"/>
              <a:pPr>
                <a:spcBef>
                  <a:spcPct val="0"/>
                </a:spcBef>
              </a:pPr>
              <a:t>5</a:t>
            </a:fld>
            <a:endParaRPr lang="hu-HU" altLang="hu-HU"/>
          </a:p>
        </p:txBody>
      </p:sp>
      <p:sp>
        <p:nvSpPr>
          <p:cNvPr id="19459" name="Rectangle 2"/>
          <p:cNvSpPr>
            <a:spLocks noGrp="1" noRot="1" noChangeAspect="1" noChangeArrowheads="1" noTextEdit="1"/>
          </p:cNvSpPr>
          <p:nvPr>
            <p:ph type="sldImg"/>
          </p:nvPr>
        </p:nvSpPr>
        <p:spPr>
          <a:xfrm>
            <a:off x="457200" y="457200"/>
            <a:ext cx="5943600" cy="4457700"/>
          </a:xfrm>
          <a:ln/>
        </p:spPr>
      </p:sp>
      <p:sp>
        <p:nvSpPr>
          <p:cNvPr id="19460" name="Rectangle 3"/>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How Table Data Is Stored</a:t>
            </a:r>
          </a:p>
          <a:p>
            <a:pPr marL="114300" lvl="1" defTabSz="457200" eaLnBrk="1" hangingPunct="1"/>
            <a:r>
              <a:rPr lang="en-US" altLang="hu-HU"/>
              <a:t>When a table is created, a segment is created to hold its data. A tablespace contains a collection of segments. Logically, a table contains rows of column values. A row is ultimately stored in a database block in the form of a row piece. It is called a row piece because under some circumstances the entire row may not be stored in one place. This happens when an inserted row is too large to fit into a single block or when an update causes an existing row to outgrow its current space.</a:t>
            </a:r>
          </a:p>
        </p:txBody>
      </p:sp>
    </p:spTree>
    <p:extLst>
      <p:ext uri="{BB962C8B-B14F-4D97-AF65-F5344CB8AC3E}">
        <p14:creationId xmlns:p14="http://schemas.microsoft.com/office/powerpoint/2010/main" val="377779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37061A6-F249-469A-BA55-A25D7BA7A461}" type="slidenum">
              <a:rPr lang="hu-HU" altLang="hu-HU"/>
              <a:pPr>
                <a:spcBef>
                  <a:spcPct val="0"/>
                </a:spcBef>
              </a:pPr>
              <a:t>6</a:t>
            </a:fld>
            <a:endParaRPr lang="hu-HU" altLang="hu-HU"/>
          </a:p>
        </p:txBody>
      </p:sp>
      <p:sp>
        <p:nvSpPr>
          <p:cNvPr id="20483" name="Rectangle 2"/>
          <p:cNvSpPr>
            <a:spLocks noGrp="1" noRot="1" noChangeAspect="1" noChangeArrowheads="1" noTextEdit="1"/>
          </p:cNvSpPr>
          <p:nvPr>
            <p:ph type="sldImg"/>
          </p:nvPr>
        </p:nvSpPr>
        <p:spPr>
          <a:xfrm>
            <a:off x="457200" y="457200"/>
            <a:ext cx="5945188" cy="4459288"/>
          </a:xfrm>
          <a:ln/>
        </p:spPr>
      </p:sp>
      <p:sp>
        <p:nvSpPr>
          <p:cNvPr id="20484"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endParaRPr lang="en-US" altLang="hu-HU"/>
          </a:p>
        </p:txBody>
      </p:sp>
    </p:spTree>
    <p:extLst>
      <p:ext uri="{BB962C8B-B14F-4D97-AF65-F5344CB8AC3E}">
        <p14:creationId xmlns:p14="http://schemas.microsoft.com/office/powerpoint/2010/main" val="1666093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A61B9DF-FE35-4863-83E1-999756973897}" type="slidenum">
              <a:rPr lang="hu-HU" altLang="hu-HU"/>
              <a:pPr>
                <a:spcBef>
                  <a:spcPct val="0"/>
                </a:spcBef>
              </a:pPr>
              <a:t>7</a:t>
            </a:fld>
            <a:endParaRPr lang="hu-HU" altLang="hu-HU"/>
          </a:p>
        </p:txBody>
      </p:sp>
      <p:sp>
        <p:nvSpPr>
          <p:cNvPr id="21507" name="Rectangle 2"/>
          <p:cNvSpPr>
            <a:spLocks noGrp="1" noRot="1" noChangeAspect="1" noChangeArrowheads="1" noTextEdit="1"/>
          </p:cNvSpPr>
          <p:nvPr>
            <p:ph type="sldImg"/>
          </p:nvPr>
        </p:nvSpPr>
        <p:spPr>
          <a:xfrm>
            <a:off x="457200" y="457200"/>
            <a:ext cx="5945188" cy="4459288"/>
          </a:xfrm>
          <a:ln/>
        </p:spPr>
      </p:sp>
      <p:sp>
        <p:nvSpPr>
          <p:cNvPr id="21508"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endParaRPr lang="en-US" altLang="hu-HU"/>
          </a:p>
        </p:txBody>
      </p:sp>
    </p:spTree>
    <p:extLst>
      <p:ext uri="{BB962C8B-B14F-4D97-AF65-F5344CB8AC3E}">
        <p14:creationId xmlns:p14="http://schemas.microsoft.com/office/powerpoint/2010/main" val="1711796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EC7198E-CF45-4632-A18C-EC991C68CF3C}" type="slidenum">
              <a:rPr lang="hu-HU" altLang="hu-HU"/>
              <a:pPr>
                <a:spcBef>
                  <a:spcPct val="0"/>
                </a:spcBef>
              </a:pPr>
              <a:t>8</a:t>
            </a:fld>
            <a:endParaRPr lang="hu-HU" altLang="hu-HU"/>
          </a:p>
        </p:txBody>
      </p:sp>
      <p:sp>
        <p:nvSpPr>
          <p:cNvPr id="22531" name="Rectangle 2"/>
          <p:cNvSpPr>
            <a:spLocks noGrp="1" noRot="1" noChangeAspect="1" noChangeArrowheads="1" noTextEdit="1"/>
          </p:cNvSpPr>
          <p:nvPr>
            <p:ph type="sldImg"/>
          </p:nvPr>
        </p:nvSpPr>
        <p:spPr>
          <a:xfrm>
            <a:off x="457200" y="457200"/>
            <a:ext cx="5945188" cy="4459288"/>
          </a:xfrm>
          <a:ln/>
        </p:spPr>
      </p:sp>
      <p:sp>
        <p:nvSpPr>
          <p:cNvPr id="22532"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endParaRPr lang="en-US" altLang="hu-HU"/>
          </a:p>
        </p:txBody>
      </p:sp>
    </p:spTree>
    <p:extLst>
      <p:ext uri="{BB962C8B-B14F-4D97-AF65-F5344CB8AC3E}">
        <p14:creationId xmlns:p14="http://schemas.microsoft.com/office/powerpoint/2010/main" val="292485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107D77-0B3B-49D7-B5D6-161D7E68A39D}" type="slidenum">
              <a:rPr lang="hu-HU" altLang="hu-HU"/>
              <a:pPr>
                <a:spcBef>
                  <a:spcPct val="0"/>
                </a:spcBef>
              </a:pPr>
              <a:t>9</a:t>
            </a:fld>
            <a:endParaRPr lang="hu-HU" altLang="hu-HU"/>
          </a:p>
        </p:txBody>
      </p:sp>
      <p:sp>
        <p:nvSpPr>
          <p:cNvPr id="23555" name="Rectangle 2"/>
          <p:cNvSpPr>
            <a:spLocks noGrp="1" noRot="1" noChangeAspect="1" noChangeArrowheads="1" noTextEdit="1"/>
          </p:cNvSpPr>
          <p:nvPr>
            <p:ph type="sldImg"/>
          </p:nvPr>
        </p:nvSpPr>
        <p:spPr>
          <a:xfrm>
            <a:off x="457200" y="457200"/>
            <a:ext cx="5945188" cy="4459288"/>
          </a:xfrm>
          <a:ln/>
        </p:spPr>
      </p:sp>
      <p:sp>
        <p:nvSpPr>
          <p:cNvPr id="23556" name="Rectangle 3"/>
          <p:cNvSpPr>
            <a:spLocks noGrp="1" noChangeArrowheads="1"/>
          </p:cNvSpPr>
          <p:nvPr>
            <p:ph type="body" idx="1"/>
          </p:nvPr>
        </p:nvSpPr>
        <p:spPr>
          <a:xfrm>
            <a:off x="571500" y="5143500"/>
            <a:ext cx="5715000" cy="3414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endParaRPr lang="en-US" altLang="hu-HU"/>
          </a:p>
        </p:txBody>
      </p:sp>
    </p:spTree>
    <p:extLst>
      <p:ext uri="{BB962C8B-B14F-4D97-AF65-F5344CB8AC3E}">
        <p14:creationId xmlns:p14="http://schemas.microsoft.com/office/powerpoint/2010/main" val="2524624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4C87FF0A-C1AF-4F21-A220-A3AACED93586}" type="slidenum">
              <a:rPr lang="hu-HU" altLang="hu-HU"/>
              <a:pPr/>
              <a:t>‹#›</a:t>
            </a:fld>
            <a:endParaRPr lang="hu-HU" altLang="hu-HU"/>
          </a:p>
        </p:txBody>
      </p:sp>
    </p:spTree>
    <p:extLst>
      <p:ext uri="{BB962C8B-B14F-4D97-AF65-F5344CB8AC3E}">
        <p14:creationId xmlns:p14="http://schemas.microsoft.com/office/powerpoint/2010/main" val="87321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D390AB92-EF7C-48D5-AB36-BC2968C219A1}" type="slidenum">
              <a:rPr lang="hu-HU" altLang="hu-HU"/>
              <a:pPr/>
              <a:t>‹#›</a:t>
            </a:fld>
            <a:endParaRPr lang="hu-HU" altLang="hu-HU"/>
          </a:p>
        </p:txBody>
      </p:sp>
    </p:spTree>
    <p:extLst>
      <p:ext uri="{BB962C8B-B14F-4D97-AF65-F5344CB8AC3E}">
        <p14:creationId xmlns:p14="http://schemas.microsoft.com/office/powerpoint/2010/main" val="3560316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3F694A70-1B50-4EC4-B4FA-ACB07DAD2763}" type="slidenum">
              <a:rPr lang="hu-HU" altLang="hu-HU"/>
              <a:pPr/>
              <a:t>‹#›</a:t>
            </a:fld>
            <a:endParaRPr lang="hu-HU" altLang="hu-HU"/>
          </a:p>
        </p:txBody>
      </p:sp>
    </p:spTree>
    <p:extLst>
      <p:ext uri="{BB962C8B-B14F-4D97-AF65-F5344CB8AC3E}">
        <p14:creationId xmlns:p14="http://schemas.microsoft.com/office/powerpoint/2010/main" val="280644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C47EE0D1-583F-452F-8A04-CC4A8A9EDF67}" type="slidenum">
              <a:rPr lang="hu-HU" altLang="hu-HU"/>
              <a:pPr/>
              <a:t>‹#›</a:t>
            </a:fld>
            <a:endParaRPr lang="hu-HU" altLang="hu-HU"/>
          </a:p>
        </p:txBody>
      </p:sp>
    </p:spTree>
    <p:extLst>
      <p:ext uri="{BB962C8B-B14F-4D97-AF65-F5344CB8AC3E}">
        <p14:creationId xmlns:p14="http://schemas.microsoft.com/office/powerpoint/2010/main" val="682957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p:cNvSpPr>
            <a:spLocks noGrp="1" noChangeArrowheads="1"/>
          </p:cNvSpPr>
          <p:nvPr>
            <p:ph type="dt" sz="half" idx="10"/>
          </p:nvPr>
        </p:nvSpPr>
        <p:spPr>
          <a:ln/>
        </p:spPr>
        <p:txBody>
          <a:bodyPr/>
          <a:lstStyle>
            <a:lvl1pPr>
              <a:defRPr/>
            </a:lvl1pPr>
          </a:lstStyle>
          <a:p>
            <a:pPr>
              <a:defRPr/>
            </a:pPr>
            <a:endParaRPr lang="hu-HU"/>
          </a:p>
        </p:txBody>
      </p:sp>
      <p:sp>
        <p:nvSpPr>
          <p:cNvPr id="5" name="Rectangle 5"/>
          <p:cNvSpPr>
            <a:spLocks noGrp="1" noChangeArrowheads="1"/>
          </p:cNvSpPr>
          <p:nvPr>
            <p:ph type="ftr" sz="quarter" idx="11"/>
          </p:nvPr>
        </p:nvSpPr>
        <p:spPr>
          <a:ln/>
        </p:spPr>
        <p:txBody>
          <a:bodyPr/>
          <a:lstStyle>
            <a:lvl1pPr>
              <a:defRPr/>
            </a:lvl1pPr>
          </a:lstStyle>
          <a:p>
            <a:pPr>
              <a:defRPr/>
            </a:pPr>
            <a:endParaRPr lang="hu-HU"/>
          </a:p>
        </p:txBody>
      </p:sp>
      <p:sp>
        <p:nvSpPr>
          <p:cNvPr id="6" name="Rectangle 6"/>
          <p:cNvSpPr>
            <a:spLocks noGrp="1" noChangeArrowheads="1"/>
          </p:cNvSpPr>
          <p:nvPr>
            <p:ph type="sldNum" sz="quarter" idx="12"/>
          </p:nvPr>
        </p:nvSpPr>
        <p:spPr>
          <a:ln/>
        </p:spPr>
        <p:txBody>
          <a:bodyPr/>
          <a:lstStyle>
            <a:lvl1pPr>
              <a:defRPr/>
            </a:lvl1pPr>
          </a:lstStyle>
          <a:p>
            <a:fld id="{2E436059-28E2-4E85-AF18-0E7A5BE0C397}" type="slidenum">
              <a:rPr lang="hu-HU" altLang="hu-HU"/>
              <a:pPr/>
              <a:t>‹#›</a:t>
            </a:fld>
            <a:endParaRPr lang="hu-HU" altLang="hu-HU"/>
          </a:p>
        </p:txBody>
      </p:sp>
    </p:spTree>
    <p:extLst>
      <p:ext uri="{BB962C8B-B14F-4D97-AF65-F5344CB8AC3E}">
        <p14:creationId xmlns:p14="http://schemas.microsoft.com/office/powerpoint/2010/main" val="56114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2AA8291D-6F5E-4E96-8253-6ACD3394B883}" type="slidenum">
              <a:rPr lang="hu-HU" altLang="hu-HU"/>
              <a:pPr/>
              <a:t>‹#›</a:t>
            </a:fld>
            <a:endParaRPr lang="hu-HU" altLang="hu-HU"/>
          </a:p>
        </p:txBody>
      </p:sp>
    </p:spTree>
    <p:extLst>
      <p:ext uri="{BB962C8B-B14F-4D97-AF65-F5344CB8AC3E}">
        <p14:creationId xmlns:p14="http://schemas.microsoft.com/office/powerpoint/2010/main" val="2400570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p:cNvSpPr>
            <a:spLocks noGrp="1" noChangeArrowheads="1"/>
          </p:cNvSpPr>
          <p:nvPr>
            <p:ph type="dt" sz="half" idx="10"/>
          </p:nvPr>
        </p:nvSpPr>
        <p:spPr>
          <a:ln/>
        </p:spPr>
        <p:txBody>
          <a:bodyPr/>
          <a:lstStyle>
            <a:lvl1pPr>
              <a:defRPr/>
            </a:lvl1pPr>
          </a:lstStyle>
          <a:p>
            <a:pPr>
              <a:defRPr/>
            </a:pPr>
            <a:endParaRPr lang="hu-HU"/>
          </a:p>
        </p:txBody>
      </p:sp>
      <p:sp>
        <p:nvSpPr>
          <p:cNvPr id="8" name="Rectangle 5"/>
          <p:cNvSpPr>
            <a:spLocks noGrp="1" noChangeArrowheads="1"/>
          </p:cNvSpPr>
          <p:nvPr>
            <p:ph type="ftr" sz="quarter" idx="11"/>
          </p:nvPr>
        </p:nvSpPr>
        <p:spPr>
          <a:ln/>
        </p:spPr>
        <p:txBody>
          <a:bodyPr/>
          <a:lstStyle>
            <a:lvl1pPr>
              <a:defRPr/>
            </a:lvl1pPr>
          </a:lstStyle>
          <a:p>
            <a:pPr>
              <a:defRPr/>
            </a:pPr>
            <a:endParaRPr lang="hu-HU"/>
          </a:p>
        </p:txBody>
      </p:sp>
      <p:sp>
        <p:nvSpPr>
          <p:cNvPr id="9" name="Rectangle 6"/>
          <p:cNvSpPr>
            <a:spLocks noGrp="1" noChangeArrowheads="1"/>
          </p:cNvSpPr>
          <p:nvPr>
            <p:ph type="sldNum" sz="quarter" idx="12"/>
          </p:nvPr>
        </p:nvSpPr>
        <p:spPr>
          <a:ln/>
        </p:spPr>
        <p:txBody>
          <a:bodyPr/>
          <a:lstStyle>
            <a:lvl1pPr>
              <a:defRPr/>
            </a:lvl1pPr>
          </a:lstStyle>
          <a:p>
            <a:fld id="{160ABCFB-F763-4F4D-A27B-D52AC86AB1E9}" type="slidenum">
              <a:rPr lang="hu-HU" altLang="hu-HU"/>
              <a:pPr/>
              <a:t>‹#›</a:t>
            </a:fld>
            <a:endParaRPr lang="hu-HU" altLang="hu-HU"/>
          </a:p>
        </p:txBody>
      </p:sp>
    </p:spTree>
    <p:extLst>
      <p:ext uri="{BB962C8B-B14F-4D97-AF65-F5344CB8AC3E}">
        <p14:creationId xmlns:p14="http://schemas.microsoft.com/office/powerpoint/2010/main" val="35303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p:cNvSpPr>
            <a:spLocks noGrp="1" noChangeArrowheads="1"/>
          </p:cNvSpPr>
          <p:nvPr>
            <p:ph type="dt" sz="half" idx="10"/>
          </p:nvPr>
        </p:nvSpPr>
        <p:spPr>
          <a:ln/>
        </p:spPr>
        <p:txBody>
          <a:bodyPr/>
          <a:lstStyle>
            <a:lvl1pPr>
              <a:defRPr/>
            </a:lvl1pPr>
          </a:lstStyle>
          <a:p>
            <a:pPr>
              <a:defRPr/>
            </a:pPr>
            <a:endParaRPr lang="hu-HU"/>
          </a:p>
        </p:txBody>
      </p:sp>
      <p:sp>
        <p:nvSpPr>
          <p:cNvPr id="4" name="Rectangle 5"/>
          <p:cNvSpPr>
            <a:spLocks noGrp="1" noChangeArrowheads="1"/>
          </p:cNvSpPr>
          <p:nvPr>
            <p:ph type="ftr" sz="quarter" idx="11"/>
          </p:nvPr>
        </p:nvSpPr>
        <p:spPr>
          <a:ln/>
        </p:spPr>
        <p:txBody>
          <a:bodyPr/>
          <a:lstStyle>
            <a:lvl1pPr>
              <a:defRPr/>
            </a:lvl1pPr>
          </a:lstStyle>
          <a:p>
            <a:pPr>
              <a:defRPr/>
            </a:pPr>
            <a:endParaRPr lang="hu-HU"/>
          </a:p>
        </p:txBody>
      </p:sp>
      <p:sp>
        <p:nvSpPr>
          <p:cNvPr id="5" name="Rectangle 6"/>
          <p:cNvSpPr>
            <a:spLocks noGrp="1" noChangeArrowheads="1"/>
          </p:cNvSpPr>
          <p:nvPr>
            <p:ph type="sldNum" sz="quarter" idx="12"/>
          </p:nvPr>
        </p:nvSpPr>
        <p:spPr>
          <a:ln/>
        </p:spPr>
        <p:txBody>
          <a:bodyPr/>
          <a:lstStyle>
            <a:lvl1pPr>
              <a:defRPr/>
            </a:lvl1pPr>
          </a:lstStyle>
          <a:p>
            <a:fld id="{C5410DA9-B059-4455-A18B-F8F3E4829F1F}" type="slidenum">
              <a:rPr lang="hu-HU" altLang="hu-HU"/>
              <a:pPr/>
              <a:t>‹#›</a:t>
            </a:fld>
            <a:endParaRPr lang="hu-HU" altLang="hu-HU"/>
          </a:p>
        </p:txBody>
      </p:sp>
    </p:spTree>
    <p:extLst>
      <p:ext uri="{BB962C8B-B14F-4D97-AF65-F5344CB8AC3E}">
        <p14:creationId xmlns:p14="http://schemas.microsoft.com/office/powerpoint/2010/main" val="3816925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u-HU"/>
          </a:p>
        </p:txBody>
      </p:sp>
      <p:sp>
        <p:nvSpPr>
          <p:cNvPr id="3" name="Rectangle 5"/>
          <p:cNvSpPr>
            <a:spLocks noGrp="1" noChangeArrowheads="1"/>
          </p:cNvSpPr>
          <p:nvPr>
            <p:ph type="ftr" sz="quarter" idx="11"/>
          </p:nvPr>
        </p:nvSpPr>
        <p:spPr>
          <a:ln/>
        </p:spPr>
        <p:txBody>
          <a:bodyPr/>
          <a:lstStyle>
            <a:lvl1pPr>
              <a:defRPr/>
            </a:lvl1pPr>
          </a:lstStyle>
          <a:p>
            <a:pPr>
              <a:defRPr/>
            </a:pPr>
            <a:endParaRPr lang="hu-HU"/>
          </a:p>
        </p:txBody>
      </p:sp>
      <p:sp>
        <p:nvSpPr>
          <p:cNvPr id="4" name="Rectangle 6"/>
          <p:cNvSpPr>
            <a:spLocks noGrp="1" noChangeArrowheads="1"/>
          </p:cNvSpPr>
          <p:nvPr>
            <p:ph type="sldNum" sz="quarter" idx="12"/>
          </p:nvPr>
        </p:nvSpPr>
        <p:spPr>
          <a:ln/>
        </p:spPr>
        <p:txBody>
          <a:bodyPr/>
          <a:lstStyle>
            <a:lvl1pPr>
              <a:defRPr/>
            </a:lvl1pPr>
          </a:lstStyle>
          <a:p>
            <a:fld id="{33355063-08EC-4839-8078-2892536C239B}" type="slidenum">
              <a:rPr lang="hu-HU" altLang="hu-HU"/>
              <a:pPr/>
              <a:t>‹#›</a:t>
            </a:fld>
            <a:endParaRPr lang="hu-HU" altLang="hu-HU"/>
          </a:p>
        </p:txBody>
      </p:sp>
    </p:spTree>
    <p:extLst>
      <p:ext uri="{BB962C8B-B14F-4D97-AF65-F5344CB8AC3E}">
        <p14:creationId xmlns:p14="http://schemas.microsoft.com/office/powerpoint/2010/main" val="914519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2E35B0AD-CF61-4897-9185-901A695979EC}" type="slidenum">
              <a:rPr lang="hu-HU" altLang="hu-HU"/>
              <a:pPr/>
              <a:t>‹#›</a:t>
            </a:fld>
            <a:endParaRPr lang="hu-HU" altLang="hu-HU"/>
          </a:p>
        </p:txBody>
      </p:sp>
    </p:spTree>
    <p:extLst>
      <p:ext uri="{BB962C8B-B14F-4D97-AF65-F5344CB8AC3E}">
        <p14:creationId xmlns:p14="http://schemas.microsoft.com/office/powerpoint/2010/main" val="45061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p:cNvSpPr>
            <a:spLocks noGrp="1" noChangeArrowheads="1"/>
          </p:cNvSpPr>
          <p:nvPr>
            <p:ph type="dt" sz="half" idx="10"/>
          </p:nvPr>
        </p:nvSpPr>
        <p:spPr>
          <a:ln/>
        </p:spPr>
        <p:txBody>
          <a:bodyPr/>
          <a:lstStyle>
            <a:lvl1pPr>
              <a:defRPr/>
            </a:lvl1pPr>
          </a:lstStyle>
          <a:p>
            <a:pPr>
              <a:defRPr/>
            </a:pPr>
            <a:endParaRPr lang="hu-HU"/>
          </a:p>
        </p:txBody>
      </p:sp>
      <p:sp>
        <p:nvSpPr>
          <p:cNvPr id="6" name="Rectangle 5"/>
          <p:cNvSpPr>
            <a:spLocks noGrp="1" noChangeArrowheads="1"/>
          </p:cNvSpPr>
          <p:nvPr>
            <p:ph type="ftr" sz="quarter" idx="11"/>
          </p:nvPr>
        </p:nvSpPr>
        <p:spPr>
          <a:ln/>
        </p:spPr>
        <p:txBody>
          <a:bodyPr/>
          <a:lstStyle>
            <a:lvl1pPr>
              <a:defRPr/>
            </a:lvl1pPr>
          </a:lstStyle>
          <a:p>
            <a:pPr>
              <a:defRPr/>
            </a:pPr>
            <a:endParaRPr lang="hu-HU"/>
          </a:p>
        </p:txBody>
      </p:sp>
      <p:sp>
        <p:nvSpPr>
          <p:cNvPr id="7" name="Rectangle 6"/>
          <p:cNvSpPr>
            <a:spLocks noGrp="1" noChangeArrowheads="1"/>
          </p:cNvSpPr>
          <p:nvPr>
            <p:ph type="sldNum" sz="quarter" idx="12"/>
          </p:nvPr>
        </p:nvSpPr>
        <p:spPr>
          <a:ln/>
        </p:spPr>
        <p:txBody>
          <a:bodyPr/>
          <a:lstStyle>
            <a:lvl1pPr>
              <a:defRPr/>
            </a:lvl1pPr>
          </a:lstStyle>
          <a:p>
            <a:fld id="{16F45EC2-609C-4447-8616-73698FA5D887}" type="slidenum">
              <a:rPr lang="hu-HU" altLang="hu-HU"/>
              <a:pPr/>
              <a:t>‹#›</a:t>
            </a:fld>
            <a:endParaRPr lang="hu-HU" altLang="hu-HU"/>
          </a:p>
        </p:txBody>
      </p:sp>
    </p:spTree>
    <p:extLst>
      <p:ext uri="{BB962C8B-B14F-4D97-AF65-F5344CB8AC3E}">
        <p14:creationId xmlns:p14="http://schemas.microsoft.com/office/powerpoint/2010/main" val="262032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a:t>Mintacím szerkesztése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u-HU" altLang="hu-HU"/>
              <a:t>Mintaszöveg szerkesztése</a:t>
            </a:r>
          </a:p>
          <a:p>
            <a:pPr lvl="1"/>
            <a:r>
              <a:rPr lang="hu-HU" altLang="hu-HU"/>
              <a:t>Második szint</a:t>
            </a:r>
          </a:p>
          <a:p>
            <a:pPr lvl="2"/>
            <a:r>
              <a:rPr lang="hu-HU" altLang="hu-HU"/>
              <a:t>Harmadik szint</a:t>
            </a:r>
          </a:p>
          <a:p>
            <a:pPr lvl="3"/>
            <a:r>
              <a:rPr lang="hu-HU" altLang="hu-HU"/>
              <a:t>Negyedik szint</a:t>
            </a:r>
          </a:p>
          <a:p>
            <a:pPr lvl="4"/>
            <a:r>
              <a:rPr lang="hu-HU" altLang="hu-HU"/>
              <a:t>Ötödik szint</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hu-H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hu-H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6F2B7580-45BD-4024-8489-BB39EF846C09}" type="slidenum">
              <a:rPr lang="hu-HU" altLang="hu-HU"/>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defTabSz="228600" eaLnBrk="1" hangingPunct="1"/>
            <a:r>
              <a:rPr lang="hu-HU" altLang="hu-HU"/>
              <a:t>Egy lekérdezés végrehajtása</a:t>
            </a:r>
            <a:endParaRPr lang="en-US" altLang="hu-HU"/>
          </a:p>
        </p:txBody>
      </p:sp>
      <p:sp>
        <p:nvSpPr>
          <p:cNvPr id="2051" name="Rectangle 3"/>
          <p:cNvSpPr>
            <a:spLocks noGrp="1" noChangeArrowheads="1"/>
          </p:cNvSpPr>
          <p:nvPr>
            <p:ph type="body" idx="1"/>
          </p:nvPr>
        </p:nvSpPr>
        <p:spPr bwMode="gray">
          <a:xfrm>
            <a:off x="863600" y="1816100"/>
            <a:ext cx="7366000" cy="3413125"/>
          </a:xfrm>
        </p:spPr>
        <p:txBody>
          <a:bodyPr/>
          <a:lstStyle/>
          <a:p>
            <a:pPr marL="0" indent="0" defTabSz="228600" eaLnBrk="1" hangingPunct="1"/>
            <a:r>
              <a:rPr lang="hu-HU" altLang="hu-HU" sz="2400"/>
              <a:t>SELECT o1 FROM T1 WHERE o2 = …</a:t>
            </a:r>
          </a:p>
          <a:p>
            <a:pPr marL="0" indent="0" defTabSz="228600" eaLnBrk="1" hangingPunct="1">
              <a:buFontTx/>
              <a:buNone/>
            </a:pPr>
            <a:endParaRPr lang="hu-HU" altLang="hu-HU" sz="2400"/>
          </a:p>
          <a:p>
            <a:pPr marL="0" indent="0" defTabSz="228600" eaLnBrk="1" hangingPunct="1">
              <a:buFontTx/>
              <a:buNone/>
            </a:pPr>
            <a:r>
              <a:rPr lang="hu-HU" altLang="hu-HU" sz="2400"/>
              <a:t>Hogyan jutnak el a megfelelő sorokból a mező értékei a klienshez?</a:t>
            </a:r>
          </a:p>
          <a:p>
            <a:pPr marL="0" indent="0" defTabSz="228600" eaLnBrk="1" hangingPunct="1">
              <a:buFontTx/>
              <a:buNone/>
            </a:pPr>
            <a:endParaRPr lang="hu-HU" altLang="hu-HU" sz="240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defTabSz="228600" eaLnBrk="1" hangingPunct="1"/>
            <a:r>
              <a:rPr lang="hu-HU" altLang="hu-HU"/>
              <a:t>Az adatblokkok tartalma</a:t>
            </a:r>
            <a:endParaRPr lang="en-US" altLang="hu-HU"/>
          </a:p>
        </p:txBody>
      </p:sp>
      <p:sp>
        <p:nvSpPr>
          <p:cNvPr id="11267" name="Rectangle 3"/>
          <p:cNvSpPr>
            <a:spLocks noChangeArrowheads="1"/>
          </p:cNvSpPr>
          <p:nvPr/>
        </p:nvSpPr>
        <p:spPr bwMode="auto">
          <a:xfrm>
            <a:off x="6223000" y="2370138"/>
            <a:ext cx="16764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Block header</a:t>
            </a:r>
          </a:p>
        </p:txBody>
      </p:sp>
      <p:sp>
        <p:nvSpPr>
          <p:cNvPr id="11268" name="Rectangle 4"/>
          <p:cNvSpPr>
            <a:spLocks noChangeArrowheads="1"/>
          </p:cNvSpPr>
          <p:nvPr/>
        </p:nvSpPr>
        <p:spPr bwMode="auto">
          <a:xfrm>
            <a:off x="6223000" y="3025775"/>
            <a:ext cx="15398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Free space</a:t>
            </a:r>
          </a:p>
        </p:txBody>
      </p:sp>
      <p:sp>
        <p:nvSpPr>
          <p:cNvPr id="11269" name="Rectangle 5"/>
          <p:cNvSpPr>
            <a:spLocks noChangeArrowheads="1"/>
          </p:cNvSpPr>
          <p:nvPr/>
        </p:nvSpPr>
        <p:spPr bwMode="auto">
          <a:xfrm>
            <a:off x="6223000" y="4703763"/>
            <a:ext cx="12684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Row data</a:t>
            </a:r>
          </a:p>
        </p:txBody>
      </p:sp>
      <p:sp>
        <p:nvSpPr>
          <p:cNvPr id="11270" name="Line 6"/>
          <p:cNvSpPr>
            <a:spLocks noChangeShapeType="1"/>
          </p:cNvSpPr>
          <p:nvPr/>
        </p:nvSpPr>
        <p:spPr bwMode="auto">
          <a:xfrm>
            <a:off x="5003800" y="3208338"/>
            <a:ext cx="1158875"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71" name="Line 7"/>
          <p:cNvSpPr>
            <a:spLocks noChangeShapeType="1"/>
          </p:cNvSpPr>
          <p:nvPr/>
        </p:nvSpPr>
        <p:spPr bwMode="gray">
          <a:xfrm>
            <a:off x="2613025" y="2451100"/>
            <a:ext cx="0" cy="981075"/>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72" name="Line 8"/>
          <p:cNvSpPr>
            <a:spLocks noChangeShapeType="1"/>
          </p:cNvSpPr>
          <p:nvPr/>
        </p:nvSpPr>
        <p:spPr bwMode="gray">
          <a:xfrm>
            <a:off x="4908550" y="2727325"/>
            <a:ext cx="0" cy="942975"/>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73" name="Freeform 9"/>
          <p:cNvSpPr>
            <a:spLocks/>
          </p:cNvSpPr>
          <p:nvPr/>
        </p:nvSpPr>
        <p:spPr bwMode="gray">
          <a:xfrm>
            <a:off x="3629025" y="3678238"/>
            <a:ext cx="1314450" cy="2349500"/>
          </a:xfrm>
          <a:custGeom>
            <a:avLst/>
            <a:gdLst>
              <a:gd name="T0" fmla="*/ 2147483647 w 828"/>
              <a:gd name="T1" fmla="*/ 0 h 1480"/>
              <a:gd name="T2" fmla="*/ 2147483647 w 828"/>
              <a:gd name="T3" fmla="*/ 2147483647 h 1480"/>
              <a:gd name="T4" fmla="*/ 0 w 828"/>
              <a:gd name="T5" fmla="*/ 2147483647 h 1480"/>
              <a:gd name="T6" fmla="*/ 0 w 828"/>
              <a:gd name="T7" fmla="*/ 2147483647 h 1480"/>
              <a:gd name="T8" fmla="*/ 2147483647 w 828"/>
              <a:gd name="T9" fmla="*/ 0 h 1480"/>
              <a:gd name="T10" fmla="*/ 0 60000 65536"/>
              <a:gd name="T11" fmla="*/ 0 60000 65536"/>
              <a:gd name="T12" fmla="*/ 0 60000 65536"/>
              <a:gd name="T13" fmla="*/ 0 60000 65536"/>
              <a:gd name="T14" fmla="*/ 0 60000 65536"/>
              <a:gd name="T15" fmla="*/ 0 w 828"/>
              <a:gd name="T16" fmla="*/ 0 h 1480"/>
              <a:gd name="T17" fmla="*/ 828 w 828"/>
              <a:gd name="T18" fmla="*/ 1480 h 1480"/>
            </a:gdLst>
            <a:ahLst/>
            <a:cxnLst>
              <a:cxn ang="T10">
                <a:pos x="T0" y="T1"/>
              </a:cxn>
              <a:cxn ang="T11">
                <a:pos x="T2" y="T3"/>
              </a:cxn>
              <a:cxn ang="T12">
                <a:pos x="T4" y="T5"/>
              </a:cxn>
              <a:cxn ang="T13">
                <a:pos x="T6" y="T7"/>
              </a:cxn>
              <a:cxn ang="T14">
                <a:pos x="T8" y="T9"/>
              </a:cxn>
            </a:cxnLst>
            <a:rect l="T15" t="T16" r="T17" b="T18"/>
            <a:pathLst>
              <a:path w="828" h="1480">
                <a:moveTo>
                  <a:pt x="827" y="0"/>
                </a:moveTo>
                <a:lnTo>
                  <a:pt x="827" y="1259"/>
                </a:lnTo>
                <a:lnTo>
                  <a:pt x="0" y="1479"/>
                </a:lnTo>
                <a:lnTo>
                  <a:pt x="0" y="219"/>
                </a:lnTo>
                <a:lnTo>
                  <a:pt x="827" y="0"/>
                </a:lnTo>
              </a:path>
            </a:pathLst>
          </a:custGeom>
          <a:solidFill>
            <a:srgbClr val="CC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74" name="Freeform 10"/>
          <p:cNvSpPr>
            <a:spLocks/>
          </p:cNvSpPr>
          <p:nvPr/>
        </p:nvSpPr>
        <p:spPr bwMode="gray">
          <a:xfrm>
            <a:off x="3629025" y="3678238"/>
            <a:ext cx="1314450" cy="2349500"/>
          </a:xfrm>
          <a:custGeom>
            <a:avLst/>
            <a:gdLst>
              <a:gd name="T0" fmla="*/ 2147483647 w 828"/>
              <a:gd name="T1" fmla="*/ 0 h 1480"/>
              <a:gd name="T2" fmla="*/ 2147483647 w 828"/>
              <a:gd name="T3" fmla="*/ 2147483647 h 1480"/>
              <a:gd name="T4" fmla="*/ 0 w 828"/>
              <a:gd name="T5" fmla="*/ 2147483647 h 1480"/>
              <a:gd name="T6" fmla="*/ 0 w 828"/>
              <a:gd name="T7" fmla="*/ 2147483647 h 1480"/>
              <a:gd name="T8" fmla="*/ 2147483647 w 828"/>
              <a:gd name="T9" fmla="*/ 0 h 1480"/>
              <a:gd name="T10" fmla="*/ 0 60000 65536"/>
              <a:gd name="T11" fmla="*/ 0 60000 65536"/>
              <a:gd name="T12" fmla="*/ 0 60000 65536"/>
              <a:gd name="T13" fmla="*/ 0 60000 65536"/>
              <a:gd name="T14" fmla="*/ 0 60000 65536"/>
              <a:gd name="T15" fmla="*/ 0 w 828"/>
              <a:gd name="T16" fmla="*/ 0 h 1480"/>
              <a:gd name="T17" fmla="*/ 828 w 828"/>
              <a:gd name="T18" fmla="*/ 1480 h 1480"/>
            </a:gdLst>
            <a:ahLst/>
            <a:cxnLst>
              <a:cxn ang="T10">
                <a:pos x="T0" y="T1"/>
              </a:cxn>
              <a:cxn ang="T11">
                <a:pos x="T2" y="T3"/>
              </a:cxn>
              <a:cxn ang="T12">
                <a:pos x="T4" y="T5"/>
              </a:cxn>
              <a:cxn ang="T13">
                <a:pos x="T6" y="T7"/>
              </a:cxn>
              <a:cxn ang="T14">
                <a:pos x="T8" y="T9"/>
              </a:cxn>
            </a:cxnLst>
            <a:rect l="T15" t="T16" r="T17" b="T18"/>
            <a:pathLst>
              <a:path w="828" h="1480">
                <a:moveTo>
                  <a:pt x="827" y="0"/>
                </a:moveTo>
                <a:lnTo>
                  <a:pt x="827" y="1259"/>
                </a:lnTo>
                <a:lnTo>
                  <a:pt x="0" y="1479"/>
                </a:lnTo>
                <a:lnTo>
                  <a:pt x="0" y="219"/>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75" name="Freeform 11"/>
          <p:cNvSpPr>
            <a:spLocks/>
          </p:cNvSpPr>
          <p:nvPr/>
        </p:nvSpPr>
        <p:spPr bwMode="gray">
          <a:xfrm>
            <a:off x="2581275" y="3421063"/>
            <a:ext cx="1049338" cy="2606675"/>
          </a:xfrm>
          <a:custGeom>
            <a:avLst/>
            <a:gdLst>
              <a:gd name="T0" fmla="*/ 0 w 661"/>
              <a:gd name="T1" fmla="*/ 0 h 1642"/>
              <a:gd name="T2" fmla="*/ 0 w 661"/>
              <a:gd name="T3" fmla="*/ 2147483647 h 1642"/>
              <a:gd name="T4" fmla="*/ 2147483647 w 661"/>
              <a:gd name="T5" fmla="*/ 2147483647 h 1642"/>
              <a:gd name="T6" fmla="*/ 2147483647 w 661"/>
              <a:gd name="T7" fmla="*/ 2147483647 h 1642"/>
              <a:gd name="T8" fmla="*/ 0 w 661"/>
              <a:gd name="T9" fmla="*/ 0 h 1642"/>
              <a:gd name="T10" fmla="*/ 0 60000 65536"/>
              <a:gd name="T11" fmla="*/ 0 60000 65536"/>
              <a:gd name="T12" fmla="*/ 0 60000 65536"/>
              <a:gd name="T13" fmla="*/ 0 60000 65536"/>
              <a:gd name="T14" fmla="*/ 0 60000 65536"/>
              <a:gd name="T15" fmla="*/ 0 w 661"/>
              <a:gd name="T16" fmla="*/ 0 h 1642"/>
              <a:gd name="T17" fmla="*/ 661 w 661"/>
              <a:gd name="T18" fmla="*/ 1642 h 1642"/>
            </a:gdLst>
            <a:ahLst/>
            <a:cxnLst>
              <a:cxn ang="T10">
                <a:pos x="T0" y="T1"/>
              </a:cxn>
              <a:cxn ang="T11">
                <a:pos x="T2" y="T3"/>
              </a:cxn>
              <a:cxn ang="T12">
                <a:pos x="T4" y="T5"/>
              </a:cxn>
              <a:cxn ang="T13">
                <a:pos x="T6" y="T7"/>
              </a:cxn>
              <a:cxn ang="T14">
                <a:pos x="T8" y="T9"/>
              </a:cxn>
            </a:cxnLst>
            <a:rect l="T15" t="T16" r="T17" b="T18"/>
            <a:pathLst>
              <a:path w="661" h="1642">
                <a:moveTo>
                  <a:pt x="0" y="0"/>
                </a:moveTo>
                <a:lnTo>
                  <a:pt x="0" y="1259"/>
                </a:lnTo>
                <a:lnTo>
                  <a:pt x="660" y="1641"/>
                </a:lnTo>
                <a:lnTo>
                  <a:pt x="660" y="381"/>
                </a:lnTo>
                <a:lnTo>
                  <a:pt x="0" y="0"/>
                </a:lnTo>
              </a:path>
            </a:pathLst>
          </a:custGeom>
          <a:solidFill>
            <a:srgbClr val="99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76" name="Freeform 12"/>
          <p:cNvSpPr>
            <a:spLocks/>
          </p:cNvSpPr>
          <p:nvPr/>
        </p:nvSpPr>
        <p:spPr bwMode="gray">
          <a:xfrm>
            <a:off x="2581275" y="3421063"/>
            <a:ext cx="1049338" cy="2606675"/>
          </a:xfrm>
          <a:custGeom>
            <a:avLst/>
            <a:gdLst>
              <a:gd name="T0" fmla="*/ 0 w 661"/>
              <a:gd name="T1" fmla="*/ 0 h 1642"/>
              <a:gd name="T2" fmla="*/ 0 w 661"/>
              <a:gd name="T3" fmla="*/ 2147483647 h 1642"/>
              <a:gd name="T4" fmla="*/ 2147483647 w 661"/>
              <a:gd name="T5" fmla="*/ 2147483647 h 1642"/>
              <a:gd name="T6" fmla="*/ 2147483647 w 661"/>
              <a:gd name="T7" fmla="*/ 2147483647 h 1642"/>
              <a:gd name="T8" fmla="*/ 0 w 661"/>
              <a:gd name="T9" fmla="*/ 0 h 1642"/>
              <a:gd name="T10" fmla="*/ 0 60000 65536"/>
              <a:gd name="T11" fmla="*/ 0 60000 65536"/>
              <a:gd name="T12" fmla="*/ 0 60000 65536"/>
              <a:gd name="T13" fmla="*/ 0 60000 65536"/>
              <a:gd name="T14" fmla="*/ 0 60000 65536"/>
              <a:gd name="T15" fmla="*/ 0 w 661"/>
              <a:gd name="T16" fmla="*/ 0 h 1642"/>
              <a:gd name="T17" fmla="*/ 661 w 661"/>
              <a:gd name="T18" fmla="*/ 1642 h 1642"/>
            </a:gdLst>
            <a:ahLst/>
            <a:cxnLst>
              <a:cxn ang="T10">
                <a:pos x="T0" y="T1"/>
              </a:cxn>
              <a:cxn ang="T11">
                <a:pos x="T2" y="T3"/>
              </a:cxn>
              <a:cxn ang="T12">
                <a:pos x="T4" y="T5"/>
              </a:cxn>
              <a:cxn ang="T13">
                <a:pos x="T6" y="T7"/>
              </a:cxn>
              <a:cxn ang="T14">
                <a:pos x="T8" y="T9"/>
              </a:cxn>
            </a:cxnLst>
            <a:rect l="T15" t="T16" r="T17" b="T18"/>
            <a:pathLst>
              <a:path w="661" h="1642">
                <a:moveTo>
                  <a:pt x="0" y="0"/>
                </a:moveTo>
                <a:lnTo>
                  <a:pt x="0" y="1259"/>
                </a:lnTo>
                <a:lnTo>
                  <a:pt x="660" y="1641"/>
                </a:lnTo>
                <a:lnTo>
                  <a:pt x="660" y="38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77" name="Freeform 13"/>
          <p:cNvSpPr>
            <a:spLocks/>
          </p:cNvSpPr>
          <p:nvPr/>
        </p:nvSpPr>
        <p:spPr bwMode="gray">
          <a:xfrm>
            <a:off x="2581275" y="3071813"/>
            <a:ext cx="2362200" cy="955675"/>
          </a:xfrm>
          <a:custGeom>
            <a:avLst/>
            <a:gdLst>
              <a:gd name="T0" fmla="*/ 0 w 1488"/>
              <a:gd name="T1" fmla="*/ 2147483647 h 602"/>
              <a:gd name="T2" fmla="*/ 2147483647 w 1488"/>
              <a:gd name="T3" fmla="*/ 0 h 602"/>
              <a:gd name="T4" fmla="*/ 2147483647 w 1488"/>
              <a:gd name="T5" fmla="*/ 2147483647 h 602"/>
              <a:gd name="T6" fmla="*/ 2147483647 w 1488"/>
              <a:gd name="T7" fmla="*/ 2147483647 h 602"/>
              <a:gd name="T8" fmla="*/ 0 w 1488"/>
              <a:gd name="T9" fmla="*/ 2147483647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0" y="220"/>
                </a:moveTo>
                <a:lnTo>
                  <a:pt x="827" y="0"/>
                </a:lnTo>
                <a:lnTo>
                  <a:pt x="1487" y="382"/>
                </a:lnTo>
                <a:lnTo>
                  <a:pt x="660" y="601"/>
                </a:lnTo>
                <a:lnTo>
                  <a:pt x="0" y="220"/>
                </a:lnTo>
              </a:path>
            </a:pathLst>
          </a:custGeom>
          <a:solidFill>
            <a:srgbClr val="CC99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78" name="Freeform 14"/>
          <p:cNvSpPr>
            <a:spLocks/>
          </p:cNvSpPr>
          <p:nvPr/>
        </p:nvSpPr>
        <p:spPr bwMode="gray">
          <a:xfrm>
            <a:off x="2581275" y="3071813"/>
            <a:ext cx="2362200" cy="955675"/>
          </a:xfrm>
          <a:custGeom>
            <a:avLst/>
            <a:gdLst>
              <a:gd name="T0" fmla="*/ 0 w 1488"/>
              <a:gd name="T1" fmla="*/ 2147483647 h 602"/>
              <a:gd name="T2" fmla="*/ 2147483647 w 1488"/>
              <a:gd name="T3" fmla="*/ 0 h 602"/>
              <a:gd name="T4" fmla="*/ 2147483647 w 1488"/>
              <a:gd name="T5" fmla="*/ 2147483647 h 602"/>
              <a:gd name="T6" fmla="*/ 2147483647 w 1488"/>
              <a:gd name="T7" fmla="*/ 2147483647 h 602"/>
              <a:gd name="T8" fmla="*/ 0 w 1488"/>
              <a:gd name="T9" fmla="*/ 2147483647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0" y="220"/>
                </a:moveTo>
                <a:lnTo>
                  <a:pt x="827" y="0"/>
                </a:lnTo>
                <a:lnTo>
                  <a:pt x="1487" y="382"/>
                </a:lnTo>
                <a:lnTo>
                  <a:pt x="660" y="601"/>
                </a:lnTo>
                <a:lnTo>
                  <a:pt x="0" y="22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79" name="Line 15"/>
          <p:cNvSpPr>
            <a:spLocks noChangeShapeType="1"/>
          </p:cNvSpPr>
          <p:nvPr/>
        </p:nvSpPr>
        <p:spPr bwMode="gray">
          <a:xfrm>
            <a:off x="3632200" y="3051175"/>
            <a:ext cx="0" cy="976313"/>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0" name="Line 16"/>
          <p:cNvSpPr>
            <a:spLocks noChangeShapeType="1"/>
          </p:cNvSpPr>
          <p:nvPr/>
        </p:nvSpPr>
        <p:spPr bwMode="gray">
          <a:xfrm>
            <a:off x="3894138" y="2400300"/>
            <a:ext cx="0" cy="688975"/>
          </a:xfrm>
          <a:prstGeom prst="line">
            <a:avLst/>
          </a:prstGeom>
          <a:noFill/>
          <a:ln w="127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1" name="Line 17"/>
          <p:cNvSpPr>
            <a:spLocks noChangeShapeType="1"/>
          </p:cNvSpPr>
          <p:nvPr/>
        </p:nvSpPr>
        <p:spPr bwMode="gray">
          <a:xfrm>
            <a:off x="3894138" y="2400300"/>
            <a:ext cx="0" cy="688975"/>
          </a:xfrm>
          <a:prstGeom prst="line">
            <a:avLst/>
          </a:prstGeom>
          <a:noFill/>
          <a:ln w="381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82" name="Freeform 18"/>
          <p:cNvSpPr>
            <a:spLocks/>
          </p:cNvSpPr>
          <p:nvPr/>
        </p:nvSpPr>
        <p:spPr bwMode="gray">
          <a:xfrm>
            <a:off x="2581275" y="2117725"/>
            <a:ext cx="2362200" cy="955675"/>
          </a:xfrm>
          <a:custGeom>
            <a:avLst/>
            <a:gdLst>
              <a:gd name="T0" fmla="*/ 2147483647 w 1488"/>
              <a:gd name="T1" fmla="*/ 0 h 602"/>
              <a:gd name="T2" fmla="*/ 2147483647 w 1488"/>
              <a:gd name="T3" fmla="*/ 2147483647 h 602"/>
              <a:gd name="T4" fmla="*/ 2147483647 w 1488"/>
              <a:gd name="T5" fmla="*/ 2147483647 h 602"/>
              <a:gd name="T6" fmla="*/ 0 w 1488"/>
              <a:gd name="T7" fmla="*/ 2147483647 h 602"/>
              <a:gd name="T8" fmla="*/ 2147483647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0"/>
                </a:lnTo>
                <a:lnTo>
                  <a:pt x="827" y="0"/>
                </a:lnTo>
              </a:path>
            </a:pathLst>
          </a:custGeom>
          <a:solidFill>
            <a:srgbClr val="FFFF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83" name="Freeform 19"/>
          <p:cNvSpPr>
            <a:spLocks/>
          </p:cNvSpPr>
          <p:nvPr/>
        </p:nvSpPr>
        <p:spPr bwMode="gray">
          <a:xfrm>
            <a:off x="2581275" y="2117725"/>
            <a:ext cx="2362200" cy="955675"/>
          </a:xfrm>
          <a:custGeom>
            <a:avLst/>
            <a:gdLst>
              <a:gd name="T0" fmla="*/ 2147483647 w 1488"/>
              <a:gd name="T1" fmla="*/ 0 h 602"/>
              <a:gd name="T2" fmla="*/ 2147483647 w 1488"/>
              <a:gd name="T3" fmla="*/ 2147483647 h 602"/>
              <a:gd name="T4" fmla="*/ 2147483647 w 1488"/>
              <a:gd name="T5" fmla="*/ 2147483647 h 602"/>
              <a:gd name="T6" fmla="*/ 0 w 1488"/>
              <a:gd name="T7" fmla="*/ 2147483647 h 602"/>
              <a:gd name="T8" fmla="*/ 2147483647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0"/>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84" name="Freeform 20"/>
          <p:cNvSpPr>
            <a:spLocks/>
          </p:cNvSpPr>
          <p:nvPr/>
        </p:nvSpPr>
        <p:spPr bwMode="gray">
          <a:xfrm>
            <a:off x="3629025" y="2359025"/>
            <a:ext cx="1314450" cy="714375"/>
          </a:xfrm>
          <a:custGeom>
            <a:avLst/>
            <a:gdLst>
              <a:gd name="T0" fmla="*/ 2147483647 w 828"/>
              <a:gd name="T1" fmla="*/ 0 h 450"/>
              <a:gd name="T2" fmla="*/ 2147483647 w 828"/>
              <a:gd name="T3" fmla="*/ 2147483647 h 450"/>
              <a:gd name="T4" fmla="*/ 0 w 828"/>
              <a:gd name="T5" fmla="*/ 2147483647 h 450"/>
              <a:gd name="T6" fmla="*/ 0 w 828"/>
              <a:gd name="T7" fmla="*/ 2147483647 h 450"/>
              <a:gd name="T8" fmla="*/ 2147483647 w 828"/>
              <a:gd name="T9" fmla="*/ 0 h 450"/>
              <a:gd name="T10" fmla="*/ 0 60000 65536"/>
              <a:gd name="T11" fmla="*/ 0 60000 65536"/>
              <a:gd name="T12" fmla="*/ 0 60000 65536"/>
              <a:gd name="T13" fmla="*/ 0 60000 65536"/>
              <a:gd name="T14" fmla="*/ 0 60000 65536"/>
              <a:gd name="T15" fmla="*/ 0 w 828"/>
              <a:gd name="T16" fmla="*/ 0 h 450"/>
              <a:gd name="T17" fmla="*/ 828 w 828"/>
              <a:gd name="T18" fmla="*/ 450 h 450"/>
            </a:gdLst>
            <a:ahLst/>
            <a:cxnLst>
              <a:cxn ang="T10">
                <a:pos x="T0" y="T1"/>
              </a:cxn>
              <a:cxn ang="T11">
                <a:pos x="T2" y="T3"/>
              </a:cxn>
              <a:cxn ang="T12">
                <a:pos x="T4" y="T5"/>
              </a:cxn>
              <a:cxn ang="T13">
                <a:pos x="T6" y="T7"/>
              </a:cxn>
              <a:cxn ang="T14">
                <a:pos x="T8" y="T9"/>
              </a:cxn>
            </a:cxnLst>
            <a:rect l="T15" t="T16" r="T17" b="T18"/>
            <a:pathLst>
              <a:path w="828" h="450">
                <a:moveTo>
                  <a:pt x="827" y="0"/>
                </a:moveTo>
                <a:lnTo>
                  <a:pt x="827" y="230"/>
                </a:lnTo>
                <a:lnTo>
                  <a:pt x="0" y="449"/>
                </a:lnTo>
                <a:lnTo>
                  <a:pt x="0" y="219"/>
                </a:lnTo>
                <a:lnTo>
                  <a:pt x="827" y="0"/>
                </a:lnTo>
              </a:path>
            </a:pathLst>
          </a:custGeom>
          <a:solidFill>
            <a:srgbClr val="00FF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85" name="Freeform 21"/>
          <p:cNvSpPr>
            <a:spLocks/>
          </p:cNvSpPr>
          <p:nvPr/>
        </p:nvSpPr>
        <p:spPr bwMode="gray">
          <a:xfrm>
            <a:off x="3629025" y="2359025"/>
            <a:ext cx="1314450" cy="714375"/>
          </a:xfrm>
          <a:custGeom>
            <a:avLst/>
            <a:gdLst>
              <a:gd name="T0" fmla="*/ 2147483647 w 828"/>
              <a:gd name="T1" fmla="*/ 0 h 450"/>
              <a:gd name="T2" fmla="*/ 2147483647 w 828"/>
              <a:gd name="T3" fmla="*/ 2147483647 h 450"/>
              <a:gd name="T4" fmla="*/ 0 w 828"/>
              <a:gd name="T5" fmla="*/ 2147483647 h 450"/>
              <a:gd name="T6" fmla="*/ 0 w 828"/>
              <a:gd name="T7" fmla="*/ 2147483647 h 450"/>
              <a:gd name="T8" fmla="*/ 2147483647 w 828"/>
              <a:gd name="T9" fmla="*/ 0 h 450"/>
              <a:gd name="T10" fmla="*/ 0 60000 65536"/>
              <a:gd name="T11" fmla="*/ 0 60000 65536"/>
              <a:gd name="T12" fmla="*/ 0 60000 65536"/>
              <a:gd name="T13" fmla="*/ 0 60000 65536"/>
              <a:gd name="T14" fmla="*/ 0 60000 65536"/>
              <a:gd name="T15" fmla="*/ 0 w 828"/>
              <a:gd name="T16" fmla="*/ 0 h 450"/>
              <a:gd name="T17" fmla="*/ 828 w 828"/>
              <a:gd name="T18" fmla="*/ 450 h 450"/>
            </a:gdLst>
            <a:ahLst/>
            <a:cxnLst>
              <a:cxn ang="T10">
                <a:pos x="T0" y="T1"/>
              </a:cxn>
              <a:cxn ang="T11">
                <a:pos x="T2" y="T3"/>
              </a:cxn>
              <a:cxn ang="T12">
                <a:pos x="T4" y="T5"/>
              </a:cxn>
              <a:cxn ang="T13">
                <a:pos x="T6" y="T7"/>
              </a:cxn>
              <a:cxn ang="T14">
                <a:pos x="T8" y="T9"/>
              </a:cxn>
            </a:cxnLst>
            <a:rect l="T15" t="T16" r="T17" b="T18"/>
            <a:pathLst>
              <a:path w="828" h="450">
                <a:moveTo>
                  <a:pt x="827" y="0"/>
                </a:moveTo>
                <a:lnTo>
                  <a:pt x="827" y="230"/>
                </a:lnTo>
                <a:lnTo>
                  <a:pt x="0" y="449"/>
                </a:lnTo>
                <a:lnTo>
                  <a:pt x="0" y="219"/>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86" name="Freeform 22"/>
          <p:cNvSpPr>
            <a:spLocks/>
          </p:cNvSpPr>
          <p:nvPr/>
        </p:nvSpPr>
        <p:spPr bwMode="gray">
          <a:xfrm>
            <a:off x="2581275" y="2101850"/>
            <a:ext cx="1049338" cy="971550"/>
          </a:xfrm>
          <a:custGeom>
            <a:avLst/>
            <a:gdLst>
              <a:gd name="T0" fmla="*/ 0 w 661"/>
              <a:gd name="T1" fmla="*/ 0 h 612"/>
              <a:gd name="T2" fmla="*/ 0 w 661"/>
              <a:gd name="T3" fmla="*/ 2147483647 h 612"/>
              <a:gd name="T4" fmla="*/ 2147483647 w 661"/>
              <a:gd name="T5" fmla="*/ 2147483647 h 612"/>
              <a:gd name="T6" fmla="*/ 2147483647 w 661"/>
              <a:gd name="T7" fmla="*/ 2147483647 h 612"/>
              <a:gd name="T8" fmla="*/ 0 w 661"/>
              <a:gd name="T9" fmla="*/ 0 h 612"/>
              <a:gd name="T10" fmla="*/ 0 60000 65536"/>
              <a:gd name="T11" fmla="*/ 0 60000 65536"/>
              <a:gd name="T12" fmla="*/ 0 60000 65536"/>
              <a:gd name="T13" fmla="*/ 0 60000 65536"/>
              <a:gd name="T14" fmla="*/ 0 60000 65536"/>
              <a:gd name="T15" fmla="*/ 0 w 661"/>
              <a:gd name="T16" fmla="*/ 0 h 612"/>
              <a:gd name="T17" fmla="*/ 661 w 661"/>
              <a:gd name="T18" fmla="*/ 612 h 612"/>
            </a:gdLst>
            <a:ahLst/>
            <a:cxnLst>
              <a:cxn ang="T10">
                <a:pos x="T0" y="T1"/>
              </a:cxn>
              <a:cxn ang="T11">
                <a:pos x="T2" y="T3"/>
              </a:cxn>
              <a:cxn ang="T12">
                <a:pos x="T4" y="T5"/>
              </a:cxn>
              <a:cxn ang="T13">
                <a:pos x="T6" y="T7"/>
              </a:cxn>
              <a:cxn ang="T14">
                <a:pos x="T8" y="T9"/>
              </a:cxn>
            </a:cxnLst>
            <a:rect l="T15" t="T16" r="T17" b="T18"/>
            <a:pathLst>
              <a:path w="661" h="612">
                <a:moveTo>
                  <a:pt x="0" y="0"/>
                </a:moveTo>
                <a:lnTo>
                  <a:pt x="0" y="230"/>
                </a:lnTo>
                <a:lnTo>
                  <a:pt x="660" y="611"/>
                </a:lnTo>
                <a:lnTo>
                  <a:pt x="660" y="381"/>
                </a:lnTo>
                <a:lnTo>
                  <a:pt x="0" y="0"/>
                </a:lnTo>
              </a:path>
            </a:pathLst>
          </a:custGeom>
          <a:solidFill>
            <a:srgbClr val="00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87" name="Freeform 23"/>
          <p:cNvSpPr>
            <a:spLocks/>
          </p:cNvSpPr>
          <p:nvPr/>
        </p:nvSpPr>
        <p:spPr bwMode="gray">
          <a:xfrm>
            <a:off x="2581275" y="2101850"/>
            <a:ext cx="1049338" cy="971550"/>
          </a:xfrm>
          <a:custGeom>
            <a:avLst/>
            <a:gdLst>
              <a:gd name="T0" fmla="*/ 0 w 661"/>
              <a:gd name="T1" fmla="*/ 0 h 612"/>
              <a:gd name="T2" fmla="*/ 0 w 661"/>
              <a:gd name="T3" fmla="*/ 2147483647 h 612"/>
              <a:gd name="T4" fmla="*/ 2147483647 w 661"/>
              <a:gd name="T5" fmla="*/ 2147483647 h 612"/>
              <a:gd name="T6" fmla="*/ 2147483647 w 661"/>
              <a:gd name="T7" fmla="*/ 2147483647 h 612"/>
              <a:gd name="T8" fmla="*/ 0 w 661"/>
              <a:gd name="T9" fmla="*/ 0 h 612"/>
              <a:gd name="T10" fmla="*/ 0 60000 65536"/>
              <a:gd name="T11" fmla="*/ 0 60000 65536"/>
              <a:gd name="T12" fmla="*/ 0 60000 65536"/>
              <a:gd name="T13" fmla="*/ 0 60000 65536"/>
              <a:gd name="T14" fmla="*/ 0 60000 65536"/>
              <a:gd name="T15" fmla="*/ 0 w 661"/>
              <a:gd name="T16" fmla="*/ 0 h 612"/>
              <a:gd name="T17" fmla="*/ 661 w 661"/>
              <a:gd name="T18" fmla="*/ 612 h 612"/>
            </a:gdLst>
            <a:ahLst/>
            <a:cxnLst>
              <a:cxn ang="T10">
                <a:pos x="T0" y="T1"/>
              </a:cxn>
              <a:cxn ang="T11">
                <a:pos x="T2" y="T3"/>
              </a:cxn>
              <a:cxn ang="T12">
                <a:pos x="T4" y="T5"/>
              </a:cxn>
              <a:cxn ang="T13">
                <a:pos x="T6" y="T7"/>
              </a:cxn>
              <a:cxn ang="T14">
                <a:pos x="T8" y="T9"/>
              </a:cxn>
            </a:cxnLst>
            <a:rect l="T15" t="T16" r="T17" b="T18"/>
            <a:pathLst>
              <a:path w="661" h="612">
                <a:moveTo>
                  <a:pt x="0" y="0"/>
                </a:moveTo>
                <a:lnTo>
                  <a:pt x="0" y="230"/>
                </a:lnTo>
                <a:lnTo>
                  <a:pt x="660" y="611"/>
                </a:lnTo>
                <a:lnTo>
                  <a:pt x="660" y="38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88" name="Freeform 24"/>
          <p:cNvSpPr>
            <a:spLocks/>
          </p:cNvSpPr>
          <p:nvPr/>
        </p:nvSpPr>
        <p:spPr bwMode="gray">
          <a:xfrm>
            <a:off x="2581275" y="1752600"/>
            <a:ext cx="2362200" cy="955675"/>
          </a:xfrm>
          <a:custGeom>
            <a:avLst/>
            <a:gdLst>
              <a:gd name="T0" fmla="*/ 2147483647 w 1488"/>
              <a:gd name="T1" fmla="*/ 0 h 602"/>
              <a:gd name="T2" fmla="*/ 2147483647 w 1488"/>
              <a:gd name="T3" fmla="*/ 2147483647 h 602"/>
              <a:gd name="T4" fmla="*/ 2147483647 w 1488"/>
              <a:gd name="T5" fmla="*/ 2147483647 h 602"/>
              <a:gd name="T6" fmla="*/ 0 w 1488"/>
              <a:gd name="T7" fmla="*/ 2147483647 h 602"/>
              <a:gd name="T8" fmla="*/ 2147483647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5"/>
                </a:lnTo>
                <a:lnTo>
                  <a:pt x="827" y="0"/>
                </a:lnTo>
              </a:path>
            </a:pathLst>
          </a:custGeom>
          <a:solidFill>
            <a:srgbClr val="00CC66"/>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1289" name="Freeform 25"/>
          <p:cNvSpPr>
            <a:spLocks/>
          </p:cNvSpPr>
          <p:nvPr/>
        </p:nvSpPr>
        <p:spPr bwMode="gray">
          <a:xfrm>
            <a:off x="2581275" y="1752600"/>
            <a:ext cx="2362200" cy="955675"/>
          </a:xfrm>
          <a:custGeom>
            <a:avLst/>
            <a:gdLst>
              <a:gd name="T0" fmla="*/ 2147483647 w 1488"/>
              <a:gd name="T1" fmla="*/ 0 h 602"/>
              <a:gd name="T2" fmla="*/ 2147483647 w 1488"/>
              <a:gd name="T3" fmla="*/ 2147483647 h 602"/>
              <a:gd name="T4" fmla="*/ 2147483647 w 1488"/>
              <a:gd name="T5" fmla="*/ 2147483647 h 602"/>
              <a:gd name="T6" fmla="*/ 0 w 1488"/>
              <a:gd name="T7" fmla="*/ 2147483647 h 602"/>
              <a:gd name="T8" fmla="*/ 2147483647 w 1488"/>
              <a:gd name="T9" fmla="*/ 0 h 602"/>
              <a:gd name="T10" fmla="*/ 0 60000 65536"/>
              <a:gd name="T11" fmla="*/ 0 60000 65536"/>
              <a:gd name="T12" fmla="*/ 0 60000 65536"/>
              <a:gd name="T13" fmla="*/ 0 60000 65536"/>
              <a:gd name="T14" fmla="*/ 0 60000 65536"/>
              <a:gd name="T15" fmla="*/ 0 w 1488"/>
              <a:gd name="T16" fmla="*/ 0 h 602"/>
              <a:gd name="T17" fmla="*/ 1488 w 1488"/>
              <a:gd name="T18" fmla="*/ 602 h 602"/>
            </a:gdLst>
            <a:ahLst/>
            <a:cxnLst>
              <a:cxn ang="T10">
                <a:pos x="T0" y="T1"/>
              </a:cxn>
              <a:cxn ang="T11">
                <a:pos x="T2" y="T3"/>
              </a:cxn>
              <a:cxn ang="T12">
                <a:pos x="T4" y="T5"/>
              </a:cxn>
              <a:cxn ang="T13">
                <a:pos x="T6" y="T7"/>
              </a:cxn>
              <a:cxn ang="T14">
                <a:pos x="T8" y="T9"/>
              </a:cxn>
            </a:cxnLst>
            <a:rect l="T15" t="T16" r="T17" b="T18"/>
            <a:pathLst>
              <a:path w="1488" h="602">
                <a:moveTo>
                  <a:pt x="827" y="0"/>
                </a:moveTo>
                <a:lnTo>
                  <a:pt x="1487" y="382"/>
                </a:lnTo>
                <a:lnTo>
                  <a:pt x="660" y="601"/>
                </a:lnTo>
                <a:lnTo>
                  <a:pt x="0" y="225"/>
                </a:lnTo>
                <a:lnTo>
                  <a:pt x="827"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11290" name="Line 26"/>
          <p:cNvSpPr>
            <a:spLocks noChangeShapeType="1"/>
          </p:cNvSpPr>
          <p:nvPr/>
        </p:nvSpPr>
        <p:spPr bwMode="auto">
          <a:xfrm flipV="1">
            <a:off x="2352675" y="3055938"/>
            <a:ext cx="0" cy="30480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1291" name="Line 27"/>
          <p:cNvSpPr>
            <a:spLocks noChangeShapeType="1"/>
          </p:cNvSpPr>
          <p:nvPr/>
        </p:nvSpPr>
        <p:spPr bwMode="auto">
          <a:xfrm>
            <a:off x="2352675" y="2514600"/>
            <a:ext cx="0" cy="304800"/>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11292" name="Line 28"/>
          <p:cNvSpPr>
            <a:spLocks noChangeShapeType="1"/>
          </p:cNvSpPr>
          <p:nvPr/>
        </p:nvSpPr>
        <p:spPr bwMode="auto">
          <a:xfrm>
            <a:off x="5003800" y="4884738"/>
            <a:ext cx="1143000"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1293" name="Text Box 29"/>
          <p:cNvSpPr txBox="1">
            <a:spLocks noChangeArrowheads="1"/>
          </p:cNvSpPr>
          <p:nvPr/>
        </p:nvSpPr>
        <p:spPr bwMode="auto">
          <a:xfrm>
            <a:off x="1228725" y="2724150"/>
            <a:ext cx="984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Growth</a:t>
            </a:r>
          </a:p>
        </p:txBody>
      </p:sp>
      <p:sp>
        <p:nvSpPr>
          <p:cNvPr id="11294" name="Line 30"/>
          <p:cNvSpPr>
            <a:spLocks noChangeShapeType="1"/>
          </p:cNvSpPr>
          <p:nvPr/>
        </p:nvSpPr>
        <p:spPr bwMode="auto">
          <a:xfrm>
            <a:off x="5029200" y="2562225"/>
            <a:ext cx="1120775" cy="0"/>
          </a:xfrm>
          <a:prstGeom prst="line">
            <a:avLst/>
          </a:prstGeom>
          <a:noFill/>
          <a:ln w="28575">
            <a:solidFill>
              <a:schemeClr val="tx2"/>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hu-HU"/>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p:txBody>
          <a:bodyPr/>
          <a:lstStyle/>
          <a:p>
            <a:pPr eaLnBrk="1" hangingPunct="1"/>
            <a:r>
              <a:rPr lang="hu-HU" altLang="hu-HU" sz="1800"/>
              <a:t>Mikor lesznek változó hosszúak a rekordok</a:t>
            </a:r>
            <a:r>
              <a:rPr lang="en-US" altLang="hu-HU" sz="1800"/>
              <a:t>?</a:t>
            </a:r>
          </a:p>
          <a:p>
            <a:pPr marL="819150" lvl="1" eaLnBrk="1" hangingPunct="1"/>
            <a:r>
              <a:rPr lang="hu-HU" altLang="hu-HU" sz="1800"/>
              <a:t>Ha a </a:t>
            </a:r>
            <a:r>
              <a:rPr lang="en-US" altLang="hu-HU" sz="1800"/>
              <a:t>f</a:t>
            </a:r>
            <a:r>
              <a:rPr lang="hu-HU" altLang="hu-HU" sz="1800"/>
              <a:t>ájl</a:t>
            </a:r>
            <a:r>
              <a:rPr lang="en-US" altLang="hu-HU" sz="1800"/>
              <a:t> </a:t>
            </a:r>
            <a:r>
              <a:rPr lang="hu-HU" altLang="hu-HU" sz="1800"/>
              <a:t>több tábla sorait együtt tárolja</a:t>
            </a:r>
            <a:endParaRPr lang="en-US" altLang="hu-HU" sz="1800"/>
          </a:p>
          <a:p>
            <a:pPr marL="819150" lvl="1" eaLnBrk="1" hangingPunct="1"/>
            <a:r>
              <a:rPr lang="en-US" altLang="hu-HU" sz="1800"/>
              <a:t>create table t (field1 int, field2 </a:t>
            </a:r>
            <a:r>
              <a:rPr lang="hu-HU" altLang="hu-HU" sz="1800"/>
              <a:t>varchar2(n)</a:t>
            </a:r>
            <a:r>
              <a:rPr lang="en-US" altLang="hu-HU" sz="1800"/>
              <a:t>)</a:t>
            </a:r>
            <a:r>
              <a:rPr lang="hu-HU" altLang="hu-HU" sz="1800"/>
              <a:t> -&gt; Varchar mező</a:t>
            </a:r>
            <a:endParaRPr lang="en-US" altLang="hu-HU" sz="1800"/>
          </a:p>
          <a:p>
            <a:pPr eaLnBrk="1" hangingPunct="1"/>
            <a:r>
              <a:rPr lang="en-US" altLang="hu-HU" sz="1800"/>
              <a:t>Probl</a:t>
            </a:r>
            <a:r>
              <a:rPr lang="hu-HU" altLang="hu-HU" sz="1800"/>
              <a:t>é</a:t>
            </a:r>
            <a:r>
              <a:rPr lang="en-US" altLang="hu-HU" sz="1800"/>
              <a:t>m</a:t>
            </a:r>
            <a:r>
              <a:rPr lang="hu-HU" altLang="hu-HU" sz="1800"/>
              <a:t>ák</a:t>
            </a:r>
            <a:r>
              <a:rPr lang="en-US" altLang="hu-HU" sz="1800"/>
              <a:t>:</a:t>
            </a:r>
          </a:p>
          <a:p>
            <a:pPr marL="819150" lvl="1" eaLnBrk="1" hangingPunct="1"/>
            <a:r>
              <a:rPr lang="hu-HU" altLang="hu-HU" sz="1800"/>
              <a:t>A törléskor keletkező lyukak különböző méretűek lesznek</a:t>
            </a:r>
            <a:endParaRPr lang="en-US" altLang="hu-HU" sz="1800"/>
          </a:p>
          <a:p>
            <a:pPr marL="819150" lvl="1" eaLnBrk="1" hangingPunct="1"/>
            <a:r>
              <a:rPr lang="hu-HU" altLang="hu-HU" sz="1800"/>
              <a:t>Új sor beszúrásakor megfelelő méretű szabad hely van-e</a:t>
            </a:r>
            <a:endParaRPr lang="en-US" altLang="hu-HU" sz="1800"/>
          </a:p>
          <a:p>
            <a:pPr eaLnBrk="1" hangingPunct="1"/>
            <a:r>
              <a:rPr lang="hu-HU" altLang="hu-HU" sz="1800"/>
              <a:t>Megoldási lehetőség</a:t>
            </a:r>
            <a:r>
              <a:rPr lang="en-US" altLang="hu-HU" sz="1800"/>
              <a:t>: maxim</a:t>
            </a:r>
            <a:r>
              <a:rPr lang="hu-HU" altLang="hu-HU" sz="1800"/>
              <a:t>ális rekordméret alkalmazása</a:t>
            </a:r>
            <a:endParaRPr lang="en-US" altLang="hu-HU" sz="1800"/>
          </a:p>
          <a:p>
            <a:pPr marL="819150" lvl="1" eaLnBrk="1" hangingPunct="1"/>
            <a:r>
              <a:rPr lang="hu-HU" altLang="hu-HU" sz="1800"/>
              <a:t>Sok helyet elpazarlunk</a:t>
            </a:r>
            <a:endParaRPr lang="en-US" altLang="hu-HU" sz="1800"/>
          </a:p>
          <a:p>
            <a:pPr eaLnBrk="1" hangingPunct="1"/>
            <a:r>
              <a:rPr lang="hu-HU" altLang="hu-HU" sz="1800"/>
              <a:t>Használjunk rekord mutatókat (méretet tároljuk)</a:t>
            </a:r>
            <a:endParaRPr lang="en-US" altLang="hu-HU" sz="1800"/>
          </a:p>
          <a:p>
            <a:pPr marL="819150" lvl="1" eaLnBrk="1" hangingPunct="1"/>
            <a:r>
              <a:rPr lang="hu-HU" altLang="hu-HU" sz="1800"/>
              <a:t>Rekord méretek a fejlécben (alul)</a:t>
            </a:r>
            <a:endParaRPr lang="en-US" altLang="hu-HU" sz="1800"/>
          </a:p>
          <a:p>
            <a:pPr marL="819150" lvl="1" eaLnBrk="1" hangingPunct="1"/>
            <a:r>
              <a:rPr lang="hu-HU" altLang="hu-HU" sz="1800"/>
              <a:t>Tudjuk a rekordok kezdetét és méretét</a:t>
            </a:r>
            <a:endParaRPr lang="en-US" altLang="hu-HU" sz="1800"/>
          </a:p>
          <a:p>
            <a:pPr marL="819150" lvl="1" eaLnBrk="1" hangingPunct="1"/>
            <a:r>
              <a:rPr lang="en-US" altLang="hu-HU" sz="1800"/>
              <a:t>Re</a:t>
            </a:r>
            <a:r>
              <a:rPr lang="hu-HU" altLang="hu-HU" sz="1800"/>
              <a:t>k</a:t>
            </a:r>
            <a:r>
              <a:rPr lang="en-US" altLang="hu-HU" sz="1800"/>
              <a:t>ord </a:t>
            </a:r>
            <a:r>
              <a:rPr lang="hu-HU" altLang="hu-HU" sz="1800"/>
              <a:t>azon</a:t>
            </a:r>
            <a:r>
              <a:rPr lang="en-US" altLang="hu-HU" sz="1800"/>
              <a:t>: </a:t>
            </a:r>
            <a:r>
              <a:rPr lang="hu-HU" altLang="hu-HU" sz="1800"/>
              <a:t>blokkszám</a:t>
            </a:r>
            <a:r>
              <a:rPr lang="en-US" altLang="hu-HU" sz="1800"/>
              <a:t>, </a:t>
            </a:r>
            <a:r>
              <a:rPr lang="hu-HU" altLang="hu-HU" sz="1800"/>
              <a:t>rekord sorszám</a:t>
            </a:r>
            <a:endParaRPr lang="en-US" altLang="hu-HU" sz="1800"/>
          </a:p>
        </p:txBody>
      </p:sp>
      <p:sp>
        <p:nvSpPr>
          <p:cNvPr id="12291" name="Rectangle 2"/>
          <p:cNvSpPr>
            <a:spLocks noGrp="1" noChangeArrowheads="1"/>
          </p:cNvSpPr>
          <p:nvPr>
            <p:ph type="title"/>
          </p:nvPr>
        </p:nvSpPr>
        <p:spPr/>
        <p:txBody>
          <a:bodyPr/>
          <a:lstStyle/>
          <a:p>
            <a:pPr eaLnBrk="1" hangingPunct="1"/>
            <a:r>
              <a:rPr lang="en-US" altLang="hu-HU"/>
              <a:t>V</a:t>
            </a:r>
            <a:r>
              <a:rPr lang="hu-HU" altLang="hu-HU"/>
              <a:t>áltozó hosszúságú rekordok</a:t>
            </a:r>
            <a:endParaRPr lang="en-US" altLang="hu-HU"/>
          </a:p>
        </p:txBody>
      </p:sp>
      <p:grpSp>
        <p:nvGrpSpPr>
          <p:cNvPr id="12292" name="Group 62"/>
          <p:cNvGrpSpPr>
            <a:grpSpLocks/>
          </p:cNvGrpSpPr>
          <p:nvPr/>
        </p:nvGrpSpPr>
        <p:grpSpPr bwMode="auto">
          <a:xfrm>
            <a:off x="5689600" y="3860800"/>
            <a:ext cx="3302000" cy="2844800"/>
            <a:chOff x="3168" y="2392"/>
            <a:chExt cx="2080" cy="1792"/>
          </a:xfrm>
        </p:grpSpPr>
        <p:sp>
          <p:nvSpPr>
            <p:cNvPr id="12293" name="Rectangle 6"/>
            <p:cNvSpPr>
              <a:spLocks noChangeArrowheads="1"/>
            </p:cNvSpPr>
            <p:nvPr/>
          </p:nvSpPr>
          <p:spPr bwMode="auto">
            <a:xfrm>
              <a:off x="3504" y="2592"/>
              <a:ext cx="1152" cy="1344"/>
            </a:xfrm>
            <a:prstGeom prst="rect">
              <a:avLst/>
            </a:prstGeom>
            <a:solidFill>
              <a:srgbClr val="FFFF99"/>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2294" name="Rectangle 56"/>
            <p:cNvSpPr>
              <a:spLocks noChangeArrowheads="1"/>
            </p:cNvSpPr>
            <p:nvPr/>
          </p:nvSpPr>
          <p:spPr bwMode="auto">
            <a:xfrm>
              <a:off x="3888" y="2736"/>
              <a:ext cx="768" cy="144"/>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2400">
                <a:ea typeface="MS PGothic" panose="020B0600070205080204" pitchFamily="34" charset="-128"/>
              </a:endParaRPr>
            </a:p>
          </p:txBody>
        </p:sp>
        <p:sp>
          <p:nvSpPr>
            <p:cNvPr id="12295" name="Line 9"/>
            <p:cNvSpPr>
              <a:spLocks noChangeShapeType="1"/>
            </p:cNvSpPr>
            <p:nvPr/>
          </p:nvSpPr>
          <p:spPr bwMode="auto">
            <a:xfrm>
              <a:off x="3504" y="3744"/>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296" name="Line 10"/>
            <p:cNvSpPr>
              <a:spLocks noChangeShapeType="1"/>
            </p:cNvSpPr>
            <p:nvPr/>
          </p:nvSpPr>
          <p:spPr bwMode="auto">
            <a:xfrm>
              <a:off x="3504" y="3936"/>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297" name="Rectangle 12"/>
            <p:cNvSpPr>
              <a:spLocks noChangeArrowheads="1"/>
            </p:cNvSpPr>
            <p:nvPr/>
          </p:nvSpPr>
          <p:spPr bwMode="auto">
            <a:xfrm>
              <a:off x="3504" y="2880"/>
              <a:ext cx="1152" cy="336"/>
            </a:xfrm>
            <a:prstGeom prst="rect">
              <a:avLst/>
            </a:prstGeom>
            <a:solidFill>
              <a:srgbClr val="C0C0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2298" name="Text Box 13"/>
            <p:cNvSpPr txBox="1">
              <a:spLocks noChangeArrowheads="1"/>
            </p:cNvSpPr>
            <p:nvPr/>
          </p:nvSpPr>
          <p:spPr bwMode="auto">
            <a:xfrm>
              <a:off x="4356" y="3744"/>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N</a:t>
              </a:r>
              <a:endParaRPr lang="en-US" altLang="hu-HU" sz="2400">
                <a:ea typeface="MS PGothic" panose="020B0600070205080204" pitchFamily="34" charset="-128"/>
              </a:endParaRPr>
            </a:p>
          </p:txBody>
        </p:sp>
        <p:sp>
          <p:nvSpPr>
            <p:cNvPr id="12299" name="Line 14"/>
            <p:cNvSpPr>
              <a:spLocks noChangeShapeType="1"/>
            </p:cNvSpPr>
            <p:nvPr/>
          </p:nvSpPr>
          <p:spPr bwMode="auto">
            <a:xfrm>
              <a:off x="4368"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0" name="Line 15"/>
            <p:cNvSpPr>
              <a:spLocks noChangeShapeType="1"/>
            </p:cNvSpPr>
            <p:nvPr/>
          </p:nvSpPr>
          <p:spPr bwMode="auto">
            <a:xfrm>
              <a:off x="3504" y="2736"/>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1" name="Text Box 18"/>
            <p:cNvSpPr txBox="1">
              <a:spLocks noChangeArrowheads="1"/>
            </p:cNvSpPr>
            <p:nvPr/>
          </p:nvSpPr>
          <p:spPr bwMode="auto">
            <a:xfrm>
              <a:off x="3904" y="2856"/>
              <a:ext cx="4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hu-HU" sz="2400">
                  <a:ea typeface="MS PGothic" panose="020B0600070205080204" pitchFamily="34" charset="-128"/>
                </a:rPr>
                <a:t>...</a:t>
              </a:r>
            </a:p>
          </p:txBody>
        </p:sp>
        <p:sp>
          <p:nvSpPr>
            <p:cNvPr id="12302" name="Line 25"/>
            <p:cNvSpPr>
              <a:spLocks noChangeShapeType="1"/>
            </p:cNvSpPr>
            <p:nvPr/>
          </p:nvSpPr>
          <p:spPr bwMode="auto">
            <a:xfrm>
              <a:off x="4176"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3" name="Line 26"/>
            <p:cNvSpPr>
              <a:spLocks noChangeShapeType="1"/>
            </p:cNvSpPr>
            <p:nvPr/>
          </p:nvSpPr>
          <p:spPr bwMode="auto">
            <a:xfrm>
              <a:off x="3996"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4" name="Line 28"/>
            <p:cNvSpPr>
              <a:spLocks noChangeShapeType="1"/>
            </p:cNvSpPr>
            <p:nvPr/>
          </p:nvSpPr>
          <p:spPr bwMode="auto">
            <a:xfrm>
              <a:off x="3848"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5" name="Text Box 29"/>
            <p:cNvSpPr txBox="1">
              <a:spLocks noChangeArrowheads="1"/>
            </p:cNvSpPr>
            <p:nvPr/>
          </p:nvSpPr>
          <p:spPr bwMode="auto">
            <a:xfrm>
              <a:off x="4152" y="375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600">
                  <a:ea typeface="MS PGothic" panose="020B0600070205080204" pitchFamily="34" charset="-128"/>
                </a:rPr>
                <a:t>38</a:t>
              </a:r>
              <a:endParaRPr lang="en-US" altLang="hu-HU" sz="2400">
                <a:ea typeface="MS PGothic" panose="020B0600070205080204" pitchFamily="34" charset="-128"/>
              </a:endParaRPr>
            </a:p>
          </p:txBody>
        </p:sp>
        <p:sp>
          <p:nvSpPr>
            <p:cNvPr id="12306" name="Text Box 35"/>
            <p:cNvSpPr txBox="1">
              <a:spLocks noChangeArrowheads="1"/>
            </p:cNvSpPr>
            <p:nvPr/>
          </p:nvSpPr>
          <p:spPr bwMode="auto">
            <a:xfrm>
              <a:off x="3804" y="3744"/>
              <a:ext cx="41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hu-HU" sz="1800">
                  <a:ea typeface="MS PGothic" panose="020B0600070205080204" pitchFamily="34" charset="-128"/>
                </a:rPr>
                <a:t>...</a:t>
              </a:r>
              <a:endParaRPr lang="en-US" altLang="hu-HU" sz="2400">
                <a:ea typeface="MS PGothic" panose="020B0600070205080204" pitchFamily="34" charset="-128"/>
              </a:endParaRPr>
            </a:p>
          </p:txBody>
        </p:sp>
        <p:sp>
          <p:nvSpPr>
            <p:cNvPr id="12307" name="Line 36"/>
            <p:cNvSpPr>
              <a:spLocks noChangeShapeType="1"/>
            </p:cNvSpPr>
            <p:nvPr/>
          </p:nvSpPr>
          <p:spPr bwMode="auto">
            <a:xfrm>
              <a:off x="3680"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8" name="Line 39"/>
            <p:cNvSpPr>
              <a:spLocks noChangeShapeType="1"/>
            </p:cNvSpPr>
            <p:nvPr/>
          </p:nvSpPr>
          <p:spPr bwMode="auto">
            <a:xfrm>
              <a:off x="4560" y="3744"/>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09" name="Rectangle 40"/>
            <p:cNvSpPr>
              <a:spLocks noChangeArrowheads="1"/>
            </p:cNvSpPr>
            <p:nvPr/>
          </p:nvSpPr>
          <p:spPr bwMode="auto">
            <a:xfrm>
              <a:off x="3504" y="3216"/>
              <a:ext cx="1152" cy="528"/>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2400">
                <a:ea typeface="MS PGothic" panose="020B0600070205080204" pitchFamily="34" charset="-128"/>
              </a:endParaRPr>
            </a:p>
          </p:txBody>
        </p:sp>
        <p:sp>
          <p:nvSpPr>
            <p:cNvPr id="12310" name="Freeform 41"/>
            <p:cNvSpPr>
              <a:spLocks/>
            </p:cNvSpPr>
            <p:nvPr/>
          </p:nvSpPr>
          <p:spPr bwMode="auto">
            <a:xfrm>
              <a:off x="4560" y="3264"/>
              <a:ext cx="544" cy="576"/>
            </a:xfrm>
            <a:custGeom>
              <a:avLst/>
              <a:gdLst>
                <a:gd name="T0" fmla="*/ 48 w 544"/>
                <a:gd name="T1" fmla="*/ 576 h 576"/>
                <a:gd name="T2" fmla="*/ 384 w 544"/>
                <a:gd name="T3" fmla="*/ 480 h 576"/>
                <a:gd name="T4" fmla="*/ 480 w 544"/>
                <a:gd name="T5" fmla="*/ 96 h 576"/>
                <a:gd name="T6" fmla="*/ 0 w 544"/>
                <a:gd name="T7" fmla="*/ 0 h 576"/>
                <a:gd name="T8" fmla="*/ 0 60000 65536"/>
                <a:gd name="T9" fmla="*/ 0 60000 65536"/>
                <a:gd name="T10" fmla="*/ 0 60000 65536"/>
                <a:gd name="T11" fmla="*/ 0 60000 65536"/>
                <a:gd name="T12" fmla="*/ 0 w 544"/>
                <a:gd name="T13" fmla="*/ 0 h 576"/>
                <a:gd name="T14" fmla="*/ 544 w 544"/>
                <a:gd name="T15" fmla="*/ 576 h 576"/>
              </a:gdLst>
              <a:ahLst/>
              <a:cxnLst>
                <a:cxn ang="T8">
                  <a:pos x="T0" y="T1"/>
                </a:cxn>
                <a:cxn ang="T9">
                  <a:pos x="T2" y="T3"/>
                </a:cxn>
                <a:cxn ang="T10">
                  <a:pos x="T4" y="T5"/>
                </a:cxn>
                <a:cxn ang="T11">
                  <a:pos x="T6" y="T7"/>
                </a:cxn>
              </a:cxnLst>
              <a:rect l="T12" t="T13" r="T14" b="T15"/>
              <a:pathLst>
                <a:path w="544" h="576">
                  <a:moveTo>
                    <a:pt x="48" y="576"/>
                  </a:moveTo>
                  <a:cubicBezTo>
                    <a:pt x="180" y="568"/>
                    <a:pt x="312" y="560"/>
                    <a:pt x="384" y="480"/>
                  </a:cubicBezTo>
                  <a:cubicBezTo>
                    <a:pt x="456" y="400"/>
                    <a:pt x="544" y="176"/>
                    <a:pt x="480" y="96"/>
                  </a:cubicBezTo>
                  <a:cubicBezTo>
                    <a:pt x="416" y="16"/>
                    <a:pt x="208" y="8"/>
                    <a:pt x="0" y="0"/>
                  </a:cubicBezTo>
                </a:path>
              </a:pathLst>
            </a:custGeom>
            <a:noFill/>
            <a:ln w="9525">
              <a:solidFill>
                <a:schemeClr val="tx1"/>
              </a:solidFill>
              <a:round/>
              <a:headEnd type="oval" w="sm" len="sm"/>
              <a:tailEnd type="triangle" w="lg"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2311" name="Text Box 42"/>
            <p:cNvSpPr txBox="1">
              <a:spLocks noChangeArrowheads="1"/>
            </p:cNvSpPr>
            <p:nvPr/>
          </p:nvSpPr>
          <p:spPr bwMode="auto">
            <a:xfrm>
              <a:off x="4004" y="392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2</a:t>
              </a:r>
              <a:endParaRPr lang="en-US" altLang="hu-HU" sz="2400">
                <a:ea typeface="MS PGothic" panose="020B0600070205080204" pitchFamily="34" charset="-128"/>
              </a:endParaRPr>
            </a:p>
          </p:txBody>
        </p:sp>
        <p:sp>
          <p:nvSpPr>
            <p:cNvPr id="12312" name="Text Box 43"/>
            <p:cNvSpPr txBox="1">
              <a:spLocks noChangeArrowheads="1"/>
            </p:cNvSpPr>
            <p:nvPr/>
          </p:nvSpPr>
          <p:spPr bwMode="auto">
            <a:xfrm>
              <a:off x="4200" y="3924"/>
              <a:ext cx="1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1</a:t>
              </a:r>
              <a:endParaRPr lang="en-US" altLang="hu-HU" sz="2400">
                <a:ea typeface="MS PGothic" panose="020B0600070205080204" pitchFamily="34" charset="-128"/>
              </a:endParaRPr>
            </a:p>
          </p:txBody>
        </p:sp>
        <p:sp>
          <p:nvSpPr>
            <p:cNvPr id="12313" name="Text Box 44"/>
            <p:cNvSpPr txBox="1">
              <a:spLocks noChangeArrowheads="1"/>
            </p:cNvSpPr>
            <p:nvPr/>
          </p:nvSpPr>
          <p:spPr bwMode="auto">
            <a:xfrm>
              <a:off x="3684" y="3924"/>
              <a:ext cx="2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N</a:t>
              </a:r>
              <a:endParaRPr lang="en-US" altLang="hu-HU" sz="2400">
                <a:ea typeface="MS PGothic" panose="020B0600070205080204" pitchFamily="34" charset="-128"/>
              </a:endParaRPr>
            </a:p>
          </p:txBody>
        </p:sp>
        <p:sp>
          <p:nvSpPr>
            <p:cNvPr id="12314" name="Text Box 46"/>
            <p:cNvSpPr txBox="1">
              <a:spLocks noChangeArrowheads="1"/>
            </p:cNvSpPr>
            <p:nvPr/>
          </p:nvSpPr>
          <p:spPr bwMode="auto">
            <a:xfrm>
              <a:off x="3960" y="37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600">
                  <a:ea typeface="MS PGothic" panose="020B0600070205080204" pitchFamily="34" charset="-128"/>
                </a:rPr>
                <a:t>16</a:t>
              </a:r>
              <a:endParaRPr lang="en-US" altLang="hu-HU" sz="2400">
                <a:ea typeface="MS PGothic" panose="020B0600070205080204" pitchFamily="34" charset="-128"/>
              </a:endParaRPr>
            </a:p>
          </p:txBody>
        </p:sp>
        <p:sp>
          <p:nvSpPr>
            <p:cNvPr id="12315" name="Text Box 47"/>
            <p:cNvSpPr txBox="1">
              <a:spLocks noChangeArrowheads="1"/>
            </p:cNvSpPr>
            <p:nvPr/>
          </p:nvSpPr>
          <p:spPr bwMode="auto">
            <a:xfrm>
              <a:off x="3630" y="37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600">
                  <a:ea typeface="MS PGothic" panose="020B0600070205080204" pitchFamily="34" charset="-128"/>
                </a:rPr>
                <a:t>32</a:t>
              </a:r>
              <a:endParaRPr lang="en-US" altLang="hu-HU" sz="2400">
                <a:ea typeface="MS PGothic" panose="020B0600070205080204" pitchFamily="34" charset="-128"/>
              </a:endParaRPr>
            </a:p>
          </p:txBody>
        </p:sp>
        <p:sp>
          <p:nvSpPr>
            <p:cNvPr id="12316" name="Freeform 48"/>
            <p:cNvSpPr>
              <a:spLocks/>
            </p:cNvSpPr>
            <p:nvPr/>
          </p:nvSpPr>
          <p:spPr bwMode="auto">
            <a:xfrm>
              <a:off x="3544" y="2392"/>
              <a:ext cx="1704" cy="1744"/>
            </a:xfrm>
            <a:custGeom>
              <a:avLst/>
              <a:gdLst>
                <a:gd name="T0" fmla="*/ 776 w 1704"/>
                <a:gd name="T1" fmla="*/ 1544 h 1744"/>
                <a:gd name="T2" fmla="*/ 1064 w 1704"/>
                <a:gd name="T3" fmla="*/ 1736 h 1744"/>
                <a:gd name="T4" fmla="*/ 1496 w 1704"/>
                <a:gd name="T5" fmla="*/ 1592 h 1744"/>
                <a:gd name="T6" fmla="*/ 1592 w 1704"/>
                <a:gd name="T7" fmla="*/ 1256 h 1744"/>
                <a:gd name="T8" fmla="*/ 1640 w 1704"/>
                <a:gd name="T9" fmla="*/ 440 h 1744"/>
                <a:gd name="T10" fmla="*/ 1208 w 1704"/>
                <a:gd name="T11" fmla="*/ 56 h 1744"/>
                <a:gd name="T12" fmla="*/ 200 w 1704"/>
                <a:gd name="T13" fmla="*/ 104 h 1744"/>
                <a:gd name="T14" fmla="*/ 8 w 1704"/>
                <a:gd name="T15" fmla="*/ 248 h 1744"/>
                <a:gd name="T16" fmla="*/ 0 60000 65536"/>
                <a:gd name="T17" fmla="*/ 0 60000 65536"/>
                <a:gd name="T18" fmla="*/ 0 60000 65536"/>
                <a:gd name="T19" fmla="*/ 0 60000 65536"/>
                <a:gd name="T20" fmla="*/ 0 60000 65536"/>
                <a:gd name="T21" fmla="*/ 0 60000 65536"/>
                <a:gd name="T22" fmla="*/ 0 60000 65536"/>
                <a:gd name="T23" fmla="*/ 0 60000 65536"/>
                <a:gd name="T24" fmla="*/ 0 w 1704"/>
                <a:gd name="T25" fmla="*/ 0 h 1744"/>
                <a:gd name="T26" fmla="*/ 1704 w 1704"/>
                <a:gd name="T27" fmla="*/ 1744 h 17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04" h="1744">
                  <a:moveTo>
                    <a:pt x="776" y="1544"/>
                  </a:moveTo>
                  <a:cubicBezTo>
                    <a:pt x="860" y="1636"/>
                    <a:pt x="944" y="1728"/>
                    <a:pt x="1064" y="1736"/>
                  </a:cubicBezTo>
                  <a:cubicBezTo>
                    <a:pt x="1184" y="1744"/>
                    <a:pt x="1408" y="1672"/>
                    <a:pt x="1496" y="1592"/>
                  </a:cubicBezTo>
                  <a:cubicBezTo>
                    <a:pt x="1584" y="1512"/>
                    <a:pt x="1568" y="1448"/>
                    <a:pt x="1592" y="1256"/>
                  </a:cubicBezTo>
                  <a:cubicBezTo>
                    <a:pt x="1616" y="1064"/>
                    <a:pt x="1704" y="640"/>
                    <a:pt x="1640" y="440"/>
                  </a:cubicBezTo>
                  <a:cubicBezTo>
                    <a:pt x="1576" y="240"/>
                    <a:pt x="1448" y="112"/>
                    <a:pt x="1208" y="56"/>
                  </a:cubicBezTo>
                  <a:cubicBezTo>
                    <a:pt x="968" y="0"/>
                    <a:pt x="400" y="72"/>
                    <a:pt x="200" y="104"/>
                  </a:cubicBezTo>
                  <a:cubicBezTo>
                    <a:pt x="0" y="136"/>
                    <a:pt x="4" y="192"/>
                    <a:pt x="8" y="248"/>
                  </a:cubicBezTo>
                </a:path>
              </a:pathLst>
            </a:custGeom>
            <a:noFill/>
            <a:ln w="9525">
              <a:solidFill>
                <a:schemeClr val="tx1"/>
              </a:solidFill>
              <a:round/>
              <a:headEnd type="oval" w="sm" len="sm"/>
              <a:tailEnd type="triangle" w="lg"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2317" name="Line 50"/>
            <p:cNvSpPr>
              <a:spLocks noChangeShapeType="1"/>
            </p:cNvSpPr>
            <p:nvPr/>
          </p:nvSpPr>
          <p:spPr bwMode="auto">
            <a:xfrm>
              <a:off x="4176" y="2592"/>
              <a:ext cx="0" cy="14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18" name="Line 52"/>
            <p:cNvSpPr>
              <a:spLocks noChangeShapeType="1"/>
            </p:cNvSpPr>
            <p:nvPr/>
          </p:nvSpPr>
          <p:spPr bwMode="auto">
            <a:xfrm>
              <a:off x="4464" y="2600"/>
              <a:ext cx="0" cy="14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19" name="Line 53"/>
            <p:cNvSpPr>
              <a:spLocks noChangeShapeType="1"/>
            </p:cNvSpPr>
            <p:nvPr/>
          </p:nvSpPr>
          <p:spPr bwMode="auto">
            <a:xfrm>
              <a:off x="3888" y="2744"/>
              <a:ext cx="0" cy="14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20" name="Line 57"/>
            <p:cNvSpPr>
              <a:spLocks noChangeShapeType="1"/>
            </p:cNvSpPr>
            <p:nvPr/>
          </p:nvSpPr>
          <p:spPr bwMode="auto">
            <a:xfrm>
              <a:off x="3888" y="2880"/>
              <a:ext cx="768" cy="0"/>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sp>
          <p:nvSpPr>
            <p:cNvPr id="12321" name="Freeform 59"/>
            <p:cNvSpPr>
              <a:spLocks/>
            </p:cNvSpPr>
            <p:nvPr/>
          </p:nvSpPr>
          <p:spPr bwMode="auto">
            <a:xfrm>
              <a:off x="3168" y="2640"/>
              <a:ext cx="1008" cy="1544"/>
            </a:xfrm>
            <a:custGeom>
              <a:avLst/>
              <a:gdLst>
                <a:gd name="T0" fmla="*/ 864 w 1008"/>
                <a:gd name="T1" fmla="*/ 1248 h 1544"/>
                <a:gd name="T2" fmla="*/ 816 w 1008"/>
                <a:gd name="T3" fmla="*/ 1440 h 1544"/>
                <a:gd name="T4" fmla="*/ 624 w 1008"/>
                <a:gd name="T5" fmla="*/ 1536 h 1544"/>
                <a:gd name="T6" fmla="*/ 384 w 1008"/>
                <a:gd name="T7" fmla="*/ 1488 h 1544"/>
                <a:gd name="T8" fmla="*/ 144 w 1008"/>
                <a:gd name="T9" fmla="*/ 1248 h 1544"/>
                <a:gd name="T10" fmla="*/ 144 w 1008"/>
                <a:gd name="T11" fmla="*/ 336 h 1544"/>
                <a:gd name="T12" fmla="*/ 1008 w 1008"/>
                <a:gd name="T13" fmla="*/ 0 h 1544"/>
                <a:gd name="T14" fmla="*/ 0 60000 65536"/>
                <a:gd name="T15" fmla="*/ 0 60000 65536"/>
                <a:gd name="T16" fmla="*/ 0 60000 65536"/>
                <a:gd name="T17" fmla="*/ 0 60000 65536"/>
                <a:gd name="T18" fmla="*/ 0 60000 65536"/>
                <a:gd name="T19" fmla="*/ 0 60000 65536"/>
                <a:gd name="T20" fmla="*/ 0 60000 65536"/>
                <a:gd name="T21" fmla="*/ 0 w 1008"/>
                <a:gd name="T22" fmla="*/ 0 h 1544"/>
                <a:gd name="T23" fmla="*/ 1008 w 1008"/>
                <a:gd name="T24" fmla="*/ 1544 h 15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08" h="1544">
                  <a:moveTo>
                    <a:pt x="864" y="1248"/>
                  </a:moveTo>
                  <a:cubicBezTo>
                    <a:pt x="860" y="1320"/>
                    <a:pt x="856" y="1392"/>
                    <a:pt x="816" y="1440"/>
                  </a:cubicBezTo>
                  <a:cubicBezTo>
                    <a:pt x="776" y="1488"/>
                    <a:pt x="696" y="1528"/>
                    <a:pt x="624" y="1536"/>
                  </a:cubicBezTo>
                  <a:cubicBezTo>
                    <a:pt x="552" y="1544"/>
                    <a:pt x="464" y="1536"/>
                    <a:pt x="384" y="1488"/>
                  </a:cubicBezTo>
                  <a:cubicBezTo>
                    <a:pt x="304" y="1440"/>
                    <a:pt x="184" y="1440"/>
                    <a:pt x="144" y="1248"/>
                  </a:cubicBezTo>
                  <a:cubicBezTo>
                    <a:pt x="104" y="1056"/>
                    <a:pt x="0" y="544"/>
                    <a:pt x="144" y="336"/>
                  </a:cubicBezTo>
                  <a:cubicBezTo>
                    <a:pt x="288" y="128"/>
                    <a:pt x="648" y="64"/>
                    <a:pt x="1008" y="0"/>
                  </a:cubicBezTo>
                </a:path>
              </a:pathLst>
            </a:custGeom>
            <a:noFill/>
            <a:ln w="9525">
              <a:solidFill>
                <a:schemeClr val="tx1"/>
              </a:solidFill>
              <a:round/>
              <a:headEnd type="oval" w="sm" len="sm"/>
              <a:tailEnd type="triangle" w="lg"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2322" name="Freeform 61"/>
            <p:cNvSpPr>
              <a:spLocks/>
            </p:cNvSpPr>
            <p:nvPr/>
          </p:nvSpPr>
          <p:spPr bwMode="auto">
            <a:xfrm>
              <a:off x="3328" y="2688"/>
              <a:ext cx="1200" cy="1096"/>
            </a:xfrm>
            <a:custGeom>
              <a:avLst/>
              <a:gdLst>
                <a:gd name="T0" fmla="*/ 416 w 1200"/>
                <a:gd name="T1" fmla="*/ 1056 h 1096"/>
                <a:gd name="T2" fmla="*/ 80 w 1200"/>
                <a:gd name="T3" fmla="*/ 1056 h 1096"/>
                <a:gd name="T4" fmla="*/ 32 w 1200"/>
                <a:gd name="T5" fmla="*/ 816 h 1096"/>
                <a:gd name="T6" fmla="*/ 272 w 1200"/>
                <a:gd name="T7" fmla="*/ 480 h 1096"/>
                <a:gd name="T8" fmla="*/ 800 w 1200"/>
                <a:gd name="T9" fmla="*/ 192 h 1096"/>
                <a:gd name="T10" fmla="*/ 1136 w 1200"/>
                <a:gd name="T11" fmla="*/ 144 h 1096"/>
                <a:gd name="T12" fmla="*/ 1184 w 1200"/>
                <a:gd name="T13" fmla="*/ 0 h 1096"/>
                <a:gd name="T14" fmla="*/ 0 60000 65536"/>
                <a:gd name="T15" fmla="*/ 0 60000 65536"/>
                <a:gd name="T16" fmla="*/ 0 60000 65536"/>
                <a:gd name="T17" fmla="*/ 0 60000 65536"/>
                <a:gd name="T18" fmla="*/ 0 60000 65536"/>
                <a:gd name="T19" fmla="*/ 0 60000 65536"/>
                <a:gd name="T20" fmla="*/ 0 60000 65536"/>
                <a:gd name="T21" fmla="*/ 0 w 1200"/>
                <a:gd name="T22" fmla="*/ 0 h 1096"/>
                <a:gd name="T23" fmla="*/ 1200 w 1200"/>
                <a:gd name="T24" fmla="*/ 1096 h 10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0" h="1096">
                  <a:moveTo>
                    <a:pt x="416" y="1056"/>
                  </a:moveTo>
                  <a:cubicBezTo>
                    <a:pt x="280" y="1076"/>
                    <a:pt x="144" y="1096"/>
                    <a:pt x="80" y="1056"/>
                  </a:cubicBezTo>
                  <a:cubicBezTo>
                    <a:pt x="16" y="1016"/>
                    <a:pt x="0" y="912"/>
                    <a:pt x="32" y="816"/>
                  </a:cubicBezTo>
                  <a:cubicBezTo>
                    <a:pt x="64" y="720"/>
                    <a:pt x="144" y="584"/>
                    <a:pt x="272" y="480"/>
                  </a:cubicBezTo>
                  <a:cubicBezTo>
                    <a:pt x="400" y="376"/>
                    <a:pt x="656" y="248"/>
                    <a:pt x="800" y="192"/>
                  </a:cubicBezTo>
                  <a:cubicBezTo>
                    <a:pt x="944" y="136"/>
                    <a:pt x="1072" y="176"/>
                    <a:pt x="1136" y="144"/>
                  </a:cubicBezTo>
                  <a:cubicBezTo>
                    <a:pt x="1200" y="112"/>
                    <a:pt x="1192" y="56"/>
                    <a:pt x="1184" y="0"/>
                  </a:cubicBezTo>
                </a:path>
              </a:pathLst>
            </a:custGeom>
            <a:noFill/>
            <a:ln w="9525">
              <a:solidFill>
                <a:schemeClr val="tx1"/>
              </a:solidFill>
              <a:round/>
              <a:headEnd type="oval" w="sm" len="sm"/>
              <a:tailEnd type="triangle" w="lg"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hu-HU"/>
              <a:t>Re</a:t>
            </a:r>
            <a:r>
              <a:rPr lang="hu-HU" altLang="hu-HU"/>
              <a:t>ko</a:t>
            </a:r>
            <a:r>
              <a:rPr lang="en-US" altLang="hu-HU"/>
              <a:t>rd</a:t>
            </a:r>
            <a:r>
              <a:rPr lang="hu-HU" altLang="hu-HU"/>
              <a:t>ok</a:t>
            </a:r>
            <a:r>
              <a:rPr lang="en-US" altLang="hu-HU"/>
              <a:t> </a:t>
            </a:r>
            <a:r>
              <a:rPr lang="hu-HU" altLang="hu-HU"/>
              <a:t>szerkezete</a:t>
            </a:r>
            <a:endParaRPr lang="en-US" altLang="hu-HU"/>
          </a:p>
        </p:txBody>
      </p:sp>
      <p:sp>
        <p:nvSpPr>
          <p:cNvPr id="13315" name="Rectangle 3"/>
          <p:cNvSpPr>
            <a:spLocks noGrp="1" noChangeArrowheads="1"/>
          </p:cNvSpPr>
          <p:nvPr>
            <p:ph type="body" idx="1"/>
          </p:nvPr>
        </p:nvSpPr>
        <p:spPr/>
        <p:txBody>
          <a:bodyPr/>
          <a:lstStyle/>
          <a:p>
            <a:pPr eaLnBrk="1" hangingPunct="1"/>
            <a:r>
              <a:rPr lang="en-US" altLang="hu-HU" sz="1800"/>
              <a:t>Fix</a:t>
            </a:r>
            <a:r>
              <a:rPr lang="hu-HU" altLang="hu-HU" sz="1800"/>
              <a:t> hosszúságú rekordok</a:t>
            </a:r>
            <a:endParaRPr lang="en-US" altLang="hu-HU" sz="1800"/>
          </a:p>
          <a:p>
            <a:pPr lvl="1" eaLnBrk="1" hangingPunct="1"/>
            <a:r>
              <a:rPr lang="hu-HU" altLang="hu-HU" sz="1800"/>
              <a:t>A mezők közvetlenül egymás után vannak tárolva (nincs mutató)</a:t>
            </a:r>
            <a:endParaRPr lang="en-US" altLang="hu-HU" sz="1800"/>
          </a:p>
          <a:p>
            <a:pPr eaLnBrk="1" hangingPunct="1"/>
            <a:r>
              <a:rPr lang="en-US" altLang="hu-HU" sz="1800"/>
              <a:t>V</a:t>
            </a:r>
            <a:r>
              <a:rPr lang="hu-HU" altLang="hu-HU" sz="1800"/>
              <a:t>áltozó hosszúságú</a:t>
            </a:r>
            <a:r>
              <a:rPr lang="en-US" altLang="hu-HU" sz="1800"/>
              <a:t> re</a:t>
            </a:r>
            <a:r>
              <a:rPr lang="hu-HU" altLang="hu-HU" sz="1800"/>
              <a:t>k</a:t>
            </a:r>
            <a:r>
              <a:rPr lang="en-US" altLang="hu-HU" sz="1800"/>
              <a:t>ordo</a:t>
            </a:r>
            <a:r>
              <a:rPr lang="hu-HU" altLang="hu-HU" sz="1800"/>
              <a:t>k</a:t>
            </a:r>
            <a:endParaRPr lang="en-US" altLang="hu-HU" sz="1800"/>
          </a:p>
          <a:p>
            <a:pPr lvl="1" eaLnBrk="1" hangingPunct="1"/>
            <a:r>
              <a:rPr lang="hu-HU" altLang="hu-HU" sz="1800"/>
              <a:t>Eltolás értékeket tartalmazó tömb</a:t>
            </a:r>
            <a:endParaRPr lang="en-US" altLang="hu-HU" sz="1800"/>
          </a:p>
          <a:p>
            <a:pPr lvl="1" eaLnBrk="1" hangingPunct="1"/>
            <a:r>
              <a:rPr lang="en-US" altLang="hu-HU" sz="1800"/>
              <a:t>NULL </a:t>
            </a:r>
            <a:r>
              <a:rPr lang="hu-HU" altLang="hu-HU" sz="1800"/>
              <a:t>értéket jelöl a nulla hosszúságú mező</a:t>
            </a:r>
            <a:endParaRPr lang="en-US" altLang="hu-HU" sz="1800"/>
          </a:p>
        </p:txBody>
      </p:sp>
      <p:grpSp>
        <p:nvGrpSpPr>
          <p:cNvPr id="13316" name="Group 27"/>
          <p:cNvGrpSpPr>
            <a:grpSpLocks/>
          </p:cNvGrpSpPr>
          <p:nvPr/>
        </p:nvGrpSpPr>
        <p:grpSpPr bwMode="auto">
          <a:xfrm>
            <a:off x="1143000" y="3505200"/>
            <a:ext cx="6248400" cy="1436688"/>
            <a:chOff x="672" y="1776"/>
            <a:chExt cx="3936" cy="905"/>
          </a:xfrm>
        </p:grpSpPr>
        <p:sp>
          <p:nvSpPr>
            <p:cNvPr id="13345" name="Rectangle 7"/>
            <p:cNvSpPr>
              <a:spLocks noChangeArrowheads="1"/>
            </p:cNvSpPr>
            <p:nvPr/>
          </p:nvSpPr>
          <p:spPr bwMode="auto">
            <a:xfrm>
              <a:off x="2016" y="1776"/>
              <a:ext cx="48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f1</a:t>
              </a:r>
              <a:endParaRPr lang="en-US" altLang="hu-HU" sz="2400">
                <a:ea typeface="MS PGothic" panose="020B0600070205080204" pitchFamily="34" charset="-128"/>
              </a:endParaRPr>
            </a:p>
          </p:txBody>
        </p:sp>
        <p:sp>
          <p:nvSpPr>
            <p:cNvPr id="13346" name="Rectangle 9"/>
            <p:cNvSpPr>
              <a:spLocks noChangeArrowheads="1"/>
            </p:cNvSpPr>
            <p:nvPr/>
          </p:nvSpPr>
          <p:spPr bwMode="auto">
            <a:xfrm>
              <a:off x="2496" y="1776"/>
              <a:ext cx="96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f2</a:t>
              </a:r>
            </a:p>
          </p:txBody>
        </p:sp>
        <p:sp>
          <p:nvSpPr>
            <p:cNvPr id="13347" name="Rectangle 10"/>
            <p:cNvSpPr>
              <a:spLocks noChangeArrowheads="1"/>
            </p:cNvSpPr>
            <p:nvPr/>
          </p:nvSpPr>
          <p:spPr bwMode="auto">
            <a:xfrm>
              <a:off x="3456" y="1776"/>
              <a:ext cx="72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f3</a:t>
              </a:r>
              <a:endParaRPr lang="en-US" altLang="hu-HU" sz="2400">
                <a:ea typeface="MS PGothic" panose="020B0600070205080204" pitchFamily="34" charset="-128"/>
              </a:endParaRPr>
            </a:p>
          </p:txBody>
        </p:sp>
        <p:sp>
          <p:nvSpPr>
            <p:cNvPr id="13348" name="Rectangle 11"/>
            <p:cNvSpPr>
              <a:spLocks noChangeArrowheads="1"/>
            </p:cNvSpPr>
            <p:nvPr/>
          </p:nvSpPr>
          <p:spPr bwMode="auto">
            <a:xfrm>
              <a:off x="4176" y="1776"/>
              <a:ext cx="432"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f4</a:t>
              </a:r>
              <a:endParaRPr lang="en-US" altLang="hu-HU" sz="2400">
                <a:ea typeface="MS PGothic" panose="020B0600070205080204" pitchFamily="34" charset="-128"/>
              </a:endParaRPr>
            </a:p>
          </p:txBody>
        </p:sp>
        <p:sp>
          <p:nvSpPr>
            <p:cNvPr id="13349" name="Text Box 12"/>
            <p:cNvSpPr txBox="1">
              <a:spLocks noChangeArrowheads="1"/>
            </p:cNvSpPr>
            <p:nvPr/>
          </p:nvSpPr>
          <p:spPr bwMode="auto">
            <a:xfrm>
              <a:off x="672" y="2016"/>
              <a:ext cx="98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B</a:t>
              </a:r>
              <a:r>
                <a:rPr lang="hu-HU" altLang="hu-HU" sz="1800">
                  <a:ea typeface="MS PGothic" panose="020B0600070205080204" pitchFamily="34" charset="-128"/>
                </a:rPr>
                <a:t>ázis</a:t>
              </a:r>
              <a:r>
                <a:rPr lang="en-US" altLang="hu-HU" sz="1800">
                  <a:ea typeface="MS PGothic" panose="020B0600070205080204" pitchFamily="34" charset="-128"/>
                </a:rPr>
                <a:t> </a:t>
              </a:r>
              <a:r>
                <a:rPr lang="hu-HU" altLang="hu-HU" sz="1800">
                  <a:ea typeface="MS PGothic" panose="020B0600070205080204" pitchFamily="34" charset="-128"/>
                </a:rPr>
                <a:t>cím</a:t>
              </a:r>
              <a:r>
                <a:rPr lang="en-US" altLang="hu-HU" sz="1800">
                  <a:ea typeface="MS PGothic" panose="020B0600070205080204" pitchFamily="34" charset="-128"/>
                </a:rPr>
                <a:t> (B)</a:t>
              </a:r>
              <a:endParaRPr lang="en-US" altLang="hu-HU" sz="2400">
                <a:ea typeface="MS PGothic" panose="020B0600070205080204" pitchFamily="34" charset="-128"/>
              </a:endParaRPr>
            </a:p>
          </p:txBody>
        </p:sp>
        <p:sp>
          <p:nvSpPr>
            <p:cNvPr id="13350" name="Line 13"/>
            <p:cNvSpPr>
              <a:spLocks noChangeShapeType="1"/>
            </p:cNvSpPr>
            <p:nvPr/>
          </p:nvSpPr>
          <p:spPr bwMode="auto">
            <a:xfrm>
              <a:off x="2016" y="2160"/>
              <a:ext cx="480" cy="0"/>
            </a:xfrm>
            <a:prstGeom prst="line">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nchor="ctr"/>
            <a:lstStyle/>
            <a:p>
              <a:endParaRPr lang="hu-HU"/>
            </a:p>
          </p:txBody>
        </p:sp>
        <p:sp>
          <p:nvSpPr>
            <p:cNvPr id="13351" name="Freeform 14"/>
            <p:cNvSpPr>
              <a:spLocks/>
            </p:cNvSpPr>
            <p:nvPr/>
          </p:nvSpPr>
          <p:spPr bwMode="auto">
            <a:xfrm>
              <a:off x="1488" y="1856"/>
              <a:ext cx="480" cy="208"/>
            </a:xfrm>
            <a:custGeom>
              <a:avLst/>
              <a:gdLst>
                <a:gd name="T0" fmla="*/ 0 w 480"/>
                <a:gd name="T1" fmla="*/ 208 h 208"/>
                <a:gd name="T2" fmla="*/ 96 w 480"/>
                <a:gd name="T3" fmla="*/ 16 h 208"/>
                <a:gd name="T4" fmla="*/ 480 w 480"/>
                <a:gd name="T5" fmla="*/ 112 h 208"/>
                <a:gd name="T6" fmla="*/ 0 60000 65536"/>
                <a:gd name="T7" fmla="*/ 0 60000 65536"/>
                <a:gd name="T8" fmla="*/ 0 60000 65536"/>
                <a:gd name="T9" fmla="*/ 0 w 480"/>
                <a:gd name="T10" fmla="*/ 0 h 208"/>
                <a:gd name="T11" fmla="*/ 480 w 480"/>
                <a:gd name="T12" fmla="*/ 208 h 208"/>
              </a:gdLst>
              <a:ahLst/>
              <a:cxnLst>
                <a:cxn ang="T6">
                  <a:pos x="T0" y="T1"/>
                </a:cxn>
                <a:cxn ang="T7">
                  <a:pos x="T2" y="T3"/>
                </a:cxn>
                <a:cxn ang="T8">
                  <a:pos x="T4" y="T5"/>
                </a:cxn>
              </a:cxnLst>
              <a:rect l="T9" t="T10" r="T11" b="T12"/>
              <a:pathLst>
                <a:path w="480" h="208">
                  <a:moveTo>
                    <a:pt x="0" y="208"/>
                  </a:moveTo>
                  <a:cubicBezTo>
                    <a:pt x="8" y="120"/>
                    <a:pt x="16" y="32"/>
                    <a:pt x="96" y="16"/>
                  </a:cubicBezTo>
                  <a:cubicBezTo>
                    <a:pt x="176" y="0"/>
                    <a:pt x="328" y="56"/>
                    <a:pt x="480" y="112"/>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3352" name="Line 15"/>
            <p:cNvSpPr>
              <a:spLocks noChangeShapeType="1"/>
            </p:cNvSpPr>
            <p:nvPr/>
          </p:nvSpPr>
          <p:spPr bwMode="auto">
            <a:xfrm>
              <a:off x="2544" y="2160"/>
              <a:ext cx="864" cy="0"/>
            </a:xfrm>
            <a:prstGeom prst="line">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nchor="ctr"/>
            <a:lstStyle/>
            <a:p>
              <a:endParaRPr lang="hu-HU"/>
            </a:p>
          </p:txBody>
        </p:sp>
        <p:sp>
          <p:nvSpPr>
            <p:cNvPr id="13353" name="Line 16"/>
            <p:cNvSpPr>
              <a:spLocks noChangeShapeType="1"/>
            </p:cNvSpPr>
            <p:nvPr/>
          </p:nvSpPr>
          <p:spPr bwMode="auto">
            <a:xfrm>
              <a:off x="3504" y="2160"/>
              <a:ext cx="624" cy="0"/>
            </a:xfrm>
            <a:prstGeom prst="line">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nchor="ctr"/>
            <a:lstStyle/>
            <a:p>
              <a:endParaRPr lang="hu-HU"/>
            </a:p>
          </p:txBody>
        </p:sp>
        <p:sp>
          <p:nvSpPr>
            <p:cNvPr id="13354" name="Line 17"/>
            <p:cNvSpPr>
              <a:spLocks noChangeShapeType="1"/>
            </p:cNvSpPr>
            <p:nvPr/>
          </p:nvSpPr>
          <p:spPr bwMode="auto">
            <a:xfrm>
              <a:off x="4224" y="2160"/>
              <a:ext cx="384" cy="0"/>
            </a:xfrm>
            <a:prstGeom prst="line">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wrap="none" anchor="ctr"/>
            <a:lstStyle/>
            <a:p>
              <a:endParaRPr lang="hu-HU"/>
            </a:p>
          </p:txBody>
        </p:sp>
        <p:sp>
          <p:nvSpPr>
            <p:cNvPr id="13355" name="Text Box 18"/>
            <p:cNvSpPr txBox="1">
              <a:spLocks noChangeArrowheads="1"/>
            </p:cNvSpPr>
            <p:nvPr/>
          </p:nvSpPr>
          <p:spPr bwMode="auto">
            <a:xfrm>
              <a:off x="2124" y="2160"/>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L1</a:t>
              </a:r>
              <a:endParaRPr lang="en-US" altLang="hu-HU" sz="2400">
                <a:ea typeface="MS PGothic" panose="020B0600070205080204" pitchFamily="34" charset="-128"/>
              </a:endParaRPr>
            </a:p>
          </p:txBody>
        </p:sp>
        <p:sp>
          <p:nvSpPr>
            <p:cNvPr id="13356" name="Text Box 19"/>
            <p:cNvSpPr txBox="1">
              <a:spLocks noChangeArrowheads="1"/>
            </p:cNvSpPr>
            <p:nvPr/>
          </p:nvSpPr>
          <p:spPr bwMode="auto">
            <a:xfrm>
              <a:off x="2832" y="2160"/>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L2</a:t>
              </a:r>
              <a:endParaRPr lang="en-US" altLang="hu-HU" sz="2400">
                <a:ea typeface="MS PGothic" panose="020B0600070205080204" pitchFamily="34" charset="-128"/>
              </a:endParaRPr>
            </a:p>
          </p:txBody>
        </p:sp>
        <p:sp>
          <p:nvSpPr>
            <p:cNvPr id="13357" name="Text Box 20"/>
            <p:cNvSpPr txBox="1">
              <a:spLocks noChangeArrowheads="1"/>
            </p:cNvSpPr>
            <p:nvPr/>
          </p:nvSpPr>
          <p:spPr bwMode="auto">
            <a:xfrm>
              <a:off x="3696" y="2169"/>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L3</a:t>
              </a:r>
              <a:endParaRPr lang="en-US" altLang="hu-HU" sz="2400">
                <a:ea typeface="MS PGothic" panose="020B0600070205080204" pitchFamily="34" charset="-128"/>
              </a:endParaRPr>
            </a:p>
          </p:txBody>
        </p:sp>
        <p:sp>
          <p:nvSpPr>
            <p:cNvPr id="13358" name="Text Box 21"/>
            <p:cNvSpPr txBox="1">
              <a:spLocks noChangeArrowheads="1"/>
            </p:cNvSpPr>
            <p:nvPr/>
          </p:nvSpPr>
          <p:spPr bwMode="auto">
            <a:xfrm>
              <a:off x="4272" y="2160"/>
              <a:ext cx="2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L4</a:t>
              </a:r>
              <a:endParaRPr lang="en-US" altLang="hu-HU" sz="2400">
                <a:ea typeface="MS PGothic" panose="020B0600070205080204" pitchFamily="34" charset="-128"/>
              </a:endParaRPr>
            </a:p>
          </p:txBody>
        </p:sp>
        <p:sp>
          <p:nvSpPr>
            <p:cNvPr id="13359" name="Text Box 22"/>
            <p:cNvSpPr txBox="1">
              <a:spLocks noChangeArrowheads="1"/>
            </p:cNvSpPr>
            <p:nvPr/>
          </p:nvSpPr>
          <p:spPr bwMode="auto">
            <a:xfrm>
              <a:off x="3024" y="2448"/>
              <a:ext cx="134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f3 </a:t>
              </a:r>
              <a:r>
                <a:rPr lang="hu-HU" altLang="hu-HU" sz="1800">
                  <a:ea typeface="MS PGothic" panose="020B0600070205080204" pitchFamily="34" charset="-128"/>
                </a:rPr>
                <a:t>címe</a:t>
              </a:r>
              <a:r>
                <a:rPr lang="en-US" altLang="hu-HU" sz="1800">
                  <a:ea typeface="MS PGothic" panose="020B0600070205080204" pitchFamily="34" charset="-128"/>
                </a:rPr>
                <a:t> = B+L1+L2</a:t>
              </a:r>
              <a:endParaRPr lang="en-US" altLang="hu-HU" sz="2400">
                <a:ea typeface="MS PGothic" panose="020B0600070205080204" pitchFamily="34" charset="-128"/>
              </a:endParaRPr>
            </a:p>
          </p:txBody>
        </p:sp>
        <p:sp>
          <p:nvSpPr>
            <p:cNvPr id="13360" name="Freeform 26"/>
            <p:cNvSpPr>
              <a:spLocks/>
            </p:cNvSpPr>
            <p:nvPr/>
          </p:nvSpPr>
          <p:spPr bwMode="auto">
            <a:xfrm>
              <a:off x="3312" y="2112"/>
              <a:ext cx="168" cy="336"/>
            </a:xfrm>
            <a:custGeom>
              <a:avLst/>
              <a:gdLst>
                <a:gd name="T0" fmla="*/ 0 w 168"/>
                <a:gd name="T1" fmla="*/ 336 h 336"/>
                <a:gd name="T2" fmla="*/ 144 w 168"/>
                <a:gd name="T3" fmla="*/ 240 h 336"/>
                <a:gd name="T4" fmla="*/ 144 w 168"/>
                <a:gd name="T5" fmla="*/ 0 h 336"/>
                <a:gd name="T6" fmla="*/ 0 60000 65536"/>
                <a:gd name="T7" fmla="*/ 0 60000 65536"/>
                <a:gd name="T8" fmla="*/ 0 60000 65536"/>
                <a:gd name="T9" fmla="*/ 0 w 168"/>
                <a:gd name="T10" fmla="*/ 0 h 336"/>
                <a:gd name="T11" fmla="*/ 168 w 168"/>
                <a:gd name="T12" fmla="*/ 336 h 336"/>
              </a:gdLst>
              <a:ahLst/>
              <a:cxnLst>
                <a:cxn ang="T6">
                  <a:pos x="T0" y="T1"/>
                </a:cxn>
                <a:cxn ang="T7">
                  <a:pos x="T2" y="T3"/>
                </a:cxn>
                <a:cxn ang="T8">
                  <a:pos x="T4" y="T5"/>
                </a:cxn>
              </a:cxnLst>
              <a:rect l="T9" t="T10" r="T11" b="T12"/>
              <a:pathLst>
                <a:path w="168" h="336">
                  <a:moveTo>
                    <a:pt x="0" y="336"/>
                  </a:moveTo>
                  <a:cubicBezTo>
                    <a:pt x="60" y="316"/>
                    <a:pt x="120" y="296"/>
                    <a:pt x="144" y="240"/>
                  </a:cubicBezTo>
                  <a:cubicBezTo>
                    <a:pt x="168" y="184"/>
                    <a:pt x="156" y="92"/>
                    <a:pt x="144"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grpSp>
      <p:grpSp>
        <p:nvGrpSpPr>
          <p:cNvPr id="13317" name="Group 94"/>
          <p:cNvGrpSpPr>
            <a:grpSpLocks/>
          </p:cNvGrpSpPr>
          <p:nvPr/>
        </p:nvGrpSpPr>
        <p:grpSpPr bwMode="auto">
          <a:xfrm>
            <a:off x="1143000" y="5348288"/>
            <a:ext cx="6858000" cy="750887"/>
            <a:chOff x="720" y="3224"/>
            <a:chExt cx="4320" cy="473"/>
          </a:xfrm>
        </p:grpSpPr>
        <p:grpSp>
          <p:nvGrpSpPr>
            <p:cNvPr id="13318" name="Group 87"/>
            <p:cNvGrpSpPr>
              <a:grpSpLocks/>
            </p:cNvGrpSpPr>
            <p:nvPr/>
          </p:nvGrpSpPr>
          <p:grpSpPr bwMode="auto">
            <a:xfrm>
              <a:off x="720" y="3224"/>
              <a:ext cx="4320" cy="473"/>
              <a:chOff x="720" y="3224"/>
              <a:chExt cx="4320" cy="473"/>
            </a:xfrm>
          </p:grpSpPr>
          <p:sp>
            <p:nvSpPr>
              <p:cNvPr id="13323" name="Rectangle 29"/>
              <p:cNvSpPr>
                <a:spLocks noChangeArrowheads="1"/>
              </p:cNvSpPr>
              <p:nvPr/>
            </p:nvSpPr>
            <p:spPr bwMode="auto">
              <a:xfrm>
                <a:off x="2448" y="3224"/>
                <a:ext cx="48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f1</a:t>
                </a:r>
                <a:endParaRPr lang="en-US" altLang="hu-HU" sz="2400">
                  <a:ea typeface="MS PGothic" panose="020B0600070205080204" pitchFamily="34" charset="-128"/>
                </a:endParaRPr>
              </a:p>
            </p:txBody>
          </p:sp>
          <p:sp>
            <p:nvSpPr>
              <p:cNvPr id="13324" name="Rectangle 30"/>
              <p:cNvSpPr>
                <a:spLocks noChangeArrowheads="1"/>
              </p:cNvSpPr>
              <p:nvPr/>
            </p:nvSpPr>
            <p:spPr bwMode="auto">
              <a:xfrm>
                <a:off x="2928" y="3224"/>
                <a:ext cx="96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f2</a:t>
                </a:r>
              </a:p>
            </p:txBody>
          </p:sp>
          <p:sp>
            <p:nvSpPr>
              <p:cNvPr id="13325" name="Rectangle 31"/>
              <p:cNvSpPr>
                <a:spLocks noChangeArrowheads="1"/>
              </p:cNvSpPr>
              <p:nvPr/>
            </p:nvSpPr>
            <p:spPr bwMode="auto">
              <a:xfrm>
                <a:off x="3888" y="3224"/>
                <a:ext cx="720"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f3</a:t>
                </a:r>
                <a:endParaRPr lang="en-US" altLang="hu-HU" sz="2400">
                  <a:ea typeface="MS PGothic" panose="020B0600070205080204" pitchFamily="34" charset="-128"/>
                </a:endParaRPr>
              </a:p>
            </p:txBody>
          </p:sp>
          <p:sp>
            <p:nvSpPr>
              <p:cNvPr id="13326" name="Rectangle 32"/>
              <p:cNvSpPr>
                <a:spLocks noChangeArrowheads="1"/>
              </p:cNvSpPr>
              <p:nvPr/>
            </p:nvSpPr>
            <p:spPr bwMode="auto">
              <a:xfrm>
                <a:off x="4608" y="3224"/>
                <a:ext cx="432"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hu-HU" sz="1800">
                    <a:ea typeface="MS PGothic" panose="020B0600070205080204" pitchFamily="34" charset="-128"/>
                  </a:rPr>
                  <a:t>f4</a:t>
                </a:r>
                <a:endParaRPr lang="en-US" altLang="hu-HU" sz="2400">
                  <a:ea typeface="MS PGothic" panose="020B0600070205080204" pitchFamily="34" charset="-128"/>
                </a:endParaRPr>
              </a:p>
            </p:txBody>
          </p:sp>
          <p:sp>
            <p:nvSpPr>
              <p:cNvPr id="13327" name="Text Box 33"/>
              <p:cNvSpPr txBox="1">
                <a:spLocks noChangeArrowheads="1"/>
              </p:cNvSpPr>
              <p:nvPr/>
            </p:nvSpPr>
            <p:spPr bwMode="auto">
              <a:xfrm>
                <a:off x="720" y="3464"/>
                <a:ext cx="98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hu-HU" sz="1800">
                    <a:ea typeface="MS PGothic" panose="020B0600070205080204" pitchFamily="34" charset="-128"/>
                  </a:rPr>
                  <a:t>B</a:t>
                </a:r>
                <a:r>
                  <a:rPr lang="hu-HU" altLang="hu-HU" sz="1800">
                    <a:ea typeface="MS PGothic" panose="020B0600070205080204" pitchFamily="34" charset="-128"/>
                  </a:rPr>
                  <a:t>ázis cím</a:t>
                </a:r>
                <a:r>
                  <a:rPr lang="en-US" altLang="hu-HU" sz="1800">
                    <a:ea typeface="MS PGothic" panose="020B0600070205080204" pitchFamily="34" charset="-128"/>
                  </a:rPr>
                  <a:t> (B)</a:t>
                </a:r>
                <a:endParaRPr lang="en-US" altLang="hu-HU" sz="2400">
                  <a:ea typeface="MS PGothic" panose="020B0600070205080204" pitchFamily="34" charset="-128"/>
                </a:endParaRPr>
              </a:p>
            </p:txBody>
          </p:sp>
          <p:sp>
            <p:nvSpPr>
              <p:cNvPr id="13328" name="Freeform 35"/>
              <p:cNvSpPr>
                <a:spLocks/>
              </p:cNvSpPr>
              <p:nvPr/>
            </p:nvSpPr>
            <p:spPr bwMode="auto">
              <a:xfrm>
                <a:off x="1536" y="3304"/>
                <a:ext cx="480" cy="208"/>
              </a:xfrm>
              <a:custGeom>
                <a:avLst/>
                <a:gdLst>
                  <a:gd name="T0" fmla="*/ 0 w 480"/>
                  <a:gd name="T1" fmla="*/ 208 h 208"/>
                  <a:gd name="T2" fmla="*/ 96 w 480"/>
                  <a:gd name="T3" fmla="*/ 16 h 208"/>
                  <a:gd name="T4" fmla="*/ 480 w 480"/>
                  <a:gd name="T5" fmla="*/ 112 h 208"/>
                  <a:gd name="T6" fmla="*/ 0 60000 65536"/>
                  <a:gd name="T7" fmla="*/ 0 60000 65536"/>
                  <a:gd name="T8" fmla="*/ 0 60000 65536"/>
                  <a:gd name="T9" fmla="*/ 0 w 480"/>
                  <a:gd name="T10" fmla="*/ 0 h 208"/>
                  <a:gd name="T11" fmla="*/ 480 w 480"/>
                  <a:gd name="T12" fmla="*/ 208 h 208"/>
                </a:gdLst>
                <a:ahLst/>
                <a:cxnLst>
                  <a:cxn ang="T6">
                    <a:pos x="T0" y="T1"/>
                  </a:cxn>
                  <a:cxn ang="T7">
                    <a:pos x="T2" y="T3"/>
                  </a:cxn>
                  <a:cxn ang="T8">
                    <a:pos x="T4" y="T5"/>
                  </a:cxn>
                </a:cxnLst>
                <a:rect l="T9" t="T10" r="T11" b="T12"/>
                <a:pathLst>
                  <a:path w="480" h="208">
                    <a:moveTo>
                      <a:pt x="0" y="208"/>
                    </a:moveTo>
                    <a:cubicBezTo>
                      <a:pt x="8" y="120"/>
                      <a:pt x="16" y="32"/>
                      <a:pt x="96" y="16"/>
                    </a:cubicBezTo>
                    <a:cubicBezTo>
                      <a:pt x="176" y="0"/>
                      <a:pt x="328" y="56"/>
                      <a:pt x="480" y="112"/>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hu-HU"/>
              </a:p>
            </p:txBody>
          </p:sp>
          <p:sp>
            <p:nvSpPr>
              <p:cNvPr id="13329" name="Rectangle 45"/>
              <p:cNvSpPr>
                <a:spLocks noChangeArrowheads="1"/>
              </p:cNvSpPr>
              <p:nvPr/>
            </p:nvSpPr>
            <p:spPr bwMode="auto">
              <a:xfrm>
                <a:off x="2064" y="3224"/>
                <a:ext cx="96"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3330" name="Rectangle 46"/>
              <p:cNvSpPr>
                <a:spLocks noChangeArrowheads="1"/>
              </p:cNvSpPr>
              <p:nvPr/>
            </p:nvSpPr>
            <p:spPr bwMode="auto">
              <a:xfrm>
                <a:off x="2160" y="3224"/>
                <a:ext cx="96"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3331" name="Rectangle 47"/>
              <p:cNvSpPr>
                <a:spLocks noChangeArrowheads="1"/>
              </p:cNvSpPr>
              <p:nvPr/>
            </p:nvSpPr>
            <p:spPr bwMode="auto">
              <a:xfrm>
                <a:off x="2256" y="3224"/>
                <a:ext cx="96"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3332" name="Rectangle 48"/>
              <p:cNvSpPr>
                <a:spLocks noChangeArrowheads="1"/>
              </p:cNvSpPr>
              <p:nvPr/>
            </p:nvSpPr>
            <p:spPr bwMode="auto">
              <a:xfrm>
                <a:off x="2352" y="3224"/>
                <a:ext cx="96" cy="288"/>
              </a:xfrm>
              <a:prstGeom prst="rect">
                <a:avLst/>
              </a:prstGeom>
              <a:solidFill>
                <a:srgbClr val="FFFDA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hu-HU" altLang="hu-HU" sz="2400">
                  <a:ea typeface="MS PGothic" panose="020B0600070205080204" pitchFamily="34" charset="-128"/>
                </a:endParaRPr>
              </a:p>
            </p:txBody>
          </p:sp>
          <p:sp>
            <p:nvSpPr>
              <p:cNvPr id="13333" name="Line 74"/>
              <p:cNvSpPr>
                <a:spLocks noChangeShapeType="1"/>
              </p:cNvSpPr>
              <p:nvPr/>
            </p:nvSpPr>
            <p:spPr bwMode="auto">
              <a:xfrm>
                <a:off x="2880" y="3456"/>
                <a:ext cx="0" cy="144"/>
              </a:xfrm>
              <a:prstGeom prst="line">
                <a:avLst/>
              </a:prstGeom>
              <a:noFill/>
              <a:ln w="9525">
                <a:solidFill>
                  <a:schemeClr val="tx1"/>
                </a:solidFill>
                <a:round/>
                <a:headEnd type="triangle" w="lg" len="med"/>
                <a:tailEnd/>
              </a:ln>
              <a:extLst>
                <a:ext uri="{909E8E84-426E-40DD-AFC4-6F175D3DCCD1}">
                  <a14:hiddenFill xmlns:a14="http://schemas.microsoft.com/office/drawing/2010/main">
                    <a:noFill/>
                  </a14:hiddenFill>
                </a:ext>
              </a:extLst>
            </p:spPr>
            <p:txBody>
              <a:bodyPr wrap="none" anchor="ctr"/>
              <a:lstStyle/>
              <a:p>
                <a:endParaRPr lang="hu-HU"/>
              </a:p>
            </p:txBody>
          </p:sp>
          <p:sp>
            <p:nvSpPr>
              <p:cNvPr id="13334" name="Line 75"/>
              <p:cNvSpPr>
                <a:spLocks noChangeShapeType="1"/>
              </p:cNvSpPr>
              <p:nvPr/>
            </p:nvSpPr>
            <p:spPr bwMode="auto">
              <a:xfrm>
                <a:off x="2496" y="3456"/>
                <a:ext cx="0" cy="144"/>
              </a:xfrm>
              <a:prstGeom prst="line">
                <a:avLst/>
              </a:prstGeom>
              <a:noFill/>
              <a:ln w="9525">
                <a:solidFill>
                  <a:schemeClr val="tx1"/>
                </a:solidFill>
                <a:round/>
                <a:headEnd type="triangle" w="lg" len="med"/>
                <a:tailEnd type="none" w="lg" len="med"/>
              </a:ln>
              <a:extLst>
                <a:ext uri="{909E8E84-426E-40DD-AFC4-6F175D3DCCD1}">
                  <a14:hiddenFill xmlns:a14="http://schemas.microsoft.com/office/drawing/2010/main">
                    <a:noFill/>
                  </a14:hiddenFill>
                </a:ext>
              </a:extLst>
            </p:spPr>
            <p:txBody>
              <a:bodyPr wrap="none" anchor="ctr"/>
              <a:lstStyle/>
              <a:p>
                <a:endParaRPr lang="hu-HU"/>
              </a:p>
            </p:txBody>
          </p:sp>
          <p:sp>
            <p:nvSpPr>
              <p:cNvPr id="13335" name="Line 76"/>
              <p:cNvSpPr>
                <a:spLocks noChangeShapeType="1"/>
              </p:cNvSpPr>
              <p:nvPr/>
            </p:nvSpPr>
            <p:spPr bwMode="auto">
              <a:xfrm>
                <a:off x="2496" y="3600"/>
                <a:ext cx="3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cxnSp>
            <p:nvCxnSpPr>
              <p:cNvPr id="13336" name="AutoShape 77"/>
              <p:cNvCxnSpPr>
                <a:cxnSpLocks noChangeShapeType="1"/>
                <a:stCxn id="13329" idx="2"/>
                <a:endCxn id="13335" idx="0"/>
              </p:cNvCxnSpPr>
              <p:nvPr/>
            </p:nvCxnSpPr>
            <p:spPr bwMode="auto">
              <a:xfrm rot="16200000" flipH="1">
                <a:off x="2260" y="3364"/>
                <a:ext cx="88" cy="384"/>
              </a:xfrm>
              <a:prstGeom prst="curvedConnector3">
                <a:avLst>
                  <a:gd name="adj1" fmla="val 159088"/>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37" name="Line 79"/>
              <p:cNvSpPr>
                <a:spLocks noChangeShapeType="1"/>
              </p:cNvSpPr>
              <p:nvPr/>
            </p:nvSpPr>
            <p:spPr bwMode="auto">
              <a:xfrm>
                <a:off x="4560" y="3456"/>
                <a:ext cx="0" cy="144"/>
              </a:xfrm>
              <a:prstGeom prst="line">
                <a:avLst/>
              </a:prstGeom>
              <a:noFill/>
              <a:ln w="9525">
                <a:solidFill>
                  <a:schemeClr val="tx1"/>
                </a:solidFill>
                <a:round/>
                <a:headEnd type="triangle" w="lg" len="med"/>
                <a:tailEnd type="none" w="lg" len="med"/>
              </a:ln>
              <a:extLst>
                <a:ext uri="{909E8E84-426E-40DD-AFC4-6F175D3DCCD1}">
                  <a14:hiddenFill xmlns:a14="http://schemas.microsoft.com/office/drawing/2010/main">
                    <a:noFill/>
                  </a14:hiddenFill>
                </a:ext>
              </a:extLst>
            </p:spPr>
            <p:txBody>
              <a:bodyPr wrap="none" anchor="ctr"/>
              <a:lstStyle/>
              <a:p>
                <a:endParaRPr lang="hu-HU"/>
              </a:p>
            </p:txBody>
          </p:sp>
          <p:sp>
            <p:nvSpPr>
              <p:cNvPr id="13338" name="Line 80"/>
              <p:cNvSpPr>
                <a:spLocks noChangeShapeType="1"/>
              </p:cNvSpPr>
              <p:nvPr/>
            </p:nvSpPr>
            <p:spPr bwMode="auto">
              <a:xfrm>
                <a:off x="3936" y="3600"/>
                <a:ext cx="62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cxnSp>
            <p:nvCxnSpPr>
              <p:cNvPr id="13339" name="AutoShape 81"/>
              <p:cNvCxnSpPr>
                <a:cxnSpLocks noChangeShapeType="1"/>
                <a:stCxn id="13331" idx="2"/>
                <a:endCxn id="13338" idx="0"/>
              </p:cNvCxnSpPr>
              <p:nvPr/>
            </p:nvCxnSpPr>
            <p:spPr bwMode="auto">
              <a:xfrm rot="16200000" flipH="1">
                <a:off x="3076" y="2740"/>
                <a:ext cx="88" cy="1632"/>
              </a:xfrm>
              <a:prstGeom prst="curvedConnector3">
                <a:avLst>
                  <a:gd name="adj1" fmla="val 314769"/>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40" name="Line 82"/>
              <p:cNvSpPr>
                <a:spLocks noChangeShapeType="1"/>
              </p:cNvSpPr>
              <p:nvPr/>
            </p:nvSpPr>
            <p:spPr bwMode="auto">
              <a:xfrm>
                <a:off x="3840" y="3456"/>
                <a:ext cx="0" cy="144"/>
              </a:xfrm>
              <a:prstGeom prst="line">
                <a:avLst/>
              </a:prstGeom>
              <a:noFill/>
              <a:ln w="9525">
                <a:solidFill>
                  <a:schemeClr val="tx1"/>
                </a:solidFill>
                <a:round/>
                <a:headEnd type="triangle" w="lg" len="med"/>
                <a:tailEnd/>
              </a:ln>
              <a:extLst>
                <a:ext uri="{909E8E84-426E-40DD-AFC4-6F175D3DCCD1}">
                  <a14:hiddenFill xmlns:a14="http://schemas.microsoft.com/office/drawing/2010/main">
                    <a:noFill/>
                  </a14:hiddenFill>
                </a:ext>
              </a:extLst>
            </p:spPr>
            <p:txBody>
              <a:bodyPr wrap="none" anchor="ctr"/>
              <a:lstStyle/>
              <a:p>
                <a:endParaRPr lang="hu-HU"/>
              </a:p>
            </p:txBody>
          </p:sp>
          <p:sp>
            <p:nvSpPr>
              <p:cNvPr id="13341" name="Line 83"/>
              <p:cNvSpPr>
                <a:spLocks noChangeShapeType="1"/>
              </p:cNvSpPr>
              <p:nvPr/>
            </p:nvSpPr>
            <p:spPr bwMode="auto">
              <a:xfrm>
                <a:off x="2970" y="3456"/>
                <a:ext cx="0" cy="144"/>
              </a:xfrm>
              <a:prstGeom prst="line">
                <a:avLst/>
              </a:prstGeom>
              <a:noFill/>
              <a:ln w="9525">
                <a:solidFill>
                  <a:schemeClr val="tx1"/>
                </a:solidFill>
                <a:round/>
                <a:headEnd type="triangle" w="lg" len="med"/>
                <a:tailEnd type="none" w="lg" len="med"/>
              </a:ln>
              <a:extLst>
                <a:ext uri="{909E8E84-426E-40DD-AFC4-6F175D3DCCD1}">
                  <a14:hiddenFill xmlns:a14="http://schemas.microsoft.com/office/drawing/2010/main">
                    <a:noFill/>
                  </a14:hiddenFill>
                </a:ext>
              </a:extLst>
            </p:spPr>
            <p:txBody>
              <a:bodyPr wrap="none" anchor="ctr"/>
              <a:lstStyle/>
              <a:p>
                <a:endParaRPr lang="hu-HU"/>
              </a:p>
            </p:txBody>
          </p:sp>
          <p:sp>
            <p:nvSpPr>
              <p:cNvPr id="13342" name="Line 84"/>
              <p:cNvSpPr>
                <a:spLocks noChangeShapeType="1"/>
              </p:cNvSpPr>
              <p:nvPr/>
            </p:nvSpPr>
            <p:spPr bwMode="auto">
              <a:xfrm>
                <a:off x="2971" y="3593"/>
                <a:ext cx="869" cy="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cxnSp>
            <p:nvCxnSpPr>
              <p:cNvPr id="13343" name="AutoShape 85"/>
              <p:cNvCxnSpPr>
                <a:cxnSpLocks noChangeShapeType="1"/>
                <a:stCxn id="13330" idx="2"/>
                <a:endCxn id="13342" idx="0"/>
              </p:cNvCxnSpPr>
              <p:nvPr/>
            </p:nvCxnSpPr>
            <p:spPr bwMode="auto">
              <a:xfrm rot="16200000" flipH="1">
                <a:off x="2549" y="3171"/>
                <a:ext cx="81" cy="763"/>
              </a:xfrm>
              <a:prstGeom prst="curvedConnector3">
                <a:avLst>
                  <a:gd name="adj1" fmla="val 297528"/>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44" name="Line 86"/>
              <p:cNvSpPr>
                <a:spLocks noChangeShapeType="1"/>
              </p:cNvSpPr>
              <p:nvPr/>
            </p:nvSpPr>
            <p:spPr bwMode="auto">
              <a:xfrm flipH="1">
                <a:off x="3936" y="3464"/>
                <a:ext cx="0" cy="128"/>
              </a:xfrm>
              <a:prstGeom prst="line">
                <a:avLst/>
              </a:prstGeom>
              <a:noFill/>
              <a:ln w="9525">
                <a:solidFill>
                  <a:schemeClr val="tx1"/>
                </a:solidFill>
                <a:round/>
                <a:headEnd type="triangle" w="lg" len="med"/>
                <a:tailEnd/>
              </a:ln>
              <a:extLst>
                <a:ext uri="{909E8E84-426E-40DD-AFC4-6F175D3DCCD1}">
                  <a14:hiddenFill xmlns:a14="http://schemas.microsoft.com/office/drawing/2010/main">
                    <a:noFill/>
                  </a14:hiddenFill>
                </a:ext>
              </a:extLst>
            </p:spPr>
            <p:txBody>
              <a:bodyPr wrap="none" anchor="ctr"/>
              <a:lstStyle/>
              <a:p>
                <a:endParaRPr lang="hu-HU"/>
              </a:p>
            </p:txBody>
          </p:sp>
        </p:grpSp>
        <p:sp>
          <p:nvSpPr>
            <p:cNvPr id="13319" name="Line 89"/>
            <p:cNvSpPr>
              <a:spLocks noChangeShapeType="1"/>
            </p:cNvSpPr>
            <p:nvPr/>
          </p:nvSpPr>
          <p:spPr bwMode="auto">
            <a:xfrm>
              <a:off x="4656" y="3456"/>
              <a:ext cx="0" cy="144"/>
            </a:xfrm>
            <a:prstGeom prst="line">
              <a:avLst/>
            </a:prstGeom>
            <a:noFill/>
            <a:ln w="9525">
              <a:solidFill>
                <a:schemeClr val="tx1"/>
              </a:solidFill>
              <a:round/>
              <a:headEnd type="triangle" w="lg" len="med"/>
              <a:tailEnd type="none" w="lg" len="med"/>
            </a:ln>
            <a:extLst>
              <a:ext uri="{909E8E84-426E-40DD-AFC4-6F175D3DCCD1}">
                <a14:hiddenFill xmlns:a14="http://schemas.microsoft.com/office/drawing/2010/main">
                  <a:noFill/>
                </a14:hiddenFill>
              </a:ext>
            </a:extLst>
          </p:spPr>
          <p:txBody>
            <a:bodyPr wrap="none" anchor="ctr"/>
            <a:lstStyle/>
            <a:p>
              <a:endParaRPr lang="hu-HU"/>
            </a:p>
          </p:txBody>
        </p:sp>
        <p:sp>
          <p:nvSpPr>
            <p:cNvPr id="13320" name="Line 90"/>
            <p:cNvSpPr>
              <a:spLocks noChangeShapeType="1"/>
            </p:cNvSpPr>
            <p:nvPr/>
          </p:nvSpPr>
          <p:spPr bwMode="auto">
            <a:xfrm>
              <a:off x="4656" y="3600"/>
              <a:ext cx="3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hu-HU"/>
            </a:p>
          </p:txBody>
        </p:sp>
        <p:cxnSp>
          <p:nvCxnSpPr>
            <p:cNvPr id="13321" name="AutoShape 91"/>
            <p:cNvCxnSpPr>
              <a:cxnSpLocks noChangeShapeType="1"/>
              <a:stCxn id="13332" idx="2"/>
              <a:endCxn id="13320" idx="0"/>
            </p:cNvCxnSpPr>
            <p:nvPr/>
          </p:nvCxnSpPr>
          <p:spPr bwMode="auto">
            <a:xfrm rot="16200000" flipH="1">
              <a:off x="3484" y="2428"/>
              <a:ext cx="88" cy="2256"/>
            </a:xfrm>
            <a:prstGeom prst="curvedConnector3">
              <a:avLst>
                <a:gd name="adj1" fmla="val 352269"/>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22" name="Line 92"/>
            <p:cNvSpPr>
              <a:spLocks noChangeShapeType="1"/>
            </p:cNvSpPr>
            <p:nvPr/>
          </p:nvSpPr>
          <p:spPr bwMode="auto">
            <a:xfrm flipH="1">
              <a:off x="5022" y="3449"/>
              <a:ext cx="0" cy="151"/>
            </a:xfrm>
            <a:prstGeom prst="line">
              <a:avLst/>
            </a:prstGeom>
            <a:noFill/>
            <a:ln w="9525">
              <a:solidFill>
                <a:schemeClr val="tx1"/>
              </a:solidFill>
              <a:round/>
              <a:headEnd type="triangle" w="lg" len="med"/>
              <a:tailEnd/>
            </a:ln>
            <a:extLst>
              <a:ext uri="{909E8E84-426E-40DD-AFC4-6F175D3DCCD1}">
                <a14:hiddenFill xmlns:a14="http://schemas.microsoft.com/office/drawing/2010/main">
                  <a:noFill/>
                </a14:hiddenFill>
              </a:ext>
            </a:extLst>
          </p:spPr>
          <p:txBody>
            <a:bodyPr wrap="none" anchor="ctr"/>
            <a:lstStyle/>
            <a:p>
              <a:endParaRPr lang="hu-HU"/>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defTabSz="228600" eaLnBrk="1" hangingPunct="1"/>
            <a:r>
              <a:rPr lang="en-US" altLang="hu-HU"/>
              <a:t>T</a:t>
            </a:r>
            <a:r>
              <a:rPr lang="hu-HU" altLang="hu-HU"/>
              <a:t>áblaterek és adatfájlok</a:t>
            </a:r>
            <a:endParaRPr lang="en-US" altLang="hu-HU"/>
          </a:p>
        </p:txBody>
      </p:sp>
      <p:sp>
        <p:nvSpPr>
          <p:cNvPr id="3075" name="Rectangle 3"/>
          <p:cNvSpPr>
            <a:spLocks noGrp="1" noChangeArrowheads="1"/>
          </p:cNvSpPr>
          <p:nvPr>
            <p:ph type="body" idx="1"/>
          </p:nvPr>
        </p:nvSpPr>
        <p:spPr>
          <a:xfrm>
            <a:off x="457200" y="1600200"/>
            <a:ext cx="8229600" cy="1857375"/>
          </a:xfrm>
        </p:spPr>
        <p:txBody>
          <a:bodyPr/>
          <a:lstStyle/>
          <a:p>
            <a:pPr marL="571500" lvl="1" indent="-457200" defTabSz="228600" eaLnBrk="1" hangingPunct="1"/>
            <a:r>
              <a:rPr lang="hu-HU" altLang="hu-HU"/>
              <a:t>Egy táblatér egy vagy több adatfájlból áll</a:t>
            </a:r>
            <a:r>
              <a:rPr lang="en-US" altLang="hu-HU"/>
              <a:t>.</a:t>
            </a:r>
          </a:p>
          <a:p>
            <a:pPr marL="571500" lvl="1" indent="-457200" defTabSz="228600" eaLnBrk="1" hangingPunct="1"/>
            <a:r>
              <a:rPr lang="hu-HU" altLang="hu-HU"/>
              <a:t>Egy adatfájl pontosan egy táblatérhez tartozik</a:t>
            </a:r>
            <a:r>
              <a:rPr lang="en-US" altLang="hu-HU"/>
              <a:t>.</a:t>
            </a:r>
          </a:p>
        </p:txBody>
      </p:sp>
      <p:sp>
        <p:nvSpPr>
          <p:cNvPr id="3076" name="Rectangle 4"/>
          <p:cNvSpPr>
            <a:spLocks noChangeArrowheads="1"/>
          </p:cNvSpPr>
          <p:nvPr/>
        </p:nvSpPr>
        <p:spPr bwMode="gray">
          <a:xfrm>
            <a:off x="4886325" y="3692525"/>
            <a:ext cx="1981200" cy="127476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nvGrpSpPr>
          <p:cNvPr id="3077" name="Group 5"/>
          <p:cNvGrpSpPr>
            <a:grpSpLocks/>
          </p:cNvGrpSpPr>
          <p:nvPr/>
        </p:nvGrpSpPr>
        <p:grpSpPr bwMode="auto">
          <a:xfrm>
            <a:off x="1914525" y="3105150"/>
            <a:ext cx="5257800" cy="2667000"/>
            <a:chOff x="1296" y="2208"/>
            <a:chExt cx="3312" cy="1680"/>
          </a:xfrm>
        </p:grpSpPr>
        <p:sp>
          <p:nvSpPr>
            <p:cNvPr id="3080" name="Oval 6"/>
            <p:cNvSpPr>
              <a:spLocks noChangeArrowheads="1"/>
            </p:cNvSpPr>
            <p:nvPr/>
          </p:nvSpPr>
          <p:spPr bwMode="gray">
            <a:xfrm>
              <a:off x="316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081" name="Oval 7"/>
            <p:cNvSpPr>
              <a:spLocks noChangeArrowheads="1"/>
            </p:cNvSpPr>
            <p:nvPr/>
          </p:nvSpPr>
          <p:spPr bwMode="gray">
            <a:xfrm>
              <a:off x="316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nvGrpSpPr>
            <p:cNvPr id="3082" name="Group 8"/>
            <p:cNvGrpSpPr>
              <a:grpSpLocks/>
            </p:cNvGrpSpPr>
            <p:nvPr/>
          </p:nvGrpSpPr>
          <p:grpSpPr bwMode="auto">
            <a:xfrm>
              <a:off x="1488" y="2304"/>
              <a:ext cx="1248" cy="1344"/>
              <a:chOff x="1488" y="2304"/>
              <a:chExt cx="1248" cy="1344"/>
            </a:xfrm>
          </p:grpSpPr>
          <p:sp>
            <p:nvSpPr>
              <p:cNvPr id="3088" name="Rectangle 9"/>
              <p:cNvSpPr>
                <a:spLocks noChangeArrowheads="1"/>
              </p:cNvSpPr>
              <p:nvPr/>
            </p:nvSpPr>
            <p:spPr bwMode="gray">
              <a:xfrm>
                <a:off x="1488" y="2578"/>
                <a:ext cx="1248" cy="803"/>
              </a:xfrm>
              <a:prstGeom prst="rect">
                <a:avLst/>
              </a:prstGeom>
              <a:solidFill>
                <a:srgbClr val="9999FF"/>
              </a:solidFill>
              <a:ln w="3175">
                <a:solidFill>
                  <a:srgbClr val="9999FF"/>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089" name="Oval 10"/>
              <p:cNvSpPr>
                <a:spLocks noChangeArrowheads="1"/>
              </p:cNvSpPr>
              <p:nvPr/>
            </p:nvSpPr>
            <p:spPr bwMode="gray">
              <a:xfrm>
                <a:off x="1488" y="2304"/>
                <a:ext cx="1248" cy="515"/>
              </a:xfrm>
              <a:prstGeom prst="ellipse">
                <a:avLst/>
              </a:prstGeom>
              <a:solidFill>
                <a:srgbClr val="CCCCFF"/>
              </a:solidFill>
              <a:ln w="3175">
                <a:solidFill>
                  <a:srgbClr val="9999FF"/>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3090" name="Oval 11"/>
              <p:cNvSpPr>
                <a:spLocks noChangeArrowheads="1"/>
              </p:cNvSpPr>
              <p:nvPr/>
            </p:nvSpPr>
            <p:spPr bwMode="gray">
              <a:xfrm>
                <a:off x="1488" y="3133"/>
                <a:ext cx="1248" cy="515"/>
              </a:xfrm>
              <a:prstGeom prst="ellipse">
                <a:avLst/>
              </a:prstGeom>
              <a:solidFill>
                <a:srgbClr val="9999FF"/>
              </a:solidFill>
              <a:ln w="3175">
                <a:solidFill>
                  <a:srgbClr val="9999FF"/>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sp>
          <p:nvSpPr>
            <p:cNvPr id="3083" name="Line 12"/>
            <p:cNvSpPr>
              <a:spLocks noChangeShapeType="1"/>
            </p:cNvSpPr>
            <p:nvPr/>
          </p:nvSpPr>
          <p:spPr bwMode="auto">
            <a:xfrm>
              <a:off x="1296" y="3888"/>
              <a:ext cx="3312"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4" name="Line 13"/>
            <p:cNvSpPr>
              <a:spLocks noChangeShapeType="1"/>
            </p:cNvSpPr>
            <p:nvPr/>
          </p:nvSpPr>
          <p:spPr bwMode="auto">
            <a:xfrm>
              <a:off x="1296" y="2208"/>
              <a:ext cx="3312"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5" name="Line 14"/>
            <p:cNvSpPr>
              <a:spLocks noChangeShapeType="1"/>
            </p:cNvSpPr>
            <p:nvPr/>
          </p:nvSpPr>
          <p:spPr bwMode="auto">
            <a:xfrm flipV="1">
              <a:off x="1296" y="2208"/>
              <a:ext cx="0" cy="168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6" name="Line 15"/>
            <p:cNvSpPr>
              <a:spLocks noChangeShapeType="1"/>
            </p:cNvSpPr>
            <p:nvPr/>
          </p:nvSpPr>
          <p:spPr bwMode="auto">
            <a:xfrm flipV="1">
              <a:off x="4608" y="2208"/>
              <a:ext cx="0" cy="168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3087" name="Rectangle 16"/>
            <p:cNvSpPr>
              <a:spLocks noChangeArrowheads="1"/>
            </p:cNvSpPr>
            <p:nvPr/>
          </p:nvSpPr>
          <p:spPr bwMode="auto">
            <a:xfrm>
              <a:off x="2064" y="3705"/>
              <a:ext cx="16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latin typeface="Courier New" panose="02070309020205020404" pitchFamily="49" charset="0"/>
                </a:rPr>
                <a:t>USERS</a:t>
              </a:r>
              <a:r>
                <a:rPr lang="en-US" altLang="hu-HU" sz="1800" b="1"/>
                <a:t> tablespace</a:t>
              </a:r>
            </a:p>
          </p:txBody>
        </p:sp>
      </p:grpSp>
      <p:sp>
        <p:nvSpPr>
          <p:cNvPr id="3078" name="Rectangle 17"/>
          <p:cNvSpPr>
            <a:spLocks noChangeArrowheads="1"/>
          </p:cNvSpPr>
          <p:nvPr/>
        </p:nvSpPr>
        <p:spPr bwMode="auto">
          <a:xfrm>
            <a:off x="2508250" y="4491038"/>
            <a:ext cx="14636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Data file 1</a:t>
            </a:r>
          </a:p>
        </p:txBody>
      </p:sp>
      <p:sp>
        <p:nvSpPr>
          <p:cNvPr id="3079" name="Rectangle 18"/>
          <p:cNvSpPr>
            <a:spLocks noChangeArrowheads="1"/>
          </p:cNvSpPr>
          <p:nvPr/>
        </p:nvSpPr>
        <p:spPr bwMode="auto">
          <a:xfrm>
            <a:off x="5175250" y="4489450"/>
            <a:ext cx="14636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Data file 2</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defTabSz="228600" eaLnBrk="1" hangingPunct="1"/>
            <a:r>
              <a:rPr lang="en-US" altLang="hu-HU"/>
              <a:t>S</a:t>
            </a:r>
            <a:r>
              <a:rPr lang="hu-HU" altLang="hu-HU"/>
              <a:t>z</a:t>
            </a:r>
            <a:r>
              <a:rPr lang="en-US" altLang="hu-HU"/>
              <a:t>egmens, Extens, Blo</a:t>
            </a:r>
            <a:r>
              <a:rPr lang="hu-HU" altLang="hu-HU"/>
              <a:t>k</a:t>
            </a:r>
            <a:r>
              <a:rPr lang="en-US" altLang="hu-HU"/>
              <a:t>k</a:t>
            </a:r>
          </a:p>
        </p:txBody>
      </p:sp>
      <p:sp>
        <p:nvSpPr>
          <p:cNvPr id="4099" name="Rectangle 3"/>
          <p:cNvSpPr>
            <a:spLocks noGrp="1" noChangeArrowheads="1"/>
          </p:cNvSpPr>
          <p:nvPr>
            <p:ph type="body" idx="1"/>
          </p:nvPr>
        </p:nvSpPr>
        <p:spPr>
          <a:xfrm>
            <a:off x="457200" y="1600200"/>
            <a:ext cx="8229600" cy="3814763"/>
          </a:xfrm>
        </p:spPr>
        <p:txBody>
          <a:bodyPr/>
          <a:lstStyle/>
          <a:p>
            <a:pPr marL="571500" lvl="1" indent="-457200" defTabSz="228600" eaLnBrk="1" hangingPunct="1"/>
            <a:r>
              <a:rPr lang="hu-HU" altLang="hu-HU" sz="1800"/>
              <a:t>Minden </a:t>
            </a:r>
            <a:r>
              <a:rPr lang="en-US" altLang="hu-HU" sz="1800"/>
              <a:t>S</a:t>
            </a:r>
            <a:r>
              <a:rPr lang="hu-HU" altLang="hu-HU" sz="1800"/>
              <a:t>z</a:t>
            </a:r>
            <a:r>
              <a:rPr lang="en-US" altLang="hu-HU" sz="1800"/>
              <a:t>egmens </a:t>
            </a:r>
            <a:r>
              <a:rPr lang="hu-HU" altLang="hu-HU" sz="1800"/>
              <a:t>egy táblatéren belül van</a:t>
            </a:r>
            <a:r>
              <a:rPr lang="en-US" altLang="hu-HU" sz="1800"/>
              <a:t>.</a:t>
            </a:r>
          </a:p>
          <a:p>
            <a:pPr marL="571500" lvl="1" indent="-457200" defTabSz="228600" eaLnBrk="1" hangingPunct="1"/>
            <a:r>
              <a:rPr lang="hu-HU" altLang="hu-HU" sz="1800"/>
              <a:t>A </a:t>
            </a:r>
            <a:r>
              <a:rPr lang="en-US" altLang="hu-HU" sz="1800"/>
              <a:t>S</a:t>
            </a:r>
            <a:r>
              <a:rPr lang="hu-HU" altLang="hu-HU" sz="1800"/>
              <a:t>z</a:t>
            </a:r>
            <a:r>
              <a:rPr lang="en-US" altLang="hu-HU" sz="1800"/>
              <a:t>egme</a:t>
            </a:r>
            <a:r>
              <a:rPr lang="hu-HU" altLang="hu-HU" sz="1800"/>
              <a:t>n</a:t>
            </a:r>
            <a:r>
              <a:rPr lang="en-US" altLang="hu-HU" sz="1800"/>
              <a:t>s</a:t>
            </a:r>
            <a:r>
              <a:rPr lang="hu-HU" altLang="hu-HU" sz="1800"/>
              <a:t>ek extensekből állnak</a:t>
            </a:r>
            <a:r>
              <a:rPr lang="en-US" altLang="hu-HU" sz="1800"/>
              <a:t>.</a:t>
            </a:r>
          </a:p>
          <a:p>
            <a:pPr marL="571500" lvl="1" indent="-457200" defTabSz="228600" eaLnBrk="1" hangingPunct="1"/>
            <a:r>
              <a:rPr lang="hu-HU" altLang="hu-HU" sz="1800"/>
              <a:t>Az </a:t>
            </a:r>
            <a:r>
              <a:rPr lang="en-US" altLang="hu-HU" sz="1800"/>
              <a:t>Extens</a:t>
            </a:r>
            <a:r>
              <a:rPr lang="hu-HU" altLang="hu-HU" sz="1800"/>
              <a:t>ek</a:t>
            </a:r>
            <a:r>
              <a:rPr lang="en-US" altLang="hu-HU" sz="1800"/>
              <a:t> </a:t>
            </a:r>
            <a:r>
              <a:rPr lang="hu-HU" altLang="hu-HU" sz="1800"/>
              <a:t>egy adatfájlon belüli szomszédos adatblokkokból állnak</a:t>
            </a:r>
            <a:r>
              <a:rPr lang="en-US" altLang="hu-HU" sz="1800"/>
              <a:t>.</a:t>
            </a:r>
          </a:p>
          <a:p>
            <a:pPr marL="571500" lvl="1" indent="-457200" defTabSz="228600" eaLnBrk="1" hangingPunct="1"/>
            <a:r>
              <a:rPr lang="hu-HU" altLang="hu-HU" sz="1800"/>
              <a:t>Az adatblokkok a lemezblokkokra (szektorokra) vannak leképezve</a:t>
            </a:r>
            <a:r>
              <a:rPr lang="en-US" altLang="hu-HU"/>
              <a:t>.</a:t>
            </a:r>
          </a:p>
        </p:txBody>
      </p:sp>
      <p:pic>
        <p:nvPicPr>
          <p:cNvPr id="4100" name="Picture 4" descr="Cube: Box, Dark 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1143000" y="3657600"/>
            <a:ext cx="15176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5"/>
          <p:cNvSpPr>
            <a:spLocks noChangeArrowheads="1"/>
          </p:cNvSpPr>
          <p:nvPr/>
        </p:nvSpPr>
        <p:spPr bwMode="gray">
          <a:xfrm>
            <a:off x="1254125" y="5334000"/>
            <a:ext cx="12954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Segment</a:t>
            </a:r>
          </a:p>
        </p:txBody>
      </p:sp>
      <p:grpSp>
        <p:nvGrpSpPr>
          <p:cNvPr id="4102" name="Group 6"/>
          <p:cNvGrpSpPr>
            <a:grpSpLocks/>
          </p:cNvGrpSpPr>
          <p:nvPr/>
        </p:nvGrpSpPr>
        <p:grpSpPr bwMode="auto">
          <a:xfrm>
            <a:off x="3348038" y="3657600"/>
            <a:ext cx="939800" cy="1600200"/>
            <a:chOff x="2136" y="2448"/>
            <a:chExt cx="592" cy="1008"/>
          </a:xfrm>
        </p:grpSpPr>
        <p:pic>
          <p:nvPicPr>
            <p:cNvPr id="4113" name="Picture 7" descr="Cube: Box, Yel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136" y="2832"/>
              <a:ext cx="59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4" name="Picture 8" descr="Cube: Box, Yel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136" y="2448"/>
              <a:ext cx="59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3" name="Rectangle 9"/>
          <p:cNvSpPr>
            <a:spLocks noChangeArrowheads="1"/>
          </p:cNvSpPr>
          <p:nvPr/>
        </p:nvSpPr>
        <p:spPr bwMode="gray">
          <a:xfrm>
            <a:off x="3170238" y="5334000"/>
            <a:ext cx="12954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Extents</a:t>
            </a:r>
          </a:p>
        </p:txBody>
      </p:sp>
      <p:pic>
        <p:nvPicPr>
          <p:cNvPr id="4104" name="Picture 10"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46482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1"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41529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2" descr="Cube: Box, Dark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297488" y="3657600"/>
            <a:ext cx="6508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7" name="Rectangle 13"/>
          <p:cNvSpPr>
            <a:spLocks noChangeArrowheads="1"/>
          </p:cNvSpPr>
          <p:nvPr/>
        </p:nvSpPr>
        <p:spPr bwMode="gray">
          <a:xfrm>
            <a:off x="4975225" y="5334000"/>
            <a:ext cx="129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Data blocks</a:t>
            </a:r>
          </a:p>
        </p:txBody>
      </p:sp>
      <p:pic>
        <p:nvPicPr>
          <p:cNvPr id="4108" name="Picture 14"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6863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15"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3434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6"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40005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17" descr="Cube: Box, Gre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gray">
          <a:xfrm>
            <a:off x="7212013" y="3657600"/>
            <a:ext cx="43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2" name="Rectangle 18"/>
          <p:cNvSpPr>
            <a:spLocks noChangeArrowheads="1"/>
          </p:cNvSpPr>
          <p:nvPr/>
        </p:nvSpPr>
        <p:spPr bwMode="gray">
          <a:xfrm>
            <a:off x="6781800" y="5334000"/>
            <a:ext cx="129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7150" tIns="28575" rIns="57150" bIns="28575">
            <a:spAutoFit/>
          </a:bodyPr>
          <a:lstStyle>
            <a:lvl1pPr defTabSz="369888">
              <a:spcBef>
                <a:spcPct val="20000"/>
              </a:spcBef>
              <a:buChar char="•"/>
              <a:defRPr sz="3200">
                <a:solidFill>
                  <a:schemeClr val="tx1"/>
                </a:solidFill>
                <a:latin typeface="Arial" panose="020B0604020202020204" pitchFamily="34" charset="0"/>
              </a:defRPr>
            </a:lvl1pPr>
            <a:lvl2pPr marL="742950" indent="-285750" defTabSz="369888">
              <a:spcBef>
                <a:spcPct val="20000"/>
              </a:spcBef>
              <a:buChar char="–"/>
              <a:defRPr sz="2800">
                <a:solidFill>
                  <a:schemeClr val="tx1"/>
                </a:solidFill>
                <a:latin typeface="Arial" panose="020B0604020202020204" pitchFamily="34" charset="0"/>
              </a:defRPr>
            </a:lvl2pPr>
            <a:lvl3pPr marL="1143000" indent="-228600" defTabSz="369888">
              <a:spcBef>
                <a:spcPct val="20000"/>
              </a:spcBef>
              <a:buChar char="•"/>
              <a:defRPr sz="2400">
                <a:solidFill>
                  <a:schemeClr val="tx1"/>
                </a:solidFill>
                <a:latin typeface="Arial" panose="020B0604020202020204" pitchFamily="34" charset="0"/>
              </a:defRPr>
            </a:lvl3pPr>
            <a:lvl4pPr marL="1600200" indent="-228600" defTabSz="369888">
              <a:spcBef>
                <a:spcPct val="20000"/>
              </a:spcBef>
              <a:buChar char="–"/>
              <a:defRPr sz="2000">
                <a:solidFill>
                  <a:schemeClr val="tx1"/>
                </a:solidFill>
                <a:latin typeface="Arial" panose="020B0604020202020204" pitchFamily="34" charset="0"/>
              </a:defRPr>
            </a:lvl4pPr>
            <a:lvl5pPr marL="2057400" indent="-228600" defTabSz="369888">
              <a:spcBef>
                <a:spcPct val="20000"/>
              </a:spcBef>
              <a:buChar char="»"/>
              <a:defRPr sz="2000">
                <a:solidFill>
                  <a:schemeClr val="tx1"/>
                </a:solidFill>
                <a:latin typeface="Arial" panose="020B0604020202020204" pitchFamily="34" charset="0"/>
              </a:defRPr>
            </a:lvl5pPr>
            <a:lvl6pPr marL="25146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3698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en-US" altLang="hu-HU" sz="1800" b="1"/>
              <a:t>Disk blocks</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a számának hely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639F53-C4A2-4789-97E7-EDC396D97F10}" type="slidenum">
              <a:rPr lang="hu-HU" altLang="hu-HU" sz="1400"/>
              <a:pPr>
                <a:spcBef>
                  <a:spcPct val="0"/>
                </a:spcBef>
                <a:buFontTx/>
                <a:buNone/>
              </a:pPr>
              <a:t>4</a:t>
            </a:fld>
            <a:endParaRPr lang="hu-HU" altLang="hu-HU" sz="1400"/>
          </a:p>
        </p:txBody>
      </p:sp>
      <p:sp>
        <p:nvSpPr>
          <p:cNvPr id="5123" name="Rectangle 2"/>
          <p:cNvSpPr>
            <a:spLocks noGrp="1" noChangeArrowheads="1"/>
          </p:cNvSpPr>
          <p:nvPr>
            <p:ph type="title"/>
          </p:nvPr>
        </p:nvSpPr>
        <p:spPr/>
        <p:txBody>
          <a:bodyPr/>
          <a:lstStyle/>
          <a:p>
            <a:pPr defTabSz="228600" eaLnBrk="1" hangingPunct="1"/>
            <a:r>
              <a:rPr lang="en-US" altLang="hu-HU"/>
              <a:t>Logi</a:t>
            </a:r>
            <a:r>
              <a:rPr lang="hu-HU" altLang="hu-HU"/>
              <a:t>kai</a:t>
            </a:r>
            <a:r>
              <a:rPr lang="en-US" altLang="hu-HU"/>
              <a:t> </a:t>
            </a:r>
            <a:r>
              <a:rPr lang="hu-HU" altLang="hu-HU"/>
              <a:t>és fizikai struktúrák</a:t>
            </a:r>
            <a:endParaRPr lang="en-US" altLang="hu-HU"/>
          </a:p>
        </p:txBody>
      </p:sp>
      <p:sp>
        <p:nvSpPr>
          <p:cNvPr id="5124" name="Freeform 3"/>
          <p:cNvSpPr>
            <a:spLocks/>
          </p:cNvSpPr>
          <p:nvPr/>
        </p:nvSpPr>
        <p:spPr bwMode="blackWhite">
          <a:xfrm>
            <a:off x="3638550" y="5256213"/>
            <a:ext cx="458788"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25" name="Freeform 4"/>
          <p:cNvSpPr>
            <a:spLocks/>
          </p:cNvSpPr>
          <p:nvPr/>
        </p:nvSpPr>
        <p:spPr bwMode="blackWhite">
          <a:xfrm>
            <a:off x="6672263" y="5275263"/>
            <a:ext cx="458787"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26" name="Freeform 5"/>
          <p:cNvSpPr>
            <a:spLocks/>
          </p:cNvSpPr>
          <p:nvPr/>
        </p:nvSpPr>
        <p:spPr bwMode="auto">
          <a:xfrm>
            <a:off x="6096000" y="5656263"/>
            <a:ext cx="152400" cy="228600"/>
          </a:xfrm>
          <a:custGeom>
            <a:avLst/>
            <a:gdLst>
              <a:gd name="T0" fmla="*/ 2147483647 w 97"/>
              <a:gd name="T1" fmla="*/ 0 h 97"/>
              <a:gd name="T2" fmla="*/ 0 w 97"/>
              <a:gd name="T3" fmla="*/ 2147483647 h 97"/>
              <a:gd name="T4" fmla="*/ 2147483647 w 97"/>
              <a:gd name="T5" fmla="*/ 2147483647 h 97"/>
              <a:gd name="T6" fmla="*/ 0 60000 65536"/>
              <a:gd name="T7" fmla="*/ 0 60000 65536"/>
              <a:gd name="T8" fmla="*/ 0 60000 65536"/>
              <a:gd name="T9" fmla="*/ 0 w 97"/>
              <a:gd name="T10" fmla="*/ 0 h 97"/>
              <a:gd name="T11" fmla="*/ 97 w 97"/>
              <a:gd name="T12" fmla="*/ 97 h 97"/>
            </a:gdLst>
            <a:ahLst/>
            <a:cxnLst>
              <a:cxn ang="T6">
                <a:pos x="T0" y="T1"/>
              </a:cxn>
              <a:cxn ang="T7">
                <a:pos x="T2" y="T3"/>
              </a:cxn>
              <a:cxn ang="T8">
                <a:pos x="T4" y="T5"/>
              </a:cxn>
            </a:cxnLst>
            <a:rect l="T9" t="T10" r="T11" b="T12"/>
            <a:pathLst>
              <a:path w="97" h="97">
                <a:moveTo>
                  <a:pt x="96" y="0"/>
                </a:moveTo>
                <a:lnTo>
                  <a:pt x="0" y="48"/>
                </a:lnTo>
                <a:lnTo>
                  <a:pt x="96" y="96"/>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27" name="Freeform 6"/>
          <p:cNvSpPr>
            <a:spLocks/>
          </p:cNvSpPr>
          <p:nvPr/>
        </p:nvSpPr>
        <p:spPr bwMode="blackWhite">
          <a:xfrm>
            <a:off x="3641725" y="3432175"/>
            <a:ext cx="458788"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28" name="Freeform 7"/>
          <p:cNvSpPr>
            <a:spLocks/>
          </p:cNvSpPr>
          <p:nvPr/>
        </p:nvSpPr>
        <p:spPr bwMode="blackWhite">
          <a:xfrm>
            <a:off x="3643313" y="4346575"/>
            <a:ext cx="458787"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29" name="Freeform 8"/>
          <p:cNvSpPr>
            <a:spLocks/>
          </p:cNvSpPr>
          <p:nvPr/>
        </p:nvSpPr>
        <p:spPr bwMode="blackWhite">
          <a:xfrm>
            <a:off x="3656013" y="2593975"/>
            <a:ext cx="458787"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0" name="Line 9"/>
          <p:cNvSpPr>
            <a:spLocks noChangeShapeType="1"/>
          </p:cNvSpPr>
          <p:nvPr/>
        </p:nvSpPr>
        <p:spPr bwMode="auto">
          <a:xfrm>
            <a:off x="3871913" y="1879600"/>
            <a:ext cx="0" cy="388620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31" name="Line 10"/>
          <p:cNvSpPr>
            <a:spLocks noChangeShapeType="1"/>
          </p:cNvSpPr>
          <p:nvPr/>
        </p:nvSpPr>
        <p:spPr bwMode="auto">
          <a:xfrm flipH="1">
            <a:off x="2071688" y="2108200"/>
            <a:ext cx="12954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32" name="Freeform 11"/>
          <p:cNvSpPr>
            <a:spLocks/>
          </p:cNvSpPr>
          <p:nvPr/>
        </p:nvSpPr>
        <p:spPr bwMode="blackWhite">
          <a:xfrm>
            <a:off x="4619625" y="4641850"/>
            <a:ext cx="92075" cy="180975"/>
          </a:xfrm>
          <a:custGeom>
            <a:avLst/>
            <a:gdLst>
              <a:gd name="T0" fmla="*/ 0 w 58"/>
              <a:gd name="T1" fmla="*/ 0 h 114"/>
              <a:gd name="T2" fmla="*/ 2147483647 w 58"/>
              <a:gd name="T3" fmla="*/ 2147483647 h 114"/>
              <a:gd name="T4" fmla="*/ 0 w 58"/>
              <a:gd name="T5" fmla="*/ 2147483647 h 114"/>
              <a:gd name="T6" fmla="*/ 0 60000 65536"/>
              <a:gd name="T7" fmla="*/ 0 60000 65536"/>
              <a:gd name="T8" fmla="*/ 0 60000 65536"/>
              <a:gd name="T9" fmla="*/ 0 w 58"/>
              <a:gd name="T10" fmla="*/ 0 h 114"/>
              <a:gd name="T11" fmla="*/ 58 w 58"/>
              <a:gd name="T12" fmla="*/ 114 h 114"/>
            </a:gdLst>
            <a:ahLst/>
            <a:cxnLst>
              <a:cxn ang="T6">
                <a:pos x="T0" y="T1"/>
              </a:cxn>
              <a:cxn ang="T7">
                <a:pos x="T2" y="T3"/>
              </a:cxn>
              <a:cxn ang="T8">
                <a:pos x="T4" y="T5"/>
              </a:cxn>
            </a:cxnLst>
            <a:rect l="T9" t="T10" r="T11" b="T12"/>
            <a:pathLst>
              <a:path w="58" h="114">
                <a:moveTo>
                  <a:pt x="0" y="0"/>
                </a:moveTo>
                <a:lnTo>
                  <a:pt x="57" y="56"/>
                </a:lnTo>
                <a:lnTo>
                  <a:pt x="0" y="11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3" name="Freeform 12"/>
          <p:cNvSpPr>
            <a:spLocks/>
          </p:cNvSpPr>
          <p:nvPr/>
        </p:nvSpPr>
        <p:spPr bwMode="auto">
          <a:xfrm>
            <a:off x="3946525" y="3205163"/>
            <a:ext cx="2522538" cy="1533525"/>
          </a:xfrm>
          <a:custGeom>
            <a:avLst/>
            <a:gdLst>
              <a:gd name="T0" fmla="*/ 0 w 1589"/>
              <a:gd name="T1" fmla="*/ 2147483647 h 966"/>
              <a:gd name="T2" fmla="*/ 2147483647 w 1589"/>
              <a:gd name="T3" fmla="*/ 2147483647 h 966"/>
              <a:gd name="T4" fmla="*/ 2147483647 w 1589"/>
              <a:gd name="T5" fmla="*/ 2147483647 h 966"/>
              <a:gd name="T6" fmla="*/ 2147483647 w 1589"/>
              <a:gd name="T7" fmla="*/ 0 h 966"/>
              <a:gd name="T8" fmla="*/ 0 60000 65536"/>
              <a:gd name="T9" fmla="*/ 0 60000 65536"/>
              <a:gd name="T10" fmla="*/ 0 60000 65536"/>
              <a:gd name="T11" fmla="*/ 0 60000 65536"/>
              <a:gd name="T12" fmla="*/ 0 w 1589"/>
              <a:gd name="T13" fmla="*/ 0 h 966"/>
              <a:gd name="T14" fmla="*/ 1589 w 1589"/>
              <a:gd name="T15" fmla="*/ 966 h 966"/>
            </a:gdLst>
            <a:ahLst/>
            <a:cxnLst>
              <a:cxn ang="T8">
                <a:pos x="T0" y="T1"/>
              </a:cxn>
              <a:cxn ang="T9">
                <a:pos x="T2" y="T3"/>
              </a:cxn>
              <a:cxn ang="T10">
                <a:pos x="T4" y="T5"/>
              </a:cxn>
              <a:cxn ang="T11">
                <a:pos x="T6" y="T7"/>
              </a:cxn>
            </a:cxnLst>
            <a:rect l="T12" t="T13" r="T14" b="T15"/>
            <a:pathLst>
              <a:path w="1589" h="966">
                <a:moveTo>
                  <a:pt x="0" y="965"/>
                </a:moveTo>
                <a:lnTo>
                  <a:pt x="766" y="965"/>
                </a:lnTo>
                <a:lnTo>
                  <a:pt x="1588" y="965"/>
                </a:lnTo>
                <a:lnTo>
                  <a:pt x="1588" y="0"/>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4" name="Freeform 13"/>
          <p:cNvSpPr>
            <a:spLocks/>
          </p:cNvSpPr>
          <p:nvPr/>
        </p:nvSpPr>
        <p:spPr bwMode="auto">
          <a:xfrm>
            <a:off x="6048375" y="2903538"/>
            <a:ext cx="152400" cy="228600"/>
          </a:xfrm>
          <a:custGeom>
            <a:avLst/>
            <a:gdLst>
              <a:gd name="T0" fmla="*/ 2147483647 w 97"/>
              <a:gd name="T1" fmla="*/ 0 h 97"/>
              <a:gd name="T2" fmla="*/ 0 w 97"/>
              <a:gd name="T3" fmla="*/ 2147483647 h 97"/>
              <a:gd name="T4" fmla="*/ 2147483647 w 97"/>
              <a:gd name="T5" fmla="*/ 2147483647 h 97"/>
              <a:gd name="T6" fmla="*/ 0 60000 65536"/>
              <a:gd name="T7" fmla="*/ 0 60000 65536"/>
              <a:gd name="T8" fmla="*/ 0 60000 65536"/>
              <a:gd name="T9" fmla="*/ 0 w 97"/>
              <a:gd name="T10" fmla="*/ 0 h 97"/>
              <a:gd name="T11" fmla="*/ 97 w 97"/>
              <a:gd name="T12" fmla="*/ 97 h 97"/>
            </a:gdLst>
            <a:ahLst/>
            <a:cxnLst>
              <a:cxn ang="T6">
                <a:pos x="T0" y="T1"/>
              </a:cxn>
              <a:cxn ang="T7">
                <a:pos x="T2" y="T3"/>
              </a:cxn>
              <a:cxn ang="T8">
                <a:pos x="T4" y="T5"/>
              </a:cxn>
            </a:cxnLst>
            <a:rect l="T9" t="T10" r="T11" b="T12"/>
            <a:pathLst>
              <a:path w="97" h="97">
                <a:moveTo>
                  <a:pt x="96" y="0"/>
                </a:moveTo>
                <a:lnTo>
                  <a:pt x="0" y="48"/>
                </a:lnTo>
                <a:lnTo>
                  <a:pt x="96" y="96"/>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35" name="Line 14"/>
          <p:cNvSpPr>
            <a:spLocks noChangeShapeType="1"/>
          </p:cNvSpPr>
          <p:nvPr/>
        </p:nvSpPr>
        <p:spPr bwMode="auto">
          <a:xfrm>
            <a:off x="3962400" y="5765800"/>
            <a:ext cx="28956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36" name="Line 15"/>
          <p:cNvSpPr>
            <a:spLocks noChangeShapeType="1"/>
          </p:cNvSpPr>
          <p:nvPr/>
        </p:nvSpPr>
        <p:spPr bwMode="auto">
          <a:xfrm>
            <a:off x="3886200" y="3022600"/>
            <a:ext cx="2971800" cy="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37" name="Line 16"/>
          <p:cNvSpPr>
            <a:spLocks noChangeShapeType="1"/>
          </p:cNvSpPr>
          <p:nvPr/>
        </p:nvSpPr>
        <p:spPr bwMode="auto">
          <a:xfrm>
            <a:off x="6891338" y="2936875"/>
            <a:ext cx="0" cy="2693988"/>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38" name="AutoShape 17"/>
          <p:cNvSpPr>
            <a:spLocks noChangeArrowheads="1"/>
          </p:cNvSpPr>
          <p:nvPr/>
        </p:nvSpPr>
        <p:spPr bwMode="blackWhite">
          <a:xfrm>
            <a:off x="2986088" y="1817688"/>
            <a:ext cx="1806575" cy="588962"/>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Database</a:t>
            </a:r>
          </a:p>
        </p:txBody>
      </p:sp>
      <p:sp>
        <p:nvSpPr>
          <p:cNvPr id="5139" name="Line 18"/>
          <p:cNvSpPr>
            <a:spLocks noChangeShapeType="1"/>
          </p:cNvSpPr>
          <p:nvPr/>
        </p:nvSpPr>
        <p:spPr bwMode="auto">
          <a:xfrm>
            <a:off x="5181600" y="1651000"/>
            <a:ext cx="0" cy="4724400"/>
          </a:xfrm>
          <a:prstGeom prst="line">
            <a:avLst/>
          </a:prstGeom>
          <a:noFill/>
          <a:ln w="25400">
            <a:solidFill>
              <a:schemeClr val="accent2"/>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40" name="Rectangle 19"/>
          <p:cNvSpPr>
            <a:spLocks noChangeArrowheads="1"/>
          </p:cNvSpPr>
          <p:nvPr/>
        </p:nvSpPr>
        <p:spPr bwMode="auto">
          <a:xfrm>
            <a:off x="3363913" y="1414463"/>
            <a:ext cx="9842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346075">
              <a:spcBef>
                <a:spcPct val="20000"/>
              </a:spcBef>
              <a:buChar char="•"/>
              <a:tabLst>
                <a:tab pos="571500" algn="l"/>
              </a:tabLst>
              <a:defRPr sz="3200">
                <a:solidFill>
                  <a:schemeClr val="tx1"/>
                </a:solidFill>
                <a:latin typeface="Arial" panose="020B0604020202020204" pitchFamily="34" charset="0"/>
              </a:defRPr>
            </a:lvl1pPr>
            <a:lvl2pPr marL="742950" indent="-285750" defTabSz="346075">
              <a:spcBef>
                <a:spcPct val="20000"/>
              </a:spcBef>
              <a:buChar char="–"/>
              <a:tabLst>
                <a:tab pos="571500" algn="l"/>
              </a:tabLst>
              <a:defRPr sz="2800">
                <a:solidFill>
                  <a:schemeClr val="tx1"/>
                </a:solidFill>
                <a:latin typeface="Arial" panose="020B0604020202020204" pitchFamily="34" charset="0"/>
              </a:defRPr>
            </a:lvl2pPr>
            <a:lvl3pPr marL="1143000" indent="-228600" defTabSz="346075">
              <a:spcBef>
                <a:spcPct val="20000"/>
              </a:spcBef>
              <a:buChar char="•"/>
              <a:tabLst>
                <a:tab pos="571500" algn="l"/>
              </a:tabLst>
              <a:defRPr sz="2400">
                <a:solidFill>
                  <a:schemeClr val="tx1"/>
                </a:solidFill>
                <a:latin typeface="Arial" panose="020B0604020202020204" pitchFamily="34" charset="0"/>
              </a:defRPr>
            </a:lvl3pPr>
            <a:lvl4pPr marL="1600200" indent="-228600" defTabSz="346075">
              <a:spcBef>
                <a:spcPct val="20000"/>
              </a:spcBef>
              <a:buChar char="–"/>
              <a:tabLst>
                <a:tab pos="571500" algn="l"/>
              </a:tabLst>
              <a:defRPr sz="2000">
                <a:solidFill>
                  <a:schemeClr val="tx1"/>
                </a:solidFill>
                <a:latin typeface="Arial" panose="020B0604020202020204" pitchFamily="34" charset="0"/>
              </a:defRPr>
            </a:lvl4pPr>
            <a:lvl5pPr marL="2057400" indent="-228600" defTabSz="346075">
              <a:spcBef>
                <a:spcPct val="20000"/>
              </a:spcBef>
              <a:buChar char="»"/>
              <a:tabLst>
                <a:tab pos="571500" algn="l"/>
              </a:tabLst>
              <a:defRPr sz="2000">
                <a:solidFill>
                  <a:schemeClr val="tx1"/>
                </a:solidFill>
                <a:latin typeface="Arial" panose="020B0604020202020204" pitchFamily="34" charset="0"/>
              </a:defRPr>
            </a:lvl5pPr>
            <a:lvl6pPr marL="25146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6pPr>
            <a:lvl7pPr marL="29718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7pPr>
            <a:lvl8pPr marL="34290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8pPr>
            <a:lvl9pPr marL="38862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9pPr>
          </a:lstStyle>
          <a:p>
            <a:pPr>
              <a:lnSpc>
                <a:spcPct val="85000"/>
              </a:lnSpc>
              <a:spcBef>
                <a:spcPct val="35000"/>
              </a:spcBef>
              <a:buFontTx/>
              <a:buNone/>
            </a:pPr>
            <a:r>
              <a:rPr lang="en-US" altLang="hu-HU" sz="1800" b="1" i="1">
                <a:solidFill>
                  <a:srgbClr val="9999FF"/>
                </a:solidFill>
                <a:cs typeface="Times New Roman" panose="02020603050405020304" pitchFamily="18" charset="0"/>
              </a:rPr>
              <a:t>Logical</a:t>
            </a:r>
          </a:p>
        </p:txBody>
      </p:sp>
      <p:sp>
        <p:nvSpPr>
          <p:cNvPr id="5141" name="Rectangle 20"/>
          <p:cNvSpPr>
            <a:spLocks noChangeArrowheads="1"/>
          </p:cNvSpPr>
          <p:nvPr/>
        </p:nvSpPr>
        <p:spPr bwMode="auto">
          <a:xfrm>
            <a:off x="6296025" y="1414463"/>
            <a:ext cx="11112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346075">
              <a:spcBef>
                <a:spcPct val="20000"/>
              </a:spcBef>
              <a:buChar char="•"/>
              <a:tabLst>
                <a:tab pos="571500" algn="l"/>
              </a:tabLst>
              <a:defRPr sz="3200">
                <a:solidFill>
                  <a:schemeClr val="tx1"/>
                </a:solidFill>
                <a:latin typeface="Arial" panose="020B0604020202020204" pitchFamily="34" charset="0"/>
              </a:defRPr>
            </a:lvl1pPr>
            <a:lvl2pPr marL="742950" indent="-285750" defTabSz="346075">
              <a:spcBef>
                <a:spcPct val="20000"/>
              </a:spcBef>
              <a:buChar char="–"/>
              <a:tabLst>
                <a:tab pos="571500" algn="l"/>
              </a:tabLst>
              <a:defRPr sz="2800">
                <a:solidFill>
                  <a:schemeClr val="tx1"/>
                </a:solidFill>
                <a:latin typeface="Arial" panose="020B0604020202020204" pitchFamily="34" charset="0"/>
              </a:defRPr>
            </a:lvl2pPr>
            <a:lvl3pPr marL="1143000" indent="-228600" defTabSz="346075">
              <a:spcBef>
                <a:spcPct val="20000"/>
              </a:spcBef>
              <a:buChar char="•"/>
              <a:tabLst>
                <a:tab pos="571500" algn="l"/>
              </a:tabLst>
              <a:defRPr sz="2400">
                <a:solidFill>
                  <a:schemeClr val="tx1"/>
                </a:solidFill>
                <a:latin typeface="Arial" panose="020B0604020202020204" pitchFamily="34" charset="0"/>
              </a:defRPr>
            </a:lvl3pPr>
            <a:lvl4pPr marL="1600200" indent="-228600" defTabSz="346075">
              <a:spcBef>
                <a:spcPct val="20000"/>
              </a:spcBef>
              <a:buChar char="–"/>
              <a:tabLst>
                <a:tab pos="571500" algn="l"/>
              </a:tabLst>
              <a:defRPr sz="2000">
                <a:solidFill>
                  <a:schemeClr val="tx1"/>
                </a:solidFill>
                <a:latin typeface="Arial" panose="020B0604020202020204" pitchFamily="34" charset="0"/>
              </a:defRPr>
            </a:lvl4pPr>
            <a:lvl5pPr marL="2057400" indent="-228600" defTabSz="346075">
              <a:spcBef>
                <a:spcPct val="20000"/>
              </a:spcBef>
              <a:buChar char="»"/>
              <a:tabLst>
                <a:tab pos="571500" algn="l"/>
              </a:tabLst>
              <a:defRPr sz="2000">
                <a:solidFill>
                  <a:schemeClr val="tx1"/>
                </a:solidFill>
                <a:latin typeface="Arial" panose="020B0604020202020204" pitchFamily="34" charset="0"/>
              </a:defRPr>
            </a:lvl5pPr>
            <a:lvl6pPr marL="25146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6pPr>
            <a:lvl7pPr marL="29718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7pPr>
            <a:lvl8pPr marL="34290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8pPr>
            <a:lvl9pPr marL="3886200" indent="-228600" defTabSz="346075" eaLnBrk="0" fontAlgn="base" hangingPunct="0">
              <a:spcBef>
                <a:spcPct val="20000"/>
              </a:spcBef>
              <a:spcAft>
                <a:spcPct val="0"/>
              </a:spcAft>
              <a:buChar char="»"/>
              <a:tabLst>
                <a:tab pos="571500" algn="l"/>
              </a:tabLst>
              <a:defRPr sz="2000">
                <a:solidFill>
                  <a:schemeClr val="tx1"/>
                </a:solidFill>
                <a:latin typeface="Arial" panose="020B0604020202020204" pitchFamily="34" charset="0"/>
              </a:defRPr>
            </a:lvl9pPr>
          </a:lstStyle>
          <a:p>
            <a:pPr>
              <a:lnSpc>
                <a:spcPct val="85000"/>
              </a:lnSpc>
              <a:spcBef>
                <a:spcPct val="35000"/>
              </a:spcBef>
              <a:buFontTx/>
              <a:buNone/>
            </a:pPr>
            <a:r>
              <a:rPr lang="en-US" altLang="hu-HU" sz="1800" b="1" i="1">
                <a:solidFill>
                  <a:srgbClr val="6699CC"/>
                </a:solidFill>
                <a:cs typeface="Times New Roman" panose="02020603050405020304" pitchFamily="18" charset="0"/>
              </a:rPr>
              <a:t>Physical</a:t>
            </a:r>
          </a:p>
        </p:txBody>
      </p:sp>
      <p:sp>
        <p:nvSpPr>
          <p:cNvPr id="5142" name="AutoShape 21"/>
          <p:cNvSpPr>
            <a:spLocks noChangeArrowheads="1"/>
          </p:cNvSpPr>
          <p:nvPr/>
        </p:nvSpPr>
        <p:spPr bwMode="blackWhite">
          <a:xfrm>
            <a:off x="3000375" y="2724150"/>
            <a:ext cx="1779588"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Tablespace</a:t>
            </a:r>
          </a:p>
        </p:txBody>
      </p:sp>
      <p:sp>
        <p:nvSpPr>
          <p:cNvPr id="5143" name="AutoShape 22"/>
          <p:cNvSpPr>
            <a:spLocks noChangeArrowheads="1"/>
          </p:cNvSpPr>
          <p:nvPr/>
        </p:nvSpPr>
        <p:spPr bwMode="blackWhite">
          <a:xfrm>
            <a:off x="6156325" y="2708275"/>
            <a:ext cx="1435100" cy="612775"/>
          </a:xfrm>
          <a:prstGeom prst="roundRect">
            <a:avLst>
              <a:gd name="adj" fmla="val 12495"/>
            </a:avLst>
          </a:prstGeom>
          <a:solidFill>
            <a:srgbClr val="6699CC"/>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Data file</a:t>
            </a:r>
          </a:p>
        </p:txBody>
      </p:sp>
      <p:sp>
        <p:nvSpPr>
          <p:cNvPr id="5144" name="AutoShape 23"/>
          <p:cNvSpPr>
            <a:spLocks noChangeArrowheads="1"/>
          </p:cNvSpPr>
          <p:nvPr/>
        </p:nvSpPr>
        <p:spPr bwMode="blackWhite">
          <a:xfrm>
            <a:off x="6223000" y="5391150"/>
            <a:ext cx="1425575" cy="749300"/>
          </a:xfrm>
          <a:prstGeom prst="roundRect">
            <a:avLst>
              <a:gd name="adj" fmla="val 12495"/>
            </a:avLst>
          </a:prstGeom>
          <a:solidFill>
            <a:srgbClr val="6699CC"/>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OS block</a:t>
            </a:r>
          </a:p>
        </p:txBody>
      </p:sp>
      <p:sp>
        <p:nvSpPr>
          <p:cNvPr id="5145" name="AutoShape 24"/>
          <p:cNvSpPr>
            <a:spLocks noChangeArrowheads="1"/>
          </p:cNvSpPr>
          <p:nvPr/>
        </p:nvSpPr>
        <p:spPr bwMode="blackWhite">
          <a:xfrm>
            <a:off x="2990850" y="3562350"/>
            <a:ext cx="1798638"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Segment</a:t>
            </a:r>
          </a:p>
        </p:txBody>
      </p:sp>
      <p:sp>
        <p:nvSpPr>
          <p:cNvPr id="5146" name="AutoShape 25"/>
          <p:cNvSpPr>
            <a:spLocks noChangeArrowheads="1"/>
          </p:cNvSpPr>
          <p:nvPr/>
        </p:nvSpPr>
        <p:spPr bwMode="blackWhite">
          <a:xfrm>
            <a:off x="2990850" y="4481513"/>
            <a:ext cx="1798638" cy="592137"/>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Extent</a:t>
            </a:r>
          </a:p>
        </p:txBody>
      </p:sp>
      <p:sp>
        <p:nvSpPr>
          <p:cNvPr id="5147" name="AutoShape 26"/>
          <p:cNvSpPr>
            <a:spLocks noChangeArrowheads="1"/>
          </p:cNvSpPr>
          <p:nvPr/>
        </p:nvSpPr>
        <p:spPr bwMode="blackWhite">
          <a:xfrm>
            <a:off x="2978150" y="5395913"/>
            <a:ext cx="1816100" cy="744537"/>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Oracle data</a:t>
            </a:r>
            <a:br>
              <a:rPr lang="en-US" altLang="hu-HU" sz="1800" b="1"/>
            </a:br>
            <a:r>
              <a:rPr lang="en-US" altLang="hu-HU" sz="1800" b="1"/>
              <a:t>block</a:t>
            </a:r>
          </a:p>
        </p:txBody>
      </p:sp>
      <p:sp>
        <p:nvSpPr>
          <p:cNvPr id="5148" name="Line 27"/>
          <p:cNvSpPr>
            <a:spLocks noChangeShapeType="1"/>
          </p:cNvSpPr>
          <p:nvPr/>
        </p:nvSpPr>
        <p:spPr bwMode="auto">
          <a:xfrm flipV="1">
            <a:off x="2085975" y="2108200"/>
            <a:ext cx="0" cy="762000"/>
          </a:xfrm>
          <a:prstGeom prst="line">
            <a:avLst/>
          </a:prstGeom>
          <a:noFill/>
          <a:ln w="2540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5149" name="Freeform 28"/>
          <p:cNvSpPr>
            <a:spLocks/>
          </p:cNvSpPr>
          <p:nvPr/>
        </p:nvSpPr>
        <p:spPr bwMode="blackWhite">
          <a:xfrm>
            <a:off x="1857375" y="2593975"/>
            <a:ext cx="458788" cy="228600"/>
          </a:xfrm>
          <a:custGeom>
            <a:avLst/>
            <a:gdLst>
              <a:gd name="T0" fmla="*/ 0 w 97"/>
              <a:gd name="T1" fmla="*/ 2147483647 h 74"/>
              <a:gd name="T2" fmla="*/ 2147483647 w 97"/>
              <a:gd name="T3" fmla="*/ 0 h 74"/>
              <a:gd name="T4" fmla="*/ 2147483647 w 97"/>
              <a:gd name="T5" fmla="*/ 2147483647 h 74"/>
              <a:gd name="T6" fmla="*/ 0 60000 65536"/>
              <a:gd name="T7" fmla="*/ 0 60000 65536"/>
              <a:gd name="T8" fmla="*/ 0 60000 65536"/>
              <a:gd name="T9" fmla="*/ 0 w 97"/>
              <a:gd name="T10" fmla="*/ 0 h 74"/>
              <a:gd name="T11" fmla="*/ 97 w 97"/>
              <a:gd name="T12" fmla="*/ 74 h 74"/>
            </a:gdLst>
            <a:ahLst/>
            <a:cxnLst>
              <a:cxn ang="T6">
                <a:pos x="T0" y="T1"/>
              </a:cxn>
              <a:cxn ang="T7">
                <a:pos x="T2" y="T3"/>
              </a:cxn>
              <a:cxn ang="T8">
                <a:pos x="T4" y="T5"/>
              </a:cxn>
            </a:cxnLst>
            <a:rect l="T9" t="T10" r="T11" b="T12"/>
            <a:pathLst>
              <a:path w="97" h="74">
                <a:moveTo>
                  <a:pt x="0" y="73"/>
                </a:moveTo>
                <a:lnTo>
                  <a:pt x="47" y="0"/>
                </a:lnTo>
                <a:lnTo>
                  <a:pt x="96" y="73"/>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50" name="AutoShape 29"/>
          <p:cNvSpPr>
            <a:spLocks noChangeArrowheads="1"/>
          </p:cNvSpPr>
          <p:nvPr/>
        </p:nvSpPr>
        <p:spPr bwMode="blackWhite">
          <a:xfrm>
            <a:off x="1301750" y="2724150"/>
            <a:ext cx="1435100" cy="596900"/>
          </a:xfrm>
          <a:prstGeom prst="roundRect">
            <a:avLst>
              <a:gd name="adj" fmla="val 12495"/>
            </a:avLst>
          </a:prstGeom>
          <a:solidFill>
            <a:srgbClr val="CCCCFF"/>
          </a:solidFill>
          <a:ln w="25400">
            <a:solidFill>
              <a:srgbClr val="000000"/>
            </a:solidFill>
            <a:round/>
            <a:headEnd/>
            <a:tailEnd/>
          </a:ln>
        </p:spPr>
        <p:txBody>
          <a:bodyPr wrap="none" lIns="46038" tIns="46038" rIns="46038" bIns="46038" anchor="ct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en-US" altLang="hu-HU" sz="1800" b="1"/>
              <a:t>Schema</a:t>
            </a:r>
          </a:p>
        </p:txBody>
      </p:sp>
      <p:sp>
        <p:nvSpPr>
          <p:cNvPr id="5151" name="Freeform 13"/>
          <p:cNvSpPr>
            <a:spLocks/>
          </p:cNvSpPr>
          <p:nvPr/>
        </p:nvSpPr>
        <p:spPr bwMode="auto">
          <a:xfrm>
            <a:off x="4787900" y="4724400"/>
            <a:ext cx="214313" cy="107950"/>
          </a:xfrm>
          <a:custGeom>
            <a:avLst/>
            <a:gdLst>
              <a:gd name="T0" fmla="*/ 2147483647 w 135"/>
              <a:gd name="T1" fmla="*/ 0 h 68"/>
              <a:gd name="T2" fmla="*/ 0 w 135"/>
              <a:gd name="T3" fmla="*/ 2147483647 h 68"/>
              <a:gd name="T4" fmla="*/ 2147483647 w 135"/>
              <a:gd name="T5" fmla="*/ 2147483647 h 68"/>
              <a:gd name="T6" fmla="*/ 0 60000 65536"/>
              <a:gd name="T7" fmla="*/ 0 60000 65536"/>
              <a:gd name="T8" fmla="*/ 0 60000 65536"/>
              <a:gd name="T9" fmla="*/ 0 w 135"/>
              <a:gd name="T10" fmla="*/ 0 h 68"/>
              <a:gd name="T11" fmla="*/ 97 w 135"/>
              <a:gd name="T12" fmla="*/ 97 h 68"/>
            </a:gdLst>
            <a:ahLst/>
            <a:cxnLst>
              <a:cxn ang="T6">
                <a:pos x="T0" y="T1"/>
              </a:cxn>
              <a:cxn ang="T7">
                <a:pos x="T2" y="T3"/>
              </a:cxn>
              <a:cxn ang="T8">
                <a:pos x="T4" y="T5"/>
              </a:cxn>
            </a:cxnLst>
            <a:rect l="T9" t="T10" r="T11" b="T12"/>
            <a:pathLst>
              <a:path w="135" h="68">
                <a:moveTo>
                  <a:pt x="0" y="68"/>
                </a:moveTo>
                <a:lnTo>
                  <a:pt x="135" y="0"/>
                </a:lnTo>
                <a:lnTo>
                  <a:pt x="133" y="4"/>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5152" name="Freeform 13"/>
          <p:cNvSpPr>
            <a:spLocks/>
          </p:cNvSpPr>
          <p:nvPr/>
        </p:nvSpPr>
        <p:spPr bwMode="auto">
          <a:xfrm>
            <a:off x="4787900" y="4581525"/>
            <a:ext cx="185738" cy="134938"/>
          </a:xfrm>
          <a:custGeom>
            <a:avLst/>
            <a:gdLst>
              <a:gd name="T0" fmla="*/ 2147483647 w 117"/>
              <a:gd name="T1" fmla="*/ 0 h 85"/>
              <a:gd name="T2" fmla="*/ 0 w 117"/>
              <a:gd name="T3" fmla="*/ 2147483647 h 85"/>
              <a:gd name="T4" fmla="*/ 2147483647 w 117"/>
              <a:gd name="T5" fmla="*/ 2147483647 h 85"/>
              <a:gd name="T6" fmla="*/ 0 60000 65536"/>
              <a:gd name="T7" fmla="*/ 0 60000 65536"/>
              <a:gd name="T8" fmla="*/ 0 60000 65536"/>
              <a:gd name="T9" fmla="*/ 0 w 117"/>
              <a:gd name="T10" fmla="*/ 0 h 85"/>
              <a:gd name="T11" fmla="*/ 97 w 117"/>
              <a:gd name="T12" fmla="*/ 97 h 85"/>
            </a:gdLst>
            <a:ahLst/>
            <a:cxnLst>
              <a:cxn ang="T6">
                <a:pos x="T0" y="T1"/>
              </a:cxn>
              <a:cxn ang="T7">
                <a:pos x="T2" y="T3"/>
              </a:cxn>
              <a:cxn ang="T8">
                <a:pos x="T4" y="T5"/>
              </a:cxn>
            </a:cxnLst>
            <a:rect l="T9" t="T10" r="T11" b="T12"/>
            <a:pathLst>
              <a:path w="117" h="85">
                <a:moveTo>
                  <a:pt x="0" y="0"/>
                </a:moveTo>
                <a:lnTo>
                  <a:pt x="117" y="85"/>
                </a:lnTo>
              </a:path>
            </a:pathLst>
          </a:custGeom>
          <a:noFill/>
          <a:ln w="25400" cap="rnd">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
          <p:cNvSpPr>
            <a:spLocks noChangeShapeType="1"/>
          </p:cNvSpPr>
          <p:nvPr/>
        </p:nvSpPr>
        <p:spPr bwMode="auto">
          <a:xfrm>
            <a:off x="6019800" y="2224088"/>
            <a:ext cx="604838"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47" name="Rectangle 3"/>
          <p:cNvSpPr>
            <a:spLocks noGrp="1" noChangeArrowheads="1"/>
          </p:cNvSpPr>
          <p:nvPr>
            <p:ph type="title"/>
          </p:nvPr>
        </p:nvSpPr>
        <p:spPr/>
        <p:txBody>
          <a:bodyPr/>
          <a:lstStyle/>
          <a:p>
            <a:pPr defTabSz="228600" eaLnBrk="1" hangingPunct="1"/>
            <a:r>
              <a:rPr lang="en-US" altLang="hu-HU" sz="3600"/>
              <a:t>H</a:t>
            </a:r>
            <a:r>
              <a:rPr lang="hu-HU" altLang="hu-HU" sz="3600"/>
              <a:t>ogyan tárolódnak a táblabeli adatok?</a:t>
            </a:r>
            <a:endParaRPr lang="en-US" altLang="hu-HU" sz="3600"/>
          </a:p>
        </p:txBody>
      </p:sp>
      <p:sp>
        <p:nvSpPr>
          <p:cNvPr id="6148" name="Rectangle 4"/>
          <p:cNvSpPr>
            <a:spLocks noChangeArrowheads="1"/>
          </p:cNvSpPr>
          <p:nvPr/>
        </p:nvSpPr>
        <p:spPr bwMode="auto">
          <a:xfrm>
            <a:off x="623888" y="1881188"/>
            <a:ext cx="2667000" cy="1928812"/>
          </a:xfrm>
          <a:prstGeom prst="rect">
            <a:avLst/>
          </a:prstGeom>
          <a:noFill/>
          <a:ln w="412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49" name="Text Box 5"/>
          <p:cNvSpPr txBox="1">
            <a:spLocks noChangeArrowheads="1"/>
          </p:cNvSpPr>
          <p:nvPr/>
        </p:nvSpPr>
        <p:spPr bwMode="auto">
          <a:xfrm>
            <a:off x="1233488" y="3962400"/>
            <a:ext cx="14573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Tablespace</a:t>
            </a:r>
          </a:p>
        </p:txBody>
      </p:sp>
      <p:sp>
        <p:nvSpPr>
          <p:cNvPr id="6150" name="Rectangle 6"/>
          <p:cNvSpPr>
            <a:spLocks noChangeArrowheads="1"/>
          </p:cNvSpPr>
          <p:nvPr/>
        </p:nvSpPr>
        <p:spPr bwMode="blackWhite">
          <a:xfrm>
            <a:off x="776288" y="2033588"/>
            <a:ext cx="990600" cy="1166812"/>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51" name="Rectangle 7"/>
          <p:cNvSpPr>
            <a:spLocks noChangeArrowheads="1"/>
          </p:cNvSpPr>
          <p:nvPr/>
        </p:nvSpPr>
        <p:spPr bwMode="auto">
          <a:xfrm>
            <a:off x="1995488" y="2033588"/>
            <a:ext cx="1143000" cy="11430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52" name="Text Box 8"/>
          <p:cNvSpPr txBox="1">
            <a:spLocks noChangeArrowheads="1"/>
          </p:cNvSpPr>
          <p:nvPr/>
        </p:nvSpPr>
        <p:spPr bwMode="auto">
          <a:xfrm>
            <a:off x="776288" y="20335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Table A</a:t>
            </a:r>
          </a:p>
        </p:txBody>
      </p:sp>
      <p:sp>
        <p:nvSpPr>
          <p:cNvPr id="6153" name="Text Box 9"/>
          <p:cNvSpPr txBox="1">
            <a:spLocks noChangeArrowheads="1"/>
          </p:cNvSpPr>
          <p:nvPr/>
        </p:nvSpPr>
        <p:spPr bwMode="auto">
          <a:xfrm>
            <a:off x="2071688" y="2033588"/>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Table B</a:t>
            </a:r>
          </a:p>
        </p:txBody>
      </p:sp>
      <p:sp>
        <p:nvSpPr>
          <p:cNvPr id="6154" name="Text Box 10"/>
          <p:cNvSpPr txBox="1">
            <a:spLocks noChangeArrowheads="1"/>
          </p:cNvSpPr>
          <p:nvPr/>
        </p:nvSpPr>
        <p:spPr bwMode="auto">
          <a:xfrm>
            <a:off x="2028825" y="3276600"/>
            <a:ext cx="1069975"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600" b="1"/>
              <a:t>Segment</a:t>
            </a:r>
          </a:p>
        </p:txBody>
      </p:sp>
      <p:sp>
        <p:nvSpPr>
          <p:cNvPr id="6155" name="Text Box 11"/>
          <p:cNvSpPr txBox="1">
            <a:spLocks noChangeArrowheads="1"/>
          </p:cNvSpPr>
          <p:nvPr/>
        </p:nvSpPr>
        <p:spPr bwMode="auto">
          <a:xfrm>
            <a:off x="742950" y="3276600"/>
            <a:ext cx="1069975"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600" b="1"/>
              <a:t>Segment</a:t>
            </a:r>
          </a:p>
        </p:txBody>
      </p:sp>
      <p:sp>
        <p:nvSpPr>
          <p:cNvPr id="6156" name="Rectangle 12"/>
          <p:cNvSpPr>
            <a:spLocks noChangeArrowheads="1"/>
          </p:cNvSpPr>
          <p:nvPr/>
        </p:nvSpPr>
        <p:spPr bwMode="auto">
          <a:xfrm>
            <a:off x="4586288" y="1957388"/>
            <a:ext cx="1447800" cy="16002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57" name="Line 13"/>
          <p:cNvSpPr>
            <a:spLocks noChangeShapeType="1"/>
          </p:cNvSpPr>
          <p:nvPr/>
        </p:nvSpPr>
        <p:spPr bwMode="auto">
          <a:xfrm>
            <a:off x="4586288" y="21351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58" name="Line 14"/>
          <p:cNvSpPr>
            <a:spLocks noChangeShapeType="1"/>
          </p:cNvSpPr>
          <p:nvPr/>
        </p:nvSpPr>
        <p:spPr bwMode="auto">
          <a:xfrm>
            <a:off x="4586288" y="23129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59" name="Line 15"/>
          <p:cNvSpPr>
            <a:spLocks noChangeShapeType="1"/>
          </p:cNvSpPr>
          <p:nvPr/>
        </p:nvSpPr>
        <p:spPr bwMode="auto">
          <a:xfrm>
            <a:off x="4586288" y="24907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0" name="Line 16"/>
          <p:cNvSpPr>
            <a:spLocks noChangeShapeType="1"/>
          </p:cNvSpPr>
          <p:nvPr/>
        </p:nvSpPr>
        <p:spPr bwMode="auto">
          <a:xfrm>
            <a:off x="4586288" y="26685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1" name="Line 17"/>
          <p:cNvSpPr>
            <a:spLocks noChangeShapeType="1"/>
          </p:cNvSpPr>
          <p:nvPr/>
        </p:nvSpPr>
        <p:spPr bwMode="auto">
          <a:xfrm>
            <a:off x="4586288" y="28463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2" name="Line 18"/>
          <p:cNvSpPr>
            <a:spLocks noChangeShapeType="1"/>
          </p:cNvSpPr>
          <p:nvPr/>
        </p:nvSpPr>
        <p:spPr bwMode="auto">
          <a:xfrm>
            <a:off x="4586288" y="30241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3" name="Line 19"/>
          <p:cNvSpPr>
            <a:spLocks noChangeShapeType="1"/>
          </p:cNvSpPr>
          <p:nvPr/>
        </p:nvSpPr>
        <p:spPr bwMode="auto">
          <a:xfrm>
            <a:off x="4586288" y="32019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4" name="Line 20"/>
          <p:cNvSpPr>
            <a:spLocks noChangeShapeType="1"/>
          </p:cNvSpPr>
          <p:nvPr/>
        </p:nvSpPr>
        <p:spPr bwMode="auto">
          <a:xfrm>
            <a:off x="4586288" y="3379788"/>
            <a:ext cx="1447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5" name="Line 21"/>
          <p:cNvSpPr>
            <a:spLocks noChangeShapeType="1"/>
          </p:cNvSpPr>
          <p:nvPr/>
        </p:nvSpPr>
        <p:spPr bwMode="auto">
          <a:xfrm>
            <a:off x="478631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6" name="Line 22"/>
          <p:cNvSpPr>
            <a:spLocks noChangeShapeType="1"/>
          </p:cNvSpPr>
          <p:nvPr/>
        </p:nvSpPr>
        <p:spPr bwMode="auto">
          <a:xfrm>
            <a:off x="4886325"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7" name="Line 23"/>
          <p:cNvSpPr>
            <a:spLocks noChangeShapeType="1"/>
          </p:cNvSpPr>
          <p:nvPr/>
        </p:nvSpPr>
        <p:spPr bwMode="auto">
          <a:xfrm>
            <a:off x="513556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8" name="Line 24"/>
          <p:cNvSpPr>
            <a:spLocks noChangeShapeType="1"/>
          </p:cNvSpPr>
          <p:nvPr/>
        </p:nvSpPr>
        <p:spPr bwMode="auto">
          <a:xfrm>
            <a:off x="5584825"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69" name="Line 25"/>
          <p:cNvSpPr>
            <a:spLocks noChangeShapeType="1"/>
          </p:cNvSpPr>
          <p:nvPr/>
        </p:nvSpPr>
        <p:spPr bwMode="auto">
          <a:xfrm>
            <a:off x="5834063" y="1957388"/>
            <a:ext cx="0" cy="16002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70" name="Line 26"/>
          <p:cNvSpPr>
            <a:spLocks noChangeShapeType="1"/>
          </p:cNvSpPr>
          <p:nvPr/>
        </p:nvSpPr>
        <p:spPr bwMode="auto">
          <a:xfrm flipV="1">
            <a:off x="3214688" y="1938338"/>
            <a:ext cx="1104900" cy="9525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71" name="Line 27"/>
          <p:cNvSpPr>
            <a:spLocks noChangeShapeType="1"/>
          </p:cNvSpPr>
          <p:nvPr/>
        </p:nvSpPr>
        <p:spPr bwMode="auto">
          <a:xfrm>
            <a:off x="3214688" y="3176588"/>
            <a:ext cx="1143000" cy="38100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72" name="Text Box 28"/>
          <p:cNvSpPr txBox="1">
            <a:spLocks noChangeArrowheads="1"/>
          </p:cNvSpPr>
          <p:nvPr/>
        </p:nvSpPr>
        <p:spPr bwMode="auto">
          <a:xfrm>
            <a:off x="3443288" y="2566988"/>
            <a:ext cx="914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600" b="1"/>
              <a:t>Rows</a:t>
            </a:r>
          </a:p>
        </p:txBody>
      </p:sp>
      <p:sp>
        <p:nvSpPr>
          <p:cNvPr id="6173" name="Text Box 29"/>
          <p:cNvSpPr txBox="1">
            <a:spLocks noChangeArrowheads="1"/>
          </p:cNvSpPr>
          <p:nvPr/>
        </p:nvSpPr>
        <p:spPr bwMode="auto">
          <a:xfrm>
            <a:off x="4764088" y="1371600"/>
            <a:ext cx="10525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600" b="1"/>
              <a:t>Columns</a:t>
            </a:r>
          </a:p>
        </p:txBody>
      </p:sp>
      <p:sp>
        <p:nvSpPr>
          <p:cNvPr id="6174" name="AutoShape 30"/>
          <p:cNvSpPr>
            <a:spLocks noChangeAspect="1" noChangeArrowheads="1"/>
          </p:cNvSpPr>
          <p:nvPr/>
        </p:nvSpPr>
        <p:spPr bwMode="blackGray">
          <a:xfrm>
            <a:off x="7162800" y="1924050"/>
            <a:ext cx="976313" cy="1471613"/>
          </a:xfrm>
          <a:prstGeom prst="cube">
            <a:avLst>
              <a:gd name="adj" fmla="val 25000"/>
            </a:avLst>
          </a:prstGeom>
          <a:solidFill>
            <a:schemeClr val="accent1"/>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75" name="Rectangle 31"/>
          <p:cNvSpPr>
            <a:spLocks noChangeArrowheads="1"/>
          </p:cNvSpPr>
          <p:nvPr/>
        </p:nvSpPr>
        <p:spPr bwMode="auto">
          <a:xfrm>
            <a:off x="7177088" y="2414588"/>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76" name="Rectangle 32"/>
          <p:cNvSpPr>
            <a:spLocks noChangeArrowheads="1"/>
          </p:cNvSpPr>
          <p:nvPr/>
        </p:nvSpPr>
        <p:spPr bwMode="auto">
          <a:xfrm>
            <a:off x="7278688" y="2643188"/>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77" name="Line 33"/>
          <p:cNvSpPr>
            <a:spLocks noChangeShapeType="1"/>
          </p:cNvSpPr>
          <p:nvPr/>
        </p:nvSpPr>
        <p:spPr bwMode="auto">
          <a:xfrm>
            <a:off x="6719888" y="2474913"/>
            <a:ext cx="44450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6178" name="Line 34"/>
          <p:cNvSpPr>
            <a:spLocks noChangeShapeType="1"/>
          </p:cNvSpPr>
          <p:nvPr/>
        </p:nvSpPr>
        <p:spPr bwMode="auto">
          <a:xfrm>
            <a:off x="6615113" y="2693988"/>
            <a:ext cx="66040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6179" name="AutoShape 35"/>
          <p:cNvSpPr>
            <a:spLocks noChangeAspect="1" noChangeArrowheads="1"/>
          </p:cNvSpPr>
          <p:nvPr/>
        </p:nvSpPr>
        <p:spPr bwMode="auto">
          <a:xfrm>
            <a:off x="7162800" y="4057650"/>
            <a:ext cx="976313" cy="1473200"/>
          </a:xfrm>
          <a:prstGeom prst="cube">
            <a:avLst>
              <a:gd name="adj" fmla="val 25000"/>
            </a:avLst>
          </a:prstGeom>
          <a:solidFill>
            <a:schemeClr val="accent1"/>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80" name="Rectangle 36"/>
          <p:cNvSpPr>
            <a:spLocks noChangeArrowheads="1"/>
          </p:cNvSpPr>
          <p:nvPr/>
        </p:nvSpPr>
        <p:spPr bwMode="auto">
          <a:xfrm>
            <a:off x="7177088" y="4953000"/>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81" name="Line 37"/>
          <p:cNvSpPr>
            <a:spLocks noChangeShapeType="1"/>
          </p:cNvSpPr>
          <p:nvPr/>
        </p:nvSpPr>
        <p:spPr bwMode="auto">
          <a:xfrm>
            <a:off x="6405563" y="5029200"/>
            <a:ext cx="74295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6182" name="Line 38"/>
          <p:cNvSpPr>
            <a:spLocks noChangeShapeType="1"/>
          </p:cNvSpPr>
          <p:nvPr/>
        </p:nvSpPr>
        <p:spPr bwMode="auto">
          <a:xfrm>
            <a:off x="6034088" y="2033588"/>
            <a:ext cx="6858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83" name="Line 39"/>
          <p:cNvSpPr>
            <a:spLocks noChangeShapeType="1"/>
          </p:cNvSpPr>
          <p:nvPr/>
        </p:nvSpPr>
        <p:spPr bwMode="auto">
          <a:xfrm>
            <a:off x="6719888" y="2033588"/>
            <a:ext cx="0" cy="43815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84" name="Line 40"/>
          <p:cNvSpPr>
            <a:spLocks noChangeShapeType="1"/>
          </p:cNvSpPr>
          <p:nvPr/>
        </p:nvSpPr>
        <p:spPr bwMode="auto">
          <a:xfrm>
            <a:off x="6624638" y="2224088"/>
            <a:ext cx="0" cy="47625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85" name="Line 41"/>
          <p:cNvSpPr>
            <a:spLocks noChangeShapeType="1"/>
          </p:cNvSpPr>
          <p:nvPr/>
        </p:nvSpPr>
        <p:spPr bwMode="auto">
          <a:xfrm>
            <a:off x="6043613" y="3281363"/>
            <a:ext cx="381000"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86" name="Line 42"/>
          <p:cNvSpPr>
            <a:spLocks noChangeShapeType="1"/>
          </p:cNvSpPr>
          <p:nvPr/>
        </p:nvSpPr>
        <p:spPr bwMode="auto">
          <a:xfrm>
            <a:off x="6415088" y="3290888"/>
            <a:ext cx="0" cy="17526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6187" name="AutoShape 43"/>
          <p:cNvSpPr>
            <a:spLocks/>
          </p:cNvSpPr>
          <p:nvPr/>
        </p:nvSpPr>
        <p:spPr bwMode="auto">
          <a:xfrm>
            <a:off x="4310063" y="1995488"/>
            <a:ext cx="152400" cy="1524000"/>
          </a:xfrm>
          <a:prstGeom prst="leftBrace">
            <a:avLst>
              <a:gd name="adj1" fmla="val 83333"/>
              <a:gd name="adj2" fmla="val 50000"/>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88" name="AutoShape 44"/>
          <p:cNvSpPr>
            <a:spLocks/>
          </p:cNvSpPr>
          <p:nvPr/>
        </p:nvSpPr>
        <p:spPr bwMode="auto">
          <a:xfrm rot="5400000">
            <a:off x="5237957" y="1077119"/>
            <a:ext cx="144462" cy="1447800"/>
          </a:xfrm>
          <a:prstGeom prst="leftBrace">
            <a:avLst>
              <a:gd name="adj1" fmla="val 83517"/>
              <a:gd name="adj2" fmla="val 50000"/>
            </a:avLst>
          </a:prstGeom>
          <a:noFill/>
          <a:ln w="28575">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89" name="Text Box 45"/>
          <p:cNvSpPr txBox="1">
            <a:spLocks noChangeArrowheads="1"/>
          </p:cNvSpPr>
          <p:nvPr/>
        </p:nvSpPr>
        <p:spPr bwMode="auto">
          <a:xfrm>
            <a:off x="4876800" y="3657600"/>
            <a:ext cx="8096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Table</a:t>
            </a:r>
          </a:p>
        </p:txBody>
      </p:sp>
      <p:sp>
        <p:nvSpPr>
          <p:cNvPr id="6190" name="Text Box 46"/>
          <p:cNvSpPr txBox="1">
            <a:spLocks noChangeArrowheads="1"/>
          </p:cNvSpPr>
          <p:nvPr/>
        </p:nvSpPr>
        <p:spPr bwMode="auto">
          <a:xfrm>
            <a:off x="7216775" y="1447800"/>
            <a:ext cx="877888" cy="365125"/>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600" b="1"/>
              <a:t>Blocks</a:t>
            </a:r>
          </a:p>
        </p:txBody>
      </p:sp>
      <p:sp>
        <p:nvSpPr>
          <p:cNvPr id="6191" name="Oval 47"/>
          <p:cNvSpPr>
            <a:spLocks noChangeArrowheads="1"/>
          </p:cNvSpPr>
          <p:nvPr/>
        </p:nvSpPr>
        <p:spPr bwMode="auto">
          <a:xfrm>
            <a:off x="7481888" y="35052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2" name="Oval 48"/>
          <p:cNvSpPr>
            <a:spLocks noChangeArrowheads="1"/>
          </p:cNvSpPr>
          <p:nvPr/>
        </p:nvSpPr>
        <p:spPr bwMode="auto">
          <a:xfrm>
            <a:off x="7481888" y="36576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3" name="Oval 49"/>
          <p:cNvSpPr>
            <a:spLocks noChangeArrowheads="1"/>
          </p:cNvSpPr>
          <p:nvPr/>
        </p:nvSpPr>
        <p:spPr bwMode="auto">
          <a:xfrm>
            <a:off x="7481888" y="38100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4" name="Text Box 50"/>
          <p:cNvSpPr txBox="1">
            <a:spLocks noChangeArrowheads="1"/>
          </p:cNvSpPr>
          <p:nvPr/>
        </p:nvSpPr>
        <p:spPr bwMode="auto">
          <a:xfrm>
            <a:off x="4938713" y="5867400"/>
            <a:ext cx="1060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400" b="1"/>
              <a:t>Row piece</a:t>
            </a:r>
          </a:p>
        </p:txBody>
      </p:sp>
      <p:sp>
        <p:nvSpPr>
          <p:cNvPr id="6195" name="Rectangle 51"/>
          <p:cNvSpPr>
            <a:spLocks noChangeArrowheads="1"/>
          </p:cNvSpPr>
          <p:nvPr/>
        </p:nvSpPr>
        <p:spPr bwMode="auto">
          <a:xfrm>
            <a:off x="5043488" y="5638800"/>
            <a:ext cx="520700" cy="114300"/>
          </a:xfrm>
          <a:prstGeom prst="rect">
            <a:avLst/>
          </a:prstGeom>
          <a:solidFill>
            <a:srgbClr val="33CCCC"/>
          </a:solidFill>
          <a:ln w="28575">
            <a:solidFill>
              <a:schemeClr val="tx1"/>
            </a:solidFill>
            <a:miter lim="800000"/>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6" name="Rectangle 52"/>
          <p:cNvSpPr>
            <a:spLocks noChangeArrowheads="1"/>
          </p:cNvSpPr>
          <p:nvPr/>
        </p:nvSpPr>
        <p:spPr bwMode="auto">
          <a:xfrm>
            <a:off x="6872288" y="1371600"/>
            <a:ext cx="1447800" cy="4343400"/>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7" name="Text Box 53"/>
          <p:cNvSpPr txBox="1">
            <a:spLocks noChangeArrowheads="1"/>
          </p:cNvSpPr>
          <p:nvPr/>
        </p:nvSpPr>
        <p:spPr bwMode="auto">
          <a:xfrm>
            <a:off x="7177088" y="5791200"/>
            <a:ext cx="911225" cy="395288"/>
          </a:xfrm>
          <a:prstGeom prst="rect">
            <a:avLst/>
          </a:prstGeom>
          <a:solidFill>
            <a:srgbClr val="FFCC99"/>
          </a:solidFill>
          <a:ln w="28575">
            <a:solidFill>
              <a:schemeClr val="tx1"/>
            </a:solidFill>
            <a:miter lim="800000"/>
            <a:headEnd type="none" w="sm" len="sm"/>
            <a:tailEnd type="none" w="sm" len="sm"/>
          </a:ln>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Extent</a:t>
            </a:r>
          </a:p>
        </p:txBody>
      </p:sp>
      <p:sp>
        <p:nvSpPr>
          <p:cNvPr id="6198" name="Oval 54"/>
          <p:cNvSpPr>
            <a:spLocks noChangeArrowheads="1"/>
          </p:cNvSpPr>
          <p:nvPr/>
        </p:nvSpPr>
        <p:spPr bwMode="auto">
          <a:xfrm>
            <a:off x="6140450" y="2590800"/>
            <a:ext cx="74613"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199" name="Oval 55"/>
          <p:cNvSpPr>
            <a:spLocks noChangeArrowheads="1"/>
          </p:cNvSpPr>
          <p:nvPr/>
        </p:nvSpPr>
        <p:spPr bwMode="auto">
          <a:xfrm>
            <a:off x="6138863" y="2743200"/>
            <a:ext cx="76200"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6200" name="Oval 56"/>
          <p:cNvSpPr>
            <a:spLocks noChangeArrowheads="1"/>
          </p:cNvSpPr>
          <p:nvPr/>
        </p:nvSpPr>
        <p:spPr bwMode="auto">
          <a:xfrm>
            <a:off x="6140450" y="2895600"/>
            <a:ext cx="74613" cy="76200"/>
          </a:xfrm>
          <a:prstGeom prst="ellipse">
            <a:avLst/>
          </a:prstGeom>
          <a:solidFill>
            <a:srgbClr val="000000"/>
          </a:solidFill>
          <a:ln w="28575">
            <a:solidFill>
              <a:schemeClr val="tx1"/>
            </a:solidFill>
            <a:round/>
            <a:headEnd type="none" w="sm" len="sm"/>
            <a:tailEnd type="none" w="sm" len="sm"/>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defTabSz="228600" eaLnBrk="1" hangingPunct="1"/>
            <a:r>
              <a:rPr lang="hu-HU" altLang="hu-HU" sz="3200"/>
              <a:t>Hol vannak a táblához tartozó adatblokkok?</a:t>
            </a:r>
            <a:endParaRPr lang="en-US" altLang="hu-HU" sz="3200"/>
          </a:p>
        </p:txBody>
      </p:sp>
      <p:sp>
        <p:nvSpPr>
          <p:cNvPr id="7171" name="Rectangle 3"/>
          <p:cNvSpPr>
            <a:spLocks noGrp="1" noChangeArrowheads="1"/>
          </p:cNvSpPr>
          <p:nvPr>
            <p:ph type="body" idx="1"/>
          </p:nvPr>
        </p:nvSpPr>
        <p:spPr bwMode="gray">
          <a:xfrm>
            <a:off x="323850" y="1816100"/>
            <a:ext cx="8424863" cy="2405063"/>
          </a:xfrm>
        </p:spPr>
        <p:txBody>
          <a:bodyPr/>
          <a:lstStyle/>
          <a:p>
            <a:pPr marL="0" indent="0" defTabSz="228600" eaLnBrk="1" hangingPunct="1">
              <a:buFontTx/>
              <a:buNone/>
            </a:pPr>
            <a:r>
              <a:rPr lang="hu-HU" altLang="hu-HU" sz="2400"/>
              <a:t>SELECT segment_name, segment_type, tablespace_name, </a:t>
            </a:r>
          </a:p>
          <a:p>
            <a:pPr marL="0" indent="0" defTabSz="228600" eaLnBrk="1" hangingPunct="1">
              <a:buFontTx/>
              <a:buNone/>
            </a:pPr>
            <a:r>
              <a:rPr lang="hu-HU" altLang="hu-HU" sz="2400"/>
              <a:t>       header_file, header_block, blocks, bytes, extents</a:t>
            </a:r>
          </a:p>
          <a:p>
            <a:pPr marL="0" indent="0" defTabSz="228600" eaLnBrk="1" hangingPunct="1">
              <a:buFontTx/>
              <a:buNone/>
            </a:pPr>
            <a:r>
              <a:rPr lang="hu-HU" altLang="hu-HU" sz="2400"/>
              <a:t>FROM </a:t>
            </a:r>
            <a:r>
              <a:rPr lang="hu-HU" altLang="hu-HU" sz="2400">
                <a:solidFill>
                  <a:srgbClr val="FF0000"/>
                </a:solidFill>
              </a:rPr>
              <a:t>dba_segments</a:t>
            </a:r>
            <a:r>
              <a:rPr lang="hu-HU" altLang="hu-HU" sz="2400"/>
              <a:t> where owner='NIKOVITS' </a:t>
            </a:r>
          </a:p>
          <a:p>
            <a:pPr marL="0" indent="0" defTabSz="228600" eaLnBrk="1" hangingPunct="1">
              <a:buFontTx/>
              <a:buNone/>
            </a:pPr>
            <a:r>
              <a:rPr lang="hu-HU" altLang="hu-HU" sz="2400"/>
              <a:t>AND segment_name='SZALLIT' AND segment_type='TABLE';</a:t>
            </a:r>
          </a:p>
          <a:p>
            <a:pPr marL="0" indent="0" defTabSz="228600" eaLnBrk="1" hangingPunct="1">
              <a:buFontTx/>
              <a:buNone/>
            </a:pPr>
            <a:endParaRPr lang="hu-HU" altLang="hu-HU" sz="2400"/>
          </a:p>
        </p:txBody>
      </p:sp>
      <p:pic>
        <p:nvPicPr>
          <p:cNvPr id="3" name="Kép 2">
            <a:extLst>
              <a:ext uri="{FF2B5EF4-FFF2-40B4-BE49-F238E27FC236}">
                <a16:creationId xmlns:a16="http://schemas.microsoft.com/office/drawing/2014/main" id="{E335CACA-B563-47DC-B65A-463E44CB21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4365104"/>
            <a:ext cx="7560840" cy="1512168"/>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defTabSz="228600" eaLnBrk="1" hangingPunct="1"/>
            <a:r>
              <a:rPr lang="hu-HU" altLang="hu-HU" sz="3200"/>
              <a:t>Hol vannak a táblához tartozó adatblokkok?</a:t>
            </a:r>
            <a:endParaRPr lang="en-US" altLang="hu-HU" sz="3200"/>
          </a:p>
        </p:txBody>
      </p:sp>
      <p:sp>
        <p:nvSpPr>
          <p:cNvPr id="8195" name="Rectangle 3"/>
          <p:cNvSpPr>
            <a:spLocks noGrp="1" noChangeArrowheads="1"/>
          </p:cNvSpPr>
          <p:nvPr>
            <p:ph type="body" idx="1"/>
          </p:nvPr>
        </p:nvSpPr>
        <p:spPr bwMode="gray">
          <a:xfrm>
            <a:off x="323850" y="1816100"/>
            <a:ext cx="8424863" cy="2260600"/>
          </a:xfrm>
        </p:spPr>
        <p:txBody>
          <a:bodyPr/>
          <a:lstStyle/>
          <a:p>
            <a:pPr marL="0" indent="0" defTabSz="228600" eaLnBrk="1" hangingPunct="1">
              <a:buFontTx/>
              <a:buNone/>
            </a:pPr>
            <a:r>
              <a:rPr lang="en-US" altLang="hu-HU" sz="2400"/>
              <a:t>SELECT segment_name, segment_type, </a:t>
            </a:r>
          </a:p>
          <a:p>
            <a:pPr marL="0" indent="0" defTabSz="228600" eaLnBrk="1" hangingPunct="1">
              <a:buFontTx/>
              <a:buNone/>
            </a:pPr>
            <a:r>
              <a:rPr lang="en-US" altLang="hu-HU" sz="2400"/>
              <a:t>       file_id, block_id, blocks</a:t>
            </a:r>
            <a:r>
              <a:rPr lang="hu-HU" altLang="hu-HU" sz="2400"/>
              <a:t>, bytes</a:t>
            </a:r>
            <a:endParaRPr lang="en-US" altLang="hu-HU" sz="2400"/>
          </a:p>
          <a:p>
            <a:pPr marL="0" indent="0" defTabSz="228600" eaLnBrk="1" hangingPunct="1">
              <a:buFontTx/>
              <a:buNone/>
            </a:pPr>
            <a:r>
              <a:rPr lang="en-US" altLang="hu-HU" sz="2400"/>
              <a:t>FROM </a:t>
            </a:r>
            <a:r>
              <a:rPr lang="en-US" altLang="hu-HU" sz="2400">
                <a:solidFill>
                  <a:srgbClr val="FF0000"/>
                </a:solidFill>
              </a:rPr>
              <a:t>dba_extents</a:t>
            </a:r>
            <a:r>
              <a:rPr lang="en-US" altLang="hu-HU" sz="2400"/>
              <a:t> where owner='NIKOVITS' </a:t>
            </a:r>
          </a:p>
          <a:p>
            <a:pPr marL="0" indent="0" defTabSz="228600" eaLnBrk="1" hangingPunct="1">
              <a:buFontTx/>
              <a:buNone/>
            </a:pPr>
            <a:r>
              <a:rPr lang="en-US" altLang="hu-HU" sz="2400"/>
              <a:t>AND segment_name='SZALLIT' AND segment_type='TABLE';</a:t>
            </a:r>
          </a:p>
          <a:p>
            <a:pPr marL="0" indent="0" defTabSz="228600" eaLnBrk="1" hangingPunct="1">
              <a:buFontTx/>
              <a:buNone/>
            </a:pPr>
            <a:endParaRPr lang="hu-HU" altLang="hu-HU" sz="2400"/>
          </a:p>
        </p:txBody>
      </p:sp>
      <p:pic>
        <p:nvPicPr>
          <p:cNvPr id="3" name="Kép 2" descr="A képen asztal látható&#10;&#10;Automatikusan generált leírás">
            <a:extLst>
              <a:ext uri="{FF2B5EF4-FFF2-40B4-BE49-F238E27FC236}">
                <a16:creationId xmlns:a16="http://schemas.microsoft.com/office/drawing/2014/main" id="{13F2CB1F-DD4F-455F-AA24-25CA35522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4076700"/>
            <a:ext cx="5400600" cy="2209800"/>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defTabSz="228600" eaLnBrk="1" hangingPunct="1"/>
            <a:r>
              <a:rPr lang="hu-HU" altLang="hu-HU" sz="3200"/>
              <a:t>Hol vannak a táblához tartozó adatblokkok?</a:t>
            </a:r>
            <a:endParaRPr lang="en-US" altLang="hu-HU" sz="3200"/>
          </a:p>
        </p:txBody>
      </p:sp>
      <p:sp>
        <p:nvSpPr>
          <p:cNvPr id="9219" name="Rectangle 3"/>
          <p:cNvSpPr>
            <a:spLocks noGrp="1" noChangeArrowheads="1"/>
          </p:cNvSpPr>
          <p:nvPr>
            <p:ph type="body" idx="1"/>
          </p:nvPr>
        </p:nvSpPr>
        <p:spPr bwMode="gray">
          <a:xfrm>
            <a:off x="323850" y="1816100"/>
            <a:ext cx="8424863" cy="1325563"/>
          </a:xfrm>
        </p:spPr>
        <p:txBody>
          <a:bodyPr/>
          <a:lstStyle/>
          <a:p>
            <a:pPr marL="0" indent="0" defTabSz="228600" eaLnBrk="1" hangingPunct="1">
              <a:buFontTx/>
              <a:buNone/>
            </a:pPr>
            <a:r>
              <a:rPr lang="en-US" altLang="hu-HU" sz="2400"/>
              <a:t>SELECT </a:t>
            </a:r>
            <a:r>
              <a:rPr lang="hu-HU" altLang="hu-HU" sz="2400"/>
              <a:t>file_id, </a:t>
            </a:r>
            <a:r>
              <a:rPr lang="en-US" altLang="hu-HU" sz="2400"/>
              <a:t>file_name, blocks</a:t>
            </a:r>
            <a:r>
              <a:rPr lang="hu-HU" altLang="hu-HU" sz="2400"/>
              <a:t>, bytes</a:t>
            </a:r>
            <a:r>
              <a:rPr lang="en-US" altLang="hu-HU" sz="2400"/>
              <a:t> </a:t>
            </a:r>
            <a:endParaRPr lang="hu-HU" altLang="hu-HU" sz="2400"/>
          </a:p>
          <a:p>
            <a:pPr marL="0" indent="0" defTabSz="228600" eaLnBrk="1" hangingPunct="1">
              <a:buFontTx/>
              <a:buNone/>
            </a:pPr>
            <a:r>
              <a:rPr lang="en-US" altLang="hu-HU" sz="2400"/>
              <a:t>FROM </a:t>
            </a:r>
            <a:r>
              <a:rPr lang="en-US" altLang="hu-HU" sz="2400">
                <a:solidFill>
                  <a:srgbClr val="FF0000"/>
                </a:solidFill>
              </a:rPr>
              <a:t>dba_data_files</a:t>
            </a:r>
            <a:r>
              <a:rPr lang="en-US" altLang="hu-HU" sz="2400"/>
              <a:t>;</a:t>
            </a:r>
          </a:p>
          <a:p>
            <a:pPr marL="0" indent="0" defTabSz="228600" eaLnBrk="1" hangingPunct="1">
              <a:buFontTx/>
              <a:buNone/>
            </a:pPr>
            <a:endParaRPr lang="hu-HU" altLang="hu-HU" sz="2400"/>
          </a:p>
        </p:txBody>
      </p:sp>
      <p:pic>
        <p:nvPicPr>
          <p:cNvPr id="3" name="Kép 2" descr="A képen szöveg látható&#10;&#10;Automatikusan generált leírás">
            <a:extLst>
              <a:ext uri="{FF2B5EF4-FFF2-40B4-BE49-F238E27FC236}">
                <a16:creationId xmlns:a16="http://schemas.microsoft.com/office/drawing/2014/main" id="{1F8EE912-A95C-4C0E-BCF6-58F6928AF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10" y="3429000"/>
            <a:ext cx="8755380" cy="2255520"/>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defTabSz="228600" eaLnBrk="1" hangingPunct="1"/>
            <a:r>
              <a:rPr lang="hu-HU" altLang="hu-HU" sz="3200"/>
              <a:t>Az adatfájlnak melyik részét kell olvasnunk?</a:t>
            </a:r>
            <a:br>
              <a:rPr lang="hu-HU" altLang="hu-HU" sz="3200"/>
            </a:br>
            <a:r>
              <a:rPr lang="hu-HU" altLang="hu-HU" sz="3200"/>
              <a:t>(mekkora a blokkok mérete)</a:t>
            </a:r>
            <a:endParaRPr lang="en-US" altLang="hu-HU" sz="3200"/>
          </a:p>
        </p:txBody>
      </p:sp>
      <p:sp>
        <p:nvSpPr>
          <p:cNvPr id="10243" name="Rectangle 3"/>
          <p:cNvSpPr>
            <a:spLocks noGrp="1" noChangeArrowheads="1"/>
          </p:cNvSpPr>
          <p:nvPr>
            <p:ph type="body" idx="1"/>
          </p:nvPr>
        </p:nvSpPr>
        <p:spPr bwMode="gray">
          <a:xfrm>
            <a:off x="261938" y="1989138"/>
            <a:ext cx="8424862" cy="1323975"/>
          </a:xfrm>
        </p:spPr>
        <p:txBody>
          <a:bodyPr/>
          <a:lstStyle/>
          <a:p>
            <a:pPr marL="0" indent="0" defTabSz="228600" eaLnBrk="1" hangingPunct="1">
              <a:buFontTx/>
              <a:buNone/>
            </a:pPr>
            <a:r>
              <a:rPr lang="en-US" altLang="hu-HU" sz="2400"/>
              <a:t>SELECT tablespace_name, block_size </a:t>
            </a:r>
            <a:endParaRPr lang="hu-HU" altLang="hu-HU" sz="2400"/>
          </a:p>
          <a:p>
            <a:pPr marL="0" indent="0" defTabSz="228600" eaLnBrk="1" hangingPunct="1">
              <a:buFontTx/>
              <a:buNone/>
            </a:pPr>
            <a:r>
              <a:rPr lang="en-US" altLang="hu-HU" sz="2400"/>
              <a:t>FROM </a:t>
            </a:r>
            <a:r>
              <a:rPr lang="en-US" altLang="hu-HU" sz="2400">
                <a:solidFill>
                  <a:srgbClr val="FF0000"/>
                </a:solidFill>
              </a:rPr>
              <a:t>dba_tablespaces</a:t>
            </a:r>
            <a:r>
              <a:rPr lang="en-US" altLang="hu-HU" sz="2400"/>
              <a:t>;</a:t>
            </a:r>
          </a:p>
          <a:p>
            <a:pPr marL="0" indent="0" defTabSz="228600" eaLnBrk="1" hangingPunct="1">
              <a:buFontTx/>
              <a:buNone/>
            </a:pPr>
            <a:endParaRPr lang="en-US" altLang="hu-HU" sz="2400"/>
          </a:p>
          <a:p>
            <a:pPr marL="0" indent="0" defTabSz="228600" eaLnBrk="1" hangingPunct="1">
              <a:buFontTx/>
              <a:buNone/>
            </a:pPr>
            <a:endParaRPr lang="hu-HU" altLang="hu-HU" sz="2400"/>
          </a:p>
        </p:txBody>
      </p:sp>
      <p:pic>
        <p:nvPicPr>
          <p:cNvPr id="10244" name="Kép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3313113"/>
            <a:ext cx="4248150"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Alapértelmezett terv">
  <a:themeElements>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lapértelmezett t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1405</Words>
  <Application>Microsoft Office PowerPoint</Application>
  <PresentationFormat>Diavetítés a képernyőre (4:3 oldalarány)</PresentationFormat>
  <Paragraphs>143</Paragraphs>
  <Slides>12</Slides>
  <Notes>12</Notes>
  <HiddenSlides>0</HiddenSlides>
  <MMClips>0</MMClips>
  <ScaleCrop>false</ScaleCrop>
  <HeadingPairs>
    <vt:vector size="6" baseType="variant">
      <vt:variant>
        <vt:lpstr>Használt betűtípusok</vt:lpstr>
      </vt:variant>
      <vt:variant>
        <vt:i4>2</vt:i4>
      </vt:variant>
      <vt:variant>
        <vt:lpstr>Téma</vt:lpstr>
      </vt:variant>
      <vt:variant>
        <vt:i4>1</vt:i4>
      </vt:variant>
      <vt:variant>
        <vt:lpstr>Diacímek</vt:lpstr>
      </vt:variant>
      <vt:variant>
        <vt:i4>12</vt:i4>
      </vt:variant>
    </vt:vector>
  </HeadingPairs>
  <TitlesOfParts>
    <vt:vector size="15" baseType="lpstr">
      <vt:lpstr>Arial</vt:lpstr>
      <vt:lpstr>Courier New</vt:lpstr>
      <vt:lpstr>Alapértelmezett terv</vt:lpstr>
      <vt:lpstr>Egy lekérdezés végrehajtása</vt:lpstr>
      <vt:lpstr>Táblaterek és adatfájlok</vt:lpstr>
      <vt:lpstr>Szegmens, Extens, Blokk</vt:lpstr>
      <vt:lpstr>Logikai és fizikai struktúrák</vt:lpstr>
      <vt:lpstr>Hogyan tárolódnak a táblabeli adatok?</vt:lpstr>
      <vt:lpstr>Hol vannak a táblához tartozó adatblokkok?</vt:lpstr>
      <vt:lpstr>Hol vannak a táblához tartozó adatblokkok?</vt:lpstr>
      <vt:lpstr>Hol vannak a táblához tartozó adatblokkok?</vt:lpstr>
      <vt:lpstr>Az adatfájlnak melyik részét kell olvasnunk? (mekkora a blokkok mérete)</vt:lpstr>
      <vt:lpstr>Az adatblokkok tartalma</vt:lpstr>
      <vt:lpstr>Változó hosszúságú rekordok</vt:lpstr>
      <vt:lpstr>Rekordok szerkezete</vt:lpstr>
    </vt:vector>
  </TitlesOfParts>
  <Company>ELTE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Structures</dc:title>
  <dc:creator>Nikovits Tibor</dc:creator>
  <cp:lastModifiedBy>Tibor</cp:lastModifiedBy>
  <cp:revision>31</cp:revision>
  <dcterms:created xsi:type="dcterms:W3CDTF">2008-09-10T08:55:52Z</dcterms:created>
  <dcterms:modified xsi:type="dcterms:W3CDTF">2021-02-15T12:54:22Z</dcterms:modified>
</cp:coreProperties>
</file>