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57" r:id="rId10"/>
    <p:sldId id="258" r:id="rId11"/>
    <p:sldId id="259" r:id="rId12"/>
    <p:sldId id="260" r:id="rId13"/>
    <p:sldId id="261" r:id="rId14"/>
    <p:sldId id="262" r:id="rId15"/>
    <p:sldId id="263" r:id="rId16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CA5F6AB-8CAC-4C07-A324-5E37AE44EE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0852689F-76B3-4512-9300-B9E1B8A539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7AD7966-9A1A-436A-A284-7DF42E288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9F98D57-1CD7-4D58-BD50-42207FE35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A495170-EDF7-4C61-B64A-9C7781899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F47630-4EB4-42FB-AEFA-A4D50ED867A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24206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D9D88E6-6630-4348-BED9-C93DD071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92316869-4176-4537-8E49-489C27E6B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8954E2C-00D6-4A3B-9345-9EEBFDC59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F86C0CA-039A-4652-97F6-9EDE0B2EE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3839345-9117-4B43-9123-062C5F02E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FF2216-108F-4C13-8DF2-0B3E1D915F6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63427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F811E445-E59D-45E8-9926-74AE0F8284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658E43CF-7428-4978-84BD-681AC29AF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435C7F0-14D7-4012-8B85-E41D77D1A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28A31E2-EE1A-4B98-8188-5B1FABCF6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A3BB290-4874-45E4-9C79-4647D2D4A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B8E9E-D8ED-44FF-AB09-1DF7674AEC39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42872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802FF4A-090A-4AC1-9511-4987A6BC3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AF2438C-CCD2-422D-A89C-7D0F95C4E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8785028-8579-4F4D-9D3C-1EB7CF122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D7EADF9-54D2-437A-83E1-6B8C1D525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8A1F2D6-CE4D-4370-99DE-E98D17237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E6242-0065-4EA9-B8D5-446D86A15664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08669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67A6267-EC9A-4017-B875-1C3920F68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E65937F-2662-4FCF-991D-01467FDD8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388ADD6-4103-48E4-9A67-D73FF666D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EFDA503-05EC-4CDB-919C-87A60A62F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4004A1B-0D2F-4B05-925B-35CAD3718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D9267-2874-49E6-9A60-F455D38DD4E9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0506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5C7FD76-6133-440B-869E-7EE86E3AD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DD67184-92FA-449C-83D9-B204979CC1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1ABAC743-24F5-4AC0-BA6C-4984CB7C0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7E8DB829-388A-45DB-8DDD-4C79CB534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2CB46E3-1FA5-4C99-9DCA-D947D69EF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F01FAC8-CFAB-41DE-A88C-4C86EFA9F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94315-31F7-45FC-8994-2C1E999DA140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727445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7E91406-EAFD-4074-8AA9-8DB170256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BB75A35-E630-48B3-BC26-4E6AD7B96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B4CCFC4-B54A-4610-9083-FF2339C6B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09B4B450-5100-4BF8-9013-A7DC724FC8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A53C9593-9B48-4DFF-BEC3-6A85698922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7A43B4D0-3354-4571-B2A9-73B10643F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F06DBACF-D3DE-4F82-A787-BBADEBC23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4D3606BC-B934-4EDD-B7D0-CFF2A950B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7BA1B-2E0A-4FCE-9ACD-CBAC4EE94DE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94633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30047B1-5E64-4954-94DE-F8A7B47B2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EAAFD0DE-DF89-4D9A-A4FB-E0BADDA9E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C5FDE7CC-3243-4558-A51E-9F9354585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9749B2A5-9199-45D1-9C49-D1A5003E2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32A6BE-116A-4DE4-84A3-5749EA944A9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5748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F55AE9FB-FE56-4648-B430-4B8C38AFF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BB43B375-26A8-429B-BC69-257DE2C0A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A3B268DA-73A3-4536-A8F6-A5E5CE5D9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0CC973-9CFE-4E7D-990D-7F77EB493BF2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57016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196D9D2-B99D-4A65-B66F-CE9DC89B9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AEBAEE9-370D-46F9-89EC-CB9579DEC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54A76769-2107-4EEB-B65A-563C46A6D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DA874A1-56A0-4E0A-87D1-E6B5C8EBF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8C33447-B226-44B6-BEF3-EF1732DDA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DDC72E1-56E0-44A1-A73D-01A4B5B27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70A5E-8668-41D7-89FD-264B28F9C01F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6975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924B6BA-C653-4DB0-84A1-8A5608F79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A5F60214-C905-40CF-ACC8-D6600920C0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C851769-E4D4-4B97-BA3F-B88C33A3AB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BDD0A212-ACCF-48DA-A2FF-524FC229C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08A0447-EF93-4D03-AE4F-D6AAF546A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u-HU" alt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CAC029CA-990E-4604-BA37-10D2A98C3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34A24-B230-4CCF-9047-169DCAAFCA3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9518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4C78CE3-B4BF-4158-97D0-74522CCB1F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D408C1E-87BF-456E-AE37-53AF18D3E3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9D1ADEE-B189-4E98-9751-AB81226164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u-HU" altLang="hu-H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CFCCB9D-F2AF-4C96-9D5A-6C88874A108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u-HU" altLang="hu-H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D9DE520-5CC0-425B-AF62-F11E741972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89FCA4C-E980-4938-976A-7A221968FADA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5">
            <a:extLst>
              <a:ext uri="{FF2B5EF4-FFF2-40B4-BE49-F238E27FC236}">
                <a16:creationId xmlns:a16="http://schemas.microsoft.com/office/drawing/2014/main" id="{699D9325-5079-42CE-A074-FCCEA3F7E6AF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D7B87C23-5B05-45B6-8263-75BB83669FD4}" type="slidenum">
              <a:rPr lang="en-US" altLang="hu-HU" sz="1400">
                <a:latin typeface="Tahoma" panose="020B0604030504040204" pitchFamily="34" charset="0"/>
              </a:rPr>
              <a:pPr algn="r"/>
              <a:t>1</a:t>
            </a:fld>
            <a:endParaRPr lang="en-US" altLang="hu-HU" sz="1400">
              <a:latin typeface="Tahoma" panose="020B0604030504040204" pitchFamily="34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80841C5F-687F-4285-8D27-1CDA0130F9C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73100" y="1612900"/>
            <a:ext cx="77724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hu-HU"/>
              <a:t>Root</a:t>
            </a:r>
          </a:p>
          <a:p>
            <a:pPr algn="ctr">
              <a:buFontTx/>
              <a:buNone/>
            </a:pPr>
            <a:endParaRPr lang="en-US" altLang="hu-HU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BDE3AF9F-D9D0-4433-9E87-254EB7B67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" y="498475"/>
            <a:ext cx="7423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3600" u="sng">
                <a:latin typeface="Tahoma" panose="020B0604030504040204" pitchFamily="34" charset="0"/>
              </a:rPr>
              <a:t>B+Tree Example</a:t>
            </a:r>
            <a:r>
              <a:rPr lang="en-US" altLang="hu-HU" sz="3600">
                <a:latin typeface="Tahoma" panose="020B0604030504040204" pitchFamily="34" charset="0"/>
              </a:rPr>
              <a:t>				n=3</a:t>
            </a:r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1E223E57-7D8E-4BB3-BF0E-477EF2E1AD6A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236244" y="1964531"/>
            <a:ext cx="561975" cy="1211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100</a:t>
            </a:r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522C01DF-4AF9-4960-9A87-7362C91E45B2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6560344" y="2758281"/>
            <a:ext cx="561975" cy="1427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120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150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180</a:t>
            </a:r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A86CEBC1-B4BD-4F86-82CC-84864F1838F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205831" y="2820195"/>
            <a:ext cx="561975" cy="13255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30</a:t>
            </a:r>
          </a:p>
        </p:txBody>
      </p:sp>
      <p:sp>
        <p:nvSpPr>
          <p:cNvPr id="17418" name="Line 10">
            <a:extLst>
              <a:ext uri="{FF2B5EF4-FFF2-40B4-BE49-F238E27FC236}">
                <a16:creationId xmlns:a16="http://schemas.microsoft.com/office/drawing/2014/main" id="{C752D3CB-54EC-4AA9-84F3-7811EE2C1C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8188" y="2576513"/>
            <a:ext cx="865187" cy="547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19" name="Line 11">
            <a:extLst>
              <a:ext uri="{FF2B5EF4-FFF2-40B4-BE49-F238E27FC236}">
                <a16:creationId xmlns:a16="http://schemas.microsoft.com/office/drawing/2014/main" id="{5C8951C4-8058-4FA7-B8D9-411269505F7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49813" y="2517775"/>
            <a:ext cx="1184275" cy="665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20" name="Rectangle 18">
            <a:extLst>
              <a:ext uri="{FF2B5EF4-FFF2-40B4-BE49-F238E27FC236}">
                <a16:creationId xmlns:a16="http://schemas.microsoft.com/office/drawing/2014/main" id="{0A24BCD3-B00A-4DBE-A49C-E000589EE1D8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48506" y="4091782"/>
            <a:ext cx="561975" cy="1223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3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5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11</a:t>
            </a:r>
          </a:p>
        </p:txBody>
      </p:sp>
      <p:sp>
        <p:nvSpPr>
          <p:cNvPr id="17421" name="Rectangle 19">
            <a:extLst>
              <a:ext uri="{FF2B5EF4-FFF2-40B4-BE49-F238E27FC236}">
                <a16:creationId xmlns:a16="http://schemas.microsoft.com/office/drawing/2014/main" id="{4394271E-51D5-4563-9325-A2E77F638443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207419" y="4220369"/>
            <a:ext cx="561975" cy="1008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30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35</a:t>
            </a:r>
          </a:p>
        </p:txBody>
      </p:sp>
      <p:sp>
        <p:nvSpPr>
          <p:cNvPr id="17422" name="Rectangle 20">
            <a:extLst>
              <a:ext uri="{FF2B5EF4-FFF2-40B4-BE49-F238E27FC236}">
                <a16:creationId xmlns:a16="http://schemas.microsoft.com/office/drawing/2014/main" id="{57FC5163-DF72-4D64-8C55-95AE6056318B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456781" y="4174332"/>
            <a:ext cx="561975" cy="10937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100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101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110</a:t>
            </a:r>
          </a:p>
        </p:txBody>
      </p:sp>
      <p:sp>
        <p:nvSpPr>
          <p:cNvPr id="17423" name="Rectangle 21">
            <a:extLst>
              <a:ext uri="{FF2B5EF4-FFF2-40B4-BE49-F238E27FC236}">
                <a16:creationId xmlns:a16="http://schemas.microsoft.com/office/drawing/2014/main" id="{5D4720D4-381C-4563-A1F9-58713031D15A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938713" y="4111625"/>
            <a:ext cx="561975" cy="1209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120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130</a:t>
            </a:r>
          </a:p>
        </p:txBody>
      </p:sp>
      <p:sp>
        <p:nvSpPr>
          <p:cNvPr id="17424" name="Rectangle 22">
            <a:extLst>
              <a:ext uri="{FF2B5EF4-FFF2-40B4-BE49-F238E27FC236}">
                <a16:creationId xmlns:a16="http://schemas.microsoft.com/office/drawing/2014/main" id="{072E6DAA-A417-49AE-9465-F18226413C13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6330156" y="4204494"/>
            <a:ext cx="561975" cy="1036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150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156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179</a:t>
            </a:r>
          </a:p>
        </p:txBody>
      </p:sp>
      <p:sp>
        <p:nvSpPr>
          <p:cNvPr id="17425" name="Rectangle 23">
            <a:extLst>
              <a:ext uri="{FF2B5EF4-FFF2-40B4-BE49-F238E27FC236}">
                <a16:creationId xmlns:a16="http://schemas.microsoft.com/office/drawing/2014/main" id="{768A5C7C-F2A0-4B61-B228-5DE60252490F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637462" y="4124326"/>
            <a:ext cx="561975" cy="1181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180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200</a:t>
            </a:r>
          </a:p>
        </p:txBody>
      </p:sp>
      <p:sp>
        <p:nvSpPr>
          <p:cNvPr id="17426" name="Line 24">
            <a:extLst>
              <a:ext uri="{FF2B5EF4-FFF2-40B4-BE49-F238E27FC236}">
                <a16:creationId xmlns:a16="http://schemas.microsoft.com/office/drawing/2014/main" id="{35524D9F-02A0-4C24-B515-DC5E2EDB0A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87475" y="3543300"/>
            <a:ext cx="779463" cy="808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27" name="Line 25">
            <a:extLst>
              <a:ext uri="{FF2B5EF4-FFF2-40B4-BE49-F238E27FC236}">
                <a16:creationId xmlns:a16="http://schemas.microsoft.com/office/drawing/2014/main" id="{F7BC9165-B650-472D-9913-F87B51DAFD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4275" y="3529013"/>
            <a:ext cx="274638" cy="879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28" name="Line 26">
            <a:extLst>
              <a:ext uri="{FF2B5EF4-FFF2-40B4-BE49-F238E27FC236}">
                <a16:creationId xmlns:a16="http://schemas.microsoft.com/office/drawing/2014/main" id="{A0FE7E9A-A957-452B-9F4A-789B3193AA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29100" y="3384550"/>
            <a:ext cx="2035175" cy="952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29" name="Line 27">
            <a:extLst>
              <a:ext uri="{FF2B5EF4-FFF2-40B4-BE49-F238E27FC236}">
                <a16:creationId xmlns:a16="http://schemas.microsoft.com/office/drawing/2014/main" id="{57D691DE-FA6E-4741-9A5C-7DF89B4EF1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4813" y="3441700"/>
            <a:ext cx="1169987" cy="881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30" name="Line 28">
            <a:extLst>
              <a:ext uri="{FF2B5EF4-FFF2-40B4-BE49-F238E27FC236}">
                <a16:creationId xmlns:a16="http://schemas.microsoft.com/office/drawing/2014/main" id="{C0D7602B-34D9-48AD-826C-A3CF235BDB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83388" y="3484563"/>
            <a:ext cx="260350" cy="869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31" name="Line 29">
            <a:extLst>
              <a:ext uri="{FF2B5EF4-FFF2-40B4-BE49-F238E27FC236}">
                <a16:creationId xmlns:a16="http://schemas.microsoft.com/office/drawing/2014/main" id="{47FB0EA1-FC26-4047-9A30-F3B024BDFCEA}"/>
              </a:ext>
            </a:extLst>
          </p:cNvPr>
          <p:cNvSpPr>
            <a:spLocks noChangeShapeType="1"/>
          </p:cNvSpPr>
          <p:nvPr/>
        </p:nvSpPr>
        <p:spPr bwMode="auto">
          <a:xfrm>
            <a:off x="7375525" y="3455988"/>
            <a:ext cx="274638" cy="923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32" name="Line 30">
            <a:extLst>
              <a:ext uri="{FF2B5EF4-FFF2-40B4-BE49-F238E27FC236}">
                <a16:creationId xmlns:a16="http://schemas.microsoft.com/office/drawing/2014/main" id="{273A1909-47AD-4C19-897C-20E01933E130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300" y="4870450"/>
            <a:ext cx="0" cy="490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33" name="Line 31">
            <a:extLst>
              <a:ext uri="{FF2B5EF4-FFF2-40B4-BE49-F238E27FC236}">
                <a16:creationId xmlns:a16="http://schemas.microsoft.com/office/drawing/2014/main" id="{E1D66BF3-218B-4FA9-BD21-1180DFEA2DF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5050" y="4878388"/>
            <a:ext cx="0" cy="490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34" name="Line 32">
            <a:extLst>
              <a:ext uri="{FF2B5EF4-FFF2-40B4-BE49-F238E27FC236}">
                <a16:creationId xmlns:a16="http://schemas.microsoft.com/office/drawing/2014/main" id="{9C88137C-456F-4602-ABA2-3F98112FB829}"/>
              </a:ext>
            </a:extLst>
          </p:cNvPr>
          <p:cNvSpPr>
            <a:spLocks noChangeShapeType="1"/>
          </p:cNvSpPr>
          <p:nvPr/>
        </p:nvSpPr>
        <p:spPr bwMode="auto">
          <a:xfrm>
            <a:off x="1395413" y="4906963"/>
            <a:ext cx="0" cy="490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35" name="Line 33">
            <a:extLst>
              <a:ext uri="{FF2B5EF4-FFF2-40B4-BE49-F238E27FC236}">
                <a16:creationId xmlns:a16="http://schemas.microsoft.com/office/drawing/2014/main" id="{C56FC7A4-59DE-4BCD-B351-32320C88CE7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0600" y="4935538"/>
            <a:ext cx="0" cy="490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36" name="Line 34">
            <a:extLst>
              <a:ext uri="{FF2B5EF4-FFF2-40B4-BE49-F238E27FC236}">
                <a16:creationId xmlns:a16="http://schemas.microsoft.com/office/drawing/2014/main" id="{FEB15A70-1EF8-40BF-A13E-269FDB7B8648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6138" y="4965700"/>
            <a:ext cx="0" cy="490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37" name="Line 35">
            <a:extLst>
              <a:ext uri="{FF2B5EF4-FFF2-40B4-BE49-F238E27FC236}">
                <a16:creationId xmlns:a16="http://schemas.microsoft.com/office/drawing/2014/main" id="{7EC88C69-663D-4F5E-8E90-BE8E19A274E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7638" y="4929188"/>
            <a:ext cx="0" cy="490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38" name="Line 36">
            <a:extLst>
              <a:ext uri="{FF2B5EF4-FFF2-40B4-BE49-F238E27FC236}">
                <a16:creationId xmlns:a16="http://schemas.microsoft.com/office/drawing/2014/main" id="{F9EFE323-D262-4DDD-A5FE-4783269334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40150" y="4973638"/>
            <a:ext cx="0" cy="490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39" name="Line 37">
            <a:extLst>
              <a:ext uri="{FF2B5EF4-FFF2-40B4-BE49-F238E27FC236}">
                <a16:creationId xmlns:a16="http://schemas.microsoft.com/office/drawing/2014/main" id="{595E5C6C-D4EB-484E-810B-6BEA68363BF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5588" y="4967288"/>
            <a:ext cx="0" cy="490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40" name="Line 38">
            <a:extLst>
              <a:ext uri="{FF2B5EF4-FFF2-40B4-BE49-F238E27FC236}">
                <a16:creationId xmlns:a16="http://schemas.microsoft.com/office/drawing/2014/main" id="{839D5BF7-CBC9-417C-B59C-9616E1C9106D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3800" y="4967288"/>
            <a:ext cx="0" cy="490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41" name="Line 39">
            <a:extLst>
              <a:ext uri="{FF2B5EF4-FFF2-40B4-BE49-F238E27FC236}">
                <a16:creationId xmlns:a16="http://schemas.microsoft.com/office/drawing/2014/main" id="{2CC7D66C-8C6C-4F5B-8771-EA67E276452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7975" y="4975225"/>
            <a:ext cx="0" cy="490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42" name="Line 40">
            <a:extLst>
              <a:ext uri="{FF2B5EF4-FFF2-40B4-BE49-F238E27FC236}">
                <a16:creationId xmlns:a16="http://schemas.microsoft.com/office/drawing/2014/main" id="{CF167177-06C8-4D3C-881E-17F2D753B7D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32525" y="5011738"/>
            <a:ext cx="0" cy="490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43" name="Line 41">
            <a:extLst>
              <a:ext uri="{FF2B5EF4-FFF2-40B4-BE49-F238E27FC236}">
                <a16:creationId xmlns:a16="http://schemas.microsoft.com/office/drawing/2014/main" id="{883B30E1-A5E9-46A8-BD9A-F84789AAED6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5113" y="5019675"/>
            <a:ext cx="0" cy="490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44" name="Line 42">
            <a:extLst>
              <a:ext uri="{FF2B5EF4-FFF2-40B4-BE49-F238E27FC236}">
                <a16:creationId xmlns:a16="http://schemas.microsoft.com/office/drawing/2014/main" id="{FAFE453B-9152-4DF7-A156-C576DDC429BC}"/>
              </a:ext>
            </a:extLst>
          </p:cNvPr>
          <p:cNvSpPr>
            <a:spLocks noChangeShapeType="1"/>
          </p:cNvSpPr>
          <p:nvPr/>
        </p:nvSpPr>
        <p:spPr bwMode="auto">
          <a:xfrm>
            <a:off x="6985000" y="5029200"/>
            <a:ext cx="0" cy="490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45" name="Line 43">
            <a:extLst>
              <a:ext uri="{FF2B5EF4-FFF2-40B4-BE49-F238E27FC236}">
                <a16:creationId xmlns:a16="http://schemas.microsoft.com/office/drawing/2014/main" id="{7EE2C773-F1DB-4685-8D41-80873A1FAD8A}"/>
              </a:ext>
            </a:extLst>
          </p:cNvPr>
          <p:cNvSpPr>
            <a:spLocks noChangeShapeType="1"/>
          </p:cNvSpPr>
          <p:nvPr/>
        </p:nvSpPr>
        <p:spPr bwMode="auto">
          <a:xfrm>
            <a:off x="7729538" y="4949825"/>
            <a:ext cx="0" cy="490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46" name="Line 44">
            <a:extLst>
              <a:ext uri="{FF2B5EF4-FFF2-40B4-BE49-F238E27FC236}">
                <a16:creationId xmlns:a16="http://schemas.microsoft.com/office/drawing/2014/main" id="{2B9A7A0F-CBF9-4F32-80F7-6D4F3F41C698}"/>
              </a:ext>
            </a:extLst>
          </p:cNvPr>
          <p:cNvSpPr>
            <a:spLocks noChangeShapeType="1"/>
          </p:cNvSpPr>
          <p:nvPr/>
        </p:nvSpPr>
        <p:spPr bwMode="auto">
          <a:xfrm>
            <a:off x="8069263" y="4943475"/>
            <a:ext cx="0" cy="490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>
            <a:extLst>
              <a:ext uri="{FF2B5EF4-FFF2-40B4-BE49-F238E27FC236}">
                <a16:creationId xmlns:a16="http://schemas.microsoft.com/office/drawing/2014/main" id="{52C45FA8-527F-474F-ABB3-0B0E7682B731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A888FA4A-DB40-4E0A-B918-AC2D455D49D7}" type="slidenum">
              <a:rPr lang="en-US" altLang="hu-HU" sz="1400">
                <a:latin typeface="Tahoma" panose="020B0604030504040204" pitchFamily="34" charset="0"/>
              </a:rPr>
              <a:pPr algn="r"/>
              <a:t>10</a:t>
            </a:fld>
            <a:endParaRPr lang="en-US" altLang="hu-HU" sz="1400">
              <a:latin typeface="Tahoma" panose="020B0604030504040204" pitchFamily="34" charset="0"/>
            </a:endParaRPr>
          </a:p>
        </p:txBody>
      </p:sp>
      <p:sp>
        <p:nvSpPr>
          <p:cNvPr id="4101" name="Rectangle 2">
            <a:extLst>
              <a:ext uri="{FF2B5EF4-FFF2-40B4-BE49-F238E27FC236}">
                <a16:creationId xmlns:a16="http://schemas.microsoft.com/office/drawing/2014/main" id="{DEBA7AAB-2574-4CAF-B84E-D7A10734845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71500" y="406400"/>
            <a:ext cx="7772400" cy="1143000"/>
          </a:xfrm>
        </p:spPr>
        <p:txBody>
          <a:bodyPr/>
          <a:lstStyle/>
          <a:p>
            <a:pPr algn="l"/>
            <a:r>
              <a:rPr lang="en-US" altLang="hu-HU" sz="3600" dirty="0">
                <a:solidFill>
                  <a:srgbClr val="FF0000"/>
                </a:solidFill>
              </a:rPr>
              <a:t>Variation</a:t>
            </a:r>
            <a:r>
              <a:rPr lang="en-US" altLang="hu-HU" sz="3600" dirty="0"/>
              <a:t> on </a:t>
            </a:r>
            <a:r>
              <a:rPr lang="en-US" altLang="hu-HU" sz="3600" dirty="0" err="1"/>
              <a:t>B+tree</a:t>
            </a:r>
            <a:r>
              <a:rPr lang="en-US" altLang="hu-HU" sz="3600" dirty="0"/>
              <a:t>: B-tree (</a:t>
            </a:r>
            <a:r>
              <a:rPr lang="en-US" altLang="hu-HU" sz="3600" dirty="0">
                <a:solidFill>
                  <a:srgbClr val="FF0000"/>
                </a:solidFill>
              </a:rPr>
              <a:t>no +</a:t>
            </a:r>
            <a:r>
              <a:rPr lang="en-US" altLang="hu-HU" sz="3600" dirty="0"/>
              <a:t>)</a:t>
            </a:r>
          </a:p>
        </p:txBody>
      </p:sp>
      <p:sp>
        <p:nvSpPr>
          <p:cNvPr id="4102" name="Rectangle 3">
            <a:extLst>
              <a:ext uri="{FF2B5EF4-FFF2-40B4-BE49-F238E27FC236}">
                <a16:creationId xmlns:a16="http://schemas.microsoft.com/office/drawing/2014/main" id="{80334091-CF72-4CE3-A27C-E47AA1605F3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60400" y="1663700"/>
            <a:ext cx="7772400" cy="1816100"/>
          </a:xfrm>
        </p:spPr>
        <p:txBody>
          <a:bodyPr/>
          <a:lstStyle/>
          <a:p>
            <a:r>
              <a:rPr lang="en-US" altLang="hu-HU"/>
              <a:t>Idea:</a:t>
            </a:r>
          </a:p>
          <a:p>
            <a:pPr lvl="1"/>
            <a:r>
              <a:rPr lang="en-US" altLang="hu-HU"/>
              <a:t>Avoid duplicate keys</a:t>
            </a:r>
            <a:r>
              <a:rPr lang="hu-HU" altLang="hu-HU"/>
              <a:t> </a:t>
            </a:r>
            <a:r>
              <a:rPr lang="hu-HU" altLang="hu-HU" sz="2000"/>
              <a:t>(leaf and non-leaf)</a:t>
            </a:r>
            <a:endParaRPr lang="en-US" altLang="hu-HU" sz="2000"/>
          </a:p>
          <a:p>
            <a:pPr lvl="1"/>
            <a:r>
              <a:rPr lang="en-US" altLang="hu-HU"/>
              <a:t>Have record pointers in non-leaf nodes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5">
            <a:extLst>
              <a:ext uri="{FF2B5EF4-FFF2-40B4-BE49-F238E27FC236}">
                <a16:creationId xmlns:a16="http://schemas.microsoft.com/office/drawing/2014/main" id="{BB9EC0AC-5603-43C4-B40C-50B61DF71607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FA2AFF0F-3778-4551-8B5C-BACAA3F079BA}" type="slidenum">
              <a:rPr lang="en-US" altLang="hu-HU" sz="1400">
                <a:latin typeface="Tahoma" panose="020B0604030504040204" pitchFamily="34" charset="0"/>
              </a:rPr>
              <a:pPr algn="r"/>
              <a:t>11</a:t>
            </a:fld>
            <a:endParaRPr lang="en-US" altLang="hu-HU" sz="1400">
              <a:latin typeface="Tahoma" panose="020B0604030504040204" pitchFamily="34" charset="0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6797040E-D20C-4698-8156-9C0DC0BD70D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990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endParaRPr lang="en-US" altLang="hu-HU"/>
          </a:p>
          <a:p>
            <a:pPr>
              <a:buFontTx/>
              <a:buNone/>
            </a:pPr>
            <a:endParaRPr lang="en-US" altLang="hu-HU"/>
          </a:p>
          <a:p>
            <a:pPr>
              <a:buFontTx/>
              <a:buNone/>
            </a:pPr>
            <a:endParaRPr lang="en-US" altLang="hu-HU"/>
          </a:p>
          <a:p>
            <a:pPr>
              <a:buFontTx/>
              <a:buNone/>
            </a:pPr>
            <a:endParaRPr lang="en-US" altLang="hu-HU"/>
          </a:p>
          <a:p>
            <a:pPr>
              <a:buFontTx/>
              <a:buNone/>
            </a:pPr>
            <a:r>
              <a:rPr lang="en-US" altLang="hu-HU" sz="2000"/>
              <a:t>		      to record	    to record	     to record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hu-HU" sz="2000"/>
              <a:t>		      with K1	    with K2	     with K3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hu-HU" sz="2000"/>
              <a:t>  to keys	       to keys	       to keys		   to keys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hu-HU" sz="2000"/>
              <a:t> &lt; K1		     K1&lt;x&lt;K2	     K2&lt;x&lt;k3	              &gt;k3</a:t>
            </a:r>
            <a:endParaRPr lang="en-US" altLang="hu-HU"/>
          </a:p>
        </p:txBody>
      </p:sp>
      <p:grpSp>
        <p:nvGrpSpPr>
          <p:cNvPr id="5126" name="Group 11">
            <a:extLst>
              <a:ext uri="{FF2B5EF4-FFF2-40B4-BE49-F238E27FC236}">
                <a16:creationId xmlns:a16="http://schemas.microsoft.com/office/drawing/2014/main" id="{61E97063-E159-4606-8B12-A353D7C8FCF2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2209800"/>
            <a:ext cx="4572000" cy="685800"/>
            <a:chOff x="960" y="960"/>
            <a:chExt cx="2880" cy="432"/>
          </a:xfrm>
        </p:grpSpPr>
        <p:sp>
          <p:nvSpPr>
            <p:cNvPr id="5127" name="Rectangle 4">
              <a:extLst>
                <a:ext uri="{FF2B5EF4-FFF2-40B4-BE49-F238E27FC236}">
                  <a16:creationId xmlns:a16="http://schemas.microsoft.com/office/drawing/2014/main" id="{58B684C8-C39F-423A-811A-8D0519792D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960"/>
              <a:ext cx="288" cy="4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hu-HU" altLang="hu-HU" sz="3600">
                <a:latin typeface="Tahoma" panose="020B0604030504040204" pitchFamily="34" charset="0"/>
              </a:endParaRPr>
            </a:p>
          </p:txBody>
        </p:sp>
        <p:sp>
          <p:nvSpPr>
            <p:cNvPr id="5128" name="Rectangle 5">
              <a:extLst>
                <a:ext uri="{FF2B5EF4-FFF2-40B4-BE49-F238E27FC236}">
                  <a16:creationId xmlns:a16="http://schemas.microsoft.com/office/drawing/2014/main" id="{A3F3522F-F53E-4A62-94B2-2DB718DF3E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960"/>
              <a:ext cx="288" cy="4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hu-HU" altLang="hu-HU" sz="3600">
                <a:latin typeface="Tahoma" panose="020B0604030504040204" pitchFamily="34" charset="0"/>
              </a:endParaRPr>
            </a:p>
          </p:txBody>
        </p:sp>
        <p:sp>
          <p:nvSpPr>
            <p:cNvPr id="5129" name="Rectangle 6">
              <a:extLst>
                <a:ext uri="{FF2B5EF4-FFF2-40B4-BE49-F238E27FC236}">
                  <a16:creationId xmlns:a16="http://schemas.microsoft.com/office/drawing/2014/main" id="{34B3510E-351A-43ED-9EFA-ABC0F3BF1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960"/>
              <a:ext cx="288" cy="4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hu-HU" altLang="hu-HU" sz="3600">
                <a:latin typeface="Tahoma" panose="020B0604030504040204" pitchFamily="34" charset="0"/>
              </a:endParaRPr>
            </a:p>
          </p:txBody>
        </p:sp>
        <p:sp>
          <p:nvSpPr>
            <p:cNvPr id="5130" name="Rectangle 7">
              <a:extLst>
                <a:ext uri="{FF2B5EF4-FFF2-40B4-BE49-F238E27FC236}">
                  <a16:creationId xmlns:a16="http://schemas.microsoft.com/office/drawing/2014/main" id="{F0717376-100F-4DAC-868E-39FBB0DD90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960"/>
              <a:ext cx="288" cy="4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hu-HU" altLang="hu-HU" sz="3600">
                <a:latin typeface="Tahoma" panose="020B0604030504040204" pitchFamily="34" charset="0"/>
              </a:endParaRPr>
            </a:p>
          </p:txBody>
        </p:sp>
        <p:sp>
          <p:nvSpPr>
            <p:cNvPr id="5131" name="Rectangle 8">
              <a:extLst>
                <a:ext uri="{FF2B5EF4-FFF2-40B4-BE49-F238E27FC236}">
                  <a16:creationId xmlns:a16="http://schemas.microsoft.com/office/drawing/2014/main" id="{938141F3-FD8F-423F-8AE6-F660165028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960"/>
              <a:ext cx="576" cy="4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hu-HU" sz="2400">
                  <a:latin typeface="Tahoma" panose="020B0604030504040204" pitchFamily="34" charset="0"/>
                </a:rPr>
                <a:t>K1 P1</a:t>
              </a:r>
            </a:p>
          </p:txBody>
        </p:sp>
        <p:sp>
          <p:nvSpPr>
            <p:cNvPr id="5132" name="Rectangle 9">
              <a:extLst>
                <a:ext uri="{FF2B5EF4-FFF2-40B4-BE49-F238E27FC236}">
                  <a16:creationId xmlns:a16="http://schemas.microsoft.com/office/drawing/2014/main" id="{6735E166-7AEE-4836-8A58-BFCB24E4A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960"/>
              <a:ext cx="576" cy="4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hu-HU" sz="2400">
                  <a:latin typeface="Tahoma" panose="020B0604030504040204" pitchFamily="34" charset="0"/>
                </a:rPr>
                <a:t>K2 P2</a:t>
              </a:r>
            </a:p>
          </p:txBody>
        </p:sp>
        <p:sp>
          <p:nvSpPr>
            <p:cNvPr id="5133" name="Rectangle 10">
              <a:extLst>
                <a:ext uri="{FF2B5EF4-FFF2-40B4-BE49-F238E27FC236}">
                  <a16:creationId xmlns:a16="http://schemas.microsoft.com/office/drawing/2014/main" id="{1FC7B5E3-9E8D-4D2D-A211-B9DD9454D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960"/>
              <a:ext cx="576" cy="4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hu-HU" sz="2400">
                  <a:latin typeface="Tahoma" panose="020B0604030504040204" pitchFamily="34" charset="0"/>
                </a:rPr>
                <a:t>K3 P3</a:t>
              </a:r>
            </a:p>
          </p:txBody>
        </p:sp>
      </p:grpSp>
      <p:sp>
        <p:nvSpPr>
          <p:cNvPr id="5134" name="Line 12">
            <a:extLst>
              <a:ext uri="{FF2B5EF4-FFF2-40B4-BE49-F238E27FC236}">
                <a16:creationId xmlns:a16="http://schemas.microsoft.com/office/drawing/2014/main" id="{75ED4275-305E-459A-8507-EC1DED94DF4C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209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35" name="Line 13">
            <a:extLst>
              <a:ext uri="{FF2B5EF4-FFF2-40B4-BE49-F238E27FC236}">
                <a16:creationId xmlns:a16="http://schemas.microsoft.com/office/drawing/2014/main" id="{00E99D77-4716-4811-8653-46468697D4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2209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36" name="Line 14">
            <a:extLst>
              <a:ext uri="{FF2B5EF4-FFF2-40B4-BE49-F238E27FC236}">
                <a16:creationId xmlns:a16="http://schemas.microsoft.com/office/drawing/2014/main" id="{4A9ABC59-4FBB-46D4-806E-C6F1CC1064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2286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37" name="Line 16">
            <a:extLst>
              <a:ext uri="{FF2B5EF4-FFF2-40B4-BE49-F238E27FC236}">
                <a16:creationId xmlns:a16="http://schemas.microsoft.com/office/drawing/2014/main" id="{B59B5AA3-65B7-4823-9D33-E57E6C7566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819400"/>
            <a:ext cx="228600" cy="457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38" name="Line 17">
            <a:extLst>
              <a:ext uri="{FF2B5EF4-FFF2-40B4-BE49-F238E27FC236}">
                <a16:creationId xmlns:a16="http://schemas.microsoft.com/office/drawing/2014/main" id="{486E31C6-7D21-4F82-8860-E721F3142D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28194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39" name="Line 18">
            <a:extLst>
              <a:ext uri="{FF2B5EF4-FFF2-40B4-BE49-F238E27FC236}">
                <a16:creationId xmlns:a16="http://schemas.microsoft.com/office/drawing/2014/main" id="{83E565C1-6875-47B7-AB39-CE3B611EE203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2743200"/>
            <a:ext cx="228600" cy="6096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40" name="Line 19">
            <a:extLst>
              <a:ext uri="{FF2B5EF4-FFF2-40B4-BE49-F238E27FC236}">
                <a16:creationId xmlns:a16="http://schemas.microsoft.com/office/drawing/2014/main" id="{541ADC8D-2E31-440C-B8DF-C34E619CCA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2590800"/>
            <a:ext cx="10668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41" name="Line 20">
            <a:extLst>
              <a:ext uri="{FF2B5EF4-FFF2-40B4-BE49-F238E27FC236}">
                <a16:creationId xmlns:a16="http://schemas.microsoft.com/office/drawing/2014/main" id="{9F65FB6C-940A-466C-B082-8326186873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2590800"/>
            <a:ext cx="152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42" name="Line 21">
            <a:extLst>
              <a:ext uri="{FF2B5EF4-FFF2-40B4-BE49-F238E27FC236}">
                <a16:creationId xmlns:a16="http://schemas.microsoft.com/office/drawing/2014/main" id="{61B7788E-CB58-4DAA-8F05-F3D9FFA2C392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2514600"/>
            <a:ext cx="228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43" name="Line 22">
            <a:extLst>
              <a:ext uri="{FF2B5EF4-FFF2-40B4-BE49-F238E27FC236}">
                <a16:creationId xmlns:a16="http://schemas.microsoft.com/office/drawing/2014/main" id="{F9E3A835-2AF6-498E-9301-4BAFDC1CD3E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2590800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44" name="Line 23">
            <a:extLst>
              <a:ext uri="{FF2B5EF4-FFF2-40B4-BE49-F238E27FC236}">
                <a16:creationId xmlns:a16="http://schemas.microsoft.com/office/drawing/2014/main" id="{B411A753-7195-4934-98C9-176381FCAE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9600" y="1371600"/>
            <a:ext cx="609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6DA9187E-7879-44AA-AC96-BCCD9C7BAC11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9CBB6B6E-AB59-4437-81EA-A7BEF8010C53}" type="slidenum">
              <a:rPr lang="en-US" altLang="hu-HU" sz="1400">
                <a:latin typeface="Tahoma" panose="020B0604030504040204" pitchFamily="34" charset="0"/>
              </a:rPr>
              <a:pPr algn="r"/>
              <a:t>12</a:t>
            </a:fld>
            <a:endParaRPr lang="en-US" altLang="hu-HU" sz="1400">
              <a:latin typeface="Tahoma" panose="020B0604030504040204" pitchFamily="34" charset="0"/>
            </a:endParaRPr>
          </a:p>
        </p:txBody>
      </p:sp>
      <p:sp>
        <p:nvSpPr>
          <p:cNvPr id="6149" name="Rectangle 2">
            <a:extLst>
              <a:ext uri="{FF2B5EF4-FFF2-40B4-BE49-F238E27FC236}">
                <a16:creationId xmlns:a16="http://schemas.microsoft.com/office/drawing/2014/main" id="{613A98B8-8926-418C-BEFC-DA72AF61273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190500"/>
            <a:ext cx="7772400" cy="1143000"/>
          </a:xfrm>
        </p:spPr>
        <p:txBody>
          <a:bodyPr/>
          <a:lstStyle/>
          <a:p>
            <a:pPr algn="l"/>
            <a:r>
              <a:rPr lang="en-US" altLang="hu-HU" sz="3600" u="sng"/>
              <a:t>B-tree example</a:t>
            </a:r>
            <a:r>
              <a:rPr lang="en-US" altLang="hu-HU" sz="3600"/>
              <a:t>				n=2</a:t>
            </a:r>
            <a:endParaRPr lang="en-US" altLang="hu-HU" sz="3600" u="sng"/>
          </a:p>
        </p:txBody>
      </p:sp>
      <p:sp>
        <p:nvSpPr>
          <p:cNvPr id="6150" name="Rectangle 3">
            <a:extLst>
              <a:ext uri="{FF2B5EF4-FFF2-40B4-BE49-F238E27FC236}">
                <a16:creationId xmlns:a16="http://schemas.microsoft.com/office/drawing/2014/main" id="{7F7CBD4B-D316-4248-B0BF-F321A13F7E4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hu-HU"/>
              <a:t>     </a:t>
            </a:r>
          </a:p>
        </p:txBody>
      </p:sp>
      <p:sp>
        <p:nvSpPr>
          <p:cNvPr id="6151" name="Rectangle 4">
            <a:extLst>
              <a:ext uri="{FF2B5EF4-FFF2-40B4-BE49-F238E27FC236}">
                <a16:creationId xmlns:a16="http://schemas.microsoft.com/office/drawing/2014/main" id="{3E23DA02-FBBD-46A2-A381-68CF6FA92F5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318000" y="1460500"/>
            <a:ext cx="7620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65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125</a:t>
            </a:r>
          </a:p>
        </p:txBody>
      </p:sp>
      <p:sp>
        <p:nvSpPr>
          <p:cNvPr id="6152" name="Rectangle 5">
            <a:extLst>
              <a:ext uri="{FF2B5EF4-FFF2-40B4-BE49-F238E27FC236}">
                <a16:creationId xmlns:a16="http://schemas.microsoft.com/office/drawing/2014/main" id="{FF696627-33B3-400A-A57E-AD49757264A4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6527800" y="2603500"/>
            <a:ext cx="7620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145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165</a:t>
            </a:r>
          </a:p>
        </p:txBody>
      </p:sp>
      <p:sp>
        <p:nvSpPr>
          <p:cNvPr id="6153" name="Rectangle 6">
            <a:extLst>
              <a:ext uri="{FF2B5EF4-FFF2-40B4-BE49-F238E27FC236}">
                <a16:creationId xmlns:a16="http://schemas.microsoft.com/office/drawing/2014/main" id="{94976ADB-C896-4660-884D-B603517FA239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318000" y="2603500"/>
            <a:ext cx="7620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85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105</a:t>
            </a:r>
          </a:p>
        </p:txBody>
      </p:sp>
      <p:sp>
        <p:nvSpPr>
          <p:cNvPr id="6154" name="Rectangle 7">
            <a:extLst>
              <a:ext uri="{FF2B5EF4-FFF2-40B4-BE49-F238E27FC236}">
                <a16:creationId xmlns:a16="http://schemas.microsoft.com/office/drawing/2014/main" id="{CB4FB2AE-FD1C-4542-A524-E0661627D712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336800" y="2603500"/>
            <a:ext cx="7620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25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45</a:t>
            </a:r>
          </a:p>
        </p:txBody>
      </p:sp>
      <p:sp>
        <p:nvSpPr>
          <p:cNvPr id="6155" name="Rectangle 8">
            <a:extLst>
              <a:ext uri="{FF2B5EF4-FFF2-40B4-BE49-F238E27FC236}">
                <a16:creationId xmlns:a16="http://schemas.microsoft.com/office/drawing/2014/main" id="{58390575-9F49-4CD2-AB1B-A68E178849DF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660400" y="4508500"/>
            <a:ext cx="990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10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20</a:t>
            </a:r>
          </a:p>
        </p:txBody>
      </p:sp>
      <p:sp>
        <p:nvSpPr>
          <p:cNvPr id="6156" name="Rectangle 9">
            <a:extLst>
              <a:ext uri="{FF2B5EF4-FFF2-40B4-BE49-F238E27FC236}">
                <a16:creationId xmlns:a16="http://schemas.microsoft.com/office/drawing/2014/main" id="{17297E7B-3467-40F1-9B6C-7D3A74EDED5A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1574800" y="4508500"/>
            <a:ext cx="990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30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40</a:t>
            </a:r>
          </a:p>
        </p:txBody>
      </p:sp>
      <p:sp>
        <p:nvSpPr>
          <p:cNvPr id="6157" name="Rectangle 10">
            <a:extLst>
              <a:ext uri="{FF2B5EF4-FFF2-40B4-BE49-F238E27FC236}">
                <a16:creationId xmlns:a16="http://schemas.microsoft.com/office/drawing/2014/main" id="{DD185B47-E706-4B8A-977D-3527106228F5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080000" y="4508500"/>
            <a:ext cx="990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110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120</a:t>
            </a:r>
          </a:p>
        </p:txBody>
      </p:sp>
      <p:sp>
        <p:nvSpPr>
          <p:cNvPr id="6158" name="Rectangle 11">
            <a:extLst>
              <a:ext uri="{FF2B5EF4-FFF2-40B4-BE49-F238E27FC236}">
                <a16:creationId xmlns:a16="http://schemas.microsoft.com/office/drawing/2014/main" id="{8057F5B0-F683-4C0F-927A-B911D8B560CD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241800" y="4508500"/>
            <a:ext cx="990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90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100</a:t>
            </a:r>
          </a:p>
        </p:txBody>
      </p:sp>
      <p:sp>
        <p:nvSpPr>
          <p:cNvPr id="6159" name="Rectangle 12">
            <a:extLst>
              <a:ext uri="{FF2B5EF4-FFF2-40B4-BE49-F238E27FC236}">
                <a16:creationId xmlns:a16="http://schemas.microsoft.com/office/drawing/2014/main" id="{164178E2-0C87-4729-A8B1-97F2EE4A7DE2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327400" y="4508500"/>
            <a:ext cx="990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70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80</a:t>
            </a:r>
          </a:p>
        </p:txBody>
      </p:sp>
      <p:sp>
        <p:nvSpPr>
          <p:cNvPr id="6160" name="Rectangle 13">
            <a:extLst>
              <a:ext uri="{FF2B5EF4-FFF2-40B4-BE49-F238E27FC236}">
                <a16:creationId xmlns:a16="http://schemas.microsoft.com/office/drawing/2014/main" id="{17FCBFC4-0B53-4DC6-8411-9DC3F2896EE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670800" y="4508500"/>
            <a:ext cx="990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170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180</a:t>
            </a:r>
          </a:p>
        </p:txBody>
      </p:sp>
      <p:sp>
        <p:nvSpPr>
          <p:cNvPr id="6161" name="Rectangle 14">
            <a:extLst>
              <a:ext uri="{FF2B5EF4-FFF2-40B4-BE49-F238E27FC236}">
                <a16:creationId xmlns:a16="http://schemas.microsoft.com/office/drawing/2014/main" id="{9B0115FB-BBBD-4A6C-863E-9714659628B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413000" y="4508500"/>
            <a:ext cx="990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50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60</a:t>
            </a:r>
          </a:p>
        </p:txBody>
      </p:sp>
      <p:sp>
        <p:nvSpPr>
          <p:cNvPr id="6162" name="Rectangle 15">
            <a:extLst>
              <a:ext uri="{FF2B5EF4-FFF2-40B4-BE49-F238E27FC236}">
                <a16:creationId xmlns:a16="http://schemas.microsoft.com/office/drawing/2014/main" id="{76ADA9AA-EE4F-4168-BDC4-C26C2541CE7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994400" y="4508500"/>
            <a:ext cx="990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130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140</a:t>
            </a:r>
          </a:p>
        </p:txBody>
      </p:sp>
      <p:sp>
        <p:nvSpPr>
          <p:cNvPr id="6163" name="Rectangle 16">
            <a:extLst>
              <a:ext uri="{FF2B5EF4-FFF2-40B4-BE49-F238E27FC236}">
                <a16:creationId xmlns:a16="http://schemas.microsoft.com/office/drawing/2014/main" id="{3EA4AB1D-5739-46E5-A891-727E8CF350C8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6832600" y="4508500"/>
            <a:ext cx="990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150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160</a:t>
            </a:r>
          </a:p>
        </p:txBody>
      </p:sp>
      <p:sp>
        <p:nvSpPr>
          <p:cNvPr id="6164" name="Line 17">
            <a:extLst>
              <a:ext uri="{FF2B5EF4-FFF2-40B4-BE49-F238E27FC236}">
                <a16:creationId xmlns:a16="http://schemas.microsoft.com/office/drawing/2014/main" id="{D26B6D55-07ED-4117-8157-F1BE472935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46400" y="207010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65" name="Line 18">
            <a:extLst>
              <a:ext uri="{FF2B5EF4-FFF2-40B4-BE49-F238E27FC236}">
                <a16:creationId xmlns:a16="http://schemas.microsoft.com/office/drawing/2014/main" id="{CD87A6BF-D350-48A2-A35C-47847A2C4D7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32400" y="2070100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66" name="Line 19">
            <a:extLst>
              <a:ext uri="{FF2B5EF4-FFF2-40B4-BE49-F238E27FC236}">
                <a16:creationId xmlns:a16="http://schemas.microsoft.com/office/drawing/2014/main" id="{68B7D3DB-9CB8-472F-809F-640458CBA0F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9000" y="22987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67" name="Line 20">
            <a:extLst>
              <a:ext uri="{FF2B5EF4-FFF2-40B4-BE49-F238E27FC236}">
                <a16:creationId xmlns:a16="http://schemas.microsoft.com/office/drawing/2014/main" id="{691CB88B-C573-4B50-BA64-D23D20F6FD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46200" y="33655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68" name="Line 21">
            <a:extLst>
              <a:ext uri="{FF2B5EF4-FFF2-40B4-BE49-F238E27FC236}">
                <a16:creationId xmlns:a16="http://schemas.microsoft.com/office/drawing/2014/main" id="{947FC11E-54B6-4B31-9E8E-4F37B208A0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70200" y="3365500"/>
            <a:ext cx="304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69" name="Line 22">
            <a:extLst>
              <a:ext uri="{FF2B5EF4-FFF2-40B4-BE49-F238E27FC236}">
                <a16:creationId xmlns:a16="http://schemas.microsoft.com/office/drawing/2014/main" id="{BC3F3FA7-35E6-45FD-91DF-D1A068A0D1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60800" y="33655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70" name="Line 23">
            <a:extLst>
              <a:ext uri="{FF2B5EF4-FFF2-40B4-BE49-F238E27FC236}">
                <a16:creationId xmlns:a16="http://schemas.microsoft.com/office/drawing/2014/main" id="{4FE0A112-0969-4BFC-825A-95CF242FA78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6200" y="3289300"/>
            <a:ext cx="457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71" name="Line 24">
            <a:extLst>
              <a:ext uri="{FF2B5EF4-FFF2-40B4-BE49-F238E27FC236}">
                <a16:creationId xmlns:a16="http://schemas.microsoft.com/office/drawing/2014/main" id="{DF4A6BE3-C07D-47F0-8027-ABF37ED7A9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08200" y="3365500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72" name="Line 25">
            <a:extLst>
              <a:ext uri="{FF2B5EF4-FFF2-40B4-BE49-F238E27FC236}">
                <a16:creationId xmlns:a16="http://schemas.microsoft.com/office/drawing/2014/main" id="{7ACC67EE-82CB-4913-851F-7222D98F41C7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9000" y="33655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73" name="Line 26">
            <a:extLst>
              <a:ext uri="{FF2B5EF4-FFF2-40B4-BE49-F238E27FC236}">
                <a16:creationId xmlns:a16="http://schemas.microsoft.com/office/drawing/2014/main" id="{0DED932A-0812-4558-AD79-12F1F0DAE21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5400" y="32893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74" name="Line 27">
            <a:extLst>
              <a:ext uri="{FF2B5EF4-FFF2-40B4-BE49-F238E27FC236}">
                <a16:creationId xmlns:a16="http://schemas.microsoft.com/office/drawing/2014/main" id="{9C616D6E-BFAA-4759-8D5B-BBDB81AE7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8800" y="3289300"/>
            <a:ext cx="457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75" name="Line 28">
            <a:extLst>
              <a:ext uri="{FF2B5EF4-FFF2-40B4-BE49-F238E27FC236}">
                <a16:creationId xmlns:a16="http://schemas.microsoft.com/office/drawing/2014/main" id="{E50B5708-84C9-426D-9EA9-A6E364D0B965}"/>
              </a:ext>
            </a:extLst>
          </p:cNvPr>
          <p:cNvSpPr>
            <a:spLocks noChangeShapeType="1"/>
          </p:cNvSpPr>
          <p:nvPr/>
        </p:nvSpPr>
        <p:spPr bwMode="auto">
          <a:xfrm>
            <a:off x="7289800" y="3213100"/>
            <a:ext cx="914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76" name="Line 29">
            <a:extLst>
              <a:ext uri="{FF2B5EF4-FFF2-40B4-BE49-F238E27FC236}">
                <a16:creationId xmlns:a16="http://schemas.microsoft.com/office/drawing/2014/main" id="{6D6434B7-2E8B-4C70-9B48-F3E410D13E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89400" y="2374900"/>
            <a:ext cx="228600" cy="3810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77" name="Line 30">
            <a:extLst>
              <a:ext uri="{FF2B5EF4-FFF2-40B4-BE49-F238E27FC236}">
                <a16:creationId xmlns:a16="http://schemas.microsoft.com/office/drawing/2014/main" id="{C080EF35-6BCA-4608-A50B-AE72A1E8E1B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6200" y="2374900"/>
            <a:ext cx="381000" cy="3810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78" name="Line 31">
            <a:extLst>
              <a:ext uri="{FF2B5EF4-FFF2-40B4-BE49-F238E27FC236}">
                <a16:creationId xmlns:a16="http://schemas.microsoft.com/office/drawing/2014/main" id="{95A30E34-6E95-4BFE-8EA1-0F60BD44F3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14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79" name="Line 32">
            <a:extLst>
              <a:ext uri="{FF2B5EF4-FFF2-40B4-BE49-F238E27FC236}">
                <a16:creationId xmlns:a16="http://schemas.microsoft.com/office/drawing/2014/main" id="{8627A5BA-4D39-46EF-BC20-DB567D4256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17800" y="3594100"/>
            <a:ext cx="152400" cy="457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80" name="Line 33">
            <a:extLst>
              <a:ext uri="{FF2B5EF4-FFF2-40B4-BE49-F238E27FC236}">
                <a16:creationId xmlns:a16="http://schemas.microsoft.com/office/drawing/2014/main" id="{C7FB9D60-D42B-4E76-99EF-95259BCECF6F}"/>
              </a:ext>
            </a:extLst>
          </p:cNvPr>
          <p:cNvSpPr>
            <a:spLocks noChangeShapeType="1"/>
          </p:cNvSpPr>
          <p:nvPr/>
        </p:nvSpPr>
        <p:spPr bwMode="auto">
          <a:xfrm>
            <a:off x="4927600" y="3594100"/>
            <a:ext cx="152400" cy="457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81" name="Line 34">
            <a:extLst>
              <a:ext uri="{FF2B5EF4-FFF2-40B4-BE49-F238E27FC236}">
                <a16:creationId xmlns:a16="http://schemas.microsoft.com/office/drawing/2014/main" id="{24AE3367-F969-40A7-9E35-8C7D20B89D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94200" y="3594100"/>
            <a:ext cx="76200" cy="457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82" name="Line 35">
            <a:extLst>
              <a:ext uri="{FF2B5EF4-FFF2-40B4-BE49-F238E27FC236}">
                <a16:creationId xmlns:a16="http://schemas.microsoft.com/office/drawing/2014/main" id="{E3DDD6A6-F249-4BB8-976A-F440255047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56400" y="35941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83" name="Line 36">
            <a:extLst>
              <a:ext uri="{FF2B5EF4-FFF2-40B4-BE49-F238E27FC236}">
                <a16:creationId xmlns:a16="http://schemas.microsoft.com/office/drawing/2014/main" id="{5D12F8EB-77F8-446C-B430-17C34338E6C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89800" y="3594100"/>
            <a:ext cx="152400" cy="457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84" name="Line 37">
            <a:extLst>
              <a:ext uri="{FF2B5EF4-FFF2-40B4-BE49-F238E27FC236}">
                <a16:creationId xmlns:a16="http://schemas.microsoft.com/office/drawing/2014/main" id="{B765750F-8C3D-45D7-B7A5-A42B232019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08200" y="3594100"/>
            <a:ext cx="304800" cy="3810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85" name="Line 38">
            <a:extLst>
              <a:ext uri="{FF2B5EF4-FFF2-40B4-BE49-F238E27FC236}">
                <a16:creationId xmlns:a16="http://schemas.microsoft.com/office/drawing/2014/main" id="{19A09062-4837-415B-85DA-A0812DC6DD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462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86" name="Line 39">
            <a:extLst>
              <a:ext uri="{FF2B5EF4-FFF2-40B4-BE49-F238E27FC236}">
                <a16:creationId xmlns:a16="http://schemas.microsoft.com/office/drawing/2014/main" id="{E2976ECF-65AC-4EE3-AA10-BE53D381D0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796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87" name="Line 40">
            <a:extLst>
              <a:ext uri="{FF2B5EF4-FFF2-40B4-BE49-F238E27FC236}">
                <a16:creationId xmlns:a16="http://schemas.microsoft.com/office/drawing/2014/main" id="{605CF30F-E1F8-4D5F-9BD4-673117BD78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606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88" name="Line 41">
            <a:extLst>
              <a:ext uri="{FF2B5EF4-FFF2-40B4-BE49-F238E27FC236}">
                <a16:creationId xmlns:a16="http://schemas.microsoft.com/office/drawing/2014/main" id="{F554A1F6-B394-4955-8675-BB9247B7FD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940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89" name="Line 42">
            <a:extLst>
              <a:ext uri="{FF2B5EF4-FFF2-40B4-BE49-F238E27FC236}">
                <a16:creationId xmlns:a16="http://schemas.microsoft.com/office/drawing/2014/main" id="{65FE7B5A-5816-4F80-B17F-D64BD71080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988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90" name="Line 43">
            <a:extLst>
              <a:ext uri="{FF2B5EF4-FFF2-40B4-BE49-F238E27FC236}">
                <a16:creationId xmlns:a16="http://schemas.microsoft.com/office/drawing/2014/main" id="{222A10A4-B9F1-4625-A2EE-A170D4F202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322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91" name="Line 44">
            <a:extLst>
              <a:ext uri="{FF2B5EF4-FFF2-40B4-BE49-F238E27FC236}">
                <a16:creationId xmlns:a16="http://schemas.microsoft.com/office/drawing/2014/main" id="{1DEC831D-E46D-405E-87C2-1396F92C89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132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92" name="Line 45">
            <a:extLst>
              <a:ext uri="{FF2B5EF4-FFF2-40B4-BE49-F238E27FC236}">
                <a16:creationId xmlns:a16="http://schemas.microsoft.com/office/drawing/2014/main" id="{F3BBCE7A-BFC8-43CD-898F-16A867E71B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466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93" name="Line 46">
            <a:extLst>
              <a:ext uri="{FF2B5EF4-FFF2-40B4-BE49-F238E27FC236}">
                <a16:creationId xmlns:a16="http://schemas.microsoft.com/office/drawing/2014/main" id="{73818DC7-02E8-4599-8F29-D8DFEB92CE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276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94" name="Line 47">
            <a:extLst>
              <a:ext uri="{FF2B5EF4-FFF2-40B4-BE49-F238E27FC236}">
                <a16:creationId xmlns:a16="http://schemas.microsoft.com/office/drawing/2014/main" id="{E3C5F082-9A91-4CAC-BBC6-DE368134EC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848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95" name="Line 48">
            <a:extLst>
              <a:ext uri="{FF2B5EF4-FFF2-40B4-BE49-F238E27FC236}">
                <a16:creationId xmlns:a16="http://schemas.microsoft.com/office/drawing/2014/main" id="{9A9015AA-BF18-4F10-9D38-23F842757F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658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96" name="Line 49">
            <a:extLst>
              <a:ext uri="{FF2B5EF4-FFF2-40B4-BE49-F238E27FC236}">
                <a16:creationId xmlns:a16="http://schemas.microsoft.com/office/drawing/2014/main" id="{D8D7D657-42E9-4191-9B42-92E43D248E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992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97" name="Line 50">
            <a:extLst>
              <a:ext uri="{FF2B5EF4-FFF2-40B4-BE49-F238E27FC236}">
                <a16:creationId xmlns:a16="http://schemas.microsoft.com/office/drawing/2014/main" id="{F7B9597B-A6FE-4759-B96E-9629FB09AC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802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98" name="Line 51">
            <a:extLst>
              <a:ext uri="{FF2B5EF4-FFF2-40B4-BE49-F238E27FC236}">
                <a16:creationId xmlns:a16="http://schemas.microsoft.com/office/drawing/2014/main" id="{D6ED1F8D-AF39-48A3-B428-3279713172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374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199" name="Line 52">
            <a:extLst>
              <a:ext uri="{FF2B5EF4-FFF2-40B4-BE49-F238E27FC236}">
                <a16:creationId xmlns:a16="http://schemas.microsoft.com/office/drawing/2014/main" id="{787D61B5-1529-4BBA-9EC7-79164ABB4E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184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200" name="Line 53">
            <a:extLst>
              <a:ext uri="{FF2B5EF4-FFF2-40B4-BE49-F238E27FC236}">
                <a16:creationId xmlns:a16="http://schemas.microsoft.com/office/drawing/2014/main" id="{51C3FF42-ADFA-4BFC-9D0E-807B60F058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756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201" name="Line 54">
            <a:extLst>
              <a:ext uri="{FF2B5EF4-FFF2-40B4-BE49-F238E27FC236}">
                <a16:creationId xmlns:a16="http://schemas.microsoft.com/office/drawing/2014/main" id="{2A656C41-372C-47D6-9CE8-7AAF012056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566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202" name="Line 55">
            <a:extLst>
              <a:ext uri="{FF2B5EF4-FFF2-40B4-BE49-F238E27FC236}">
                <a16:creationId xmlns:a16="http://schemas.microsoft.com/office/drawing/2014/main" id="{A783A486-7A0E-4494-BAB4-98422115D944}"/>
              </a:ext>
            </a:extLst>
          </p:cNvPr>
          <p:cNvSpPr>
            <a:spLocks noChangeShapeType="1"/>
          </p:cNvSpPr>
          <p:nvPr/>
        </p:nvSpPr>
        <p:spPr bwMode="auto">
          <a:xfrm>
            <a:off x="1346200" y="45085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203" name="Line 56">
            <a:extLst>
              <a:ext uri="{FF2B5EF4-FFF2-40B4-BE49-F238E27FC236}">
                <a16:creationId xmlns:a16="http://schemas.microsoft.com/office/drawing/2014/main" id="{F91A2B05-7FE6-43C0-A741-C358DCE88BE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84400" y="45085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204" name="Line 57">
            <a:extLst>
              <a:ext uri="{FF2B5EF4-FFF2-40B4-BE49-F238E27FC236}">
                <a16:creationId xmlns:a16="http://schemas.microsoft.com/office/drawing/2014/main" id="{EA4B7D73-9FBE-4E36-A075-206A52BBE5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8800" y="45085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205" name="Line 58">
            <a:extLst>
              <a:ext uri="{FF2B5EF4-FFF2-40B4-BE49-F238E27FC236}">
                <a16:creationId xmlns:a16="http://schemas.microsoft.com/office/drawing/2014/main" id="{789EAC69-B80B-4E84-B40B-E86C99562B5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3200" y="45085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206" name="Line 59">
            <a:extLst>
              <a:ext uri="{FF2B5EF4-FFF2-40B4-BE49-F238E27FC236}">
                <a16:creationId xmlns:a16="http://schemas.microsoft.com/office/drawing/2014/main" id="{A663A43F-A5F1-4D7A-8D29-C907C2F8E4E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1400" y="45085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207" name="Line 60">
            <a:extLst>
              <a:ext uri="{FF2B5EF4-FFF2-40B4-BE49-F238E27FC236}">
                <a16:creationId xmlns:a16="http://schemas.microsoft.com/office/drawing/2014/main" id="{2147AEEA-B3C7-428D-92ED-F092186DC517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5800" y="45085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208" name="Line 61">
            <a:extLst>
              <a:ext uri="{FF2B5EF4-FFF2-40B4-BE49-F238E27FC236}">
                <a16:creationId xmlns:a16="http://schemas.microsoft.com/office/drawing/2014/main" id="{6A521AE4-02CD-4CD6-B577-312D815598EE}"/>
              </a:ext>
            </a:extLst>
          </p:cNvPr>
          <p:cNvSpPr>
            <a:spLocks noChangeShapeType="1"/>
          </p:cNvSpPr>
          <p:nvPr/>
        </p:nvSpPr>
        <p:spPr bwMode="auto">
          <a:xfrm>
            <a:off x="6604000" y="45085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6209" name="Line 62">
            <a:extLst>
              <a:ext uri="{FF2B5EF4-FFF2-40B4-BE49-F238E27FC236}">
                <a16:creationId xmlns:a16="http://schemas.microsoft.com/office/drawing/2014/main" id="{5C02BA7C-2649-45C0-B641-FE67EDCD2548}"/>
              </a:ext>
            </a:extLst>
          </p:cNvPr>
          <p:cNvSpPr>
            <a:spLocks noChangeShapeType="1"/>
          </p:cNvSpPr>
          <p:nvPr/>
        </p:nvSpPr>
        <p:spPr bwMode="auto">
          <a:xfrm>
            <a:off x="7442200" y="45085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>
            <a:extLst>
              <a:ext uri="{FF2B5EF4-FFF2-40B4-BE49-F238E27FC236}">
                <a16:creationId xmlns:a16="http://schemas.microsoft.com/office/drawing/2014/main" id="{D5AC0133-A490-4255-899F-7B4CCFDDB302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0CE0E5D9-AB61-4242-91B4-3CDAAA182F97}" type="slidenum">
              <a:rPr lang="en-US" altLang="hu-HU" sz="1400">
                <a:latin typeface="Tahoma" panose="020B0604030504040204" pitchFamily="34" charset="0"/>
              </a:rPr>
              <a:pPr algn="r"/>
              <a:t>13</a:t>
            </a:fld>
            <a:endParaRPr lang="en-US" altLang="hu-HU" sz="1400">
              <a:latin typeface="Tahoma" panose="020B0604030504040204" pitchFamily="34" charset="0"/>
            </a:endParaRPr>
          </a:p>
        </p:txBody>
      </p:sp>
      <p:sp>
        <p:nvSpPr>
          <p:cNvPr id="7173" name="Rectangle 2">
            <a:extLst>
              <a:ext uri="{FF2B5EF4-FFF2-40B4-BE49-F238E27FC236}">
                <a16:creationId xmlns:a16="http://schemas.microsoft.com/office/drawing/2014/main" id="{0ABF96F0-C11D-4742-8DF3-91F0BCC926E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190500"/>
            <a:ext cx="7772400" cy="1143000"/>
          </a:xfrm>
        </p:spPr>
        <p:txBody>
          <a:bodyPr/>
          <a:lstStyle/>
          <a:p>
            <a:pPr algn="l"/>
            <a:r>
              <a:rPr lang="en-US" altLang="hu-HU" sz="3600" u="sng"/>
              <a:t>B-tree example</a:t>
            </a:r>
            <a:r>
              <a:rPr lang="en-US" altLang="hu-HU" sz="3600"/>
              <a:t>				n=2</a:t>
            </a:r>
            <a:endParaRPr lang="en-US" altLang="hu-HU" sz="3600" u="sng"/>
          </a:p>
        </p:txBody>
      </p:sp>
      <p:sp>
        <p:nvSpPr>
          <p:cNvPr id="7174" name="Rectangle 3">
            <a:extLst>
              <a:ext uri="{FF2B5EF4-FFF2-40B4-BE49-F238E27FC236}">
                <a16:creationId xmlns:a16="http://schemas.microsoft.com/office/drawing/2014/main" id="{7AFE4A9F-59B7-4EAE-A5EE-BCEEFFBE308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hu-HU"/>
              <a:t>     </a:t>
            </a:r>
          </a:p>
        </p:txBody>
      </p:sp>
      <p:sp>
        <p:nvSpPr>
          <p:cNvPr id="7175" name="Rectangle 4">
            <a:extLst>
              <a:ext uri="{FF2B5EF4-FFF2-40B4-BE49-F238E27FC236}">
                <a16:creationId xmlns:a16="http://schemas.microsoft.com/office/drawing/2014/main" id="{950C9DDF-B6D6-4D26-ABCB-9D1063D8B317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318000" y="1460500"/>
            <a:ext cx="7620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65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125</a:t>
            </a:r>
          </a:p>
        </p:txBody>
      </p:sp>
      <p:sp>
        <p:nvSpPr>
          <p:cNvPr id="7176" name="Rectangle 5">
            <a:extLst>
              <a:ext uri="{FF2B5EF4-FFF2-40B4-BE49-F238E27FC236}">
                <a16:creationId xmlns:a16="http://schemas.microsoft.com/office/drawing/2014/main" id="{E9C9A080-D909-4121-A819-74D8F422D56A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6527800" y="2603500"/>
            <a:ext cx="7620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145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165</a:t>
            </a:r>
          </a:p>
        </p:txBody>
      </p:sp>
      <p:sp>
        <p:nvSpPr>
          <p:cNvPr id="7177" name="Rectangle 6">
            <a:extLst>
              <a:ext uri="{FF2B5EF4-FFF2-40B4-BE49-F238E27FC236}">
                <a16:creationId xmlns:a16="http://schemas.microsoft.com/office/drawing/2014/main" id="{36A7250B-942E-4645-93FD-1AC14E9075C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318000" y="2603500"/>
            <a:ext cx="7620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85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105</a:t>
            </a:r>
          </a:p>
        </p:txBody>
      </p:sp>
      <p:sp>
        <p:nvSpPr>
          <p:cNvPr id="7178" name="Rectangle 7">
            <a:extLst>
              <a:ext uri="{FF2B5EF4-FFF2-40B4-BE49-F238E27FC236}">
                <a16:creationId xmlns:a16="http://schemas.microsoft.com/office/drawing/2014/main" id="{C96A9BA5-0D78-4124-ACAF-85DA5CEC1CE6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336800" y="2603500"/>
            <a:ext cx="7620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25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45</a:t>
            </a:r>
          </a:p>
        </p:txBody>
      </p:sp>
      <p:sp>
        <p:nvSpPr>
          <p:cNvPr id="7179" name="Rectangle 8">
            <a:extLst>
              <a:ext uri="{FF2B5EF4-FFF2-40B4-BE49-F238E27FC236}">
                <a16:creationId xmlns:a16="http://schemas.microsoft.com/office/drawing/2014/main" id="{422DE9A4-02FD-4554-B7D9-945665F157D1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660400" y="4508500"/>
            <a:ext cx="990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10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20</a:t>
            </a:r>
          </a:p>
        </p:txBody>
      </p:sp>
      <p:sp>
        <p:nvSpPr>
          <p:cNvPr id="7180" name="Rectangle 9">
            <a:extLst>
              <a:ext uri="{FF2B5EF4-FFF2-40B4-BE49-F238E27FC236}">
                <a16:creationId xmlns:a16="http://schemas.microsoft.com/office/drawing/2014/main" id="{492942F3-972D-4438-97AB-C52D77719938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1574800" y="4508500"/>
            <a:ext cx="990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30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40</a:t>
            </a:r>
          </a:p>
        </p:txBody>
      </p:sp>
      <p:sp>
        <p:nvSpPr>
          <p:cNvPr id="7181" name="Rectangle 10">
            <a:extLst>
              <a:ext uri="{FF2B5EF4-FFF2-40B4-BE49-F238E27FC236}">
                <a16:creationId xmlns:a16="http://schemas.microsoft.com/office/drawing/2014/main" id="{D799F845-9C15-47E2-BE56-B31589D5E98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080000" y="4508500"/>
            <a:ext cx="990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110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120</a:t>
            </a:r>
          </a:p>
        </p:txBody>
      </p:sp>
      <p:sp>
        <p:nvSpPr>
          <p:cNvPr id="7182" name="Rectangle 11">
            <a:extLst>
              <a:ext uri="{FF2B5EF4-FFF2-40B4-BE49-F238E27FC236}">
                <a16:creationId xmlns:a16="http://schemas.microsoft.com/office/drawing/2014/main" id="{C54644CA-A3F7-4FC7-B048-167796F0510F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241800" y="4508500"/>
            <a:ext cx="990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90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100</a:t>
            </a:r>
          </a:p>
        </p:txBody>
      </p:sp>
      <p:sp>
        <p:nvSpPr>
          <p:cNvPr id="7183" name="Rectangle 12">
            <a:extLst>
              <a:ext uri="{FF2B5EF4-FFF2-40B4-BE49-F238E27FC236}">
                <a16:creationId xmlns:a16="http://schemas.microsoft.com/office/drawing/2014/main" id="{38134F17-A66E-429F-A7AC-EC2A7D3A0F44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3327400" y="4508500"/>
            <a:ext cx="990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70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80</a:t>
            </a:r>
          </a:p>
        </p:txBody>
      </p:sp>
      <p:sp>
        <p:nvSpPr>
          <p:cNvPr id="7184" name="Rectangle 13">
            <a:extLst>
              <a:ext uri="{FF2B5EF4-FFF2-40B4-BE49-F238E27FC236}">
                <a16:creationId xmlns:a16="http://schemas.microsoft.com/office/drawing/2014/main" id="{B8D332A5-BB9F-4786-B98E-02607E9E060C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670800" y="4508500"/>
            <a:ext cx="990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170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180</a:t>
            </a:r>
          </a:p>
        </p:txBody>
      </p:sp>
      <p:sp>
        <p:nvSpPr>
          <p:cNvPr id="7185" name="Rectangle 14">
            <a:extLst>
              <a:ext uri="{FF2B5EF4-FFF2-40B4-BE49-F238E27FC236}">
                <a16:creationId xmlns:a16="http://schemas.microsoft.com/office/drawing/2014/main" id="{526EFED0-FF29-426D-BA77-B4B81047DAD0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413000" y="4508500"/>
            <a:ext cx="990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50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60</a:t>
            </a:r>
          </a:p>
        </p:txBody>
      </p:sp>
      <p:sp>
        <p:nvSpPr>
          <p:cNvPr id="7186" name="Rectangle 15">
            <a:extLst>
              <a:ext uri="{FF2B5EF4-FFF2-40B4-BE49-F238E27FC236}">
                <a16:creationId xmlns:a16="http://schemas.microsoft.com/office/drawing/2014/main" id="{6A43779A-D2ED-4394-99E0-D9FA8B74D1FF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5994400" y="4508500"/>
            <a:ext cx="990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130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140</a:t>
            </a:r>
          </a:p>
        </p:txBody>
      </p:sp>
      <p:sp>
        <p:nvSpPr>
          <p:cNvPr id="7187" name="Rectangle 16">
            <a:extLst>
              <a:ext uri="{FF2B5EF4-FFF2-40B4-BE49-F238E27FC236}">
                <a16:creationId xmlns:a16="http://schemas.microsoft.com/office/drawing/2014/main" id="{ED2328BF-E88A-498B-92F3-0F5B7921931B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6832600" y="4508500"/>
            <a:ext cx="990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150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160</a:t>
            </a:r>
          </a:p>
        </p:txBody>
      </p:sp>
      <p:sp>
        <p:nvSpPr>
          <p:cNvPr id="7188" name="Line 17">
            <a:extLst>
              <a:ext uri="{FF2B5EF4-FFF2-40B4-BE49-F238E27FC236}">
                <a16:creationId xmlns:a16="http://schemas.microsoft.com/office/drawing/2014/main" id="{545798E3-6419-448C-95C8-6321C745DE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46400" y="207010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189" name="Line 18">
            <a:extLst>
              <a:ext uri="{FF2B5EF4-FFF2-40B4-BE49-F238E27FC236}">
                <a16:creationId xmlns:a16="http://schemas.microsoft.com/office/drawing/2014/main" id="{8C56E37C-0531-4185-95EE-EE26B173053B}"/>
              </a:ext>
            </a:extLst>
          </p:cNvPr>
          <p:cNvSpPr>
            <a:spLocks noChangeShapeType="1"/>
          </p:cNvSpPr>
          <p:nvPr/>
        </p:nvSpPr>
        <p:spPr bwMode="auto">
          <a:xfrm>
            <a:off x="5232400" y="2070100"/>
            <a:ext cx="1676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190" name="Line 19">
            <a:extLst>
              <a:ext uri="{FF2B5EF4-FFF2-40B4-BE49-F238E27FC236}">
                <a16:creationId xmlns:a16="http://schemas.microsoft.com/office/drawing/2014/main" id="{FB6FDED6-8650-485A-9201-02CAA7F992B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9000" y="22987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191" name="Line 20">
            <a:extLst>
              <a:ext uri="{FF2B5EF4-FFF2-40B4-BE49-F238E27FC236}">
                <a16:creationId xmlns:a16="http://schemas.microsoft.com/office/drawing/2014/main" id="{A17DF8B3-6F6B-4553-A875-93EC57318F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46200" y="33655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192" name="Line 21">
            <a:extLst>
              <a:ext uri="{FF2B5EF4-FFF2-40B4-BE49-F238E27FC236}">
                <a16:creationId xmlns:a16="http://schemas.microsoft.com/office/drawing/2014/main" id="{411885E3-0215-4E68-9640-1918173931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70200" y="3365500"/>
            <a:ext cx="304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193" name="Line 22">
            <a:extLst>
              <a:ext uri="{FF2B5EF4-FFF2-40B4-BE49-F238E27FC236}">
                <a16:creationId xmlns:a16="http://schemas.microsoft.com/office/drawing/2014/main" id="{54040A70-7F74-48EC-ABBA-B8348845C5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60800" y="3365500"/>
            <a:ext cx="381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194" name="Line 23">
            <a:extLst>
              <a:ext uri="{FF2B5EF4-FFF2-40B4-BE49-F238E27FC236}">
                <a16:creationId xmlns:a16="http://schemas.microsoft.com/office/drawing/2014/main" id="{63787B46-92E0-4BA5-B6E8-02D7ACE4A2B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6200" y="3289300"/>
            <a:ext cx="457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195" name="Line 24">
            <a:extLst>
              <a:ext uri="{FF2B5EF4-FFF2-40B4-BE49-F238E27FC236}">
                <a16:creationId xmlns:a16="http://schemas.microsoft.com/office/drawing/2014/main" id="{03BC55AD-029C-4847-B238-F97B2265EA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08200" y="3365500"/>
            <a:ext cx="609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196" name="Line 25">
            <a:extLst>
              <a:ext uri="{FF2B5EF4-FFF2-40B4-BE49-F238E27FC236}">
                <a16:creationId xmlns:a16="http://schemas.microsoft.com/office/drawing/2014/main" id="{39860D77-42E0-44DB-9D94-8A478AD9E01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9000" y="33655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197" name="Line 26">
            <a:extLst>
              <a:ext uri="{FF2B5EF4-FFF2-40B4-BE49-F238E27FC236}">
                <a16:creationId xmlns:a16="http://schemas.microsoft.com/office/drawing/2014/main" id="{E7E3EECE-D2CA-47B5-8C4A-E9467160EBD6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5400" y="32893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198" name="Line 27">
            <a:extLst>
              <a:ext uri="{FF2B5EF4-FFF2-40B4-BE49-F238E27FC236}">
                <a16:creationId xmlns:a16="http://schemas.microsoft.com/office/drawing/2014/main" id="{A1BD34C4-1C8C-40D5-B2D7-6B27880BBE1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8800" y="3289300"/>
            <a:ext cx="457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199" name="Line 28">
            <a:extLst>
              <a:ext uri="{FF2B5EF4-FFF2-40B4-BE49-F238E27FC236}">
                <a16:creationId xmlns:a16="http://schemas.microsoft.com/office/drawing/2014/main" id="{E6595679-F3EA-4139-AC03-5C7CD93720AA}"/>
              </a:ext>
            </a:extLst>
          </p:cNvPr>
          <p:cNvSpPr>
            <a:spLocks noChangeShapeType="1"/>
          </p:cNvSpPr>
          <p:nvPr/>
        </p:nvSpPr>
        <p:spPr bwMode="auto">
          <a:xfrm>
            <a:off x="7289800" y="3213100"/>
            <a:ext cx="914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00" name="Line 29">
            <a:extLst>
              <a:ext uri="{FF2B5EF4-FFF2-40B4-BE49-F238E27FC236}">
                <a16:creationId xmlns:a16="http://schemas.microsoft.com/office/drawing/2014/main" id="{89F9A174-EEBD-4120-8DE4-AFCF2A57D1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89400" y="2374900"/>
            <a:ext cx="228600" cy="3810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01" name="Line 30">
            <a:extLst>
              <a:ext uri="{FF2B5EF4-FFF2-40B4-BE49-F238E27FC236}">
                <a16:creationId xmlns:a16="http://schemas.microsoft.com/office/drawing/2014/main" id="{A37C360B-C03C-4E35-855F-0FACCCCA40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6200" y="2374900"/>
            <a:ext cx="381000" cy="3810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02" name="Line 31">
            <a:extLst>
              <a:ext uri="{FF2B5EF4-FFF2-40B4-BE49-F238E27FC236}">
                <a16:creationId xmlns:a16="http://schemas.microsoft.com/office/drawing/2014/main" id="{E5A49A67-1BAC-4ABD-88AA-03CEB40757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14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03" name="Line 32">
            <a:extLst>
              <a:ext uri="{FF2B5EF4-FFF2-40B4-BE49-F238E27FC236}">
                <a16:creationId xmlns:a16="http://schemas.microsoft.com/office/drawing/2014/main" id="{FAD2A622-BBEB-4600-8D41-1058A74120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17800" y="3594100"/>
            <a:ext cx="152400" cy="457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04" name="Line 33">
            <a:extLst>
              <a:ext uri="{FF2B5EF4-FFF2-40B4-BE49-F238E27FC236}">
                <a16:creationId xmlns:a16="http://schemas.microsoft.com/office/drawing/2014/main" id="{8E20E453-28FB-4557-A283-55041AAF89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927600" y="3594100"/>
            <a:ext cx="152400" cy="457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05" name="Line 34">
            <a:extLst>
              <a:ext uri="{FF2B5EF4-FFF2-40B4-BE49-F238E27FC236}">
                <a16:creationId xmlns:a16="http://schemas.microsoft.com/office/drawing/2014/main" id="{ECC1EB82-C8A5-4B29-9A39-2F756D9AC1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94200" y="3594100"/>
            <a:ext cx="76200" cy="457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06" name="Line 35">
            <a:extLst>
              <a:ext uri="{FF2B5EF4-FFF2-40B4-BE49-F238E27FC236}">
                <a16:creationId xmlns:a16="http://schemas.microsoft.com/office/drawing/2014/main" id="{8148EEF0-E622-4F66-BA64-30863060BF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56400" y="35941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07" name="Line 36">
            <a:extLst>
              <a:ext uri="{FF2B5EF4-FFF2-40B4-BE49-F238E27FC236}">
                <a16:creationId xmlns:a16="http://schemas.microsoft.com/office/drawing/2014/main" id="{CE55FCEE-D059-424B-AF78-7E2D2716F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89800" y="3594100"/>
            <a:ext cx="152400" cy="457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08" name="Line 37">
            <a:extLst>
              <a:ext uri="{FF2B5EF4-FFF2-40B4-BE49-F238E27FC236}">
                <a16:creationId xmlns:a16="http://schemas.microsoft.com/office/drawing/2014/main" id="{A0768688-2B42-45A4-90BC-0E007C0483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08200" y="3594100"/>
            <a:ext cx="304800" cy="3810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09" name="Line 38">
            <a:extLst>
              <a:ext uri="{FF2B5EF4-FFF2-40B4-BE49-F238E27FC236}">
                <a16:creationId xmlns:a16="http://schemas.microsoft.com/office/drawing/2014/main" id="{EADB9678-86B3-4FA3-A031-F5754037DE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462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10" name="Line 39">
            <a:extLst>
              <a:ext uri="{FF2B5EF4-FFF2-40B4-BE49-F238E27FC236}">
                <a16:creationId xmlns:a16="http://schemas.microsoft.com/office/drawing/2014/main" id="{5DFCE9DD-549A-4EDC-A500-FCF0D52517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796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11" name="Line 40">
            <a:extLst>
              <a:ext uri="{FF2B5EF4-FFF2-40B4-BE49-F238E27FC236}">
                <a16:creationId xmlns:a16="http://schemas.microsoft.com/office/drawing/2014/main" id="{DCF460F4-C3A7-42A4-88CE-A67103F5FB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606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12" name="Line 41">
            <a:extLst>
              <a:ext uri="{FF2B5EF4-FFF2-40B4-BE49-F238E27FC236}">
                <a16:creationId xmlns:a16="http://schemas.microsoft.com/office/drawing/2014/main" id="{9BD6EA57-63C1-46EA-AC6C-4FFE463DC9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940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13" name="Line 42">
            <a:extLst>
              <a:ext uri="{FF2B5EF4-FFF2-40B4-BE49-F238E27FC236}">
                <a16:creationId xmlns:a16="http://schemas.microsoft.com/office/drawing/2014/main" id="{95F64C87-3E7B-4F5C-8A49-C5FF16A77C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988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14" name="Line 43">
            <a:extLst>
              <a:ext uri="{FF2B5EF4-FFF2-40B4-BE49-F238E27FC236}">
                <a16:creationId xmlns:a16="http://schemas.microsoft.com/office/drawing/2014/main" id="{F6515C11-354D-4507-9A46-54A2346EC9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322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15" name="Line 44">
            <a:extLst>
              <a:ext uri="{FF2B5EF4-FFF2-40B4-BE49-F238E27FC236}">
                <a16:creationId xmlns:a16="http://schemas.microsoft.com/office/drawing/2014/main" id="{C0D20CC7-BFD0-4575-89A8-2812C02835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132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16" name="Line 45">
            <a:extLst>
              <a:ext uri="{FF2B5EF4-FFF2-40B4-BE49-F238E27FC236}">
                <a16:creationId xmlns:a16="http://schemas.microsoft.com/office/drawing/2014/main" id="{B65C5320-3039-46E1-A7AC-4DD8F7F2AB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466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17" name="Line 46">
            <a:extLst>
              <a:ext uri="{FF2B5EF4-FFF2-40B4-BE49-F238E27FC236}">
                <a16:creationId xmlns:a16="http://schemas.microsoft.com/office/drawing/2014/main" id="{58062230-9564-4909-9880-52AD46AC92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276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18" name="Line 47">
            <a:extLst>
              <a:ext uri="{FF2B5EF4-FFF2-40B4-BE49-F238E27FC236}">
                <a16:creationId xmlns:a16="http://schemas.microsoft.com/office/drawing/2014/main" id="{350CDC13-2827-4C5E-A91B-EC7145E7CD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848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19" name="Line 48">
            <a:extLst>
              <a:ext uri="{FF2B5EF4-FFF2-40B4-BE49-F238E27FC236}">
                <a16:creationId xmlns:a16="http://schemas.microsoft.com/office/drawing/2014/main" id="{5A051188-F650-453E-826D-571990EE38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658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20" name="Line 49">
            <a:extLst>
              <a:ext uri="{FF2B5EF4-FFF2-40B4-BE49-F238E27FC236}">
                <a16:creationId xmlns:a16="http://schemas.microsoft.com/office/drawing/2014/main" id="{0D9B81CA-A30E-4801-8EB2-70A9D7F914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992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21" name="Line 50">
            <a:extLst>
              <a:ext uri="{FF2B5EF4-FFF2-40B4-BE49-F238E27FC236}">
                <a16:creationId xmlns:a16="http://schemas.microsoft.com/office/drawing/2014/main" id="{9967D6DA-CCC2-48DD-94AA-79C2CBD2C5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802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22" name="Line 51">
            <a:extLst>
              <a:ext uri="{FF2B5EF4-FFF2-40B4-BE49-F238E27FC236}">
                <a16:creationId xmlns:a16="http://schemas.microsoft.com/office/drawing/2014/main" id="{03502213-4FC5-4C0B-B72B-D8D8B18D94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374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23" name="Line 52">
            <a:extLst>
              <a:ext uri="{FF2B5EF4-FFF2-40B4-BE49-F238E27FC236}">
                <a16:creationId xmlns:a16="http://schemas.microsoft.com/office/drawing/2014/main" id="{E237FD98-62FA-4754-9A59-5DF7516F9B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184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24" name="Line 53">
            <a:extLst>
              <a:ext uri="{FF2B5EF4-FFF2-40B4-BE49-F238E27FC236}">
                <a16:creationId xmlns:a16="http://schemas.microsoft.com/office/drawing/2014/main" id="{0154133C-95F0-4DDA-9780-1567A0E616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756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25" name="Line 54">
            <a:extLst>
              <a:ext uri="{FF2B5EF4-FFF2-40B4-BE49-F238E27FC236}">
                <a16:creationId xmlns:a16="http://schemas.microsoft.com/office/drawing/2014/main" id="{411733F7-D449-4A66-A5F4-4D130D2837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56600" y="5194300"/>
            <a:ext cx="0" cy="5334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26" name="Line 55">
            <a:extLst>
              <a:ext uri="{FF2B5EF4-FFF2-40B4-BE49-F238E27FC236}">
                <a16:creationId xmlns:a16="http://schemas.microsoft.com/office/drawing/2014/main" id="{23C14181-67F1-4A9E-B508-E32ACE3CE44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46200" y="45085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27" name="Line 56">
            <a:extLst>
              <a:ext uri="{FF2B5EF4-FFF2-40B4-BE49-F238E27FC236}">
                <a16:creationId xmlns:a16="http://schemas.microsoft.com/office/drawing/2014/main" id="{02ECF713-DE9C-41F0-B7D6-160A3562B58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84400" y="45085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28" name="Line 57">
            <a:extLst>
              <a:ext uri="{FF2B5EF4-FFF2-40B4-BE49-F238E27FC236}">
                <a16:creationId xmlns:a16="http://schemas.microsoft.com/office/drawing/2014/main" id="{AB9356F3-229F-4654-B85B-A299E81839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8800" y="45085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29" name="Line 58">
            <a:extLst>
              <a:ext uri="{FF2B5EF4-FFF2-40B4-BE49-F238E27FC236}">
                <a16:creationId xmlns:a16="http://schemas.microsoft.com/office/drawing/2014/main" id="{8ED060EC-4466-44AD-A5D6-BE74DC0E126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3200" y="45085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30" name="Line 59">
            <a:extLst>
              <a:ext uri="{FF2B5EF4-FFF2-40B4-BE49-F238E27FC236}">
                <a16:creationId xmlns:a16="http://schemas.microsoft.com/office/drawing/2014/main" id="{AF67DC11-45F7-4AA0-970D-0BBAD04516B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1400" y="45085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31" name="Line 60">
            <a:extLst>
              <a:ext uri="{FF2B5EF4-FFF2-40B4-BE49-F238E27FC236}">
                <a16:creationId xmlns:a16="http://schemas.microsoft.com/office/drawing/2014/main" id="{A0FBC059-736D-4FD1-BF86-795D06021140}"/>
              </a:ext>
            </a:extLst>
          </p:cNvPr>
          <p:cNvSpPr>
            <a:spLocks noChangeShapeType="1"/>
          </p:cNvSpPr>
          <p:nvPr/>
        </p:nvSpPr>
        <p:spPr bwMode="auto">
          <a:xfrm>
            <a:off x="5765800" y="45085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32" name="Line 61">
            <a:extLst>
              <a:ext uri="{FF2B5EF4-FFF2-40B4-BE49-F238E27FC236}">
                <a16:creationId xmlns:a16="http://schemas.microsoft.com/office/drawing/2014/main" id="{639CD0ED-B882-48E0-88A9-81E9A449B1B1}"/>
              </a:ext>
            </a:extLst>
          </p:cNvPr>
          <p:cNvSpPr>
            <a:spLocks noChangeShapeType="1"/>
          </p:cNvSpPr>
          <p:nvPr/>
        </p:nvSpPr>
        <p:spPr bwMode="auto">
          <a:xfrm>
            <a:off x="6604000" y="45085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7233" name="Line 62">
            <a:extLst>
              <a:ext uri="{FF2B5EF4-FFF2-40B4-BE49-F238E27FC236}">
                <a16:creationId xmlns:a16="http://schemas.microsoft.com/office/drawing/2014/main" id="{94C34858-54C5-4501-A0EB-54F96EECE8C0}"/>
              </a:ext>
            </a:extLst>
          </p:cNvPr>
          <p:cNvSpPr>
            <a:spLocks noChangeShapeType="1"/>
          </p:cNvSpPr>
          <p:nvPr/>
        </p:nvSpPr>
        <p:spPr bwMode="auto">
          <a:xfrm>
            <a:off x="7442200" y="45085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grpSp>
        <p:nvGrpSpPr>
          <p:cNvPr id="7234" name="Group 73">
            <a:extLst>
              <a:ext uri="{FF2B5EF4-FFF2-40B4-BE49-F238E27FC236}">
                <a16:creationId xmlns:a16="http://schemas.microsoft.com/office/drawing/2014/main" id="{A2537E47-DECA-48C6-87EF-37DA01A055E3}"/>
              </a:ext>
            </a:extLst>
          </p:cNvPr>
          <p:cNvGrpSpPr>
            <a:grpSpLocks/>
          </p:cNvGrpSpPr>
          <p:nvPr/>
        </p:nvGrpSpPr>
        <p:grpSpPr bwMode="auto">
          <a:xfrm>
            <a:off x="241300" y="1136650"/>
            <a:ext cx="8572500" cy="3587750"/>
            <a:chOff x="152" y="716"/>
            <a:chExt cx="5400" cy="2260"/>
          </a:xfrm>
        </p:grpSpPr>
        <p:sp>
          <p:nvSpPr>
            <p:cNvPr id="7235" name="Oval 63">
              <a:extLst>
                <a:ext uri="{FF2B5EF4-FFF2-40B4-BE49-F238E27FC236}">
                  <a16:creationId xmlns:a16="http://schemas.microsoft.com/office/drawing/2014/main" id="{F72F9795-4597-42F1-B63B-EBD1675AA3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0" y="2712"/>
              <a:ext cx="280" cy="25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hu-HU" altLang="hu-HU" sz="3600">
                <a:latin typeface="Tahoma" panose="020B0604030504040204" pitchFamily="34" charset="0"/>
              </a:endParaRPr>
            </a:p>
          </p:txBody>
        </p:sp>
        <p:sp>
          <p:nvSpPr>
            <p:cNvPr id="7236" name="Oval 64">
              <a:extLst>
                <a:ext uri="{FF2B5EF4-FFF2-40B4-BE49-F238E27FC236}">
                  <a16:creationId xmlns:a16="http://schemas.microsoft.com/office/drawing/2014/main" id="{3B8E42EE-D7D3-4A2F-8447-69BB5BAC9E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4" y="2704"/>
              <a:ext cx="280" cy="25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hu-HU" altLang="hu-HU" sz="3600">
                <a:latin typeface="Tahoma" panose="020B0604030504040204" pitchFamily="34" charset="0"/>
              </a:endParaRPr>
            </a:p>
          </p:txBody>
        </p:sp>
        <p:sp>
          <p:nvSpPr>
            <p:cNvPr id="7237" name="Oval 65">
              <a:extLst>
                <a:ext uri="{FF2B5EF4-FFF2-40B4-BE49-F238E27FC236}">
                  <a16:creationId xmlns:a16="http://schemas.microsoft.com/office/drawing/2014/main" id="{23589341-A348-426B-A723-D7E1B3F075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0" y="2704"/>
              <a:ext cx="280" cy="25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hu-HU" altLang="hu-HU" sz="3600">
                <a:latin typeface="Tahoma" panose="020B0604030504040204" pitchFamily="34" charset="0"/>
              </a:endParaRPr>
            </a:p>
          </p:txBody>
        </p:sp>
        <p:sp>
          <p:nvSpPr>
            <p:cNvPr id="7238" name="Oval 66">
              <a:extLst>
                <a:ext uri="{FF2B5EF4-FFF2-40B4-BE49-F238E27FC236}">
                  <a16:creationId xmlns:a16="http://schemas.microsoft.com/office/drawing/2014/main" id="{3B0B3AFA-B3B0-40C3-BC15-DA710D2FF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0" y="2712"/>
              <a:ext cx="280" cy="25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hu-HU" altLang="hu-HU" sz="3600">
                <a:latin typeface="Tahoma" panose="020B0604030504040204" pitchFamily="34" charset="0"/>
              </a:endParaRPr>
            </a:p>
          </p:txBody>
        </p:sp>
        <p:sp>
          <p:nvSpPr>
            <p:cNvPr id="7239" name="Oval 67">
              <a:extLst>
                <a:ext uri="{FF2B5EF4-FFF2-40B4-BE49-F238E27FC236}">
                  <a16:creationId xmlns:a16="http://schemas.microsoft.com/office/drawing/2014/main" id="{B430BBBB-816B-4949-8733-5C8BD10B35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0" y="2712"/>
              <a:ext cx="280" cy="25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hu-HU" altLang="hu-HU" sz="3600">
                <a:latin typeface="Tahoma" panose="020B0604030504040204" pitchFamily="34" charset="0"/>
              </a:endParaRPr>
            </a:p>
          </p:txBody>
        </p:sp>
        <p:sp>
          <p:nvSpPr>
            <p:cNvPr id="7240" name="Oval 68">
              <a:extLst>
                <a:ext uri="{FF2B5EF4-FFF2-40B4-BE49-F238E27FC236}">
                  <a16:creationId xmlns:a16="http://schemas.microsoft.com/office/drawing/2014/main" id="{9BE00838-4BAE-4B18-8B2A-2E42E105D5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6" y="2720"/>
              <a:ext cx="280" cy="25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hu-HU" altLang="hu-HU" sz="3600">
                <a:latin typeface="Tahoma" panose="020B0604030504040204" pitchFamily="34" charset="0"/>
              </a:endParaRPr>
            </a:p>
          </p:txBody>
        </p:sp>
        <p:sp>
          <p:nvSpPr>
            <p:cNvPr id="7241" name="Oval 69">
              <a:extLst>
                <a:ext uri="{FF2B5EF4-FFF2-40B4-BE49-F238E27FC236}">
                  <a16:creationId xmlns:a16="http://schemas.microsoft.com/office/drawing/2014/main" id="{1E9483C2-4B4F-415B-8CDA-A4A563E9B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4" y="2712"/>
              <a:ext cx="280" cy="25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hu-HU" altLang="hu-HU" sz="3600">
                <a:latin typeface="Tahoma" panose="020B0604030504040204" pitchFamily="34" charset="0"/>
              </a:endParaRPr>
            </a:p>
          </p:txBody>
        </p:sp>
        <p:sp>
          <p:nvSpPr>
            <p:cNvPr id="7242" name="Oval 70">
              <a:extLst>
                <a:ext uri="{FF2B5EF4-FFF2-40B4-BE49-F238E27FC236}">
                  <a16:creationId xmlns:a16="http://schemas.microsoft.com/office/drawing/2014/main" id="{1FD4ACAC-85DD-4920-AC70-07CEDA15D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72" y="2712"/>
              <a:ext cx="280" cy="25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hu-HU" altLang="hu-HU" sz="3600">
                <a:latin typeface="Tahoma" panose="020B0604030504040204" pitchFamily="34" charset="0"/>
              </a:endParaRPr>
            </a:p>
          </p:txBody>
        </p:sp>
        <p:sp>
          <p:nvSpPr>
            <p:cNvPr id="7243" name="Oval 71">
              <a:extLst>
                <a:ext uri="{FF2B5EF4-FFF2-40B4-BE49-F238E27FC236}">
                  <a16:creationId xmlns:a16="http://schemas.microsoft.com/office/drawing/2014/main" id="{28322B62-0A35-4A92-8764-F12C3D5EAC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2" y="2672"/>
              <a:ext cx="280" cy="25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hu-HU" altLang="hu-HU" sz="3600">
                <a:latin typeface="Tahoma" panose="020B0604030504040204" pitchFamily="34" charset="0"/>
              </a:endParaRPr>
            </a:p>
          </p:txBody>
        </p:sp>
        <p:sp>
          <p:nvSpPr>
            <p:cNvPr id="7244" name="Text Box 72">
              <a:extLst>
                <a:ext uri="{FF2B5EF4-FFF2-40B4-BE49-F238E27FC236}">
                  <a16:creationId xmlns:a16="http://schemas.microsoft.com/office/drawing/2014/main" id="{3FB7CB07-EE45-4A1C-8E44-475A81620A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" y="716"/>
              <a:ext cx="2351" cy="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en-US" altLang="hu-HU" sz="2400">
                  <a:solidFill>
                    <a:srgbClr val="FF0000"/>
                  </a:solidFill>
                  <a:latin typeface="Tahoma" panose="020B0604030504040204" pitchFamily="34" charset="0"/>
                </a:rPr>
                <a:t> sequence pointers</a:t>
              </a:r>
            </a:p>
            <a:p>
              <a:r>
                <a:rPr lang="en-US" altLang="hu-HU" sz="2400">
                  <a:solidFill>
                    <a:srgbClr val="FF0000"/>
                  </a:solidFill>
                  <a:latin typeface="Tahoma" panose="020B0604030504040204" pitchFamily="34" charset="0"/>
                </a:rPr>
                <a:t>  not useful now!</a:t>
              </a:r>
            </a:p>
            <a:p>
              <a:r>
                <a:rPr lang="en-US" altLang="hu-HU" sz="2000">
                  <a:solidFill>
                    <a:srgbClr val="FF0000"/>
                  </a:solidFill>
                  <a:latin typeface="Tahoma" panose="020B0604030504040204" pitchFamily="34" charset="0"/>
                </a:rPr>
                <a:t>  (but keep space for simplicity)</a:t>
              </a:r>
              <a:endParaRPr lang="en-US" altLang="hu-HU" sz="3600">
                <a:latin typeface="Tahoma" panose="020B0604030504040204" pitchFamily="34" charset="0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597DE965-DA63-438C-87A9-492805DD532F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EF320859-8C8A-458D-96C7-D305906AF0CA}" type="slidenum">
              <a:rPr lang="en-US" altLang="hu-HU" sz="1400">
                <a:latin typeface="Tahoma" panose="020B0604030504040204" pitchFamily="34" charset="0"/>
              </a:rPr>
              <a:pPr algn="r"/>
              <a:t>14</a:t>
            </a:fld>
            <a:endParaRPr lang="en-US" altLang="hu-HU" sz="1400">
              <a:latin typeface="Tahoma" panose="020B0604030504040204" pitchFamily="34" charset="0"/>
            </a:endParaRPr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42E78CC0-E4C3-4564-BCF3-3576D35C7B0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92100" y="215900"/>
            <a:ext cx="7772400" cy="1143000"/>
          </a:xfrm>
        </p:spPr>
        <p:txBody>
          <a:bodyPr/>
          <a:lstStyle/>
          <a:p>
            <a:pPr algn="l"/>
            <a:r>
              <a:rPr lang="en-US" altLang="hu-HU" sz="3600" u="sng"/>
              <a:t>Note on inserts</a:t>
            </a:r>
          </a:p>
        </p:txBody>
      </p:sp>
      <p:sp>
        <p:nvSpPr>
          <p:cNvPr id="8198" name="Rectangle 3">
            <a:extLst>
              <a:ext uri="{FF2B5EF4-FFF2-40B4-BE49-F238E27FC236}">
                <a16:creationId xmlns:a16="http://schemas.microsoft.com/office/drawing/2014/main" id="{BB0D1EA7-09C8-4CD8-9592-A1E5F588655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42900" y="1270000"/>
            <a:ext cx="7772400" cy="609600"/>
          </a:xfrm>
        </p:spPr>
        <p:txBody>
          <a:bodyPr/>
          <a:lstStyle/>
          <a:p>
            <a:r>
              <a:rPr lang="en-US" altLang="hu-HU"/>
              <a:t>Say we insert record with key = 25</a:t>
            </a:r>
          </a:p>
        </p:txBody>
      </p:sp>
      <p:sp>
        <p:nvSpPr>
          <p:cNvPr id="8199" name="Rectangle 4">
            <a:extLst>
              <a:ext uri="{FF2B5EF4-FFF2-40B4-BE49-F238E27FC236}">
                <a16:creationId xmlns:a16="http://schemas.microsoft.com/office/drawing/2014/main" id="{79648620-72F2-4C89-86D5-396BB297ECC1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000500" y="1689100"/>
            <a:ext cx="7620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10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20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30</a:t>
            </a:r>
          </a:p>
        </p:txBody>
      </p:sp>
      <p:sp>
        <p:nvSpPr>
          <p:cNvPr id="8200" name="Line 5">
            <a:extLst>
              <a:ext uri="{FF2B5EF4-FFF2-40B4-BE49-F238E27FC236}">
                <a16:creationId xmlns:a16="http://schemas.microsoft.com/office/drawing/2014/main" id="{B5164E3A-7E49-4521-BCD3-DB8C184CF1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1816100"/>
            <a:ext cx="39370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201" name="Line 6">
            <a:extLst>
              <a:ext uri="{FF2B5EF4-FFF2-40B4-BE49-F238E27FC236}">
                <a16:creationId xmlns:a16="http://schemas.microsoft.com/office/drawing/2014/main" id="{F6429B68-7238-4DAF-BE4E-711E1CDF50A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7300" y="22987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202" name="Rectangle 10">
            <a:extLst>
              <a:ext uri="{FF2B5EF4-FFF2-40B4-BE49-F238E27FC236}">
                <a16:creationId xmlns:a16="http://schemas.microsoft.com/office/drawing/2014/main" id="{0CD20C86-8AF1-4CEA-B0FE-D3BDACE2D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3600" y="2120900"/>
            <a:ext cx="10668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n=3</a:t>
            </a:r>
          </a:p>
        </p:txBody>
      </p:sp>
      <p:sp>
        <p:nvSpPr>
          <p:cNvPr id="8203" name="Text Box 11">
            <a:extLst>
              <a:ext uri="{FF2B5EF4-FFF2-40B4-BE49-F238E27FC236}">
                <a16:creationId xmlns:a16="http://schemas.microsoft.com/office/drawing/2014/main" id="{724FA029-364F-4500-80F0-4D6C2A187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4950" y="2271713"/>
            <a:ext cx="671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leaf</a:t>
            </a:r>
            <a:endParaRPr lang="en-US" altLang="hu-HU" sz="3600">
              <a:latin typeface="Tahoma" panose="020B0604030504040204" pitchFamily="34" charset="0"/>
            </a:endParaRPr>
          </a:p>
        </p:txBody>
      </p:sp>
      <p:sp>
        <p:nvSpPr>
          <p:cNvPr id="8204" name="Line 12">
            <a:extLst>
              <a:ext uri="{FF2B5EF4-FFF2-40B4-BE49-F238E27FC236}">
                <a16:creationId xmlns:a16="http://schemas.microsoft.com/office/drawing/2014/main" id="{0ABD9742-AD08-4E2E-8278-2897A8B938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13200" y="2755900"/>
            <a:ext cx="0" cy="4445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205" name="Line 15">
            <a:extLst>
              <a:ext uri="{FF2B5EF4-FFF2-40B4-BE49-F238E27FC236}">
                <a16:creationId xmlns:a16="http://schemas.microsoft.com/office/drawing/2014/main" id="{EEC49920-651E-4CB8-9359-8F303B2986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94200" y="2730500"/>
            <a:ext cx="0" cy="4445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8206" name="Line 16">
            <a:extLst>
              <a:ext uri="{FF2B5EF4-FFF2-40B4-BE49-F238E27FC236}">
                <a16:creationId xmlns:a16="http://schemas.microsoft.com/office/drawing/2014/main" id="{A28E7668-6D08-4AD7-98D6-59A95D1639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37100" y="2768600"/>
            <a:ext cx="0" cy="4445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5">
            <a:extLst>
              <a:ext uri="{FF2B5EF4-FFF2-40B4-BE49-F238E27FC236}">
                <a16:creationId xmlns:a16="http://schemas.microsoft.com/office/drawing/2014/main" id="{65A62ECA-7C39-4964-916A-92091636624A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ED3756B7-5BC6-43A5-8FD8-83678439F9ED}" type="slidenum">
              <a:rPr lang="en-US" altLang="hu-HU" sz="1400">
                <a:latin typeface="Tahoma" panose="020B0604030504040204" pitchFamily="34" charset="0"/>
              </a:rPr>
              <a:pPr algn="r"/>
              <a:t>15</a:t>
            </a:fld>
            <a:endParaRPr lang="en-US" altLang="hu-HU" sz="1400">
              <a:latin typeface="Tahoma" panose="020B0604030504040204" pitchFamily="34" charset="0"/>
            </a:endParaRPr>
          </a:p>
        </p:txBody>
      </p:sp>
      <p:sp>
        <p:nvSpPr>
          <p:cNvPr id="9221" name="Rectangle 2">
            <a:extLst>
              <a:ext uri="{FF2B5EF4-FFF2-40B4-BE49-F238E27FC236}">
                <a16:creationId xmlns:a16="http://schemas.microsoft.com/office/drawing/2014/main" id="{730C2AD9-7257-4CD8-BB75-1914C4658C4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92100" y="215900"/>
            <a:ext cx="7772400" cy="1143000"/>
          </a:xfrm>
        </p:spPr>
        <p:txBody>
          <a:bodyPr/>
          <a:lstStyle/>
          <a:p>
            <a:pPr algn="l"/>
            <a:r>
              <a:rPr lang="en-US" altLang="hu-HU" sz="3600" u="sng"/>
              <a:t>Note on inserts</a:t>
            </a:r>
          </a:p>
        </p:txBody>
      </p:sp>
      <p:sp>
        <p:nvSpPr>
          <p:cNvPr id="9222" name="Rectangle 3">
            <a:extLst>
              <a:ext uri="{FF2B5EF4-FFF2-40B4-BE49-F238E27FC236}">
                <a16:creationId xmlns:a16="http://schemas.microsoft.com/office/drawing/2014/main" id="{7668B376-AC05-42A8-9487-CAA18E2B662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42900" y="1270000"/>
            <a:ext cx="7772400" cy="609600"/>
          </a:xfrm>
        </p:spPr>
        <p:txBody>
          <a:bodyPr/>
          <a:lstStyle/>
          <a:p>
            <a:r>
              <a:rPr lang="en-US" altLang="hu-HU"/>
              <a:t>Say we insert record with key = 25</a:t>
            </a:r>
          </a:p>
        </p:txBody>
      </p:sp>
      <p:sp>
        <p:nvSpPr>
          <p:cNvPr id="9223" name="Rectangle 4">
            <a:extLst>
              <a:ext uri="{FF2B5EF4-FFF2-40B4-BE49-F238E27FC236}">
                <a16:creationId xmlns:a16="http://schemas.microsoft.com/office/drawing/2014/main" id="{12BF4A14-4358-4EF9-B50E-F43F5CDDE73A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000500" y="1689100"/>
            <a:ext cx="7620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10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20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30</a:t>
            </a:r>
          </a:p>
        </p:txBody>
      </p:sp>
      <p:sp>
        <p:nvSpPr>
          <p:cNvPr id="9224" name="Line 5">
            <a:extLst>
              <a:ext uri="{FF2B5EF4-FFF2-40B4-BE49-F238E27FC236}">
                <a16:creationId xmlns:a16="http://schemas.microsoft.com/office/drawing/2014/main" id="{DBE3F3BE-19DC-4684-B9D7-19D801DA79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1816100"/>
            <a:ext cx="39370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9225" name="Line 6">
            <a:extLst>
              <a:ext uri="{FF2B5EF4-FFF2-40B4-BE49-F238E27FC236}">
                <a16:creationId xmlns:a16="http://schemas.microsoft.com/office/drawing/2014/main" id="{AD238F39-402B-40F1-8EC5-6A8A50D7DF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7300" y="22987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5C0AC05E-7195-4DA7-8D99-44FD89C92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3600" y="2120900"/>
            <a:ext cx="10668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n=3</a:t>
            </a:r>
          </a:p>
        </p:txBody>
      </p:sp>
      <p:sp>
        <p:nvSpPr>
          <p:cNvPr id="9227" name="Text Box 11">
            <a:extLst>
              <a:ext uri="{FF2B5EF4-FFF2-40B4-BE49-F238E27FC236}">
                <a16:creationId xmlns:a16="http://schemas.microsoft.com/office/drawing/2014/main" id="{1302A27D-E546-4129-BEAA-AFD0836AD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4950" y="2271713"/>
            <a:ext cx="671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leaf</a:t>
            </a:r>
            <a:endParaRPr lang="en-US" altLang="hu-HU" sz="3600">
              <a:latin typeface="Tahoma" panose="020B0604030504040204" pitchFamily="34" charset="0"/>
            </a:endParaRPr>
          </a:p>
        </p:txBody>
      </p:sp>
      <p:sp>
        <p:nvSpPr>
          <p:cNvPr id="9228" name="Line 12">
            <a:extLst>
              <a:ext uri="{FF2B5EF4-FFF2-40B4-BE49-F238E27FC236}">
                <a16:creationId xmlns:a16="http://schemas.microsoft.com/office/drawing/2014/main" id="{DA74EDF0-3ADB-46E5-97C1-0B2948F245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13200" y="2755900"/>
            <a:ext cx="0" cy="4445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9229" name="Line 15">
            <a:extLst>
              <a:ext uri="{FF2B5EF4-FFF2-40B4-BE49-F238E27FC236}">
                <a16:creationId xmlns:a16="http://schemas.microsoft.com/office/drawing/2014/main" id="{DAAF2BB6-782D-47B1-ABBB-DFAED701E7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94200" y="2730500"/>
            <a:ext cx="0" cy="4445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9230" name="Line 16">
            <a:extLst>
              <a:ext uri="{FF2B5EF4-FFF2-40B4-BE49-F238E27FC236}">
                <a16:creationId xmlns:a16="http://schemas.microsoft.com/office/drawing/2014/main" id="{93AF468D-B9FC-4EC1-8679-23AFC75D77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37100" y="2768600"/>
            <a:ext cx="0" cy="4445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grpSp>
        <p:nvGrpSpPr>
          <p:cNvPr id="9231" name="Group 30">
            <a:extLst>
              <a:ext uri="{FF2B5EF4-FFF2-40B4-BE49-F238E27FC236}">
                <a16:creationId xmlns:a16="http://schemas.microsoft.com/office/drawing/2014/main" id="{98476B85-46D6-424E-AF63-C61FC025C1B6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3238500"/>
            <a:ext cx="8509000" cy="2794000"/>
            <a:chOff x="192" y="2040"/>
            <a:chExt cx="5360" cy="1760"/>
          </a:xfrm>
        </p:grpSpPr>
        <p:sp>
          <p:nvSpPr>
            <p:cNvPr id="9232" name="Rectangle 17">
              <a:extLst>
                <a:ext uri="{FF2B5EF4-FFF2-40B4-BE49-F238E27FC236}">
                  <a16:creationId xmlns:a16="http://schemas.microsoft.com/office/drawing/2014/main" id="{AD846533-7883-4C7B-93C4-6D06DFA97C2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1768" y="2888"/>
              <a:ext cx="480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hu-HU" sz="2400">
                  <a:latin typeface="Tahoma" panose="020B0604030504040204" pitchFamily="34" charset="0"/>
                </a:rPr>
                <a:t>10</a:t>
              </a:r>
            </a:p>
          </p:txBody>
        </p:sp>
        <p:sp>
          <p:nvSpPr>
            <p:cNvPr id="9233" name="Rectangle 18">
              <a:extLst>
                <a:ext uri="{FF2B5EF4-FFF2-40B4-BE49-F238E27FC236}">
                  <a16:creationId xmlns:a16="http://schemas.microsoft.com/office/drawing/2014/main" id="{7C9ABE4A-C5BE-47E7-A52D-0FD89242016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2584" y="2072"/>
              <a:ext cx="480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hu-HU" sz="2400">
                  <a:latin typeface="Tahoma" panose="020B0604030504040204" pitchFamily="34" charset="0"/>
                </a:rPr>
                <a:t>–</a:t>
              </a:r>
            </a:p>
            <a:p>
              <a:pPr algn="ctr"/>
              <a:r>
                <a:rPr lang="en-US" altLang="hu-HU" sz="2400">
                  <a:latin typeface="Tahoma" panose="020B0604030504040204" pitchFamily="34" charset="0"/>
                </a:rPr>
                <a:t>20</a:t>
              </a:r>
            </a:p>
            <a:p>
              <a:pPr algn="ctr"/>
              <a:r>
                <a:rPr lang="en-US" altLang="hu-HU" sz="2400">
                  <a:latin typeface="Tahoma" panose="020B0604030504040204" pitchFamily="34" charset="0"/>
                </a:rPr>
                <a:t>–</a:t>
              </a:r>
            </a:p>
          </p:txBody>
        </p:sp>
        <p:sp>
          <p:nvSpPr>
            <p:cNvPr id="9234" name="Rectangle 19">
              <a:extLst>
                <a:ext uri="{FF2B5EF4-FFF2-40B4-BE49-F238E27FC236}">
                  <a16:creationId xmlns:a16="http://schemas.microsoft.com/office/drawing/2014/main" id="{1F3B0FAC-A2A4-427D-9926-1339BA6D06F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3352" y="2888"/>
              <a:ext cx="480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hu-HU" sz="2400">
                  <a:latin typeface="Tahoma" panose="020B0604030504040204" pitchFamily="34" charset="0"/>
                </a:rPr>
                <a:t>25</a:t>
              </a:r>
            </a:p>
            <a:p>
              <a:pPr algn="ctr"/>
              <a:r>
                <a:rPr lang="en-US" altLang="hu-HU" sz="2400">
                  <a:latin typeface="Tahoma" panose="020B0604030504040204" pitchFamily="34" charset="0"/>
                </a:rPr>
                <a:t>30</a:t>
              </a:r>
            </a:p>
          </p:txBody>
        </p:sp>
        <p:sp>
          <p:nvSpPr>
            <p:cNvPr id="9235" name="Line 20">
              <a:extLst>
                <a:ext uri="{FF2B5EF4-FFF2-40B4-BE49-F238E27FC236}">
                  <a16:creationId xmlns:a16="http://schemas.microsoft.com/office/drawing/2014/main" id="{8249E772-846A-4CA8-9872-C6788EE0CA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4" y="2696"/>
              <a:ext cx="0" cy="28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9236" name="Line 21">
              <a:extLst>
                <a:ext uri="{FF2B5EF4-FFF2-40B4-BE49-F238E27FC236}">
                  <a16:creationId xmlns:a16="http://schemas.microsoft.com/office/drawing/2014/main" id="{76D3E664-0AAD-4DF2-91AE-88B413D75C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8" y="3512"/>
              <a:ext cx="0" cy="28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9237" name="Line 22">
              <a:extLst>
                <a:ext uri="{FF2B5EF4-FFF2-40B4-BE49-F238E27FC236}">
                  <a16:creationId xmlns:a16="http://schemas.microsoft.com/office/drawing/2014/main" id="{9A2EB6F9-1F51-4E19-9810-199788DE93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80" y="3488"/>
              <a:ext cx="0" cy="28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9238" name="Line 23">
              <a:extLst>
                <a:ext uri="{FF2B5EF4-FFF2-40B4-BE49-F238E27FC236}">
                  <a16:creationId xmlns:a16="http://schemas.microsoft.com/office/drawing/2014/main" id="{27DD50FE-19EE-46D4-91B4-1897DE8B30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36" y="3504"/>
              <a:ext cx="0" cy="28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9239" name="Line 24">
              <a:extLst>
                <a:ext uri="{FF2B5EF4-FFF2-40B4-BE49-F238E27FC236}">
                  <a16:creationId xmlns:a16="http://schemas.microsoft.com/office/drawing/2014/main" id="{D9E91F2F-0D75-46D2-8610-64EE96C9DA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92" y="2536"/>
              <a:ext cx="288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9240" name="Line 25">
              <a:extLst>
                <a:ext uri="{FF2B5EF4-FFF2-40B4-BE49-F238E27FC236}">
                  <a16:creationId xmlns:a16="http://schemas.microsoft.com/office/drawing/2014/main" id="{04D5BBB1-2909-46D2-82FA-B2AD9FA5DB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68" y="2544"/>
              <a:ext cx="192" cy="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9241" name="Line 26">
              <a:extLst>
                <a:ext uri="{FF2B5EF4-FFF2-40B4-BE49-F238E27FC236}">
                  <a16:creationId xmlns:a16="http://schemas.microsoft.com/office/drawing/2014/main" id="{5206B22D-DBEF-4582-9739-04A6720B46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6" y="3176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9242" name="Line 27">
              <a:extLst>
                <a:ext uri="{FF2B5EF4-FFF2-40B4-BE49-F238E27FC236}">
                  <a16:creationId xmlns:a16="http://schemas.microsoft.com/office/drawing/2014/main" id="{EBCD8764-5115-43D4-9EE1-F8B4C44EA4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8" y="317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  <p:sp>
          <p:nvSpPr>
            <p:cNvPr id="9243" name="Rectangle 28">
              <a:extLst>
                <a:ext uri="{FF2B5EF4-FFF2-40B4-BE49-F238E27FC236}">
                  <a16:creationId xmlns:a16="http://schemas.microsoft.com/office/drawing/2014/main" id="{2BD0C291-C7AC-4C65-B550-97F5CE6124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" y="2128"/>
              <a:ext cx="1792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20000"/>
                </a:spcBef>
                <a:buFontTx/>
                <a:buChar char="•"/>
              </a:pPr>
              <a:r>
                <a:rPr lang="en-US" altLang="hu-HU" sz="3200">
                  <a:latin typeface="Tahoma" panose="020B0604030504040204" pitchFamily="34" charset="0"/>
                </a:rPr>
                <a:t>Afterwards:</a:t>
              </a:r>
            </a:p>
          </p:txBody>
        </p:sp>
        <p:sp>
          <p:nvSpPr>
            <p:cNvPr id="9244" name="Line 29">
              <a:extLst>
                <a:ext uri="{FF2B5EF4-FFF2-40B4-BE49-F238E27FC236}">
                  <a16:creationId xmlns:a16="http://schemas.microsoft.com/office/drawing/2014/main" id="{CC2FC049-A631-4A69-ACAB-6BE18EB0D8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2040"/>
              <a:ext cx="5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hu-HU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418BE561-BF91-4123-85B7-A88A70B7EA4A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0FC50E97-6777-4FF9-97F3-F3F95F76A299}" type="slidenum">
              <a:rPr lang="en-US" altLang="hu-HU" sz="1400">
                <a:latin typeface="Tahoma" panose="020B0604030504040204" pitchFamily="34" charset="0"/>
              </a:rPr>
              <a:pPr algn="r"/>
              <a:t>2</a:t>
            </a:fld>
            <a:endParaRPr lang="en-US" altLang="hu-HU" sz="1400">
              <a:latin typeface="Tahoma" panose="020B0604030504040204" pitchFamily="34" charset="0"/>
            </a:endParaRPr>
          </a:p>
        </p:txBody>
      </p:sp>
      <p:sp>
        <p:nvSpPr>
          <p:cNvPr id="10245" name="Rectangle 2">
            <a:extLst>
              <a:ext uri="{FF2B5EF4-FFF2-40B4-BE49-F238E27FC236}">
                <a16:creationId xmlns:a16="http://schemas.microsoft.com/office/drawing/2014/main" id="{D2CAE54F-28F1-4AAD-BC3B-7F1033E28E3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l"/>
            <a:r>
              <a:rPr lang="hu-HU" altLang="hu-HU" sz="3600" u="sng"/>
              <a:t>B+ tree i</a:t>
            </a:r>
            <a:r>
              <a:rPr lang="en-US" altLang="hu-HU" sz="3600" u="sng"/>
              <a:t>n textbook’s notation	</a:t>
            </a:r>
            <a:r>
              <a:rPr lang="en-US" altLang="hu-HU" sz="3600"/>
              <a:t>		n=3</a:t>
            </a:r>
            <a:endParaRPr lang="en-US" altLang="hu-HU" sz="3600" u="sng"/>
          </a:p>
        </p:txBody>
      </p:sp>
      <p:sp>
        <p:nvSpPr>
          <p:cNvPr id="10246" name="Rectangle 3">
            <a:extLst>
              <a:ext uri="{FF2B5EF4-FFF2-40B4-BE49-F238E27FC236}">
                <a16:creationId xmlns:a16="http://schemas.microsoft.com/office/drawing/2014/main" id="{82EAA1C5-696C-4D6B-B3FF-FCD321D8F17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hu-HU"/>
              <a:t>Leaf:</a:t>
            </a:r>
          </a:p>
          <a:p>
            <a:pPr>
              <a:buFontTx/>
              <a:buNone/>
            </a:pPr>
            <a:endParaRPr lang="en-US" altLang="hu-HU"/>
          </a:p>
          <a:p>
            <a:pPr>
              <a:buFontTx/>
              <a:buNone/>
            </a:pPr>
            <a:endParaRPr lang="en-US" altLang="hu-HU"/>
          </a:p>
          <a:p>
            <a:pPr>
              <a:buFontTx/>
              <a:buNone/>
            </a:pPr>
            <a:endParaRPr lang="hu-HU" altLang="hu-HU"/>
          </a:p>
          <a:p>
            <a:pPr>
              <a:buFontTx/>
              <a:buNone/>
            </a:pPr>
            <a:r>
              <a:rPr lang="en-US" altLang="hu-HU"/>
              <a:t>Non-leaf:</a:t>
            </a:r>
          </a:p>
          <a:p>
            <a:pPr>
              <a:buFontTx/>
              <a:buNone/>
            </a:pPr>
            <a:endParaRPr lang="en-US" altLang="hu-HU"/>
          </a:p>
        </p:txBody>
      </p:sp>
      <p:sp>
        <p:nvSpPr>
          <p:cNvPr id="10247" name="Rectangle 4">
            <a:extLst>
              <a:ext uri="{FF2B5EF4-FFF2-40B4-BE49-F238E27FC236}">
                <a16:creationId xmlns:a16="http://schemas.microsoft.com/office/drawing/2014/main" id="{077879B2-C7ED-4298-9B8C-A2248E77BABF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1980407" y="2185193"/>
            <a:ext cx="635000" cy="1268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30</a:t>
            </a:r>
          </a:p>
          <a:p>
            <a:pPr algn="ctr"/>
            <a:r>
              <a:rPr lang="en-US" altLang="hu-HU" sz="2400">
                <a:latin typeface="Tahoma" panose="020B0604030504040204" pitchFamily="34" charset="0"/>
              </a:rPr>
              <a:t>35</a:t>
            </a:r>
          </a:p>
        </p:txBody>
      </p:sp>
      <p:sp>
        <p:nvSpPr>
          <p:cNvPr id="10248" name="Line 5">
            <a:extLst>
              <a:ext uri="{FF2B5EF4-FFF2-40B4-BE49-F238E27FC236}">
                <a16:creationId xmlns:a16="http://schemas.microsoft.com/office/drawing/2014/main" id="{4A32B55F-C4F6-4E00-9A6C-8033B8184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7500" y="2670175"/>
            <a:ext cx="606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0249" name="Line 6">
            <a:extLst>
              <a:ext uri="{FF2B5EF4-FFF2-40B4-BE49-F238E27FC236}">
                <a16:creationId xmlns:a16="http://schemas.microsoft.com/office/drawing/2014/main" id="{290D7524-87D8-402E-A0BC-78AAB427B5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92325" y="3028950"/>
            <a:ext cx="0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0250" name="Rectangle 8">
            <a:extLst>
              <a:ext uri="{FF2B5EF4-FFF2-40B4-BE49-F238E27FC236}">
                <a16:creationId xmlns:a16="http://schemas.microsoft.com/office/drawing/2014/main" id="{B8A7B6C1-83CF-43D3-845C-1435AA414BC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1960563" y="4329113"/>
            <a:ext cx="749300" cy="1339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30</a:t>
            </a:r>
          </a:p>
        </p:txBody>
      </p:sp>
      <p:sp>
        <p:nvSpPr>
          <p:cNvPr id="10251" name="Line 9">
            <a:extLst>
              <a:ext uri="{FF2B5EF4-FFF2-40B4-BE49-F238E27FC236}">
                <a16:creationId xmlns:a16="http://schemas.microsoft.com/office/drawing/2014/main" id="{4C3CDB8C-54A8-4D66-A7C2-6E74433F5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90725" y="5208588"/>
            <a:ext cx="0" cy="606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0252" name="Line 10">
            <a:extLst>
              <a:ext uri="{FF2B5EF4-FFF2-40B4-BE49-F238E27FC236}">
                <a16:creationId xmlns:a16="http://schemas.microsoft.com/office/drawing/2014/main" id="{5F9548B2-13E1-47A0-99F3-3E2955D8C76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9550" y="5218113"/>
            <a:ext cx="0" cy="606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0253" name="Line 19">
            <a:extLst>
              <a:ext uri="{FF2B5EF4-FFF2-40B4-BE49-F238E27FC236}">
                <a16:creationId xmlns:a16="http://schemas.microsoft.com/office/drawing/2014/main" id="{4B951145-A4F2-428E-ADB3-C041409B65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74913" y="3051175"/>
            <a:ext cx="0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0254" name="Rectangle 20">
            <a:extLst>
              <a:ext uri="{FF2B5EF4-FFF2-40B4-BE49-F238E27FC236}">
                <a16:creationId xmlns:a16="http://schemas.microsoft.com/office/drawing/2014/main" id="{76A12C1C-7369-4CA5-8BFE-BD9A79EDA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468563"/>
            <a:ext cx="617538" cy="5191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30</a:t>
            </a:r>
          </a:p>
        </p:txBody>
      </p:sp>
      <p:sp>
        <p:nvSpPr>
          <p:cNvPr id="10255" name="Rectangle 21">
            <a:extLst>
              <a:ext uri="{FF2B5EF4-FFF2-40B4-BE49-F238E27FC236}">
                <a16:creationId xmlns:a16="http://schemas.microsoft.com/office/drawing/2014/main" id="{C7933E1F-B6EE-45D9-8EF9-DEE504CA9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3300" y="2474913"/>
            <a:ext cx="592138" cy="5191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35</a:t>
            </a:r>
          </a:p>
        </p:txBody>
      </p:sp>
      <p:sp>
        <p:nvSpPr>
          <p:cNvPr id="10256" name="Rectangle 22">
            <a:extLst>
              <a:ext uri="{FF2B5EF4-FFF2-40B4-BE49-F238E27FC236}">
                <a16:creationId xmlns:a16="http://schemas.microsoft.com/office/drawing/2014/main" id="{80EE0E42-BD9D-4F02-8695-79E6EC604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3375" y="2470150"/>
            <a:ext cx="631825" cy="519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 sz="3600">
              <a:latin typeface="Tahoma" panose="020B0604030504040204" pitchFamily="34" charset="0"/>
            </a:endParaRPr>
          </a:p>
        </p:txBody>
      </p:sp>
      <p:grpSp>
        <p:nvGrpSpPr>
          <p:cNvPr id="10257" name="Group 33">
            <a:extLst>
              <a:ext uri="{FF2B5EF4-FFF2-40B4-BE49-F238E27FC236}">
                <a16:creationId xmlns:a16="http://schemas.microsoft.com/office/drawing/2014/main" id="{329DB689-4809-4B4F-B540-C7D579C667DC}"/>
              </a:ext>
            </a:extLst>
          </p:cNvPr>
          <p:cNvGrpSpPr>
            <a:grpSpLocks/>
          </p:cNvGrpSpPr>
          <p:nvPr/>
        </p:nvGrpSpPr>
        <p:grpSpPr bwMode="auto">
          <a:xfrm>
            <a:off x="5486400" y="2971800"/>
            <a:ext cx="1828800" cy="533400"/>
            <a:chOff x="3456" y="2352"/>
            <a:chExt cx="1152" cy="336"/>
          </a:xfrm>
        </p:grpSpPr>
        <p:sp>
          <p:nvSpPr>
            <p:cNvPr id="10258" name="Rectangle 29">
              <a:extLst>
                <a:ext uri="{FF2B5EF4-FFF2-40B4-BE49-F238E27FC236}">
                  <a16:creationId xmlns:a16="http://schemas.microsoft.com/office/drawing/2014/main" id="{F2A0A63C-C475-453C-AC3B-6751033905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2352"/>
              <a:ext cx="288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hu-HU" altLang="hu-HU" sz="3600">
                <a:latin typeface="Tahoma" panose="020B0604030504040204" pitchFamily="34" charset="0"/>
              </a:endParaRPr>
            </a:p>
          </p:txBody>
        </p:sp>
        <p:sp>
          <p:nvSpPr>
            <p:cNvPr id="10259" name="Rectangle 30">
              <a:extLst>
                <a:ext uri="{FF2B5EF4-FFF2-40B4-BE49-F238E27FC236}">
                  <a16:creationId xmlns:a16="http://schemas.microsoft.com/office/drawing/2014/main" id="{D5E487CC-ED74-4FDD-BBC2-9710D597F0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352"/>
              <a:ext cx="288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hu-HU" altLang="hu-HU" sz="3600">
                <a:latin typeface="Tahoma" panose="020B0604030504040204" pitchFamily="34" charset="0"/>
              </a:endParaRPr>
            </a:p>
          </p:txBody>
        </p:sp>
        <p:sp>
          <p:nvSpPr>
            <p:cNvPr id="10260" name="Rectangle 31">
              <a:extLst>
                <a:ext uri="{FF2B5EF4-FFF2-40B4-BE49-F238E27FC236}">
                  <a16:creationId xmlns:a16="http://schemas.microsoft.com/office/drawing/2014/main" id="{B4B2D3ED-C5C1-49F1-BC40-B40056B026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352"/>
              <a:ext cx="288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hu-HU" altLang="hu-HU" sz="3600">
                <a:latin typeface="Tahoma" panose="020B0604030504040204" pitchFamily="34" charset="0"/>
              </a:endParaRPr>
            </a:p>
          </p:txBody>
        </p:sp>
        <p:sp>
          <p:nvSpPr>
            <p:cNvPr id="10261" name="Rectangle 32">
              <a:extLst>
                <a:ext uri="{FF2B5EF4-FFF2-40B4-BE49-F238E27FC236}">
                  <a16:creationId xmlns:a16="http://schemas.microsoft.com/office/drawing/2014/main" id="{804787BD-865A-4E8E-A905-F0136CCFB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352"/>
              <a:ext cx="288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hu-HU" altLang="hu-HU" sz="3600">
                <a:latin typeface="Tahoma" panose="020B0604030504040204" pitchFamily="34" charset="0"/>
              </a:endParaRPr>
            </a:p>
          </p:txBody>
        </p:sp>
      </p:grpSp>
      <p:sp>
        <p:nvSpPr>
          <p:cNvPr id="10262" name="Line 34">
            <a:extLst>
              <a:ext uri="{FF2B5EF4-FFF2-40B4-BE49-F238E27FC236}">
                <a16:creationId xmlns:a16="http://schemas.microsoft.com/office/drawing/2014/main" id="{A7273DA1-D696-4B0A-8DB3-3E60F811F32D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3276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0263" name="Line 35">
            <a:extLst>
              <a:ext uri="{FF2B5EF4-FFF2-40B4-BE49-F238E27FC236}">
                <a16:creationId xmlns:a16="http://schemas.microsoft.com/office/drawing/2014/main" id="{5493F86F-0B62-471F-A5D3-5150B82319E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276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0264" name="Rectangle 36">
            <a:extLst>
              <a:ext uri="{FF2B5EF4-FFF2-40B4-BE49-F238E27FC236}">
                <a16:creationId xmlns:a16="http://schemas.microsoft.com/office/drawing/2014/main" id="{201B76FF-24AB-42F4-9C47-DECA09672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373563"/>
            <a:ext cx="617538" cy="5191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30</a:t>
            </a:r>
          </a:p>
        </p:txBody>
      </p:sp>
      <p:sp>
        <p:nvSpPr>
          <p:cNvPr id="10265" name="Rectangle 37">
            <a:extLst>
              <a:ext uri="{FF2B5EF4-FFF2-40B4-BE49-F238E27FC236}">
                <a16:creationId xmlns:a16="http://schemas.microsoft.com/office/drawing/2014/main" id="{9F76E9DD-3337-4BD0-A2FF-2E85A87F8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4379913"/>
            <a:ext cx="592138" cy="5191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hu-HU" altLang="hu-HU" sz="2400">
              <a:latin typeface="Tahoma" panose="020B0604030504040204" pitchFamily="34" charset="0"/>
            </a:endParaRPr>
          </a:p>
        </p:txBody>
      </p:sp>
      <p:sp>
        <p:nvSpPr>
          <p:cNvPr id="10266" name="Rectangle 38">
            <a:extLst>
              <a:ext uri="{FF2B5EF4-FFF2-40B4-BE49-F238E27FC236}">
                <a16:creationId xmlns:a16="http://schemas.microsoft.com/office/drawing/2014/main" id="{5101DB32-E230-4E1C-A404-9265367CCE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7175" y="4375150"/>
            <a:ext cx="631825" cy="519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 sz="3600">
              <a:latin typeface="Tahoma" panose="020B0604030504040204" pitchFamily="34" charset="0"/>
            </a:endParaRPr>
          </a:p>
        </p:txBody>
      </p:sp>
      <p:grpSp>
        <p:nvGrpSpPr>
          <p:cNvPr id="10267" name="Group 39">
            <a:extLst>
              <a:ext uri="{FF2B5EF4-FFF2-40B4-BE49-F238E27FC236}">
                <a16:creationId xmlns:a16="http://schemas.microsoft.com/office/drawing/2014/main" id="{7762065E-B206-4B74-8775-8A83AAB423CA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4876800"/>
            <a:ext cx="1828800" cy="533400"/>
            <a:chOff x="3456" y="2352"/>
            <a:chExt cx="1152" cy="336"/>
          </a:xfrm>
        </p:grpSpPr>
        <p:sp>
          <p:nvSpPr>
            <p:cNvPr id="10268" name="Rectangle 40">
              <a:extLst>
                <a:ext uri="{FF2B5EF4-FFF2-40B4-BE49-F238E27FC236}">
                  <a16:creationId xmlns:a16="http://schemas.microsoft.com/office/drawing/2014/main" id="{14BE637D-0D35-4018-AF7F-D10F979DA2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2352"/>
              <a:ext cx="288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hu-HU" altLang="hu-HU" sz="3600">
                <a:latin typeface="Tahoma" panose="020B0604030504040204" pitchFamily="34" charset="0"/>
              </a:endParaRPr>
            </a:p>
          </p:txBody>
        </p:sp>
        <p:sp>
          <p:nvSpPr>
            <p:cNvPr id="10269" name="Rectangle 41">
              <a:extLst>
                <a:ext uri="{FF2B5EF4-FFF2-40B4-BE49-F238E27FC236}">
                  <a16:creationId xmlns:a16="http://schemas.microsoft.com/office/drawing/2014/main" id="{3EE423B0-F850-4467-95D1-6FAA386EEA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352"/>
              <a:ext cx="288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hu-HU" altLang="hu-HU" sz="3600">
                <a:latin typeface="Tahoma" panose="020B0604030504040204" pitchFamily="34" charset="0"/>
              </a:endParaRPr>
            </a:p>
          </p:txBody>
        </p:sp>
        <p:sp>
          <p:nvSpPr>
            <p:cNvPr id="10270" name="Rectangle 42">
              <a:extLst>
                <a:ext uri="{FF2B5EF4-FFF2-40B4-BE49-F238E27FC236}">
                  <a16:creationId xmlns:a16="http://schemas.microsoft.com/office/drawing/2014/main" id="{11B2A030-A8EF-4E89-9EFC-AB3560243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352"/>
              <a:ext cx="288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hu-HU" altLang="hu-HU" sz="3600">
                <a:latin typeface="Tahoma" panose="020B0604030504040204" pitchFamily="34" charset="0"/>
              </a:endParaRPr>
            </a:p>
          </p:txBody>
        </p:sp>
        <p:sp>
          <p:nvSpPr>
            <p:cNvPr id="10271" name="Rectangle 43">
              <a:extLst>
                <a:ext uri="{FF2B5EF4-FFF2-40B4-BE49-F238E27FC236}">
                  <a16:creationId xmlns:a16="http://schemas.microsoft.com/office/drawing/2014/main" id="{80005365-B4B1-4023-BCB3-29FE61F48F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352"/>
              <a:ext cx="288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hu-HU" altLang="hu-HU" sz="3600">
                <a:latin typeface="Tahoma" panose="020B0604030504040204" pitchFamily="34" charset="0"/>
              </a:endParaRPr>
            </a:p>
          </p:txBody>
        </p:sp>
      </p:grpSp>
      <p:sp>
        <p:nvSpPr>
          <p:cNvPr id="10272" name="Line 44">
            <a:extLst>
              <a:ext uri="{FF2B5EF4-FFF2-40B4-BE49-F238E27FC236}">
                <a16:creationId xmlns:a16="http://schemas.microsoft.com/office/drawing/2014/main" id="{7E34D113-55DD-4108-9214-C806909BE9B0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5181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0273" name="Line 45">
            <a:extLst>
              <a:ext uri="{FF2B5EF4-FFF2-40B4-BE49-F238E27FC236}">
                <a16:creationId xmlns:a16="http://schemas.microsoft.com/office/drawing/2014/main" id="{4DDEE72B-BF90-4725-BF22-14E47C08B19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5181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0274" name="Line 46">
            <a:extLst>
              <a:ext uri="{FF2B5EF4-FFF2-40B4-BE49-F238E27FC236}">
                <a16:creationId xmlns:a16="http://schemas.microsoft.com/office/drawing/2014/main" id="{DCFA5C0B-886F-4AF1-808D-DAFAF3A2ACD6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3200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>
            <a:extLst>
              <a:ext uri="{FF2B5EF4-FFF2-40B4-BE49-F238E27FC236}">
                <a16:creationId xmlns:a16="http://schemas.microsoft.com/office/drawing/2014/main" id="{2D2BF1A5-5DC3-49E6-A62D-780D6A3CFBB0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4BB91FC4-1D75-4F2B-A498-8D66CB6F78B8}" type="slidenum">
              <a:rPr lang="en-US" altLang="hu-HU" sz="1400">
                <a:latin typeface="Tahoma" panose="020B0604030504040204" pitchFamily="34" charset="0"/>
              </a:rPr>
              <a:pPr algn="r"/>
              <a:t>3</a:t>
            </a:fld>
            <a:endParaRPr lang="en-US" altLang="hu-HU" sz="1400">
              <a:latin typeface="Tahoma" panose="020B0604030504040204" pitchFamily="34" charset="0"/>
            </a:endParaRPr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DBD17E48-99DA-4982-95D1-4559FBCB934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hu-HU"/>
              <a:t>Size of nodes:		n+1 pointers</a:t>
            </a:r>
          </a:p>
          <a:p>
            <a:pPr>
              <a:buFontTx/>
              <a:buNone/>
            </a:pPr>
            <a:r>
              <a:rPr lang="en-US" altLang="hu-HU"/>
              <a:t>					n keys</a:t>
            </a:r>
            <a:r>
              <a:rPr lang="en-US" altLang="hu-HU" u="sng"/>
              <a:t>  </a:t>
            </a:r>
          </a:p>
        </p:txBody>
      </p:sp>
      <p:sp>
        <p:nvSpPr>
          <p:cNvPr id="11270" name="AutoShape 4">
            <a:extLst>
              <a:ext uri="{FF2B5EF4-FFF2-40B4-BE49-F238E27FC236}">
                <a16:creationId xmlns:a16="http://schemas.microsoft.com/office/drawing/2014/main" id="{F3854797-99EA-4D2F-A7B0-5C643A14CD4C}"/>
              </a:ext>
            </a:extLst>
          </p:cNvPr>
          <p:cNvSpPr>
            <a:spLocks/>
          </p:cNvSpPr>
          <p:nvPr/>
        </p:nvSpPr>
        <p:spPr bwMode="auto">
          <a:xfrm>
            <a:off x="3962400" y="1981200"/>
            <a:ext cx="76200" cy="1295400"/>
          </a:xfrm>
          <a:prstGeom prst="leftBrace">
            <a:avLst>
              <a:gd name="adj1" fmla="val 1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 sz="3600">
              <a:latin typeface="Tahoma" panose="020B0604030504040204" pitchFamily="34" charset="0"/>
            </a:endParaRPr>
          </a:p>
        </p:txBody>
      </p:sp>
      <p:sp>
        <p:nvSpPr>
          <p:cNvPr id="11271" name="Text Box 5">
            <a:extLst>
              <a:ext uri="{FF2B5EF4-FFF2-40B4-BE49-F238E27FC236}">
                <a16:creationId xmlns:a16="http://schemas.microsoft.com/office/drawing/2014/main" id="{8A39F22D-784B-4B9F-BF06-28C1368C0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8775" y="2400300"/>
            <a:ext cx="1065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hu-HU" sz="2400" u="sng">
                <a:latin typeface="Tahoma" panose="020B0604030504040204" pitchFamily="34" charset="0"/>
              </a:rPr>
              <a:t>(fixed)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5">
            <a:extLst>
              <a:ext uri="{FF2B5EF4-FFF2-40B4-BE49-F238E27FC236}">
                <a16:creationId xmlns:a16="http://schemas.microsoft.com/office/drawing/2014/main" id="{5C5C8008-6190-45AE-A8F0-205024C070F5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9DC52737-F236-4576-AB62-345F01212B78}" type="slidenum">
              <a:rPr lang="en-US" altLang="hu-HU" sz="1400">
                <a:latin typeface="Tahoma" panose="020B0604030504040204" pitchFamily="34" charset="0"/>
              </a:rPr>
              <a:pPr algn="r"/>
              <a:t>4</a:t>
            </a:fld>
            <a:endParaRPr lang="en-US" altLang="hu-HU" sz="1400">
              <a:latin typeface="Tahoma" panose="020B0604030504040204" pitchFamily="34" charset="0"/>
            </a:endParaRPr>
          </a:p>
        </p:txBody>
      </p:sp>
      <p:sp>
        <p:nvSpPr>
          <p:cNvPr id="12293" name="Rectangle 2">
            <a:extLst>
              <a:ext uri="{FF2B5EF4-FFF2-40B4-BE49-F238E27FC236}">
                <a16:creationId xmlns:a16="http://schemas.microsoft.com/office/drawing/2014/main" id="{1BBB9F28-4ED7-444E-BB64-84F8D97DEC9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l"/>
            <a:r>
              <a:rPr lang="en-US" altLang="hu-HU" sz="3600" u="sng"/>
              <a:t>Don’t want nodes to be too empty</a:t>
            </a:r>
          </a:p>
        </p:txBody>
      </p:sp>
      <p:sp>
        <p:nvSpPr>
          <p:cNvPr id="12294" name="Rectangle 3">
            <a:extLst>
              <a:ext uri="{FF2B5EF4-FFF2-40B4-BE49-F238E27FC236}">
                <a16:creationId xmlns:a16="http://schemas.microsoft.com/office/drawing/2014/main" id="{6D989A30-A223-4CDA-B5CD-447FD5ADA2C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hu-HU"/>
              <a:t>Use at least</a:t>
            </a:r>
          </a:p>
          <a:p>
            <a:endParaRPr lang="en-US" altLang="hu-HU"/>
          </a:p>
          <a:p>
            <a:pPr lvl="1">
              <a:buFontTx/>
              <a:buNone/>
            </a:pPr>
            <a:r>
              <a:rPr lang="en-US" altLang="hu-HU" sz="3200"/>
              <a:t>Non-leaf:	</a:t>
            </a:r>
            <a:r>
              <a:rPr lang="en-US" altLang="hu-HU" sz="3200">
                <a:sym typeface="Symbol" panose="05050102010706020507" pitchFamily="18" charset="2"/>
              </a:rPr>
              <a:t>(</a:t>
            </a:r>
            <a:r>
              <a:rPr lang="en-US" altLang="hu-HU" sz="3200"/>
              <a:t>n+1)/2</a:t>
            </a:r>
            <a:r>
              <a:rPr lang="en-US" altLang="hu-HU" sz="3200">
                <a:sym typeface="Symbol" panose="05050102010706020507" pitchFamily="18" charset="2"/>
              </a:rPr>
              <a:t></a:t>
            </a:r>
            <a:r>
              <a:rPr lang="en-US" altLang="hu-HU" sz="3200"/>
              <a:t>	pointers</a:t>
            </a:r>
          </a:p>
          <a:p>
            <a:pPr lvl="1">
              <a:buFontTx/>
              <a:buNone/>
            </a:pPr>
            <a:endParaRPr lang="en-US" altLang="hu-HU" sz="3200"/>
          </a:p>
          <a:p>
            <a:pPr lvl="1">
              <a:buFontTx/>
              <a:buNone/>
            </a:pPr>
            <a:r>
              <a:rPr lang="en-US" altLang="hu-HU" sz="3200"/>
              <a:t>Leaf:		</a:t>
            </a:r>
            <a:r>
              <a:rPr lang="en-US" altLang="hu-HU" sz="3200">
                <a:sym typeface="Symbol" panose="05050102010706020507" pitchFamily="18" charset="2"/>
              </a:rPr>
              <a:t></a:t>
            </a:r>
            <a:r>
              <a:rPr lang="en-US" altLang="hu-HU" sz="3200"/>
              <a:t>(n+1)/2</a:t>
            </a:r>
            <a:r>
              <a:rPr lang="en-US" altLang="hu-HU" sz="3200">
                <a:sym typeface="Symbol" panose="05050102010706020507" pitchFamily="18" charset="2"/>
              </a:rPr>
              <a:t></a:t>
            </a:r>
            <a:r>
              <a:rPr lang="en-US" altLang="hu-HU" sz="3200"/>
              <a:t>  pointers to data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581F64CE-0AFD-45B8-AD8B-C8D2C6AAA715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D9330BCB-D8E5-415B-93DB-F365FF86B47F}" type="slidenum">
              <a:rPr lang="en-US" altLang="hu-HU" sz="1400">
                <a:latin typeface="Tahoma" panose="020B0604030504040204" pitchFamily="34" charset="0"/>
              </a:rPr>
              <a:pPr algn="r"/>
              <a:t>5</a:t>
            </a:fld>
            <a:endParaRPr lang="en-US" altLang="hu-HU" sz="1400">
              <a:latin typeface="Tahoma" panose="020B0604030504040204" pitchFamily="34" charset="0"/>
            </a:endParaRPr>
          </a:p>
        </p:txBody>
      </p:sp>
      <p:sp>
        <p:nvSpPr>
          <p:cNvPr id="13317" name="Rectangle 2">
            <a:extLst>
              <a:ext uri="{FF2B5EF4-FFF2-40B4-BE49-F238E27FC236}">
                <a16:creationId xmlns:a16="http://schemas.microsoft.com/office/drawing/2014/main" id="{438F73A4-8F36-40FF-8EF2-CDA1F51E509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l"/>
            <a:r>
              <a:rPr lang="en-US" altLang="hu-HU" sz="3600" u="sng"/>
              <a:t>B+tree rules		</a:t>
            </a:r>
            <a:r>
              <a:rPr lang="en-US" altLang="hu-HU" sz="3600"/>
              <a:t>tree of order </a:t>
            </a:r>
            <a:r>
              <a:rPr lang="en-US" altLang="hu-HU" sz="3600" i="1"/>
              <a:t>n</a:t>
            </a:r>
            <a:endParaRPr lang="en-US" altLang="hu-HU" sz="3600" u="sng"/>
          </a:p>
        </p:txBody>
      </p:sp>
      <p:sp>
        <p:nvSpPr>
          <p:cNvPr id="13318" name="Rectangle 3">
            <a:extLst>
              <a:ext uri="{FF2B5EF4-FFF2-40B4-BE49-F238E27FC236}">
                <a16:creationId xmlns:a16="http://schemas.microsoft.com/office/drawing/2014/main" id="{CC365191-BB06-4F3C-A83A-D1B1D12699B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hu-HU"/>
              <a:t>(1) All leaves at same lowest level				(balanced tree)</a:t>
            </a:r>
          </a:p>
          <a:p>
            <a:pPr>
              <a:buFontTx/>
              <a:buNone/>
            </a:pPr>
            <a:r>
              <a:rPr lang="en-US" altLang="hu-HU"/>
              <a:t>(2) Pointers in leaves point to records			except for “sequence pointer”</a:t>
            </a:r>
            <a:endParaRPr lang="hu-HU" altLang="hu-HU"/>
          </a:p>
          <a:p>
            <a:pPr>
              <a:buFontTx/>
              <a:buNone/>
            </a:pPr>
            <a:r>
              <a:rPr lang="hu-HU" altLang="hu-HU"/>
              <a:t>			(to next leaf)</a:t>
            </a:r>
            <a:endParaRPr lang="en-US" altLang="hu-H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269B6420-1996-4DC2-AE5B-4916F8FEDCCC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C712556A-113E-40A1-BCB1-15DE4C4AE6EA}" type="slidenum">
              <a:rPr lang="en-US" altLang="hu-HU" sz="1400">
                <a:latin typeface="Tahoma" panose="020B0604030504040204" pitchFamily="34" charset="0"/>
              </a:rPr>
              <a:pPr algn="r"/>
              <a:t>6</a:t>
            </a:fld>
            <a:endParaRPr lang="en-US" altLang="hu-HU" sz="1400">
              <a:latin typeface="Tahoma" panose="020B0604030504040204" pitchFamily="34" charset="0"/>
            </a:endParaRP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DD0EC9F6-B11B-4696-98F5-288FB765EA4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hu-HU"/>
              <a:t>(3) Number of pointers/keys for B+tree</a:t>
            </a:r>
          </a:p>
          <a:p>
            <a:pPr>
              <a:buFontTx/>
              <a:buNone/>
            </a:pPr>
            <a:endParaRPr lang="en-US" altLang="hu-HU"/>
          </a:p>
        </p:txBody>
      </p:sp>
      <p:sp>
        <p:nvSpPr>
          <p:cNvPr id="14342" name="Rectangle 4">
            <a:extLst>
              <a:ext uri="{FF2B5EF4-FFF2-40B4-BE49-F238E27FC236}">
                <a16:creationId xmlns:a16="http://schemas.microsoft.com/office/drawing/2014/main" id="{3D27DEA5-8B25-43B1-900A-2F8FFE45C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819400"/>
            <a:ext cx="1828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Non-leaf</a:t>
            </a:r>
          </a:p>
          <a:p>
            <a:pPr algn="ctr">
              <a:lnSpc>
                <a:spcPct val="60000"/>
              </a:lnSpc>
            </a:pPr>
            <a:r>
              <a:rPr lang="en-US" altLang="hu-HU" sz="2400">
                <a:latin typeface="Tahoma" panose="020B0604030504040204" pitchFamily="34" charset="0"/>
              </a:rPr>
              <a:t>(non-root)</a:t>
            </a:r>
          </a:p>
        </p:txBody>
      </p:sp>
      <p:sp>
        <p:nvSpPr>
          <p:cNvPr id="14343" name="Rectangle 5">
            <a:extLst>
              <a:ext uri="{FF2B5EF4-FFF2-40B4-BE49-F238E27FC236}">
                <a16:creationId xmlns:a16="http://schemas.microsoft.com/office/drawing/2014/main" id="{1FC98BC7-C265-4C48-9C0C-71FC67896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819400"/>
            <a:ext cx="762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n+1</a:t>
            </a:r>
          </a:p>
        </p:txBody>
      </p:sp>
      <p:sp>
        <p:nvSpPr>
          <p:cNvPr id="14344" name="Rectangle 7">
            <a:extLst>
              <a:ext uri="{FF2B5EF4-FFF2-40B4-BE49-F238E27FC236}">
                <a16:creationId xmlns:a16="http://schemas.microsoft.com/office/drawing/2014/main" id="{117ABA2E-6E81-4FF6-9C5A-0DFCFD74B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819400"/>
            <a:ext cx="762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n</a:t>
            </a:r>
          </a:p>
        </p:txBody>
      </p:sp>
      <p:sp>
        <p:nvSpPr>
          <p:cNvPr id="14345" name="Rectangle 8">
            <a:extLst>
              <a:ext uri="{FF2B5EF4-FFF2-40B4-BE49-F238E27FC236}">
                <a16:creationId xmlns:a16="http://schemas.microsoft.com/office/drawing/2014/main" id="{53D7146E-A4CB-480C-BD1F-61CC92393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819400"/>
            <a:ext cx="1574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  <a:sym typeface="Symbol" panose="05050102010706020507" pitchFamily="18" charset="2"/>
              </a:rPr>
              <a:t>(</a:t>
            </a:r>
            <a:r>
              <a:rPr lang="en-US" altLang="hu-HU" sz="2400">
                <a:latin typeface="Tahoma" panose="020B0604030504040204" pitchFamily="34" charset="0"/>
              </a:rPr>
              <a:t>n+1)/</a:t>
            </a:r>
            <a:r>
              <a:rPr lang="en-US" altLang="hu-HU" sz="2000">
                <a:latin typeface="Tahoma" panose="020B0604030504040204" pitchFamily="34" charset="0"/>
              </a:rPr>
              <a:t>2</a:t>
            </a:r>
            <a:r>
              <a:rPr lang="en-US" altLang="hu-HU" sz="2400">
                <a:latin typeface="Tahoma" panose="020B0604030504040204" pitchFamily="34" charset="0"/>
                <a:sym typeface="Symbol" panose="05050102010706020507" pitchFamily="18" charset="2"/>
              </a:rPr>
              <a:t></a:t>
            </a:r>
          </a:p>
        </p:txBody>
      </p:sp>
      <p:sp>
        <p:nvSpPr>
          <p:cNvPr id="14346" name="Rectangle 9">
            <a:extLst>
              <a:ext uri="{FF2B5EF4-FFF2-40B4-BE49-F238E27FC236}">
                <a16:creationId xmlns:a16="http://schemas.microsoft.com/office/drawing/2014/main" id="{49DCEE51-E459-46D9-91C1-B66C6814C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350" y="2819400"/>
            <a:ext cx="1752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000">
                <a:latin typeface="Tahoma" panose="020B0604030504040204" pitchFamily="34" charset="0"/>
              </a:rPr>
              <a:t> </a:t>
            </a:r>
            <a:r>
              <a:rPr lang="en-US" altLang="hu-HU" sz="2400">
                <a:latin typeface="Tahoma" panose="020B0604030504040204" pitchFamily="34" charset="0"/>
                <a:sym typeface="Symbol" panose="05050102010706020507" pitchFamily="18" charset="2"/>
              </a:rPr>
              <a:t>(</a:t>
            </a:r>
            <a:r>
              <a:rPr lang="en-US" altLang="hu-HU" sz="2400">
                <a:latin typeface="Tahoma" panose="020B0604030504040204" pitchFamily="34" charset="0"/>
              </a:rPr>
              <a:t>n+1)/</a:t>
            </a:r>
            <a:r>
              <a:rPr lang="en-US" altLang="hu-HU" sz="2000">
                <a:latin typeface="Tahoma" panose="020B0604030504040204" pitchFamily="34" charset="0"/>
              </a:rPr>
              <a:t>2</a:t>
            </a:r>
            <a:r>
              <a:rPr lang="en-US" altLang="hu-HU" sz="2400">
                <a:latin typeface="Tahoma" panose="020B0604030504040204" pitchFamily="34" charset="0"/>
                <a:sym typeface="Symbol" panose="05050102010706020507" pitchFamily="18" charset="2"/>
              </a:rPr>
              <a:t></a:t>
            </a:r>
            <a:r>
              <a:rPr lang="en-US" altLang="hu-HU" sz="2000">
                <a:latin typeface="Tahoma" panose="020B0604030504040204" pitchFamily="34" charset="0"/>
              </a:rPr>
              <a:t>- 1</a:t>
            </a:r>
          </a:p>
        </p:txBody>
      </p:sp>
      <p:sp>
        <p:nvSpPr>
          <p:cNvPr id="14347" name="Rectangle 10">
            <a:extLst>
              <a:ext uri="{FF2B5EF4-FFF2-40B4-BE49-F238E27FC236}">
                <a16:creationId xmlns:a16="http://schemas.microsoft.com/office/drawing/2014/main" id="{742CB6D7-7221-4571-8446-7EF3FE5FB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352800"/>
            <a:ext cx="1828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Leaf</a:t>
            </a:r>
          </a:p>
          <a:p>
            <a:pPr algn="ctr">
              <a:lnSpc>
                <a:spcPct val="50000"/>
              </a:lnSpc>
            </a:pPr>
            <a:r>
              <a:rPr lang="en-US" altLang="hu-HU" sz="2400">
                <a:latin typeface="Tahoma" panose="020B0604030504040204" pitchFamily="34" charset="0"/>
              </a:rPr>
              <a:t>(non-root)</a:t>
            </a:r>
          </a:p>
        </p:txBody>
      </p:sp>
      <p:sp>
        <p:nvSpPr>
          <p:cNvPr id="14348" name="Rectangle 11">
            <a:extLst>
              <a:ext uri="{FF2B5EF4-FFF2-40B4-BE49-F238E27FC236}">
                <a16:creationId xmlns:a16="http://schemas.microsoft.com/office/drawing/2014/main" id="{4471AD87-AD21-4EC0-B613-4CD5C38E0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352800"/>
            <a:ext cx="762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n+1</a:t>
            </a:r>
          </a:p>
        </p:txBody>
      </p:sp>
      <p:sp>
        <p:nvSpPr>
          <p:cNvPr id="14349" name="Rectangle 12">
            <a:extLst>
              <a:ext uri="{FF2B5EF4-FFF2-40B4-BE49-F238E27FC236}">
                <a16:creationId xmlns:a16="http://schemas.microsoft.com/office/drawing/2014/main" id="{85EC9248-961C-452A-B159-D40623785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352800"/>
            <a:ext cx="762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n</a:t>
            </a:r>
          </a:p>
        </p:txBody>
      </p:sp>
      <p:sp>
        <p:nvSpPr>
          <p:cNvPr id="14350" name="Rectangle 13">
            <a:extLst>
              <a:ext uri="{FF2B5EF4-FFF2-40B4-BE49-F238E27FC236}">
                <a16:creationId xmlns:a16="http://schemas.microsoft.com/office/drawing/2014/main" id="{45C4E740-03A4-4AF6-9C7F-1251B01F7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352800"/>
            <a:ext cx="990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 sz="3600">
              <a:latin typeface="Tahoma" panose="020B0604030504040204" pitchFamily="34" charset="0"/>
            </a:endParaRPr>
          </a:p>
        </p:txBody>
      </p:sp>
      <p:sp>
        <p:nvSpPr>
          <p:cNvPr id="14351" name="Rectangle 15">
            <a:extLst>
              <a:ext uri="{FF2B5EF4-FFF2-40B4-BE49-F238E27FC236}">
                <a16:creationId xmlns:a16="http://schemas.microsoft.com/office/drawing/2014/main" id="{1A5C1AD9-7131-4BE2-BB3B-75EE8DB47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886200"/>
            <a:ext cx="1828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Root</a:t>
            </a:r>
          </a:p>
        </p:txBody>
      </p:sp>
      <p:sp>
        <p:nvSpPr>
          <p:cNvPr id="14352" name="Rectangle 16">
            <a:extLst>
              <a:ext uri="{FF2B5EF4-FFF2-40B4-BE49-F238E27FC236}">
                <a16:creationId xmlns:a16="http://schemas.microsoft.com/office/drawing/2014/main" id="{E997E5FA-1A5C-4695-80E2-60E836A99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886200"/>
            <a:ext cx="762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n+1</a:t>
            </a:r>
          </a:p>
        </p:txBody>
      </p:sp>
      <p:sp>
        <p:nvSpPr>
          <p:cNvPr id="14353" name="Rectangle 17">
            <a:extLst>
              <a:ext uri="{FF2B5EF4-FFF2-40B4-BE49-F238E27FC236}">
                <a16:creationId xmlns:a16="http://schemas.microsoft.com/office/drawing/2014/main" id="{143B3B31-03F3-4CC6-9F75-D30F3E815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886200"/>
            <a:ext cx="762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n</a:t>
            </a:r>
          </a:p>
        </p:txBody>
      </p:sp>
      <p:sp>
        <p:nvSpPr>
          <p:cNvPr id="14354" name="Rectangle 18">
            <a:extLst>
              <a:ext uri="{FF2B5EF4-FFF2-40B4-BE49-F238E27FC236}">
                <a16:creationId xmlns:a16="http://schemas.microsoft.com/office/drawing/2014/main" id="{F7C848E9-34DC-4A06-B343-4955F7DCB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886200"/>
            <a:ext cx="15875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1</a:t>
            </a:r>
          </a:p>
        </p:txBody>
      </p:sp>
      <p:sp>
        <p:nvSpPr>
          <p:cNvPr id="14355" name="Rectangle 19">
            <a:extLst>
              <a:ext uri="{FF2B5EF4-FFF2-40B4-BE49-F238E27FC236}">
                <a16:creationId xmlns:a16="http://schemas.microsoft.com/office/drawing/2014/main" id="{8D6B3444-62B1-4FE0-92F4-282968E99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4700" y="3886200"/>
            <a:ext cx="1752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</a:rPr>
              <a:t>1</a:t>
            </a:r>
          </a:p>
        </p:txBody>
      </p:sp>
      <p:sp>
        <p:nvSpPr>
          <p:cNvPr id="14356" name="Text Box 22">
            <a:extLst>
              <a:ext uri="{FF2B5EF4-FFF2-40B4-BE49-F238E27FC236}">
                <a16:creationId xmlns:a16="http://schemas.microsoft.com/office/drawing/2014/main" id="{0698C0AA-7103-44F4-8941-2459D5870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003425"/>
            <a:ext cx="4043363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hu-HU" sz="2400">
                <a:latin typeface="Tahoma" panose="020B0604030504040204" pitchFamily="34" charset="0"/>
              </a:rPr>
              <a:t>Max   Max  Min             Min </a:t>
            </a:r>
          </a:p>
          <a:p>
            <a:pPr>
              <a:lnSpc>
                <a:spcPct val="70000"/>
              </a:lnSpc>
            </a:pPr>
            <a:r>
              <a:rPr lang="en-US" altLang="hu-HU" sz="2400">
                <a:latin typeface="Tahoma" panose="020B0604030504040204" pitchFamily="34" charset="0"/>
              </a:rPr>
              <a:t>ptrs   keys  ptrs</a:t>
            </a:r>
            <a:r>
              <a:rPr lang="en-US" altLang="hu-HU" sz="1400">
                <a:latin typeface="Tahoma" panose="020B0604030504040204" pitchFamily="34" charset="0"/>
                <a:sym typeface="Symbol" panose="05050102010706020507" pitchFamily="18" charset="2"/>
              </a:rPr>
              <a:t></a:t>
            </a:r>
            <a:r>
              <a:rPr lang="en-US" altLang="hu-HU" sz="2400">
                <a:latin typeface="Tahoma" panose="020B0604030504040204" pitchFamily="34" charset="0"/>
              </a:rPr>
              <a:t>data    keys</a:t>
            </a:r>
          </a:p>
        </p:txBody>
      </p:sp>
      <p:sp>
        <p:nvSpPr>
          <p:cNvPr id="14357" name="Line 25">
            <a:extLst>
              <a:ext uri="{FF2B5EF4-FFF2-40B4-BE49-F238E27FC236}">
                <a16:creationId xmlns:a16="http://schemas.microsoft.com/office/drawing/2014/main" id="{53D755F3-654C-43DE-BD6C-4F2A7CE779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2057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58" name="Line 26">
            <a:extLst>
              <a:ext uri="{FF2B5EF4-FFF2-40B4-BE49-F238E27FC236}">
                <a16:creationId xmlns:a16="http://schemas.microsoft.com/office/drawing/2014/main" id="{B8668DEC-4437-4B74-97D4-1802C23F06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057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59" name="Line 27">
            <a:extLst>
              <a:ext uri="{FF2B5EF4-FFF2-40B4-BE49-F238E27FC236}">
                <a16:creationId xmlns:a16="http://schemas.microsoft.com/office/drawing/2014/main" id="{D9B9F6BE-CDD3-4CBC-AB5D-A39F4D31BA7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057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60" name="Line 28">
            <a:extLst>
              <a:ext uri="{FF2B5EF4-FFF2-40B4-BE49-F238E27FC236}">
                <a16:creationId xmlns:a16="http://schemas.microsoft.com/office/drawing/2014/main" id="{E4C1658E-CCCA-4F0A-BDF4-A60F807928B6}"/>
              </a:ext>
            </a:extLst>
          </p:cNvPr>
          <p:cNvSpPr>
            <a:spLocks noChangeShapeType="1"/>
          </p:cNvSpPr>
          <p:nvPr/>
        </p:nvSpPr>
        <p:spPr bwMode="auto">
          <a:xfrm>
            <a:off x="5842000" y="206375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61" name="Line 29">
            <a:extLst>
              <a:ext uri="{FF2B5EF4-FFF2-40B4-BE49-F238E27FC236}">
                <a16:creationId xmlns:a16="http://schemas.microsoft.com/office/drawing/2014/main" id="{0713F30C-99AE-46C8-BABF-24C03475B5B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07300" y="20701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62" name="Line 30">
            <a:extLst>
              <a:ext uri="{FF2B5EF4-FFF2-40B4-BE49-F238E27FC236}">
                <a16:creationId xmlns:a16="http://schemas.microsoft.com/office/drawing/2014/main" id="{072366CD-333A-4DC5-8070-18BD020DD77A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2057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4363" name="Rectangle 31">
            <a:extLst>
              <a:ext uri="{FF2B5EF4-FFF2-40B4-BE49-F238E27FC236}">
                <a16:creationId xmlns:a16="http://schemas.microsoft.com/office/drawing/2014/main" id="{C762AE4A-5403-41EC-AB92-47657E4BE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352800"/>
            <a:ext cx="1574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400">
                <a:latin typeface="Tahoma" panose="020B0604030504040204" pitchFamily="34" charset="0"/>
                <a:sym typeface="Symbol" panose="05050102010706020507" pitchFamily="18" charset="2"/>
              </a:rPr>
              <a:t></a:t>
            </a:r>
            <a:r>
              <a:rPr lang="en-US" altLang="hu-HU" sz="2400">
                <a:latin typeface="Tahoma" panose="020B0604030504040204" pitchFamily="34" charset="0"/>
              </a:rPr>
              <a:t>(n+</a:t>
            </a:r>
            <a:r>
              <a:rPr lang="en-US" altLang="hu-HU" sz="2000">
                <a:latin typeface="Tahoma" panose="020B0604030504040204" pitchFamily="34" charset="0"/>
              </a:rPr>
              <a:t>1)</a:t>
            </a:r>
            <a:r>
              <a:rPr lang="en-US" altLang="hu-HU" sz="2400">
                <a:latin typeface="Tahoma" panose="020B0604030504040204" pitchFamily="34" charset="0"/>
              </a:rPr>
              <a:t>/</a:t>
            </a:r>
            <a:r>
              <a:rPr lang="en-US" altLang="hu-HU" sz="2000">
                <a:latin typeface="Tahoma" panose="020B0604030504040204" pitchFamily="34" charset="0"/>
              </a:rPr>
              <a:t>2</a:t>
            </a:r>
            <a:r>
              <a:rPr lang="en-US" altLang="hu-HU" sz="2400">
                <a:latin typeface="Tahoma" panose="020B0604030504040204" pitchFamily="34" charset="0"/>
                <a:sym typeface="Symbol" panose="05050102010706020507" pitchFamily="18" charset="2"/>
              </a:rPr>
              <a:t></a:t>
            </a:r>
          </a:p>
        </p:txBody>
      </p:sp>
      <p:sp>
        <p:nvSpPr>
          <p:cNvPr id="14364" name="Rectangle 32">
            <a:extLst>
              <a:ext uri="{FF2B5EF4-FFF2-40B4-BE49-F238E27FC236}">
                <a16:creationId xmlns:a16="http://schemas.microsoft.com/office/drawing/2014/main" id="{8C4C022E-7D1E-4AAF-89C1-5BF24FF29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5175" y="3352800"/>
            <a:ext cx="1762125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hu-HU" sz="2000">
                <a:latin typeface="Tahoma" panose="020B0604030504040204" pitchFamily="34" charset="0"/>
              </a:rPr>
              <a:t> </a:t>
            </a:r>
            <a:r>
              <a:rPr lang="en-US" altLang="hu-HU" sz="2400">
                <a:latin typeface="Tahoma" panose="020B0604030504040204" pitchFamily="34" charset="0"/>
                <a:sym typeface="Symbol" panose="05050102010706020507" pitchFamily="18" charset="2"/>
              </a:rPr>
              <a:t></a:t>
            </a:r>
            <a:r>
              <a:rPr lang="en-US" altLang="hu-HU" sz="2400">
                <a:latin typeface="Tahoma" panose="020B0604030504040204" pitchFamily="34" charset="0"/>
              </a:rPr>
              <a:t>(n+</a:t>
            </a:r>
            <a:r>
              <a:rPr lang="en-US" altLang="hu-HU" sz="2000">
                <a:latin typeface="Tahoma" panose="020B0604030504040204" pitchFamily="34" charset="0"/>
              </a:rPr>
              <a:t>1)</a:t>
            </a:r>
            <a:r>
              <a:rPr lang="en-US" altLang="hu-HU" sz="2400">
                <a:latin typeface="Tahoma" panose="020B0604030504040204" pitchFamily="34" charset="0"/>
              </a:rPr>
              <a:t>/</a:t>
            </a:r>
            <a:r>
              <a:rPr lang="en-US" altLang="hu-HU" sz="2000">
                <a:latin typeface="Tahoma" panose="020B0604030504040204" pitchFamily="34" charset="0"/>
              </a:rPr>
              <a:t>2</a:t>
            </a:r>
            <a:r>
              <a:rPr lang="en-US" altLang="hu-HU" sz="2400">
                <a:latin typeface="Tahoma" panose="020B0604030504040204" pitchFamily="34" charset="0"/>
                <a:sym typeface="Symbol" panose="05050102010706020507" pitchFamily="18" charset="2"/>
              </a:rPr>
              <a:t></a:t>
            </a:r>
            <a:endParaRPr lang="en-US" altLang="hu-HU" sz="200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9E067126-12D6-4DE3-8AA0-06BC8FF06053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47E390F4-602E-4B8A-B73E-B9EF2F565A06}" type="slidenum">
              <a:rPr lang="en-US" altLang="hu-HU" sz="1400">
                <a:latin typeface="Tahoma" panose="020B0604030504040204" pitchFamily="34" charset="0"/>
              </a:rPr>
              <a:pPr algn="r"/>
              <a:t>7</a:t>
            </a:fld>
            <a:endParaRPr lang="en-US" altLang="hu-HU" sz="1400">
              <a:latin typeface="Tahoma" panose="020B0604030504040204" pitchFamily="34" charset="0"/>
            </a:endParaRPr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CB2CE718-90CD-4E57-8CAC-DAF9D8F1587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l"/>
            <a:r>
              <a:rPr lang="en-US" altLang="hu-HU" sz="3600" u="sng"/>
              <a:t>Insert into B+tree</a:t>
            </a:r>
          </a:p>
        </p:txBody>
      </p:sp>
      <p:sp>
        <p:nvSpPr>
          <p:cNvPr id="15366" name="Rectangle 3">
            <a:extLst>
              <a:ext uri="{FF2B5EF4-FFF2-40B4-BE49-F238E27FC236}">
                <a16:creationId xmlns:a16="http://schemas.microsoft.com/office/drawing/2014/main" id="{B75D2ED7-3604-4E92-8270-C62B46F3B77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60400" y="1866900"/>
            <a:ext cx="7772400" cy="299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hu-HU"/>
              <a:t>(a) simple case</a:t>
            </a:r>
            <a:r>
              <a:rPr lang="hu-HU" altLang="hu-HU"/>
              <a:t> (insert 32)</a:t>
            </a:r>
            <a:endParaRPr lang="en-US" altLang="hu-HU"/>
          </a:p>
          <a:p>
            <a:pPr lvl="1"/>
            <a:r>
              <a:rPr lang="en-US" altLang="hu-HU" sz="2400"/>
              <a:t>space available in leaf</a:t>
            </a:r>
            <a:endParaRPr lang="en-US" altLang="hu-HU"/>
          </a:p>
          <a:p>
            <a:pPr>
              <a:buFontTx/>
              <a:buNone/>
            </a:pPr>
            <a:r>
              <a:rPr lang="en-US" altLang="hu-HU"/>
              <a:t>(b) leaf overflow</a:t>
            </a:r>
            <a:r>
              <a:rPr lang="hu-HU" altLang="hu-HU"/>
              <a:t> (insert 7)</a:t>
            </a:r>
            <a:endParaRPr lang="en-US" altLang="hu-HU"/>
          </a:p>
          <a:p>
            <a:pPr>
              <a:buFontTx/>
              <a:buNone/>
            </a:pPr>
            <a:r>
              <a:rPr lang="en-US" altLang="hu-HU"/>
              <a:t>(c) non-leaf overflow</a:t>
            </a:r>
            <a:r>
              <a:rPr lang="hu-HU" altLang="hu-HU"/>
              <a:t> (insert 160)</a:t>
            </a:r>
            <a:endParaRPr lang="en-US" altLang="hu-HU"/>
          </a:p>
          <a:p>
            <a:pPr>
              <a:buFontTx/>
              <a:buNone/>
            </a:pPr>
            <a:r>
              <a:rPr lang="en-US" altLang="hu-HU"/>
              <a:t>(d) new root</a:t>
            </a:r>
            <a:r>
              <a:rPr lang="hu-HU" altLang="hu-HU"/>
              <a:t> (insert 45)</a:t>
            </a:r>
            <a:endParaRPr lang="en-US" altLang="hu-HU"/>
          </a:p>
          <a:p>
            <a:pPr>
              <a:buFontTx/>
              <a:buNone/>
            </a:pPr>
            <a:r>
              <a:rPr lang="en-US" altLang="hu-HU"/>
              <a:t>	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E9E0C8D2-323F-4E74-A771-1144558A8EB2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A4B7DDF9-0CBB-4E74-9120-AB5A68591A08}" type="slidenum">
              <a:rPr lang="en-US" altLang="hu-HU" sz="1400">
                <a:latin typeface="Tahoma" panose="020B0604030504040204" pitchFamily="34" charset="0"/>
              </a:rPr>
              <a:pPr algn="r"/>
              <a:t>8</a:t>
            </a:fld>
            <a:endParaRPr lang="en-US" altLang="hu-HU" sz="1400">
              <a:latin typeface="Tahoma" panose="020B0604030504040204" pitchFamily="34" charset="0"/>
            </a:endParaRP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BFE0FA94-2C23-4894-A3F1-159AEDE9B8F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hu-HU"/>
              <a:t>(a) Simple case - </a:t>
            </a:r>
            <a:r>
              <a:rPr lang="en-US" altLang="hu-HU" sz="2400"/>
              <a:t>no example</a:t>
            </a:r>
          </a:p>
          <a:p>
            <a:pPr>
              <a:buFontTx/>
              <a:buNone/>
            </a:pPr>
            <a:r>
              <a:rPr lang="en-US" altLang="hu-HU"/>
              <a:t>(b) Coalesce with neighbor </a:t>
            </a:r>
            <a:r>
              <a:rPr lang="en-US" altLang="hu-HU" sz="2400"/>
              <a:t>(</a:t>
            </a:r>
            <a:r>
              <a:rPr lang="hu-HU" altLang="hu-HU" sz="2400"/>
              <a:t>delete 50</a:t>
            </a:r>
            <a:r>
              <a:rPr lang="en-US" altLang="hu-HU" sz="2400"/>
              <a:t>)</a:t>
            </a:r>
          </a:p>
          <a:p>
            <a:pPr>
              <a:buFontTx/>
              <a:buNone/>
            </a:pPr>
            <a:r>
              <a:rPr lang="en-US" altLang="hu-HU"/>
              <a:t>(c) Re-distribute keys</a:t>
            </a:r>
            <a:r>
              <a:rPr lang="hu-HU" altLang="hu-HU"/>
              <a:t> </a:t>
            </a:r>
            <a:r>
              <a:rPr lang="en-US" altLang="hu-HU" sz="2400"/>
              <a:t>(</a:t>
            </a:r>
            <a:r>
              <a:rPr lang="hu-HU" altLang="hu-HU" sz="2400"/>
              <a:t>delete 50</a:t>
            </a:r>
            <a:r>
              <a:rPr lang="en-US" altLang="hu-HU" sz="2400"/>
              <a:t>)</a:t>
            </a:r>
            <a:endParaRPr lang="en-US" altLang="hu-HU"/>
          </a:p>
          <a:p>
            <a:pPr>
              <a:buFontTx/>
              <a:buNone/>
            </a:pPr>
            <a:r>
              <a:rPr lang="en-US" altLang="hu-HU"/>
              <a:t>(d) Cases (b) or (c) at non-leaf</a:t>
            </a:r>
            <a:r>
              <a:rPr lang="hu-HU" altLang="hu-HU"/>
              <a:t> </a:t>
            </a:r>
            <a:r>
              <a:rPr lang="en-US" altLang="hu-HU" sz="2400"/>
              <a:t>(</a:t>
            </a:r>
            <a:r>
              <a:rPr lang="hu-HU" altLang="hu-HU" sz="2400"/>
              <a:t>delete 37</a:t>
            </a:r>
            <a:r>
              <a:rPr lang="en-US" altLang="hu-HU" sz="2400"/>
              <a:t>)</a:t>
            </a:r>
          </a:p>
        </p:txBody>
      </p:sp>
      <p:sp>
        <p:nvSpPr>
          <p:cNvPr id="16390" name="Rectangle 4">
            <a:extLst>
              <a:ext uri="{FF2B5EF4-FFF2-40B4-BE49-F238E27FC236}">
                <a16:creationId xmlns:a16="http://schemas.microsoft.com/office/drawing/2014/main" id="{822449ED-5D72-4C71-A30F-968F405C973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pPr algn="l"/>
            <a:r>
              <a:rPr lang="en-US" altLang="hu-HU" sz="3600" u="sng"/>
              <a:t>Deletion from B+tree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5">
            <a:extLst>
              <a:ext uri="{FF2B5EF4-FFF2-40B4-BE49-F238E27FC236}">
                <a16:creationId xmlns:a16="http://schemas.microsoft.com/office/drawing/2014/main" id="{F9AEF869-1012-4817-B513-4D0292A9EEA0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DA4F0FEF-D333-4DCF-A474-66630823A8F7}" type="slidenum">
              <a:rPr lang="en-US" altLang="hu-HU" sz="1400">
                <a:latin typeface="Tahoma" panose="020B0604030504040204" pitchFamily="34" charset="0"/>
              </a:rPr>
              <a:pPr algn="r"/>
              <a:t>9</a:t>
            </a:fld>
            <a:endParaRPr lang="en-US" altLang="hu-HU" sz="1400">
              <a:latin typeface="Tahoma" panose="020B0604030504040204" pitchFamily="34" charset="0"/>
            </a:endParaRPr>
          </a:p>
        </p:txBody>
      </p:sp>
      <p:sp>
        <p:nvSpPr>
          <p:cNvPr id="3077" name="Rectangle 2">
            <a:extLst>
              <a:ext uri="{FF2B5EF4-FFF2-40B4-BE49-F238E27FC236}">
                <a16:creationId xmlns:a16="http://schemas.microsoft.com/office/drawing/2014/main" id="{C4BB90D6-E144-438A-A8E4-CE9DC527306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l"/>
            <a:r>
              <a:rPr lang="en-US" altLang="hu-HU" sz="3600" u="sng"/>
              <a:t>B+tree deletions in practice</a:t>
            </a:r>
          </a:p>
        </p:txBody>
      </p:sp>
      <p:sp>
        <p:nvSpPr>
          <p:cNvPr id="3078" name="Rectangle 3">
            <a:extLst>
              <a:ext uri="{FF2B5EF4-FFF2-40B4-BE49-F238E27FC236}">
                <a16:creationId xmlns:a16="http://schemas.microsoft.com/office/drawing/2014/main" id="{6B72503C-A14F-47ED-9642-DE97907728D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1577975"/>
          </a:xfrm>
        </p:spPr>
        <p:txBody>
          <a:bodyPr/>
          <a:lstStyle/>
          <a:p>
            <a:pPr>
              <a:buFontTx/>
              <a:buChar char="–"/>
            </a:pPr>
            <a:r>
              <a:rPr lang="en-US" altLang="hu-HU"/>
              <a:t>Often, coalescing is </a:t>
            </a:r>
            <a:r>
              <a:rPr lang="en-US" altLang="hu-HU" u="sng"/>
              <a:t>not</a:t>
            </a:r>
            <a:r>
              <a:rPr lang="en-US" altLang="hu-HU"/>
              <a:t> implemented</a:t>
            </a:r>
          </a:p>
          <a:p>
            <a:pPr lvl="1"/>
            <a:r>
              <a:rPr lang="en-US" altLang="hu-HU" sz="2400"/>
              <a:t>Too hard and not worth it!</a:t>
            </a:r>
            <a:endParaRPr lang="en-US" altLang="hu-H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605</Words>
  <Application>Microsoft Office PowerPoint</Application>
  <PresentationFormat>Diavetítés a képernyőre (4:3 oldalarány)</PresentationFormat>
  <Paragraphs>192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9" baseType="lpstr">
      <vt:lpstr>Arial</vt:lpstr>
      <vt:lpstr>Tahoma</vt:lpstr>
      <vt:lpstr>Symbol</vt:lpstr>
      <vt:lpstr>Alapértelmezett terv</vt:lpstr>
      <vt:lpstr>PowerPoint-bemutató</vt:lpstr>
      <vt:lpstr>B+ tree in textbook’s notation   n=3</vt:lpstr>
      <vt:lpstr>PowerPoint-bemutató</vt:lpstr>
      <vt:lpstr>Don’t want nodes to be too empty</vt:lpstr>
      <vt:lpstr>B+tree rules  tree of order n</vt:lpstr>
      <vt:lpstr>PowerPoint-bemutató</vt:lpstr>
      <vt:lpstr>Insert into B+tree</vt:lpstr>
      <vt:lpstr>Deletion from B+tree</vt:lpstr>
      <vt:lpstr>B+tree deletions in practice</vt:lpstr>
      <vt:lpstr>Variation on B+tree: B-tree (no +)</vt:lpstr>
      <vt:lpstr>PowerPoint-bemutató</vt:lpstr>
      <vt:lpstr>B-tree example    n=2</vt:lpstr>
      <vt:lpstr>B-tree example    n=2</vt:lpstr>
      <vt:lpstr>Note on inserts</vt:lpstr>
      <vt:lpstr>Note on inserts</vt:lpstr>
    </vt:vector>
  </TitlesOfParts>
  <Company>ELTE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B+tree deletions in practice</dc:title>
  <dc:creator>Nikovits Tibor</dc:creator>
  <cp:lastModifiedBy>Tibor</cp:lastModifiedBy>
  <cp:revision>4</cp:revision>
  <dcterms:created xsi:type="dcterms:W3CDTF">2012-10-01T20:31:10Z</dcterms:created>
  <dcterms:modified xsi:type="dcterms:W3CDTF">2020-10-01T10:06:09Z</dcterms:modified>
</cp:coreProperties>
</file>