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97" r:id="rId2"/>
    <p:sldId id="298" r:id="rId3"/>
    <p:sldId id="299" r:id="rId4"/>
    <p:sldId id="300" r:id="rId5"/>
    <p:sldId id="301" r:id="rId6"/>
    <p:sldId id="302" r:id="rId7"/>
    <p:sldId id="303" r:id="rId8"/>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101" autoAdjust="0"/>
  </p:normalViewPr>
  <p:slideViewPr>
    <p:cSldViewPr>
      <p:cViewPr varScale="1">
        <p:scale>
          <a:sx n="90" d="100"/>
          <a:sy n="90" d="100"/>
        </p:scale>
        <p:origin x="140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5EF31FE-B070-4F3E-99D9-145570927AD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hu-HU"/>
          </a:p>
        </p:txBody>
      </p:sp>
      <p:sp>
        <p:nvSpPr>
          <p:cNvPr id="4099" name="Rectangle 3">
            <a:extLst>
              <a:ext uri="{FF2B5EF4-FFF2-40B4-BE49-F238E27FC236}">
                <a16:creationId xmlns:a16="http://schemas.microsoft.com/office/drawing/2014/main" id="{EF6EAC13-9C39-4133-89BF-1D04A50D0CA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hu-HU"/>
          </a:p>
        </p:txBody>
      </p:sp>
      <p:sp>
        <p:nvSpPr>
          <p:cNvPr id="14340" name="Rectangle 4">
            <a:extLst>
              <a:ext uri="{FF2B5EF4-FFF2-40B4-BE49-F238E27FC236}">
                <a16:creationId xmlns:a16="http://schemas.microsoft.com/office/drawing/2014/main" id="{DF19417D-CDD1-4C33-AB74-62DA5B2EC9B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37C0692C-8B19-4CEA-AF4D-F06CC313705E}"/>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4102" name="Rectangle 6">
            <a:extLst>
              <a:ext uri="{FF2B5EF4-FFF2-40B4-BE49-F238E27FC236}">
                <a16:creationId xmlns:a16="http://schemas.microsoft.com/office/drawing/2014/main" id="{55EF29E1-AA36-4BD2-A274-FABF5E0A6DE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hu-HU"/>
          </a:p>
        </p:txBody>
      </p:sp>
      <p:sp>
        <p:nvSpPr>
          <p:cNvPr id="4103" name="Rectangle 7">
            <a:extLst>
              <a:ext uri="{FF2B5EF4-FFF2-40B4-BE49-F238E27FC236}">
                <a16:creationId xmlns:a16="http://schemas.microsoft.com/office/drawing/2014/main" id="{6985E5C2-E76B-4C71-B0E0-722D9BE2C7EF}"/>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4A1BD8B-E655-4B56-BE40-C0BC65F6C8C3}" type="slidenum">
              <a:rPr lang="hu-HU" altLang="hu-HU"/>
              <a:pPr/>
              <a:t>‹#›</a:t>
            </a:fld>
            <a:endParaRPr lang="hu-HU" alt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9DBF130B-7D9F-4AFC-8E3D-4F7CEFD0D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77522C-F950-4AFF-8A89-46BF10D63913}" type="slidenum">
              <a:rPr lang="hu-HU" altLang="hu-HU"/>
              <a:pPr>
                <a:spcBef>
                  <a:spcPct val="0"/>
                </a:spcBef>
              </a:pPr>
              <a:t>1</a:t>
            </a:fld>
            <a:endParaRPr lang="hu-HU" altLang="hu-HU"/>
          </a:p>
        </p:txBody>
      </p:sp>
      <p:sp>
        <p:nvSpPr>
          <p:cNvPr id="20483" name="Rectangle 2">
            <a:extLst>
              <a:ext uri="{FF2B5EF4-FFF2-40B4-BE49-F238E27FC236}">
                <a16:creationId xmlns:a16="http://schemas.microsoft.com/office/drawing/2014/main" id="{D1E002B8-DBF9-4866-AB09-AD868F648AD0}"/>
              </a:ext>
            </a:extLst>
          </p:cNvPr>
          <p:cNvSpPr>
            <a:spLocks noGrp="1" noRot="1" noChangeAspect="1" noChangeArrowheads="1" noTextEdit="1"/>
          </p:cNvSpPr>
          <p:nvPr>
            <p:ph type="sldImg"/>
          </p:nvPr>
        </p:nvSpPr>
        <p:spPr>
          <a:xfrm>
            <a:off x="457200" y="457200"/>
            <a:ext cx="5943600" cy="4457700"/>
          </a:xfrm>
          <a:ln/>
        </p:spPr>
      </p:sp>
      <p:sp>
        <p:nvSpPr>
          <p:cNvPr id="20484" name="Rectangle 3">
            <a:extLst>
              <a:ext uri="{FF2B5EF4-FFF2-40B4-BE49-F238E27FC236}">
                <a16:creationId xmlns:a16="http://schemas.microsoft.com/office/drawing/2014/main" id="{16EF6814-5CA2-4CE3-9772-24A69F73931C}"/>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dirty="0"/>
              <a:t>Table Types</a:t>
            </a:r>
          </a:p>
          <a:p>
            <a:pPr marL="114300" lvl="1" defTabSz="457200" eaLnBrk="1" hangingPunct="1"/>
            <a:r>
              <a:rPr lang="en-US" altLang="hu-HU" dirty="0"/>
              <a:t>Ordinary “heap-organized” tables are introduced in the </a:t>
            </a:r>
            <a:r>
              <a:rPr lang="en-US" altLang="hu-HU" i="1" dirty="0"/>
              <a:t>Oracle Database 1</a:t>
            </a:r>
            <a:r>
              <a:rPr lang="hu-HU" altLang="hu-HU" i="1" dirty="0"/>
              <a:t>1</a:t>
            </a:r>
            <a:r>
              <a:rPr lang="en-US" altLang="hu-HU" i="1" dirty="0"/>
              <a:t>g: Administration Workshop I</a:t>
            </a:r>
            <a:r>
              <a:rPr lang="en-US" altLang="hu-HU" dirty="0"/>
              <a:t> course.</a:t>
            </a:r>
          </a:p>
          <a:p>
            <a:pPr marL="114300" lvl="1" defTabSz="457200" eaLnBrk="1" hangingPunct="1"/>
            <a:r>
              <a:rPr lang="en-US" altLang="hu-HU" dirty="0"/>
              <a:t>Partitions are pieces of a table or an index, created to facilitate management of a very large database (VLDB), which could contain several terabytes of data.</a:t>
            </a:r>
          </a:p>
          <a:p>
            <a:pPr marL="114300" lvl="1" defTabSz="457200" eaLnBrk="1" hangingPunct="1"/>
            <a:r>
              <a:rPr lang="en-US" altLang="hu-HU" dirty="0"/>
              <a:t>Unlike a heap-organized table whose data is stored as an unordered collection (heap), data for an index-organized table (IOT) is stored in a B-tree index structure in a primary key–sorted manner.</a:t>
            </a:r>
          </a:p>
          <a:p>
            <a:pPr marL="114300" lvl="1" defTabSz="457200" eaLnBrk="1" hangingPunct="1"/>
            <a:r>
              <a:rPr lang="en-US" altLang="hu-HU" dirty="0"/>
              <a:t>A cluster is a group of tables that share the same data blocks because they share common columns and are often used together.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619213D8-2F56-4351-A373-03D2119B6A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09616B-57C3-448F-A0D3-E2DEF72073ED}" type="slidenum">
              <a:rPr lang="hu-HU" altLang="hu-HU"/>
              <a:pPr>
                <a:spcBef>
                  <a:spcPct val="0"/>
                </a:spcBef>
              </a:pPr>
              <a:t>2</a:t>
            </a:fld>
            <a:endParaRPr lang="hu-HU" altLang="hu-HU"/>
          </a:p>
        </p:txBody>
      </p:sp>
      <p:sp>
        <p:nvSpPr>
          <p:cNvPr id="21507" name="Rectangle 2">
            <a:extLst>
              <a:ext uri="{FF2B5EF4-FFF2-40B4-BE49-F238E27FC236}">
                <a16:creationId xmlns:a16="http://schemas.microsoft.com/office/drawing/2014/main" id="{E00F3A57-FAA5-4A5C-8555-937C456ADDD7}"/>
              </a:ext>
            </a:extLst>
          </p:cNvPr>
          <p:cNvSpPr>
            <a:spLocks noGrp="1" noRot="1" noChangeAspect="1" noChangeArrowheads="1" noTextEdit="1"/>
          </p:cNvSpPr>
          <p:nvPr>
            <p:ph type="sldImg"/>
          </p:nvPr>
        </p:nvSpPr>
        <p:spPr>
          <a:xfrm>
            <a:off x="457200" y="457200"/>
            <a:ext cx="5943600" cy="4457700"/>
          </a:xfrm>
          <a:ln/>
        </p:spPr>
      </p:sp>
      <p:sp>
        <p:nvSpPr>
          <p:cNvPr id="21508" name="Rectangle 3">
            <a:extLst>
              <a:ext uri="{FF2B5EF4-FFF2-40B4-BE49-F238E27FC236}">
                <a16:creationId xmlns:a16="http://schemas.microsoft.com/office/drawing/2014/main" id="{1894C76A-C2BA-4817-BEA7-6B3CF48C3BD6}"/>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What Is a Partition and Why Use It?</a:t>
            </a:r>
          </a:p>
          <a:p>
            <a:pPr marL="114300" lvl="1" defTabSz="457200" eaLnBrk="1" hangingPunct="1"/>
            <a:r>
              <a:rPr lang="en-US" altLang="hu-HU"/>
              <a:t>A partition is a piece of a “very large” table or index, stored in its own segment, so that it can be managed individually. An example of a “very large” table is a data warehouse table of several hundred gigabytes of data. Partitions can be further broken down into subpartitions for finer levels of manageability and improved performance.</a:t>
            </a:r>
          </a:p>
          <a:p>
            <a:pPr marL="114300" lvl="1" defTabSz="457200" eaLnBrk="1" hangingPunct="1"/>
            <a:r>
              <a:rPr lang="en-US" altLang="hu-HU"/>
              <a:t>Partitioning can also bring better performance because many queries can ignore partitions that, according to the </a:t>
            </a:r>
            <a:r>
              <a:rPr lang="en-US" altLang="hu-HU">
                <a:latin typeface="Courier New" panose="02070309020205020404" pitchFamily="49" charset="0"/>
              </a:rPr>
              <a:t>WHERE</a:t>
            </a:r>
            <a:r>
              <a:rPr lang="en-US" altLang="hu-HU"/>
              <a:t> clause, do not have the requested rows, thereby reducing the amount of data to be scanned to produce a result set. </a:t>
            </a:r>
          </a:p>
          <a:p>
            <a:pPr marL="114300" lvl="1" defTabSz="457200" eaLnBrk="1" hangingPunct="1"/>
            <a:r>
              <a:rPr lang="en-US" altLang="hu-HU"/>
              <a:t>Operations on partitioned tables and indexes can be performed in parallel by assigning different parallel execution servers to different partitions of the table or index.</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E19F8E6A-7A44-4E4A-B8C3-14B1286966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CCB989-AAD8-418E-BDBD-FABD12B8C6A0}" type="slidenum">
              <a:rPr lang="hu-HU" altLang="hu-HU"/>
              <a:pPr>
                <a:spcBef>
                  <a:spcPct val="0"/>
                </a:spcBef>
              </a:pPr>
              <a:t>3</a:t>
            </a:fld>
            <a:endParaRPr lang="hu-HU" altLang="hu-HU"/>
          </a:p>
        </p:txBody>
      </p:sp>
      <p:sp>
        <p:nvSpPr>
          <p:cNvPr id="22531" name="Rectangle 2">
            <a:extLst>
              <a:ext uri="{FF2B5EF4-FFF2-40B4-BE49-F238E27FC236}">
                <a16:creationId xmlns:a16="http://schemas.microsoft.com/office/drawing/2014/main" id="{2F458F56-270B-481E-AEE3-39EC8872688B}"/>
              </a:ext>
            </a:extLst>
          </p:cNvPr>
          <p:cNvSpPr>
            <a:spLocks noGrp="1" noRot="1" noChangeAspect="1" noChangeArrowheads="1" noTextEdit="1"/>
          </p:cNvSpPr>
          <p:nvPr>
            <p:ph type="sldImg"/>
          </p:nvPr>
        </p:nvSpPr>
        <p:spPr>
          <a:xfrm>
            <a:off x="457200" y="457200"/>
            <a:ext cx="5943600" cy="4457700"/>
          </a:xfrm>
          <a:ln/>
        </p:spPr>
      </p:sp>
      <p:sp>
        <p:nvSpPr>
          <p:cNvPr id="22532" name="Rectangle 3">
            <a:extLst>
              <a:ext uri="{FF2B5EF4-FFF2-40B4-BE49-F238E27FC236}">
                <a16:creationId xmlns:a16="http://schemas.microsoft.com/office/drawing/2014/main" id="{49A0802E-908F-4DC3-9D52-D382C43D59BC}"/>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Index-Organized Tables</a:t>
            </a:r>
          </a:p>
          <a:p>
            <a:pPr marL="114300" lvl="1" defTabSz="457200" eaLnBrk="1" hangingPunct="1"/>
            <a:r>
              <a:rPr lang="en-US" altLang="hu-HU"/>
              <a:t>Unlike an ordinary (heap-organized) table whose data is stored as an unordered collection (heap), data for an index-organized table (IOT) is stored in a B-tree index structure in a primary key</a:t>
            </a:r>
            <a:r>
              <a:rPr lang="en-US" altLang="hu-HU">
                <a:cs typeface="Times New Roman" panose="02020603050405020304" pitchFamily="18" charset="0"/>
              </a:rPr>
              <a:t>–</a:t>
            </a:r>
            <a:r>
              <a:rPr lang="en-US" altLang="hu-HU"/>
              <a:t>sorted manner. Besides storing the primary key column values, each index entry in the IOT B-tree stores the non-key column values as well.</a:t>
            </a:r>
          </a:p>
          <a:p>
            <a:pPr marL="114300" lvl="1" defTabSz="457200" eaLnBrk="1" hangingPunct="1"/>
            <a:r>
              <a:rPr lang="en-US" altLang="hu-HU"/>
              <a:t>Index-organized tables have full table functionality. They support features such as constraints, triggers, LOB and object columns, partitioning, parallel operations, online reorganization, and replication. You can even create indexes on an index-organized table.</a:t>
            </a:r>
          </a:p>
          <a:p>
            <a:pPr marL="114300" lvl="1" defTabSz="457200" eaLnBrk="1" hangingPunct="1"/>
            <a:r>
              <a:rPr lang="en-US" altLang="hu-HU"/>
              <a:t>Index-organized tables are ideal for OLTP applications, which require fast primary key access and high availability. Queries and DML on an orders table used in online order processing are predominantly primary-key based, and a heavy volume of DML causes fragmentation that results in a frequent need to reorganize. Because an index-organized table can be reorganized online and without invalidating its secondary indexes, the window of unavailability is greatly reduced or eliminated. </a:t>
            </a:r>
          </a:p>
          <a:p>
            <a:pPr marL="114300" lvl="1" defTabSz="457200" eaLnBrk="1" hangingPunct="1"/>
            <a:r>
              <a:rPr lang="en-US" altLang="hu-HU"/>
              <a:t>An index-organized table is an alternative to:</a:t>
            </a:r>
          </a:p>
          <a:p>
            <a:pPr marL="457200" lvl="2" indent="-228600" defTabSz="457200" eaLnBrk="1" hangingPunct="1"/>
            <a:r>
              <a:rPr lang="en-US" altLang="hu-HU"/>
              <a:t>A table indexed on the primary key by using the </a:t>
            </a:r>
            <a:r>
              <a:rPr lang="en-US" altLang="hu-HU">
                <a:latin typeface="Courier New" panose="02070309020205020404" pitchFamily="49" charset="0"/>
              </a:rPr>
              <a:t>CREATE</a:t>
            </a:r>
            <a:r>
              <a:rPr lang="en-US" altLang="hu-HU"/>
              <a:t> </a:t>
            </a:r>
            <a:r>
              <a:rPr lang="en-US" altLang="hu-HU">
                <a:latin typeface="Courier New" panose="02070309020205020404" pitchFamily="49" charset="0"/>
              </a:rPr>
              <a:t>INDEX</a:t>
            </a:r>
            <a:r>
              <a:rPr lang="en-US" altLang="hu-HU"/>
              <a:t> statement</a:t>
            </a:r>
          </a:p>
          <a:p>
            <a:pPr marL="457200" lvl="2" indent="-228600" defTabSz="457200" eaLnBrk="1" hangingPunct="1"/>
            <a:r>
              <a:rPr lang="en-US" altLang="hu-HU"/>
              <a:t>A cluster table stored in an indexed cluster, which has been created using the </a:t>
            </a:r>
            <a:r>
              <a:rPr lang="en-US" altLang="hu-HU">
                <a:latin typeface="Courier New" panose="02070309020205020404" pitchFamily="49" charset="0"/>
              </a:rPr>
              <a:t>CREATE</a:t>
            </a:r>
            <a:r>
              <a:rPr lang="en-US" altLang="hu-HU"/>
              <a:t> </a:t>
            </a:r>
            <a:r>
              <a:rPr lang="en-US" altLang="hu-HU">
                <a:latin typeface="Courier New" panose="02070309020205020404" pitchFamily="49" charset="0"/>
              </a:rPr>
              <a:t>CLUSTER</a:t>
            </a:r>
            <a:r>
              <a:rPr lang="en-US" altLang="hu-HU"/>
              <a:t> statement that maps the primary key for the table to the cluster key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0116BB8A-A5EE-4D06-B600-F20EA42E00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0C81B2-818B-4F6E-AFAB-F7E540353A18}" type="slidenum">
              <a:rPr lang="hu-HU" altLang="hu-HU"/>
              <a:pPr>
                <a:spcBef>
                  <a:spcPct val="0"/>
                </a:spcBef>
              </a:pPr>
              <a:t>4</a:t>
            </a:fld>
            <a:endParaRPr lang="hu-HU" altLang="hu-HU"/>
          </a:p>
        </p:txBody>
      </p:sp>
      <p:sp>
        <p:nvSpPr>
          <p:cNvPr id="23555" name="Rectangle 2">
            <a:extLst>
              <a:ext uri="{FF2B5EF4-FFF2-40B4-BE49-F238E27FC236}">
                <a16:creationId xmlns:a16="http://schemas.microsoft.com/office/drawing/2014/main" id="{4A605E55-CAC4-47D7-A772-398698C74369}"/>
              </a:ext>
            </a:extLst>
          </p:cNvPr>
          <p:cNvSpPr>
            <a:spLocks noGrp="1" noRot="1" noChangeAspect="1" noChangeArrowheads="1" noTextEdit="1"/>
          </p:cNvSpPr>
          <p:nvPr>
            <p:ph type="sldImg"/>
          </p:nvPr>
        </p:nvSpPr>
        <p:spPr>
          <a:xfrm>
            <a:off x="457200" y="457200"/>
            <a:ext cx="5943600" cy="4457700"/>
          </a:xfrm>
          <a:ln/>
        </p:spPr>
      </p:sp>
      <p:sp>
        <p:nvSpPr>
          <p:cNvPr id="23556" name="Rectangle 3">
            <a:extLst>
              <a:ext uri="{FF2B5EF4-FFF2-40B4-BE49-F238E27FC236}">
                <a16:creationId xmlns:a16="http://schemas.microsoft.com/office/drawing/2014/main" id="{9441070C-F5B7-4723-B558-19F61A39FB97}"/>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Index-Organized Tables and Heap Tables</a:t>
            </a:r>
          </a:p>
          <a:p>
            <a:pPr marL="114300" lvl="1" defTabSz="457200" eaLnBrk="1" hangingPunct="1"/>
            <a:r>
              <a:rPr lang="en-US" altLang="hu-HU"/>
              <a:t>Index-organized tables do not have regular (physical) row IDs, but use </a:t>
            </a:r>
            <a:r>
              <a:rPr lang="en-US" altLang="hu-HU" i="1"/>
              <a:t>logical row IDs</a:t>
            </a:r>
            <a:r>
              <a:rPr lang="en-US" altLang="hu-HU"/>
              <a:t> instead. Logical row IDs give the fastest possible access to rows in IOTs by using two methods:</a:t>
            </a:r>
          </a:p>
          <a:p>
            <a:pPr marL="457200" lvl="2" indent="-228600" defTabSz="457200" eaLnBrk="1" hangingPunct="1"/>
            <a:r>
              <a:rPr lang="en-US" altLang="hu-HU"/>
              <a:t>A </a:t>
            </a:r>
            <a:r>
              <a:rPr lang="en-US" altLang="hu-HU" i="1"/>
              <a:t>physical guess</a:t>
            </a:r>
            <a:r>
              <a:rPr lang="en-US" altLang="hu-HU"/>
              <a:t> whose access time is equal to that of physical row IDs</a:t>
            </a:r>
          </a:p>
          <a:p>
            <a:pPr marL="457200" lvl="2" indent="-228600" defTabSz="457200" eaLnBrk="1" hangingPunct="1"/>
            <a:r>
              <a:rPr lang="en-US" altLang="hu-HU"/>
              <a:t>Access without the guess (or after an incorrect guess); this performs a primary key access of the IOT</a:t>
            </a:r>
          </a:p>
          <a:p>
            <a:pPr marL="114300" lvl="1" defTabSz="457200" eaLnBrk="1" hangingPunct="1"/>
            <a:r>
              <a:rPr lang="en-US" altLang="hu-HU"/>
              <a:t>The guess is based on knowledge of the file and block that a row resides in. The latter information is accurate when the index is created, but changes if the leaf block splits. If the guess is wrong and the row no longer resides in the specified block, then the remaining portion of the logical row ID entry, the primary key, is used to get the row.</a:t>
            </a:r>
          </a:p>
          <a:p>
            <a:pPr marL="114300" lvl="1" defTabSz="457200" eaLnBrk="1" hangingPunct="1"/>
            <a:r>
              <a:rPr lang="en-US" altLang="hu-HU"/>
              <a:t>The Oracle database constructs secondary indexes on index-organized tables by using logical row IDs that are based on the table’s primary key. Because rows in index-organized tables do not have permanent physical addresses, the physical guesses can become stale when rows are moved to new blocks.</a:t>
            </a:r>
          </a:p>
          <a:p>
            <a:pPr marL="114300" lvl="1" defTabSz="457200" eaLnBrk="1" hangingPunct="1"/>
            <a:r>
              <a:rPr lang="en-US" altLang="hu-HU"/>
              <a:t>To obtain fresh guesses, you can rebuild the secondary index. Note that rebuilding a secondary index on an index-organized table involves reading the base table, unlike rebuilding an index on an ordinary table.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F61DF6B-99BC-4F59-8E27-F1B4ECA39D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842602-169D-47BB-92C0-C02FA348D32D}" type="slidenum">
              <a:rPr lang="hu-HU" altLang="hu-HU"/>
              <a:pPr>
                <a:spcBef>
                  <a:spcPct val="0"/>
                </a:spcBef>
              </a:pPr>
              <a:t>5</a:t>
            </a:fld>
            <a:endParaRPr lang="hu-HU" altLang="hu-HU"/>
          </a:p>
        </p:txBody>
      </p:sp>
      <p:sp>
        <p:nvSpPr>
          <p:cNvPr id="24579" name="Rectangle 2">
            <a:extLst>
              <a:ext uri="{FF2B5EF4-FFF2-40B4-BE49-F238E27FC236}">
                <a16:creationId xmlns:a16="http://schemas.microsoft.com/office/drawing/2014/main" id="{E5E37293-FE09-46BA-B97A-FD9A24EA594E}"/>
              </a:ext>
            </a:extLst>
          </p:cNvPr>
          <p:cNvSpPr>
            <a:spLocks noGrp="1" noRot="1" noChangeAspect="1" noChangeArrowheads="1" noTextEdit="1"/>
          </p:cNvSpPr>
          <p:nvPr>
            <p:ph type="sldImg"/>
          </p:nvPr>
        </p:nvSpPr>
        <p:spPr>
          <a:xfrm>
            <a:off x="457200" y="457200"/>
            <a:ext cx="5943600" cy="4457700"/>
          </a:xfrm>
          <a:ln/>
        </p:spPr>
      </p:sp>
      <p:sp>
        <p:nvSpPr>
          <p:cNvPr id="24580" name="Rectangle 3">
            <a:extLst>
              <a:ext uri="{FF2B5EF4-FFF2-40B4-BE49-F238E27FC236}">
                <a16:creationId xmlns:a16="http://schemas.microsoft.com/office/drawing/2014/main" id="{BCA7823C-1B5D-4295-8E09-400D69B59325}"/>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Definition of Clusters</a:t>
            </a:r>
          </a:p>
          <a:p>
            <a:pPr marL="114300" lvl="1" defTabSz="457200" eaLnBrk="1" hangingPunct="1"/>
            <a:r>
              <a:rPr lang="en-US" altLang="hu-HU"/>
              <a:t>A cluster is a group of one or more tables that share the same data blocks because they share common columns and are often used together in join queries. Storing tables in clusters offers the DBA a method to denormalize data. If you implement clustered tables in your database, you do not need to change any application code that accesses the tables. Clusters are transparent to the end user and programmer. </a:t>
            </a:r>
          </a:p>
          <a:p>
            <a:pPr marL="114300" lvl="1" defTabSz="457200" eaLnBrk="1" hangingPunct="1"/>
            <a:r>
              <a:rPr lang="en-US" altLang="hu-HU" b="1"/>
              <a:t>Performance Benefits of Clusters</a:t>
            </a:r>
          </a:p>
          <a:p>
            <a:pPr marL="457200" lvl="2" indent="-228600" defTabSz="457200" eaLnBrk="1" hangingPunct="1"/>
            <a:r>
              <a:rPr lang="en-US" altLang="hu-HU"/>
              <a:t>Disk I/O is reduced and access time improved for joins of clustered tables.</a:t>
            </a:r>
          </a:p>
          <a:p>
            <a:pPr marL="457200" lvl="2" indent="-228600" defTabSz="457200" eaLnBrk="1" hangingPunct="1"/>
            <a:r>
              <a:rPr lang="en-US" altLang="hu-HU"/>
              <a:t>Each cluster key value is stored only once for all the rows of the same key value; therefore, it uses less storage space.</a:t>
            </a:r>
          </a:p>
          <a:p>
            <a:pPr marL="114300" lvl="1" defTabSz="457200" eaLnBrk="1" hangingPunct="1"/>
            <a:r>
              <a:rPr lang="en-US" altLang="hu-HU" b="1"/>
              <a:t>Performance Consideration</a:t>
            </a:r>
          </a:p>
          <a:p>
            <a:pPr marL="114300" lvl="1" defTabSz="457200" eaLnBrk="1" hangingPunct="1"/>
            <a:r>
              <a:rPr lang="en-US" altLang="hu-HU"/>
              <a:t>Full table scans are generally slower on clustered tables than on nonclustered tables.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D4628631-1FA6-4D36-9CC7-B1FA7FA1C4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35ACFE-5DE6-43F0-AECF-50A4CAD326FA}" type="slidenum">
              <a:rPr lang="hu-HU" altLang="hu-HU"/>
              <a:pPr>
                <a:spcBef>
                  <a:spcPct val="0"/>
                </a:spcBef>
              </a:pPr>
              <a:t>6</a:t>
            </a:fld>
            <a:endParaRPr lang="hu-HU" altLang="hu-HU"/>
          </a:p>
        </p:txBody>
      </p:sp>
      <p:sp>
        <p:nvSpPr>
          <p:cNvPr id="25603" name="Rectangle 2">
            <a:extLst>
              <a:ext uri="{FF2B5EF4-FFF2-40B4-BE49-F238E27FC236}">
                <a16:creationId xmlns:a16="http://schemas.microsoft.com/office/drawing/2014/main" id="{C3F87BE0-20CE-4D72-9B13-EEDA0F996423}"/>
              </a:ext>
            </a:extLst>
          </p:cNvPr>
          <p:cNvSpPr>
            <a:spLocks noGrp="1" noRot="1" noChangeAspect="1" noChangeArrowheads="1" noTextEdit="1"/>
          </p:cNvSpPr>
          <p:nvPr>
            <p:ph type="sldImg"/>
          </p:nvPr>
        </p:nvSpPr>
        <p:spPr>
          <a:xfrm>
            <a:off x="452438" y="166688"/>
            <a:ext cx="5942012" cy="4456112"/>
          </a:xfrm>
          <a:ln w="12700" cap="flat">
            <a:solidFill>
              <a:schemeClr val="tx1"/>
            </a:solidFill>
          </a:ln>
        </p:spPr>
      </p:sp>
      <p:sp>
        <p:nvSpPr>
          <p:cNvPr id="25604" name="Rectangle 3">
            <a:extLst>
              <a:ext uri="{FF2B5EF4-FFF2-40B4-BE49-F238E27FC236}">
                <a16:creationId xmlns:a16="http://schemas.microsoft.com/office/drawing/2014/main" id="{DA158474-84B0-44C1-AF49-2E2F4A5D1FAB}"/>
              </a:ext>
            </a:extLst>
          </p:cNvPr>
          <p:cNvSpPr>
            <a:spLocks noGrp="1" noChangeArrowheads="1"/>
          </p:cNvSpPr>
          <p:nvPr>
            <p:ph type="body" idx="1"/>
          </p:nvPr>
        </p:nvSpPr>
        <p:spPr>
          <a:xfrm>
            <a:off x="457200" y="4770438"/>
            <a:ext cx="5341938" cy="3802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6" tIns="44601" rIns="90796" bIns="44601"/>
          <a:lstStyle/>
          <a:p>
            <a:pPr defTabSz="879475" eaLnBrk="1" hangingPunct="1"/>
            <a:endParaRPr lang="hu-HU" alt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Rectangle 4">
            <a:extLst>
              <a:ext uri="{FF2B5EF4-FFF2-40B4-BE49-F238E27FC236}">
                <a16:creationId xmlns:a16="http://schemas.microsoft.com/office/drawing/2014/main" id="{ABD8666B-DB6E-409D-B83F-1D612FFC5049}"/>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3BF61516-5E18-4213-B108-F96C670AD350}"/>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9C36BF34-241F-49F5-B1F5-CF53B7BD79D0}"/>
              </a:ext>
            </a:extLst>
          </p:cNvPr>
          <p:cNvSpPr>
            <a:spLocks noGrp="1" noChangeArrowheads="1"/>
          </p:cNvSpPr>
          <p:nvPr>
            <p:ph type="sldNum" sz="quarter" idx="12"/>
          </p:nvPr>
        </p:nvSpPr>
        <p:spPr>
          <a:ln/>
        </p:spPr>
        <p:txBody>
          <a:bodyPr/>
          <a:lstStyle>
            <a:lvl1pPr>
              <a:defRPr/>
            </a:lvl1pPr>
          </a:lstStyle>
          <a:p>
            <a:fld id="{12D27C59-12FE-4AD7-9FF6-B642C0F4730F}" type="slidenum">
              <a:rPr lang="hu-HU" altLang="hu-HU"/>
              <a:pPr/>
              <a:t>‹#›</a:t>
            </a:fld>
            <a:endParaRPr lang="hu-HU" altLang="hu-HU"/>
          </a:p>
        </p:txBody>
      </p:sp>
    </p:spTree>
    <p:extLst>
      <p:ext uri="{BB962C8B-B14F-4D97-AF65-F5344CB8AC3E}">
        <p14:creationId xmlns:p14="http://schemas.microsoft.com/office/powerpoint/2010/main" val="657814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a:extLst>
              <a:ext uri="{FF2B5EF4-FFF2-40B4-BE49-F238E27FC236}">
                <a16:creationId xmlns:a16="http://schemas.microsoft.com/office/drawing/2014/main" id="{B0EE9C31-52E9-4327-8EA8-172852007238}"/>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9A030C55-09F7-4EBD-AF70-346B8D07478E}"/>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8CB5669A-F94F-496D-BF3E-4176BE0FC567}"/>
              </a:ext>
            </a:extLst>
          </p:cNvPr>
          <p:cNvSpPr>
            <a:spLocks noGrp="1" noChangeArrowheads="1"/>
          </p:cNvSpPr>
          <p:nvPr>
            <p:ph type="sldNum" sz="quarter" idx="12"/>
          </p:nvPr>
        </p:nvSpPr>
        <p:spPr>
          <a:ln/>
        </p:spPr>
        <p:txBody>
          <a:bodyPr/>
          <a:lstStyle>
            <a:lvl1pPr>
              <a:defRPr/>
            </a:lvl1pPr>
          </a:lstStyle>
          <a:p>
            <a:fld id="{8637D54D-4218-4CB3-BAA2-5B933260154C}" type="slidenum">
              <a:rPr lang="hu-HU" altLang="hu-HU"/>
              <a:pPr/>
              <a:t>‹#›</a:t>
            </a:fld>
            <a:endParaRPr lang="hu-HU" altLang="hu-HU"/>
          </a:p>
        </p:txBody>
      </p:sp>
    </p:spTree>
    <p:extLst>
      <p:ext uri="{BB962C8B-B14F-4D97-AF65-F5344CB8AC3E}">
        <p14:creationId xmlns:p14="http://schemas.microsoft.com/office/powerpoint/2010/main" val="6591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a:extLst>
              <a:ext uri="{FF2B5EF4-FFF2-40B4-BE49-F238E27FC236}">
                <a16:creationId xmlns:a16="http://schemas.microsoft.com/office/drawing/2014/main" id="{E471B38B-A367-40EA-BE27-7611B5BF6DB5}"/>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544328DC-BC0D-4F15-81EF-65FFF3501C0F}"/>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0F3DF425-82B8-4795-BDE0-F06023354167}"/>
              </a:ext>
            </a:extLst>
          </p:cNvPr>
          <p:cNvSpPr>
            <a:spLocks noGrp="1" noChangeArrowheads="1"/>
          </p:cNvSpPr>
          <p:nvPr>
            <p:ph type="sldNum" sz="quarter" idx="12"/>
          </p:nvPr>
        </p:nvSpPr>
        <p:spPr>
          <a:ln/>
        </p:spPr>
        <p:txBody>
          <a:bodyPr/>
          <a:lstStyle>
            <a:lvl1pPr>
              <a:defRPr/>
            </a:lvl1pPr>
          </a:lstStyle>
          <a:p>
            <a:fld id="{D5C87BD9-23BF-4AD1-A8B4-B88A4AE1B9AE}" type="slidenum">
              <a:rPr lang="hu-HU" altLang="hu-HU"/>
              <a:pPr/>
              <a:t>‹#›</a:t>
            </a:fld>
            <a:endParaRPr lang="hu-HU" altLang="hu-HU"/>
          </a:p>
        </p:txBody>
      </p:sp>
    </p:spTree>
    <p:extLst>
      <p:ext uri="{BB962C8B-B14F-4D97-AF65-F5344CB8AC3E}">
        <p14:creationId xmlns:p14="http://schemas.microsoft.com/office/powerpoint/2010/main" val="114699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a:extLst>
              <a:ext uri="{FF2B5EF4-FFF2-40B4-BE49-F238E27FC236}">
                <a16:creationId xmlns:a16="http://schemas.microsoft.com/office/drawing/2014/main" id="{57B04828-A00A-427B-8D67-7DF1EE2C5AA0}"/>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58AE4208-C73A-4E38-AC05-7243542BC96C}"/>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D364778E-213D-4555-818A-F8DFADDA4EA2}"/>
              </a:ext>
            </a:extLst>
          </p:cNvPr>
          <p:cNvSpPr>
            <a:spLocks noGrp="1" noChangeArrowheads="1"/>
          </p:cNvSpPr>
          <p:nvPr>
            <p:ph type="sldNum" sz="quarter" idx="12"/>
          </p:nvPr>
        </p:nvSpPr>
        <p:spPr>
          <a:ln/>
        </p:spPr>
        <p:txBody>
          <a:bodyPr/>
          <a:lstStyle>
            <a:lvl1pPr>
              <a:defRPr/>
            </a:lvl1pPr>
          </a:lstStyle>
          <a:p>
            <a:fld id="{D36464CE-7ED2-4D8A-B237-1CDE24AE8436}" type="slidenum">
              <a:rPr lang="hu-HU" altLang="hu-HU"/>
              <a:pPr/>
              <a:t>‹#›</a:t>
            </a:fld>
            <a:endParaRPr lang="hu-HU" altLang="hu-HU"/>
          </a:p>
        </p:txBody>
      </p:sp>
    </p:spTree>
    <p:extLst>
      <p:ext uri="{BB962C8B-B14F-4D97-AF65-F5344CB8AC3E}">
        <p14:creationId xmlns:p14="http://schemas.microsoft.com/office/powerpoint/2010/main" val="114250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Rectangle 4">
            <a:extLst>
              <a:ext uri="{FF2B5EF4-FFF2-40B4-BE49-F238E27FC236}">
                <a16:creationId xmlns:a16="http://schemas.microsoft.com/office/drawing/2014/main" id="{12ACE9EB-6D1F-4775-B84C-0E9F9DAEABCF}"/>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EE8AA70E-509B-4B4E-8CF2-23FBBEFF206A}"/>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FFED661C-7F99-4ED0-B7E1-D1C333BF1547}"/>
              </a:ext>
            </a:extLst>
          </p:cNvPr>
          <p:cNvSpPr>
            <a:spLocks noGrp="1" noChangeArrowheads="1"/>
          </p:cNvSpPr>
          <p:nvPr>
            <p:ph type="sldNum" sz="quarter" idx="12"/>
          </p:nvPr>
        </p:nvSpPr>
        <p:spPr>
          <a:ln/>
        </p:spPr>
        <p:txBody>
          <a:bodyPr/>
          <a:lstStyle>
            <a:lvl1pPr>
              <a:defRPr/>
            </a:lvl1pPr>
          </a:lstStyle>
          <a:p>
            <a:fld id="{0FB66797-650A-4F86-A87E-B86B590DA38E}" type="slidenum">
              <a:rPr lang="hu-HU" altLang="hu-HU"/>
              <a:pPr/>
              <a:t>‹#›</a:t>
            </a:fld>
            <a:endParaRPr lang="hu-HU" altLang="hu-HU"/>
          </a:p>
        </p:txBody>
      </p:sp>
    </p:spTree>
    <p:extLst>
      <p:ext uri="{BB962C8B-B14F-4D97-AF65-F5344CB8AC3E}">
        <p14:creationId xmlns:p14="http://schemas.microsoft.com/office/powerpoint/2010/main" val="134526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a:extLst>
              <a:ext uri="{FF2B5EF4-FFF2-40B4-BE49-F238E27FC236}">
                <a16:creationId xmlns:a16="http://schemas.microsoft.com/office/drawing/2014/main" id="{EDB07E49-F7D1-44F3-A955-06011708C461}"/>
              </a:ext>
            </a:extLst>
          </p:cNvPr>
          <p:cNvSpPr>
            <a:spLocks noGrp="1" noChangeArrowheads="1"/>
          </p:cNvSpPr>
          <p:nvPr>
            <p:ph type="dt" sz="half" idx="10"/>
          </p:nvPr>
        </p:nvSpPr>
        <p:spPr>
          <a:ln/>
        </p:spPr>
        <p:txBody>
          <a:bodyPr/>
          <a:lstStyle>
            <a:lvl1pPr>
              <a:defRPr/>
            </a:lvl1pPr>
          </a:lstStyle>
          <a:p>
            <a:pPr>
              <a:defRPr/>
            </a:pPr>
            <a:endParaRPr lang="hu-HU"/>
          </a:p>
        </p:txBody>
      </p:sp>
      <p:sp>
        <p:nvSpPr>
          <p:cNvPr id="6" name="Rectangle 5">
            <a:extLst>
              <a:ext uri="{FF2B5EF4-FFF2-40B4-BE49-F238E27FC236}">
                <a16:creationId xmlns:a16="http://schemas.microsoft.com/office/drawing/2014/main" id="{ECF5BEB4-557F-4B81-A8EB-FB01DCCD55CF}"/>
              </a:ext>
            </a:extLst>
          </p:cNvPr>
          <p:cNvSpPr>
            <a:spLocks noGrp="1" noChangeArrowheads="1"/>
          </p:cNvSpPr>
          <p:nvPr>
            <p:ph type="ftr" sz="quarter" idx="11"/>
          </p:nvPr>
        </p:nvSpPr>
        <p:spPr>
          <a:ln/>
        </p:spPr>
        <p:txBody>
          <a:bodyPr/>
          <a:lstStyle>
            <a:lvl1pPr>
              <a:defRPr/>
            </a:lvl1pPr>
          </a:lstStyle>
          <a:p>
            <a:pPr>
              <a:defRPr/>
            </a:pPr>
            <a:endParaRPr lang="hu-HU"/>
          </a:p>
        </p:txBody>
      </p:sp>
      <p:sp>
        <p:nvSpPr>
          <p:cNvPr id="7" name="Rectangle 6">
            <a:extLst>
              <a:ext uri="{FF2B5EF4-FFF2-40B4-BE49-F238E27FC236}">
                <a16:creationId xmlns:a16="http://schemas.microsoft.com/office/drawing/2014/main" id="{BA308E18-EBBC-4197-9299-64BC2289C948}"/>
              </a:ext>
            </a:extLst>
          </p:cNvPr>
          <p:cNvSpPr>
            <a:spLocks noGrp="1" noChangeArrowheads="1"/>
          </p:cNvSpPr>
          <p:nvPr>
            <p:ph type="sldNum" sz="quarter" idx="12"/>
          </p:nvPr>
        </p:nvSpPr>
        <p:spPr>
          <a:ln/>
        </p:spPr>
        <p:txBody>
          <a:bodyPr/>
          <a:lstStyle>
            <a:lvl1pPr>
              <a:defRPr/>
            </a:lvl1pPr>
          </a:lstStyle>
          <a:p>
            <a:fld id="{C29C35F4-27AA-4DB3-B92C-FF335342F4FC}" type="slidenum">
              <a:rPr lang="hu-HU" altLang="hu-HU"/>
              <a:pPr/>
              <a:t>‹#›</a:t>
            </a:fld>
            <a:endParaRPr lang="hu-HU" altLang="hu-HU"/>
          </a:p>
        </p:txBody>
      </p:sp>
    </p:spTree>
    <p:extLst>
      <p:ext uri="{BB962C8B-B14F-4D97-AF65-F5344CB8AC3E}">
        <p14:creationId xmlns:p14="http://schemas.microsoft.com/office/powerpoint/2010/main" val="1301290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a:extLst>
              <a:ext uri="{FF2B5EF4-FFF2-40B4-BE49-F238E27FC236}">
                <a16:creationId xmlns:a16="http://schemas.microsoft.com/office/drawing/2014/main" id="{469F1775-3623-449C-9169-2F38B892D6E1}"/>
              </a:ext>
            </a:extLst>
          </p:cNvPr>
          <p:cNvSpPr>
            <a:spLocks noGrp="1" noChangeArrowheads="1"/>
          </p:cNvSpPr>
          <p:nvPr>
            <p:ph type="dt" sz="half" idx="10"/>
          </p:nvPr>
        </p:nvSpPr>
        <p:spPr>
          <a:ln/>
        </p:spPr>
        <p:txBody>
          <a:bodyPr/>
          <a:lstStyle>
            <a:lvl1pPr>
              <a:defRPr/>
            </a:lvl1pPr>
          </a:lstStyle>
          <a:p>
            <a:pPr>
              <a:defRPr/>
            </a:pPr>
            <a:endParaRPr lang="hu-HU"/>
          </a:p>
        </p:txBody>
      </p:sp>
      <p:sp>
        <p:nvSpPr>
          <p:cNvPr id="8" name="Rectangle 5">
            <a:extLst>
              <a:ext uri="{FF2B5EF4-FFF2-40B4-BE49-F238E27FC236}">
                <a16:creationId xmlns:a16="http://schemas.microsoft.com/office/drawing/2014/main" id="{61E522E7-0759-426B-AD9C-B914D6759199}"/>
              </a:ext>
            </a:extLst>
          </p:cNvPr>
          <p:cNvSpPr>
            <a:spLocks noGrp="1" noChangeArrowheads="1"/>
          </p:cNvSpPr>
          <p:nvPr>
            <p:ph type="ftr" sz="quarter" idx="11"/>
          </p:nvPr>
        </p:nvSpPr>
        <p:spPr>
          <a:ln/>
        </p:spPr>
        <p:txBody>
          <a:bodyPr/>
          <a:lstStyle>
            <a:lvl1pPr>
              <a:defRPr/>
            </a:lvl1pPr>
          </a:lstStyle>
          <a:p>
            <a:pPr>
              <a:defRPr/>
            </a:pPr>
            <a:endParaRPr lang="hu-HU"/>
          </a:p>
        </p:txBody>
      </p:sp>
      <p:sp>
        <p:nvSpPr>
          <p:cNvPr id="9" name="Rectangle 6">
            <a:extLst>
              <a:ext uri="{FF2B5EF4-FFF2-40B4-BE49-F238E27FC236}">
                <a16:creationId xmlns:a16="http://schemas.microsoft.com/office/drawing/2014/main" id="{483BDA80-CAB0-4ADC-99AF-C6342E269E35}"/>
              </a:ext>
            </a:extLst>
          </p:cNvPr>
          <p:cNvSpPr>
            <a:spLocks noGrp="1" noChangeArrowheads="1"/>
          </p:cNvSpPr>
          <p:nvPr>
            <p:ph type="sldNum" sz="quarter" idx="12"/>
          </p:nvPr>
        </p:nvSpPr>
        <p:spPr>
          <a:ln/>
        </p:spPr>
        <p:txBody>
          <a:bodyPr/>
          <a:lstStyle>
            <a:lvl1pPr>
              <a:defRPr/>
            </a:lvl1pPr>
          </a:lstStyle>
          <a:p>
            <a:fld id="{A2A5DA42-3A37-4AF0-A442-9772422BA2F1}" type="slidenum">
              <a:rPr lang="hu-HU" altLang="hu-HU"/>
              <a:pPr/>
              <a:t>‹#›</a:t>
            </a:fld>
            <a:endParaRPr lang="hu-HU" altLang="hu-HU"/>
          </a:p>
        </p:txBody>
      </p:sp>
    </p:spTree>
    <p:extLst>
      <p:ext uri="{BB962C8B-B14F-4D97-AF65-F5344CB8AC3E}">
        <p14:creationId xmlns:p14="http://schemas.microsoft.com/office/powerpoint/2010/main" val="422132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a:extLst>
              <a:ext uri="{FF2B5EF4-FFF2-40B4-BE49-F238E27FC236}">
                <a16:creationId xmlns:a16="http://schemas.microsoft.com/office/drawing/2014/main" id="{42F934A9-A9D2-43AB-99B6-95333FBEAD55}"/>
              </a:ext>
            </a:extLst>
          </p:cNvPr>
          <p:cNvSpPr>
            <a:spLocks noGrp="1" noChangeArrowheads="1"/>
          </p:cNvSpPr>
          <p:nvPr>
            <p:ph type="dt" sz="half" idx="10"/>
          </p:nvPr>
        </p:nvSpPr>
        <p:spPr>
          <a:ln/>
        </p:spPr>
        <p:txBody>
          <a:bodyPr/>
          <a:lstStyle>
            <a:lvl1pPr>
              <a:defRPr/>
            </a:lvl1pPr>
          </a:lstStyle>
          <a:p>
            <a:pPr>
              <a:defRPr/>
            </a:pPr>
            <a:endParaRPr lang="hu-HU"/>
          </a:p>
        </p:txBody>
      </p:sp>
      <p:sp>
        <p:nvSpPr>
          <p:cNvPr id="4" name="Rectangle 5">
            <a:extLst>
              <a:ext uri="{FF2B5EF4-FFF2-40B4-BE49-F238E27FC236}">
                <a16:creationId xmlns:a16="http://schemas.microsoft.com/office/drawing/2014/main" id="{90E341B8-2BEE-4FE6-B61A-0A109E5D6AAF}"/>
              </a:ext>
            </a:extLst>
          </p:cNvPr>
          <p:cNvSpPr>
            <a:spLocks noGrp="1" noChangeArrowheads="1"/>
          </p:cNvSpPr>
          <p:nvPr>
            <p:ph type="ftr" sz="quarter" idx="11"/>
          </p:nvPr>
        </p:nvSpPr>
        <p:spPr>
          <a:ln/>
        </p:spPr>
        <p:txBody>
          <a:bodyPr/>
          <a:lstStyle>
            <a:lvl1pPr>
              <a:defRPr/>
            </a:lvl1pPr>
          </a:lstStyle>
          <a:p>
            <a:pPr>
              <a:defRPr/>
            </a:pPr>
            <a:endParaRPr lang="hu-HU"/>
          </a:p>
        </p:txBody>
      </p:sp>
      <p:sp>
        <p:nvSpPr>
          <p:cNvPr id="5" name="Rectangle 6">
            <a:extLst>
              <a:ext uri="{FF2B5EF4-FFF2-40B4-BE49-F238E27FC236}">
                <a16:creationId xmlns:a16="http://schemas.microsoft.com/office/drawing/2014/main" id="{001E5430-BEB5-472A-95F5-9ABAB2EB368C}"/>
              </a:ext>
            </a:extLst>
          </p:cNvPr>
          <p:cNvSpPr>
            <a:spLocks noGrp="1" noChangeArrowheads="1"/>
          </p:cNvSpPr>
          <p:nvPr>
            <p:ph type="sldNum" sz="quarter" idx="12"/>
          </p:nvPr>
        </p:nvSpPr>
        <p:spPr>
          <a:ln/>
        </p:spPr>
        <p:txBody>
          <a:bodyPr/>
          <a:lstStyle>
            <a:lvl1pPr>
              <a:defRPr/>
            </a:lvl1pPr>
          </a:lstStyle>
          <a:p>
            <a:fld id="{F2CDDE05-1B07-4AD6-A0A0-31691C20FA24}" type="slidenum">
              <a:rPr lang="hu-HU" altLang="hu-HU"/>
              <a:pPr/>
              <a:t>‹#›</a:t>
            </a:fld>
            <a:endParaRPr lang="hu-HU" altLang="hu-HU"/>
          </a:p>
        </p:txBody>
      </p:sp>
    </p:spTree>
    <p:extLst>
      <p:ext uri="{BB962C8B-B14F-4D97-AF65-F5344CB8AC3E}">
        <p14:creationId xmlns:p14="http://schemas.microsoft.com/office/powerpoint/2010/main" val="26865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D6E3903-D6C3-4038-8D42-C899A0BD74B0}"/>
              </a:ext>
            </a:extLst>
          </p:cNvPr>
          <p:cNvSpPr>
            <a:spLocks noGrp="1" noChangeArrowheads="1"/>
          </p:cNvSpPr>
          <p:nvPr>
            <p:ph type="dt" sz="half" idx="10"/>
          </p:nvPr>
        </p:nvSpPr>
        <p:spPr>
          <a:ln/>
        </p:spPr>
        <p:txBody>
          <a:bodyPr/>
          <a:lstStyle>
            <a:lvl1pPr>
              <a:defRPr/>
            </a:lvl1pPr>
          </a:lstStyle>
          <a:p>
            <a:pPr>
              <a:defRPr/>
            </a:pPr>
            <a:endParaRPr lang="hu-HU"/>
          </a:p>
        </p:txBody>
      </p:sp>
      <p:sp>
        <p:nvSpPr>
          <p:cNvPr id="3" name="Rectangle 5">
            <a:extLst>
              <a:ext uri="{FF2B5EF4-FFF2-40B4-BE49-F238E27FC236}">
                <a16:creationId xmlns:a16="http://schemas.microsoft.com/office/drawing/2014/main" id="{DE4E4994-40AD-48EE-8391-631D7BF52438}"/>
              </a:ext>
            </a:extLst>
          </p:cNvPr>
          <p:cNvSpPr>
            <a:spLocks noGrp="1" noChangeArrowheads="1"/>
          </p:cNvSpPr>
          <p:nvPr>
            <p:ph type="ftr" sz="quarter" idx="11"/>
          </p:nvPr>
        </p:nvSpPr>
        <p:spPr>
          <a:ln/>
        </p:spPr>
        <p:txBody>
          <a:bodyPr/>
          <a:lstStyle>
            <a:lvl1pPr>
              <a:defRPr/>
            </a:lvl1pPr>
          </a:lstStyle>
          <a:p>
            <a:pPr>
              <a:defRPr/>
            </a:pPr>
            <a:endParaRPr lang="hu-HU"/>
          </a:p>
        </p:txBody>
      </p:sp>
      <p:sp>
        <p:nvSpPr>
          <p:cNvPr id="4" name="Rectangle 6">
            <a:extLst>
              <a:ext uri="{FF2B5EF4-FFF2-40B4-BE49-F238E27FC236}">
                <a16:creationId xmlns:a16="http://schemas.microsoft.com/office/drawing/2014/main" id="{B2AFEF85-02D7-4D5A-83E2-F096951D7ACA}"/>
              </a:ext>
            </a:extLst>
          </p:cNvPr>
          <p:cNvSpPr>
            <a:spLocks noGrp="1" noChangeArrowheads="1"/>
          </p:cNvSpPr>
          <p:nvPr>
            <p:ph type="sldNum" sz="quarter" idx="12"/>
          </p:nvPr>
        </p:nvSpPr>
        <p:spPr>
          <a:ln/>
        </p:spPr>
        <p:txBody>
          <a:bodyPr/>
          <a:lstStyle>
            <a:lvl1pPr>
              <a:defRPr/>
            </a:lvl1pPr>
          </a:lstStyle>
          <a:p>
            <a:fld id="{A3327063-A354-4E85-8A48-FD5A011CAFD9}" type="slidenum">
              <a:rPr lang="hu-HU" altLang="hu-HU"/>
              <a:pPr/>
              <a:t>‹#›</a:t>
            </a:fld>
            <a:endParaRPr lang="hu-HU" altLang="hu-HU"/>
          </a:p>
        </p:txBody>
      </p:sp>
    </p:spTree>
    <p:extLst>
      <p:ext uri="{BB962C8B-B14F-4D97-AF65-F5344CB8AC3E}">
        <p14:creationId xmlns:p14="http://schemas.microsoft.com/office/powerpoint/2010/main" val="1212285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a:extLst>
              <a:ext uri="{FF2B5EF4-FFF2-40B4-BE49-F238E27FC236}">
                <a16:creationId xmlns:a16="http://schemas.microsoft.com/office/drawing/2014/main" id="{848EC883-0BB5-4DAC-8706-8C32AF39545D}"/>
              </a:ext>
            </a:extLst>
          </p:cNvPr>
          <p:cNvSpPr>
            <a:spLocks noGrp="1" noChangeArrowheads="1"/>
          </p:cNvSpPr>
          <p:nvPr>
            <p:ph type="dt" sz="half" idx="10"/>
          </p:nvPr>
        </p:nvSpPr>
        <p:spPr>
          <a:ln/>
        </p:spPr>
        <p:txBody>
          <a:bodyPr/>
          <a:lstStyle>
            <a:lvl1pPr>
              <a:defRPr/>
            </a:lvl1pPr>
          </a:lstStyle>
          <a:p>
            <a:pPr>
              <a:defRPr/>
            </a:pPr>
            <a:endParaRPr lang="hu-HU"/>
          </a:p>
        </p:txBody>
      </p:sp>
      <p:sp>
        <p:nvSpPr>
          <p:cNvPr id="6" name="Rectangle 5">
            <a:extLst>
              <a:ext uri="{FF2B5EF4-FFF2-40B4-BE49-F238E27FC236}">
                <a16:creationId xmlns:a16="http://schemas.microsoft.com/office/drawing/2014/main" id="{D6CFC546-262A-4C19-B03F-FA8EE71CDC9A}"/>
              </a:ext>
            </a:extLst>
          </p:cNvPr>
          <p:cNvSpPr>
            <a:spLocks noGrp="1" noChangeArrowheads="1"/>
          </p:cNvSpPr>
          <p:nvPr>
            <p:ph type="ftr" sz="quarter" idx="11"/>
          </p:nvPr>
        </p:nvSpPr>
        <p:spPr>
          <a:ln/>
        </p:spPr>
        <p:txBody>
          <a:bodyPr/>
          <a:lstStyle>
            <a:lvl1pPr>
              <a:defRPr/>
            </a:lvl1pPr>
          </a:lstStyle>
          <a:p>
            <a:pPr>
              <a:defRPr/>
            </a:pPr>
            <a:endParaRPr lang="hu-HU"/>
          </a:p>
        </p:txBody>
      </p:sp>
      <p:sp>
        <p:nvSpPr>
          <p:cNvPr id="7" name="Rectangle 6">
            <a:extLst>
              <a:ext uri="{FF2B5EF4-FFF2-40B4-BE49-F238E27FC236}">
                <a16:creationId xmlns:a16="http://schemas.microsoft.com/office/drawing/2014/main" id="{2C08E3C6-2E47-4D8F-AF9F-E9592D267AAD}"/>
              </a:ext>
            </a:extLst>
          </p:cNvPr>
          <p:cNvSpPr>
            <a:spLocks noGrp="1" noChangeArrowheads="1"/>
          </p:cNvSpPr>
          <p:nvPr>
            <p:ph type="sldNum" sz="quarter" idx="12"/>
          </p:nvPr>
        </p:nvSpPr>
        <p:spPr>
          <a:ln/>
        </p:spPr>
        <p:txBody>
          <a:bodyPr/>
          <a:lstStyle>
            <a:lvl1pPr>
              <a:defRPr/>
            </a:lvl1pPr>
          </a:lstStyle>
          <a:p>
            <a:fld id="{541DB986-6E23-4CC8-BBC7-199257531C5C}" type="slidenum">
              <a:rPr lang="hu-HU" altLang="hu-HU"/>
              <a:pPr/>
              <a:t>‹#›</a:t>
            </a:fld>
            <a:endParaRPr lang="hu-HU" altLang="hu-HU"/>
          </a:p>
        </p:txBody>
      </p:sp>
    </p:spTree>
    <p:extLst>
      <p:ext uri="{BB962C8B-B14F-4D97-AF65-F5344CB8AC3E}">
        <p14:creationId xmlns:p14="http://schemas.microsoft.com/office/powerpoint/2010/main" val="109612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a:extLst>
              <a:ext uri="{FF2B5EF4-FFF2-40B4-BE49-F238E27FC236}">
                <a16:creationId xmlns:a16="http://schemas.microsoft.com/office/drawing/2014/main" id="{DCAED8DA-5B49-482C-B0AC-9DB85294691D}"/>
              </a:ext>
            </a:extLst>
          </p:cNvPr>
          <p:cNvSpPr>
            <a:spLocks noGrp="1" noChangeArrowheads="1"/>
          </p:cNvSpPr>
          <p:nvPr>
            <p:ph type="dt" sz="half" idx="10"/>
          </p:nvPr>
        </p:nvSpPr>
        <p:spPr>
          <a:ln/>
        </p:spPr>
        <p:txBody>
          <a:bodyPr/>
          <a:lstStyle>
            <a:lvl1pPr>
              <a:defRPr/>
            </a:lvl1pPr>
          </a:lstStyle>
          <a:p>
            <a:pPr>
              <a:defRPr/>
            </a:pPr>
            <a:endParaRPr lang="hu-HU"/>
          </a:p>
        </p:txBody>
      </p:sp>
      <p:sp>
        <p:nvSpPr>
          <p:cNvPr id="6" name="Rectangle 5">
            <a:extLst>
              <a:ext uri="{FF2B5EF4-FFF2-40B4-BE49-F238E27FC236}">
                <a16:creationId xmlns:a16="http://schemas.microsoft.com/office/drawing/2014/main" id="{E0206918-1EE7-429F-A91D-24B2E82056A0}"/>
              </a:ext>
            </a:extLst>
          </p:cNvPr>
          <p:cNvSpPr>
            <a:spLocks noGrp="1" noChangeArrowheads="1"/>
          </p:cNvSpPr>
          <p:nvPr>
            <p:ph type="ftr" sz="quarter" idx="11"/>
          </p:nvPr>
        </p:nvSpPr>
        <p:spPr>
          <a:ln/>
        </p:spPr>
        <p:txBody>
          <a:bodyPr/>
          <a:lstStyle>
            <a:lvl1pPr>
              <a:defRPr/>
            </a:lvl1pPr>
          </a:lstStyle>
          <a:p>
            <a:pPr>
              <a:defRPr/>
            </a:pPr>
            <a:endParaRPr lang="hu-HU"/>
          </a:p>
        </p:txBody>
      </p:sp>
      <p:sp>
        <p:nvSpPr>
          <p:cNvPr id="7" name="Rectangle 6">
            <a:extLst>
              <a:ext uri="{FF2B5EF4-FFF2-40B4-BE49-F238E27FC236}">
                <a16:creationId xmlns:a16="http://schemas.microsoft.com/office/drawing/2014/main" id="{4051CD87-E209-427C-B91E-67104B689FBB}"/>
              </a:ext>
            </a:extLst>
          </p:cNvPr>
          <p:cNvSpPr>
            <a:spLocks noGrp="1" noChangeArrowheads="1"/>
          </p:cNvSpPr>
          <p:nvPr>
            <p:ph type="sldNum" sz="quarter" idx="12"/>
          </p:nvPr>
        </p:nvSpPr>
        <p:spPr>
          <a:ln/>
        </p:spPr>
        <p:txBody>
          <a:bodyPr/>
          <a:lstStyle>
            <a:lvl1pPr>
              <a:defRPr/>
            </a:lvl1pPr>
          </a:lstStyle>
          <a:p>
            <a:fld id="{BBD9E950-9CD9-4073-8D30-7CF776990849}" type="slidenum">
              <a:rPr lang="hu-HU" altLang="hu-HU"/>
              <a:pPr/>
              <a:t>‹#›</a:t>
            </a:fld>
            <a:endParaRPr lang="hu-HU" altLang="hu-HU"/>
          </a:p>
        </p:txBody>
      </p:sp>
    </p:spTree>
    <p:extLst>
      <p:ext uri="{BB962C8B-B14F-4D97-AF65-F5344CB8AC3E}">
        <p14:creationId xmlns:p14="http://schemas.microsoft.com/office/powerpoint/2010/main" val="232781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B55AF68-DEA4-43E6-8AAE-C1AEAEE3DEF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a:t>Mintacím szerkesztése</a:t>
            </a:r>
          </a:p>
        </p:txBody>
      </p:sp>
      <p:sp>
        <p:nvSpPr>
          <p:cNvPr id="1027" name="Rectangle 3">
            <a:extLst>
              <a:ext uri="{FF2B5EF4-FFF2-40B4-BE49-F238E27FC236}">
                <a16:creationId xmlns:a16="http://schemas.microsoft.com/office/drawing/2014/main" id="{2F0F04EF-91A8-498C-8D20-1884A5F2B15F}"/>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p>
        </p:txBody>
      </p:sp>
      <p:sp>
        <p:nvSpPr>
          <p:cNvPr id="1028" name="Rectangle 4">
            <a:extLst>
              <a:ext uri="{FF2B5EF4-FFF2-40B4-BE49-F238E27FC236}">
                <a16:creationId xmlns:a16="http://schemas.microsoft.com/office/drawing/2014/main" id="{00AE2313-7FCB-4D3C-9757-733D901F32B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hu-HU"/>
          </a:p>
        </p:txBody>
      </p:sp>
      <p:sp>
        <p:nvSpPr>
          <p:cNvPr id="1029" name="Rectangle 5">
            <a:extLst>
              <a:ext uri="{FF2B5EF4-FFF2-40B4-BE49-F238E27FC236}">
                <a16:creationId xmlns:a16="http://schemas.microsoft.com/office/drawing/2014/main" id="{F2C02ECF-25CD-4782-9538-BEF15C566373}"/>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hu-HU"/>
          </a:p>
        </p:txBody>
      </p:sp>
      <p:sp>
        <p:nvSpPr>
          <p:cNvPr id="1030" name="Rectangle 6">
            <a:extLst>
              <a:ext uri="{FF2B5EF4-FFF2-40B4-BE49-F238E27FC236}">
                <a16:creationId xmlns:a16="http://schemas.microsoft.com/office/drawing/2014/main" id="{CCF15308-916B-4A9F-9D77-8226A1DCF22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3DAB5DA1-E0E6-46F1-9E44-88F360C8831C}"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78EBF9E-989C-4428-85BF-4E0AB5142E58}"/>
              </a:ext>
            </a:extLst>
          </p:cNvPr>
          <p:cNvSpPr>
            <a:spLocks noGrp="1" noChangeArrowheads="1"/>
          </p:cNvSpPr>
          <p:nvPr>
            <p:ph type="title"/>
          </p:nvPr>
        </p:nvSpPr>
        <p:spPr/>
        <p:txBody>
          <a:bodyPr/>
          <a:lstStyle/>
          <a:p>
            <a:pPr defTabSz="228600" eaLnBrk="1" hangingPunct="1"/>
            <a:r>
              <a:rPr lang="en-US" altLang="hu-HU" dirty="0"/>
              <a:t>Table Types</a:t>
            </a:r>
          </a:p>
        </p:txBody>
      </p:sp>
      <p:grpSp>
        <p:nvGrpSpPr>
          <p:cNvPr id="7171" name="Group 3">
            <a:extLst>
              <a:ext uri="{FF2B5EF4-FFF2-40B4-BE49-F238E27FC236}">
                <a16:creationId xmlns:a16="http://schemas.microsoft.com/office/drawing/2014/main" id="{DC87B7BE-DB09-4F82-8011-562CB9C685E3}"/>
              </a:ext>
            </a:extLst>
          </p:cNvPr>
          <p:cNvGrpSpPr>
            <a:grpSpLocks/>
          </p:cNvGrpSpPr>
          <p:nvPr/>
        </p:nvGrpSpPr>
        <p:grpSpPr bwMode="auto">
          <a:xfrm>
            <a:off x="800100" y="1905000"/>
            <a:ext cx="7531100" cy="3008313"/>
            <a:chOff x="504" y="1200"/>
            <a:chExt cx="4744" cy="1895"/>
          </a:xfrm>
        </p:grpSpPr>
        <p:sp>
          <p:nvSpPr>
            <p:cNvPr id="7183" name="Rectangle 4">
              <a:extLst>
                <a:ext uri="{FF2B5EF4-FFF2-40B4-BE49-F238E27FC236}">
                  <a16:creationId xmlns:a16="http://schemas.microsoft.com/office/drawing/2014/main" id="{4D8293D2-547D-4AA9-A2E0-3EC2B3313059}"/>
                </a:ext>
              </a:extLst>
            </p:cNvPr>
            <p:cNvSpPr>
              <a:spLocks noChangeArrowheads="1"/>
            </p:cNvSpPr>
            <p:nvPr/>
          </p:nvSpPr>
          <p:spPr bwMode="gray">
            <a:xfrm>
              <a:off x="2232" y="2692"/>
              <a:ext cx="3016"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hu-HU" sz="2000"/>
                <a:t>Related data from more than one table are stored together.</a:t>
              </a:r>
            </a:p>
          </p:txBody>
        </p:sp>
        <p:sp>
          <p:nvSpPr>
            <p:cNvPr id="7184" name="Rectangle 5">
              <a:extLst>
                <a:ext uri="{FF2B5EF4-FFF2-40B4-BE49-F238E27FC236}">
                  <a16:creationId xmlns:a16="http://schemas.microsoft.com/office/drawing/2014/main" id="{A274382F-199F-4739-93A2-E0715BE7AF4C}"/>
                </a:ext>
              </a:extLst>
            </p:cNvPr>
            <p:cNvSpPr>
              <a:spLocks noChangeArrowheads="1"/>
            </p:cNvSpPr>
            <p:nvPr/>
          </p:nvSpPr>
          <p:spPr bwMode="gray">
            <a:xfrm>
              <a:off x="504" y="2692"/>
              <a:ext cx="1728"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35000"/>
                </a:lnSpc>
                <a:spcBef>
                  <a:spcPct val="60000"/>
                </a:spcBef>
              </a:pPr>
              <a:r>
                <a:rPr lang="en-US" altLang="hu-HU" sz="2000"/>
                <a:t>Clustered table</a:t>
              </a:r>
            </a:p>
          </p:txBody>
        </p:sp>
        <p:sp>
          <p:nvSpPr>
            <p:cNvPr id="7185" name="Rectangle 6">
              <a:extLst>
                <a:ext uri="{FF2B5EF4-FFF2-40B4-BE49-F238E27FC236}">
                  <a16:creationId xmlns:a16="http://schemas.microsoft.com/office/drawing/2014/main" id="{CECF43E9-04FB-41C8-904A-5DB732590D6B}"/>
                </a:ext>
              </a:extLst>
            </p:cNvPr>
            <p:cNvSpPr>
              <a:spLocks noChangeArrowheads="1"/>
            </p:cNvSpPr>
            <p:nvPr/>
          </p:nvSpPr>
          <p:spPr bwMode="gray">
            <a:xfrm>
              <a:off x="2232" y="2289"/>
              <a:ext cx="3016"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hu-HU" sz="1600"/>
                <a:t>Data (including non-key values) is sorted and stored in a B-tree index structure.</a:t>
              </a:r>
            </a:p>
          </p:txBody>
        </p:sp>
        <p:sp>
          <p:nvSpPr>
            <p:cNvPr id="7186" name="Rectangle 7">
              <a:extLst>
                <a:ext uri="{FF2B5EF4-FFF2-40B4-BE49-F238E27FC236}">
                  <a16:creationId xmlns:a16="http://schemas.microsoft.com/office/drawing/2014/main" id="{CA14EC46-A50B-44C7-A20F-458065D54525}"/>
                </a:ext>
              </a:extLst>
            </p:cNvPr>
            <p:cNvSpPr>
              <a:spLocks noChangeArrowheads="1"/>
            </p:cNvSpPr>
            <p:nvPr/>
          </p:nvSpPr>
          <p:spPr bwMode="gray">
            <a:xfrm>
              <a:off x="504" y="2289"/>
              <a:ext cx="1728"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hu-HU" sz="2000"/>
                <a:t>Index-organized table (IOT)</a:t>
              </a:r>
            </a:p>
          </p:txBody>
        </p:sp>
        <p:sp>
          <p:nvSpPr>
            <p:cNvPr id="7187" name="Rectangle 8">
              <a:extLst>
                <a:ext uri="{FF2B5EF4-FFF2-40B4-BE49-F238E27FC236}">
                  <a16:creationId xmlns:a16="http://schemas.microsoft.com/office/drawing/2014/main" id="{CFC77189-8712-45BD-9AA2-593EF296684E}"/>
                </a:ext>
              </a:extLst>
            </p:cNvPr>
            <p:cNvSpPr>
              <a:spLocks noChangeArrowheads="1"/>
            </p:cNvSpPr>
            <p:nvPr/>
          </p:nvSpPr>
          <p:spPr bwMode="gray">
            <a:xfrm>
              <a:off x="2232" y="1886"/>
              <a:ext cx="3016"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hu-HU" sz="2000"/>
                <a:t>Data is divided into smaller, more manageable pieces.</a:t>
              </a:r>
            </a:p>
          </p:txBody>
        </p:sp>
        <p:sp>
          <p:nvSpPr>
            <p:cNvPr id="7188" name="Rectangle 9">
              <a:extLst>
                <a:ext uri="{FF2B5EF4-FFF2-40B4-BE49-F238E27FC236}">
                  <a16:creationId xmlns:a16="http://schemas.microsoft.com/office/drawing/2014/main" id="{4212A6F8-B3E2-4589-BD87-A6AC16C972A6}"/>
                </a:ext>
              </a:extLst>
            </p:cNvPr>
            <p:cNvSpPr>
              <a:spLocks noChangeArrowheads="1"/>
            </p:cNvSpPr>
            <p:nvPr/>
          </p:nvSpPr>
          <p:spPr bwMode="gray">
            <a:xfrm>
              <a:off x="504" y="1886"/>
              <a:ext cx="1728"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35000"/>
                </a:lnSpc>
                <a:spcBef>
                  <a:spcPct val="60000"/>
                </a:spcBef>
              </a:pPr>
              <a:r>
                <a:rPr lang="en-US" altLang="hu-HU" sz="2000"/>
                <a:t>Partitioned table</a:t>
              </a:r>
            </a:p>
          </p:txBody>
        </p:sp>
        <p:sp>
          <p:nvSpPr>
            <p:cNvPr id="7189" name="Rectangle 10">
              <a:extLst>
                <a:ext uri="{FF2B5EF4-FFF2-40B4-BE49-F238E27FC236}">
                  <a16:creationId xmlns:a16="http://schemas.microsoft.com/office/drawing/2014/main" id="{6249DC77-1FF3-49D2-A5B3-340FFB09CA9E}"/>
                </a:ext>
              </a:extLst>
            </p:cNvPr>
            <p:cNvSpPr>
              <a:spLocks noChangeArrowheads="1"/>
            </p:cNvSpPr>
            <p:nvPr/>
          </p:nvSpPr>
          <p:spPr bwMode="gray">
            <a:xfrm>
              <a:off x="2232" y="1483"/>
              <a:ext cx="3016"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hu-HU" sz="2000"/>
                <a:t>Data is stored as an unordered collection (heap). </a:t>
              </a:r>
            </a:p>
          </p:txBody>
        </p:sp>
        <p:sp>
          <p:nvSpPr>
            <p:cNvPr id="7190" name="Rectangle 11">
              <a:extLst>
                <a:ext uri="{FF2B5EF4-FFF2-40B4-BE49-F238E27FC236}">
                  <a16:creationId xmlns:a16="http://schemas.microsoft.com/office/drawing/2014/main" id="{2131406B-6035-4DD6-BD94-7A5AA1FC5ABA}"/>
                </a:ext>
              </a:extLst>
            </p:cNvPr>
            <p:cNvSpPr>
              <a:spLocks noChangeArrowheads="1"/>
            </p:cNvSpPr>
            <p:nvPr/>
          </p:nvSpPr>
          <p:spPr bwMode="gray">
            <a:xfrm>
              <a:off x="504" y="1483"/>
              <a:ext cx="1728" cy="403"/>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hu-HU" sz="2000"/>
                <a:t>Ordinary (heap-organized) table</a:t>
              </a:r>
            </a:p>
          </p:txBody>
        </p:sp>
        <p:sp>
          <p:nvSpPr>
            <p:cNvPr id="7191" name="Rectangle 12">
              <a:extLst>
                <a:ext uri="{FF2B5EF4-FFF2-40B4-BE49-F238E27FC236}">
                  <a16:creationId xmlns:a16="http://schemas.microsoft.com/office/drawing/2014/main" id="{D12FA935-54E9-4C02-841A-4D330AE57E82}"/>
                </a:ext>
              </a:extLst>
            </p:cNvPr>
            <p:cNvSpPr>
              <a:spLocks noChangeArrowheads="1"/>
            </p:cNvSpPr>
            <p:nvPr/>
          </p:nvSpPr>
          <p:spPr bwMode="gray">
            <a:xfrm>
              <a:off x="2232" y="1200"/>
              <a:ext cx="3016" cy="331"/>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35000"/>
                </a:lnSpc>
                <a:spcBef>
                  <a:spcPct val="60000"/>
                </a:spcBef>
              </a:pPr>
              <a:r>
                <a:rPr lang="en-US" altLang="hu-HU" sz="2000"/>
                <a:t>Description</a:t>
              </a:r>
            </a:p>
          </p:txBody>
        </p:sp>
        <p:sp>
          <p:nvSpPr>
            <p:cNvPr id="7192" name="Rectangle 13">
              <a:extLst>
                <a:ext uri="{FF2B5EF4-FFF2-40B4-BE49-F238E27FC236}">
                  <a16:creationId xmlns:a16="http://schemas.microsoft.com/office/drawing/2014/main" id="{44191C75-F851-4261-BC21-D470BB9E7E9B}"/>
                </a:ext>
              </a:extLst>
            </p:cNvPr>
            <p:cNvSpPr>
              <a:spLocks noChangeArrowheads="1"/>
            </p:cNvSpPr>
            <p:nvPr/>
          </p:nvSpPr>
          <p:spPr bwMode="gray">
            <a:xfrm>
              <a:off x="504" y="1200"/>
              <a:ext cx="1728" cy="331"/>
            </a:xfrm>
            <a:prstGeom prst="rect">
              <a:avLst/>
            </a:prstGeom>
            <a:solidFill>
              <a:srgbClr val="99CCFF"/>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35000"/>
                </a:lnSpc>
                <a:spcBef>
                  <a:spcPct val="60000"/>
                </a:spcBef>
              </a:pPr>
              <a:r>
                <a:rPr lang="en-US" altLang="hu-HU" sz="2000"/>
                <a:t>Type</a:t>
              </a:r>
            </a:p>
          </p:txBody>
        </p:sp>
        <p:sp>
          <p:nvSpPr>
            <p:cNvPr id="7193" name="Line 14">
              <a:extLst>
                <a:ext uri="{FF2B5EF4-FFF2-40B4-BE49-F238E27FC236}">
                  <a16:creationId xmlns:a16="http://schemas.microsoft.com/office/drawing/2014/main" id="{272314A9-9451-441F-821B-1D1E568AB633}"/>
                </a:ext>
              </a:extLst>
            </p:cNvPr>
            <p:cNvSpPr>
              <a:spLocks noChangeShapeType="1"/>
            </p:cNvSpPr>
            <p:nvPr/>
          </p:nvSpPr>
          <p:spPr bwMode="gray">
            <a:xfrm>
              <a:off x="504" y="1483"/>
              <a:ext cx="4744"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194" name="Line 15">
              <a:extLst>
                <a:ext uri="{FF2B5EF4-FFF2-40B4-BE49-F238E27FC236}">
                  <a16:creationId xmlns:a16="http://schemas.microsoft.com/office/drawing/2014/main" id="{4BD7B5BC-77BE-4B4E-A6B3-AD62CB170817}"/>
                </a:ext>
              </a:extLst>
            </p:cNvPr>
            <p:cNvSpPr>
              <a:spLocks noChangeShapeType="1"/>
            </p:cNvSpPr>
            <p:nvPr/>
          </p:nvSpPr>
          <p:spPr bwMode="gray">
            <a:xfrm>
              <a:off x="2232" y="1886"/>
              <a:ext cx="3016"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195" name="Line 16">
              <a:extLst>
                <a:ext uri="{FF2B5EF4-FFF2-40B4-BE49-F238E27FC236}">
                  <a16:creationId xmlns:a16="http://schemas.microsoft.com/office/drawing/2014/main" id="{EB12933B-8EC1-49C7-B035-F5DEADADF520}"/>
                </a:ext>
              </a:extLst>
            </p:cNvPr>
            <p:cNvSpPr>
              <a:spLocks noChangeShapeType="1"/>
            </p:cNvSpPr>
            <p:nvPr/>
          </p:nvSpPr>
          <p:spPr bwMode="gray">
            <a:xfrm>
              <a:off x="504" y="1200"/>
              <a:ext cx="4744"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nvGrpSpPr>
            <p:cNvPr id="7196" name="Group 17">
              <a:extLst>
                <a:ext uri="{FF2B5EF4-FFF2-40B4-BE49-F238E27FC236}">
                  <a16:creationId xmlns:a16="http://schemas.microsoft.com/office/drawing/2014/main" id="{407B9241-75F2-4C8E-ACD9-ADAB37A721CA}"/>
                </a:ext>
              </a:extLst>
            </p:cNvPr>
            <p:cNvGrpSpPr>
              <a:grpSpLocks/>
            </p:cNvGrpSpPr>
            <p:nvPr/>
          </p:nvGrpSpPr>
          <p:grpSpPr bwMode="auto">
            <a:xfrm>
              <a:off x="504" y="1200"/>
              <a:ext cx="4744" cy="1895"/>
              <a:chOff x="520" y="1136"/>
              <a:chExt cx="4744" cy="1959"/>
            </a:xfrm>
          </p:grpSpPr>
          <p:sp>
            <p:nvSpPr>
              <p:cNvPr id="7201" name="Line 18">
                <a:extLst>
                  <a:ext uri="{FF2B5EF4-FFF2-40B4-BE49-F238E27FC236}">
                    <a16:creationId xmlns:a16="http://schemas.microsoft.com/office/drawing/2014/main" id="{F6B3517B-88E7-4FD7-BC95-95A352D1A17E}"/>
                  </a:ext>
                </a:extLst>
              </p:cNvPr>
              <p:cNvSpPr>
                <a:spLocks noChangeShapeType="1"/>
              </p:cNvSpPr>
              <p:nvPr/>
            </p:nvSpPr>
            <p:spPr bwMode="gray">
              <a:xfrm>
                <a:off x="520" y="1136"/>
                <a:ext cx="0" cy="1959"/>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202" name="Line 19">
                <a:extLst>
                  <a:ext uri="{FF2B5EF4-FFF2-40B4-BE49-F238E27FC236}">
                    <a16:creationId xmlns:a16="http://schemas.microsoft.com/office/drawing/2014/main" id="{2D0AE682-9EFA-42D5-ABAD-A62D808205F4}"/>
                  </a:ext>
                </a:extLst>
              </p:cNvPr>
              <p:cNvSpPr>
                <a:spLocks noChangeShapeType="1"/>
              </p:cNvSpPr>
              <p:nvPr/>
            </p:nvSpPr>
            <p:spPr bwMode="gray">
              <a:xfrm>
                <a:off x="2248" y="1136"/>
                <a:ext cx="0" cy="1959"/>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203" name="Line 20">
                <a:extLst>
                  <a:ext uri="{FF2B5EF4-FFF2-40B4-BE49-F238E27FC236}">
                    <a16:creationId xmlns:a16="http://schemas.microsoft.com/office/drawing/2014/main" id="{96A72723-D47A-4EE2-B046-5E68FC91AC0B}"/>
                  </a:ext>
                </a:extLst>
              </p:cNvPr>
              <p:cNvSpPr>
                <a:spLocks noChangeShapeType="1"/>
              </p:cNvSpPr>
              <p:nvPr/>
            </p:nvSpPr>
            <p:spPr bwMode="gray">
              <a:xfrm>
                <a:off x="5264" y="1136"/>
                <a:ext cx="0" cy="1959"/>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sp>
          <p:nvSpPr>
            <p:cNvPr id="7197" name="Line 21">
              <a:extLst>
                <a:ext uri="{FF2B5EF4-FFF2-40B4-BE49-F238E27FC236}">
                  <a16:creationId xmlns:a16="http://schemas.microsoft.com/office/drawing/2014/main" id="{B1DEE91A-C88B-4F97-904A-8DFE65BD4D54}"/>
                </a:ext>
              </a:extLst>
            </p:cNvPr>
            <p:cNvSpPr>
              <a:spLocks noChangeShapeType="1"/>
            </p:cNvSpPr>
            <p:nvPr/>
          </p:nvSpPr>
          <p:spPr bwMode="gray">
            <a:xfrm>
              <a:off x="504" y="3095"/>
              <a:ext cx="4744"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198" name="Line 22">
              <a:extLst>
                <a:ext uri="{FF2B5EF4-FFF2-40B4-BE49-F238E27FC236}">
                  <a16:creationId xmlns:a16="http://schemas.microsoft.com/office/drawing/2014/main" id="{C6421EE4-3A17-4BD9-AE95-9DBA80011EC9}"/>
                </a:ext>
              </a:extLst>
            </p:cNvPr>
            <p:cNvSpPr>
              <a:spLocks noChangeShapeType="1"/>
            </p:cNvSpPr>
            <p:nvPr/>
          </p:nvSpPr>
          <p:spPr bwMode="gray">
            <a:xfrm>
              <a:off x="504" y="1886"/>
              <a:ext cx="1728"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199" name="Line 23">
              <a:extLst>
                <a:ext uri="{FF2B5EF4-FFF2-40B4-BE49-F238E27FC236}">
                  <a16:creationId xmlns:a16="http://schemas.microsoft.com/office/drawing/2014/main" id="{A58B6750-DE17-4329-ADC8-352CD6A420CF}"/>
                </a:ext>
              </a:extLst>
            </p:cNvPr>
            <p:cNvSpPr>
              <a:spLocks noChangeShapeType="1"/>
            </p:cNvSpPr>
            <p:nvPr/>
          </p:nvSpPr>
          <p:spPr bwMode="gray">
            <a:xfrm>
              <a:off x="504" y="2289"/>
              <a:ext cx="4744"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200" name="Line 24">
              <a:extLst>
                <a:ext uri="{FF2B5EF4-FFF2-40B4-BE49-F238E27FC236}">
                  <a16:creationId xmlns:a16="http://schemas.microsoft.com/office/drawing/2014/main" id="{5CC11A64-C0BB-43C4-8995-C8B1FE6C3CE4}"/>
                </a:ext>
              </a:extLst>
            </p:cNvPr>
            <p:cNvSpPr>
              <a:spLocks noChangeShapeType="1"/>
            </p:cNvSpPr>
            <p:nvPr/>
          </p:nvSpPr>
          <p:spPr bwMode="gray">
            <a:xfrm>
              <a:off x="504" y="2692"/>
              <a:ext cx="4744"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pic>
        <p:nvPicPr>
          <p:cNvPr id="7172" name="Picture 25" descr="Tables: Table with Header ">
            <a:extLst>
              <a:ext uri="{FF2B5EF4-FFF2-40B4-BE49-F238E27FC236}">
                <a16:creationId xmlns:a16="http://schemas.microsoft.com/office/drawing/2014/main" id="{FA7729A1-A6C3-4195-9EA8-001F06E1E1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422400" y="787400"/>
            <a:ext cx="773113"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26" descr="Diagram: Index-by-Table, Hierarchy ">
            <a:extLst>
              <a:ext uri="{FF2B5EF4-FFF2-40B4-BE49-F238E27FC236}">
                <a16:creationId xmlns:a16="http://schemas.microsoft.com/office/drawing/2014/main" id="{F317D7BC-54C4-463C-AD71-7A5F6175DC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7381875" y="4991100"/>
            <a:ext cx="1044575"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4" name="Group 27">
            <a:extLst>
              <a:ext uri="{FF2B5EF4-FFF2-40B4-BE49-F238E27FC236}">
                <a16:creationId xmlns:a16="http://schemas.microsoft.com/office/drawing/2014/main" id="{7FEF8837-0782-47F4-A2A8-1F5202C4C3D1}"/>
              </a:ext>
            </a:extLst>
          </p:cNvPr>
          <p:cNvGrpSpPr>
            <a:grpSpLocks/>
          </p:cNvGrpSpPr>
          <p:nvPr/>
        </p:nvGrpSpPr>
        <p:grpSpPr bwMode="auto">
          <a:xfrm>
            <a:off x="1978025" y="4986338"/>
            <a:ext cx="727075" cy="1276350"/>
            <a:chOff x="4424" y="2781"/>
            <a:chExt cx="727" cy="1221"/>
          </a:xfrm>
        </p:grpSpPr>
        <p:pic>
          <p:nvPicPr>
            <p:cNvPr id="7180" name="Picture 28" descr="Tables: Table, Small ">
              <a:extLst>
                <a:ext uri="{FF2B5EF4-FFF2-40B4-BE49-F238E27FC236}">
                  <a16:creationId xmlns:a16="http://schemas.microsoft.com/office/drawing/2014/main" id="{13D297AE-77ED-4D2B-88D5-622B23719CB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4424" y="3397"/>
              <a:ext cx="727"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1" name="Picture 29" descr="Tables: Table, Small ">
              <a:extLst>
                <a:ext uri="{FF2B5EF4-FFF2-40B4-BE49-F238E27FC236}">
                  <a16:creationId xmlns:a16="http://schemas.microsoft.com/office/drawing/2014/main" id="{0AC5BAD6-6AC4-405D-B2D4-8D73D6AA39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4424" y="3089"/>
              <a:ext cx="727"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2" name="Picture 30" descr="Tables: Table, Small ">
              <a:extLst>
                <a:ext uri="{FF2B5EF4-FFF2-40B4-BE49-F238E27FC236}">
                  <a16:creationId xmlns:a16="http://schemas.microsoft.com/office/drawing/2014/main" id="{1D7F81A5-7AF9-47F5-8F2B-0ABC0972C1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4424" y="2781"/>
              <a:ext cx="727"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175" name="Text Box 31">
            <a:extLst>
              <a:ext uri="{FF2B5EF4-FFF2-40B4-BE49-F238E27FC236}">
                <a16:creationId xmlns:a16="http://schemas.microsoft.com/office/drawing/2014/main" id="{3D101AEA-5057-4ED1-AA18-19D3F0C4499B}"/>
              </a:ext>
            </a:extLst>
          </p:cNvPr>
          <p:cNvSpPr txBox="1">
            <a:spLocks noChangeArrowheads="1"/>
          </p:cNvSpPr>
          <p:nvPr/>
        </p:nvSpPr>
        <p:spPr bwMode="auto">
          <a:xfrm>
            <a:off x="700088" y="1435100"/>
            <a:ext cx="74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Heap</a:t>
            </a:r>
          </a:p>
        </p:txBody>
      </p:sp>
      <p:sp>
        <p:nvSpPr>
          <p:cNvPr id="7176" name="Text Box 32">
            <a:extLst>
              <a:ext uri="{FF2B5EF4-FFF2-40B4-BE49-F238E27FC236}">
                <a16:creationId xmlns:a16="http://schemas.microsoft.com/office/drawing/2014/main" id="{F3F37F08-9772-4B43-AA24-5888C59C0C1F}"/>
              </a:ext>
            </a:extLst>
          </p:cNvPr>
          <p:cNvSpPr txBox="1">
            <a:spLocks noChangeArrowheads="1"/>
          </p:cNvSpPr>
          <p:nvPr/>
        </p:nvSpPr>
        <p:spPr bwMode="auto">
          <a:xfrm>
            <a:off x="6813550" y="5934075"/>
            <a:ext cx="565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IOT</a:t>
            </a:r>
          </a:p>
        </p:txBody>
      </p:sp>
      <p:sp>
        <p:nvSpPr>
          <p:cNvPr id="7177" name="Text Box 33">
            <a:extLst>
              <a:ext uri="{FF2B5EF4-FFF2-40B4-BE49-F238E27FC236}">
                <a16:creationId xmlns:a16="http://schemas.microsoft.com/office/drawing/2014/main" id="{AD9E26A2-9ED1-40AC-98A2-BB3E3E08F686}"/>
              </a:ext>
            </a:extLst>
          </p:cNvPr>
          <p:cNvSpPr txBox="1">
            <a:spLocks noChangeArrowheads="1"/>
          </p:cNvSpPr>
          <p:nvPr/>
        </p:nvSpPr>
        <p:spPr bwMode="auto">
          <a:xfrm>
            <a:off x="592138" y="5916613"/>
            <a:ext cx="1416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Partitioned</a:t>
            </a:r>
          </a:p>
        </p:txBody>
      </p:sp>
      <p:pic>
        <p:nvPicPr>
          <p:cNvPr id="7178" name="Picture 34" descr="Cluster-table-2">
            <a:extLst>
              <a:ext uri="{FF2B5EF4-FFF2-40B4-BE49-F238E27FC236}">
                <a16:creationId xmlns:a16="http://schemas.microsoft.com/office/drawing/2014/main" id="{3A6085A5-BF2B-49F4-A8B2-112C8B4C3B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gray">
          <a:xfrm>
            <a:off x="7634288" y="800100"/>
            <a:ext cx="757237"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9" name="Text Box 35">
            <a:extLst>
              <a:ext uri="{FF2B5EF4-FFF2-40B4-BE49-F238E27FC236}">
                <a16:creationId xmlns:a16="http://schemas.microsoft.com/office/drawing/2014/main" id="{B792834A-8433-4DAB-9874-459603AFD991}"/>
              </a:ext>
            </a:extLst>
          </p:cNvPr>
          <p:cNvSpPr txBox="1">
            <a:spLocks noChangeArrowheads="1"/>
          </p:cNvSpPr>
          <p:nvPr/>
        </p:nvSpPr>
        <p:spPr bwMode="auto">
          <a:xfrm>
            <a:off x="6251575" y="1408113"/>
            <a:ext cx="1416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Clustered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7B2CF66-BEBC-466E-860B-29018A9F8489}"/>
              </a:ext>
            </a:extLst>
          </p:cNvPr>
          <p:cNvSpPr>
            <a:spLocks noGrp="1" noChangeArrowheads="1"/>
          </p:cNvSpPr>
          <p:nvPr>
            <p:ph type="title"/>
          </p:nvPr>
        </p:nvSpPr>
        <p:spPr/>
        <p:txBody>
          <a:bodyPr/>
          <a:lstStyle/>
          <a:p>
            <a:pPr defTabSz="228600" eaLnBrk="1" hangingPunct="1"/>
            <a:r>
              <a:rPr lang="en-US" altLang="hu-HU"/>
              <a:t>What Is a Partition </a:t>
            </a:r>
            <a:br>
              <a:rPr lang="en-US" altLang="hu-HU"/>
            </a:br>
            <a:r>
              <a:rPr lang="en-US" altLang="hu-HU"/>
              <a:t>and Why Use It?</a:t>
            </a:r>
          </a:p>
        </p:txBody>
      </p:sp>
      <p:sp>
        <p:nvSpPr>
          <p:cNvPr id="8195" name="Rectangle 3">
            <a:extLst>
              <a:ext uri="{FF2B5EF4-FFF2-40B4-BE49-F238E27FC236}">
                <a16:creationId xmlns:a16="http://schemas.microsoft.com/office/drawing/2014/main" id="{8AA6B5CA-89CB-4782-A0A2-D54AEB1B9D12}"/>
              </a:ext>
            </a:extLst>
          </p:cNvPr>
          <p:cNvSpPr>
            <a:spLocks noGrp="1" noChangeArrowheads="1"/>
          </p:cNvSpPr>
          <p:nvPr>
            <p:ph type="body" idx="1"/>
          </p:nvPr>
        </p:nvSpPr>
        <p:spPr>
          <a:xfrm>
            <a:off x="457200" y="1600200"/>
            <a:ext cx="8229600" cy="3814763"/>
          </a:xfrm>
        </p:spPr>
        <p:txBody>
          <a:bodyPr/>
          <a:lstStyle/>
          <a:p>
            <a:pPr marL="0" indent="0" defTabSz="228600" eaLnBrk="1" hangingPunct="1"/>
            <a:r>
              <a:rPr lang="en-US" altLang="hu-HU"/>
              <a:t>A partition is:</a:t>
            </a:r>
          </a:p>
          <a:p>
            <a:pPr marL="571500" lvl="1" indent="-457200" defTabSz="228600" eaLnBrk="1" hangingPunct="1"/>
            <a:r>
              <a:rPr lang="en-US" altLang="hu-HU"/>
              <a:t>A piece of a “very large” table or index</a:t>
            </a:r>
          </a:p>
          <a:p>
            <a:pPr marL="571500" lvl="1" indent="-457200" defTabSz="228600" eaLnBrk="1" hangingPunct="1"/>
            <a:r>
              <a:rPr lang="en-US" altLang="hu-HU"/>
              <a:t>Stored in its own segment</a:t>
            </a:r>
          </a:p>
          <a:p>
            <a:pPr marL="571500" lvl="1" indent="-457200" defTabSz="228600" eaLnBrk="1" hangingPunct="1"/>
            <a:r>
              <a:rPr lang="en-US" altLang="hu-HU"/>
              <a:t>Used for improved performance and manageability</a:t>
            </a:r>
          </a:p>
        </p:txBody>
      </p:sp>
      <p:grpSp>
        <p:nvGrpSpPr>
          <p:cNvPr id="8196" name="Group 4">
            <a:extLst>
              <a:ext uri="{FF2B5EF4-FFF2-40B4-BE49-F238E27FC236}">
                <a16:creationId xmlns:a16="http://schemas.microsoft.com/office/drawing/2014/main" id="{95187917-9579-4018-A446-73E2EFB3E622}"/>
              </a:ext>
            </a:extLst>
          </p:cNvPr>
          <p:cNvGrpSpPr>
            <a:grpSpLocks/>
          </p:cNvGrpSpPr>
          <p:nvPr/>
        </p:nvGrpSpPr>
        <p:grpSpPr bwMode="auto">
          <a:xfrm>
            <a:off x="6578600" y="4198938"/>
            <a:ext cx="1052513" cy="1836737"/>
            <a:chOff x="4424" y="2781"/>
            <a:chExt cx="727" cy="1221"/>
          </a:xfrm>
        </p:grpSpPr>
        <p:pic>
          <p:nvPicPr>
            <p:cNvPr id="8197" name="Picture 5" descr="Tables: Table, Small ">
              <a:extLst>
                <a:ext uri="{FF2B5EF4-FFF2-40B4-BE49-F238E27FC236}">
                  <a16:creationId xmlns:a16="http://schemas.microsoft.com/office/drawing/2014/main" id="{6EC6D8AC-E20B-489F-901D-FC14FCEE70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424" y="3397"/>
              <a:ext cx="727"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6" descr="Tables: Table, Small ">
              <a:extLst>
                <a:ext uri="{FF2B5EF4-FFF2-40B4-BE49-F238E27FC236}">
                  <a16:creationId xmlns:a16="http://schemas.microsoft.com/office/drawing/2014/main" id="{429C3885-62D7-4DAB-8EF9-CDA6DB642C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424" y="3089"/>
              <a:ext cx="727"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7" descr="Tables: Table, Small ">
              <a:extLst>
                <a:ext uri="{FF2B5EF4-FFF2-40B4-BE49-F238E27FC236}">
                  <a16:creationId xmlns:a16="http://schemas.microsoft.com/office/drawing/2014/main" id="{5EB47391-AE7E-4776-8552-1D3A58861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424" y="2781"/>
              <a:ext cx="727"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1B0F29A-A622-4B58-94FF-FD2227F6E913}"/>
              </a:ext>
            </a:extLst>
          </p:cNvPr>
          <p:cNvSpPr>
            <a:spLocks noChangeArrowheads="1"/>
          </p:cNvSpPr>
          <p:nvPr/>
        </p:nvSpPr>
        <p:spPr bwMode="auto">
          <a:xfrm>
            <a:off x="3070225" y="3657600"/>
            <a:ext cx="160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Table access</a:t>
            </a:r>
            <a:br>
              <a:rPr lang="en-US" altLang="hu-HU" sz="1800" b="1"/>
            </a:br>
            <a:r>
              <a:rPr lang="en-US" altLang="hu-HU" sz="1800" b="1"/>
              <a:t>by </a:t>
            </a:r>
            <a:r>
              <a:rPr lang="en-US" altLang="hu-HU" sz="1800" b="1">
                <a:latin typeface="Courier New" panose="02070309020205020404" pitchFamily="49" charset="0"/>
              </a:rPr>
              <a:t>ROWID</a:t>
            </a:r>
          </a:p>
        </p:txBody>
      </p:sp>
      <p:sp>
        <p:nvSpPr>
          <p:cNvPr id="9219" name="Rectangle 3">
            <a:extLst>
              <a:ext uri="{FF2B5EF4-FFF2-40B4-BE49-F238E27FC236}">
                <a16:creationId xmlns:a16="http://schemas.microsoft.com/office/drawing/2014/main" id="{23D6665C-9449-4953-B251-9C178AACDCC3}"/>
              </a:ext>
            </a:extLst>
          </p:cNvPr>
          <p:cNvSpPr>
            <a:spLocks noGrp="1" noChangeArrowheads="1"/>
          </p:cNvSpPr>
          <p:nvPr>
            <p:ph type="title"/>
          </p:nvPr>
        </p:nvSpPr>
        <p:spPr/>
        <p:txBody>
          <a:bodyPr/>
          <a:lstStyle/>
          <a:p>
            <a:pPr defTabSz="228600" eaLnBrk="1" hangingPunct="1"/>
            <a:r>
              <a:rPr lang="en-US" altLang="hu-HU"/>
              <a:t>Index-Organized Tables</a:t>
            </a:r>
          </a:p>
        </p:txBody>
      </p:sp>
      <p:sp>
        <p:nvSpPr>
          <p:cNvPr id="9220" name="Rectangle 4">
            <a:extLst>
              <a:ext uri="{FF2B5EF4-FFF2-40B4-BE49-F238E27FC236}">
                <a16:creationId xmlns:a16="http://schemas.microsoft.com/office/drawing/2014/main" id="{14778250-5681-46C8-8F5A-1B305F0B920F}"/>
              </a:ext>
            </a:extLst>
          </p:cNvPr>
          <p:cNvSpPr>
            <a:spLocks noGrp="1" noChangeArrowheads="1"/>
          </p:cNvSpPr>
          <p:nvPr>
            <p:ph type="body" idx="1"/>
          </p:nvPr>
        </p:nvSpPr>
        <p:spPr>
          <a:xfrm>
            <a:off x="598488" y="1944688"/>
            <a:ext cx="4016375" cy="730250"/>
          </a:xfrm>
        </p:spPr>
        <p:txBody>
          <a:bodyPr/>
          <a:lstStyle/>
          <a:p>
            <a:pPr marL="0" indent="0" algn="ctr" defTabSz="228600">
              <a:spcBef>
                <a:spcPct val="50000"/>
              </a:spcBef>
            </a:pPr>
            <a:r>
              <a:rPr lang="en-US" altLang="hu-HU" sz="2500"/>
              <a:t>Regular table access</a:t>
            </a:r>
          </a:p>
        </p:txBody>
      </p:sp>
      <p:sp>
        <p:nvSpPr>
          <p:cNvPr id="9221" name="Rectangle 5">
            <a:extLst>
              <a:ext uri="{FF2B5EF4-FFF2-40B4-BE49-F238E27FC236}">
                <a16:creationId xmlns:a16="http://schemas.microsoft.com/office/drawing/2014/main" id="{EA109608-F6A5-4E3B-881B-748A24C144A3}"/>
              </a:ext>
            </a:extLst>
          </p:cNvPr>
          <p:cNvSpPr>
            <a:spLocks noChangeArrowheads="1"/>
          </p:cNvSpPr>
          <p:nvPr/>
        </p:nvSpPr>
        <p:spPr bwMode="auto">
          <a:xfrm>
            <a:off x="5334000" y="1928813"/>
            <a:ext cx="2209800"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hu-HU" sz="1800" b="1"/>
              <a:t>IOT access</a:t>
            </a:r>
          </a:p>
        </p:txBody>
      </p:sp>
      <p:sp>
        <p:nvSpPr>
          <p:cNvPr id="9222" name="Freeform 6">
            <a:extLst>
              <a:ext uri="{FF2B5EF4-FFF2-40B4-BE49-F238E27FC236}">
                <a16:creationId xmlns:a16="http://schemas.microsoft.com/office/drawing/2014/main" id="{EA2E53FA-F530-49C8-9684-7B84E52C13B8}"/>
              </a:ext>
            </a:extLst>
          </p:cNvPr>
          <p:cNvSpPr>
            <a:spLocks/>
          </p:cNvSpPr>
          <p:nvPr/>
        </p:nvSpPr>
        <p:spPr bwMode="gray">
          <a:xfrm>
            <a:off x="5276850" y="3784600"/>
            <a:ext cx="1449388" cy="665163"/>
          </a:xfrm>
          <a:custGeom>
            <a:avLst/>
            <a:gdLst>
              <a:gd name="T0" fmla="*/ 2147483647 w 913"/>
              <a:gd name="T1" fmla="*/ 2147483647 h 419"/>
              <a:gd name="T2" fmla="*/ 0 w 913"/>
              <a:gd name="T3" fmla="*/ 2147483647 h 419"/>
              <a:gd name="T4" fmla="*/ 2147483647 w 913"/>
              <a:gd name="T5" fmla="*/ 2147483647 h 419"/>
              <a:gd name="T6" fmla="*/ 2147483647 w 913"/>
              <a:gd name="T7" fmla="*/ 2147483647 h 419"/>
              <a:gd name="T8" fmla="*/ 2147483647 w 913"/>
              <a:gd name="T9" fmla="*/ 0 h 419"/>
              <a:gd name="T10" fmla="*/ 2147483647 w 913"/>
              <a:gd name="T11" fmla="*/ 2147483647 h 419"/>
              <a:gd name="T12" fmla="*/ 0 60000 65536"/>
              <a:gd name="T13" fmla="*/ 0 60000 65536"/>
              <a:gd name="T14" fmla="*/ 0 60000 65536"/>
              <a:gd name="T15" fmla="*/ 0 60000 65536"/>
              <a:gd name="T16" fmla="*/ 0 60000 65536"/>
              <a:gd name="T17" fmla="*/ 0 60000 65536"/>
              <a:gd name="T18" fmla="*/ 0 w 913"/>
              <a:gd name="T19" fmla="*/ 0 h 419"/>
              <a:gd name="T20" fmla="*/ 913 w 913"/>
              <a:gd name="T21" fmla="*/ 419 h 419"/>
            </a:gdLst>
            <a:ahLst/>
            <a:cxnLst>
              <a:cxn ang="T12">
                <a:pos x="T0" y="T1"/>
              </a:cxn>
              <a:cxn ang="T13">
                <a:pos x="T2" y="T3"/>
              </a:cxn>
              <a:cxn ang="T14">
                <a:pos x="T4" y="T5"/>
              </a:cxn>
              <a:cxn ang="T15">
                <a:pos x="T6" y="T7"/>
              </a:cxn>
              <a:cxn ang="T16">
                <a:pos x="T8" y="T9"/>
              </a:cxn>
              <a:cxn ang="T17">
                <a:pos x="T10" y="T11"/>
              </a:cxn>
            </a:cxnLst>
            <a:rect l="T18" t="T19" r="T20" b="T21"/>
            <a:pathLst>
              <a:path w="913" h="419">
                <a:moveTo>
                  <a:pt x="415" y="10"/>
                </a:moveTo>
                <a:lnTo>
                  <a:pt x="0" y="418"/>
                </a:lnTo>
                <a:lnTo>
                  <a:pt x="769" y="193"/>
                </a:lnTo>
                <a:lnTo>
                  <a:pt x="912" y="286"/>
                </a:lnTo>
                <a:lnTo>
                  <a:pt x="466" y="0"/>
                </a:lnTo>
                <a:lnTo>
                  <a:pt x="402" y="18"/>
                </a:lnTo>
              </a:path>
            </a:pathLst>
          </a:custGeom>
          <a:solidFill>
            <a:schemeClr val="accent1"/>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hu-HU"/>
          </a:p>
        </p:txBody>
      </p:sp>
      <p:sp>
        <p:nvSpPr>
          <p:cNvPr id="9223" name="Rectangle 7">
            <a:extLst>
              <a:ext uri="{FF2B5EF4-FFF2-40B4-BE49-F238E27FC236}">
                <a16:creationId xmlns:a16="http://schemas.microsoft.com/office/drawing/2014/main" id="{F726C465-A131-4820-8B08-BBF3A55E9F2D}"/>
              </a:ext>
            </a:extLst>
          </p:cNvPr>
          <p:cNvSpPr>
            <a:spLocks noChangeArrowheads="1"/>
          </p:cNvSpPr>
          <p:nvPr/>
        </p:nvSpPr>
        <p:spPr bwMode="auto">
          <a:xfrm>
            <a:off x="6003925" y="5000625"/>
            <a:ext cx="208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Non-key columns</a:t>
            </a:r>
          </a:p>
        </p:txBody>
      </p:sp>
      <p:sp>
        <p:nvSpPr>
          <p:cNvPr id="9224" name="Rectangle 8">
            <a:extLst>
              <a:ext uri="{FF2B5EF4-FFF2-40B4-BE49-F238E27FC236}">
                <a16:creationId xmlns:a16="http://schemas.microsoft.com/office/drawing/2014/main" id="{A92F014A-BA8B-49D9-A020-12785F3D2470}"/>
              </a:ext>
            </a:extLst>
          </p:cNvPr>
          <p:cNvSpPr>
            <a:spLocks noChangeArrowheads="1"/>
          </p:cNvSpPr>
          <p:nvPr/>
        </p:nvSpPr>
        <p:spPr bwMode="auto">
          <a:xfrm>
            <a:off x="6003925" y="5380038"/>
            <a:ext cx="147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Key column</a:t>
            </a:r>
          </a:p>
        </p:txBody>
      </p:sp>
      <p:sp>
        <p:nvSpPr>
          <p:cNvPr id="9225" name="Rectangle 9">
            <a:extLst>
              <a:ext uri="{FF2B5EF4-FFF2-40B4-BE49-F238E27FC236}">
                <a16:creationId xmlns:a16="http://schemas.microsoft.com/office/drawing/2014/main" id="{89CCEC6C-9893-45D7-8CDB-500DB04B4A2A}"/>
              </a:ext>
            </a:extLst>
          </p:cNvPr>
          <p:cNvSpPr>
            <a:spLocks noChangeArrowheads="1"/>
          </p:cNvSpPr>
          <p:nvPr/>
        </p:nvSpPr>
        <p:spPr bwMode="auto">
          <a:xfrm>
            <a:off x="6003925" y="5786438"/>
            <a:ext cx="147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Row header</a:t>
            </a:r>
          </a:p>
        </p:txBody>
      </p:sp>
      <p:sp>
        <p:nvSpPr>
          <p:cNvPr id="9226" name="Freeform 10">
            <a:extLst>
              <a:ext uri="{FF2B5EF4-FFF2-40B4-BE49-F238E27FC236}">
                <a16:creationId xmlns:a16="http://schemas.microsoft.com/office/drawing/2014/main" id="{A78E01FC-BCE4-4ABE-B4EB-C153271563EE}"/>
              </a:ext>
            </a:extLst>
          </p:cNvPr>
          <p:cNvSpPr>
            <a:spLocks/>
          </p:cNvSpPr>
          <p:nvPr/>
        </p:nvSpPr>
        <p:spPr bwMode="gray">
          <a:xfrm>
            <a:off x="6494463" y="4110038"/>
            <a:ext cx="242887" cy="657225"/>
          </a:xfrm>
          <a:custGeom>
            <a:avLst/>
            <a:gdLst>
              <a:gd name="T0" fmla="*/ 0 w 153"/>
              <a:gd name="T1" fmla="*/ 0 h 414"/>
              <a:gd name="T2" fmla="*/ 0 w 153"/>
              <a:gd name="T3" fmla="*/ 2147483647 h 414"/>
              <a:gd name="T4" fmla="*/ 2147483647 w 153"/>
              <a:gd name="T5" fmla="*/ 2147483647 h 414"/>
              <a:gd name="T6" fmla="*/ 2147483647 w 153"/>
              <a:gd name="T7" fmla="*/ 2147483647 h 414"/>
              <a:gd name="T8" fmla="*/ 0 w 153"/>
              <a:gd name="T9" fmla="*/ 0 h 414"/>
              <a:gd name="T10" fmla="*/ 0 60000 65536"/>
              <a:gd name="T11" fmla="*/ 0 60000 65536"/>
              <a:gd name="T12" fmla="*/ 0 60000 65536"/>
              <a:gd name="T13" fmla="*/ 0 60000 65536"/>
              <a:gd name="T14" fmla="*/ 0 60000 65536"/>
              <a:gd name="T15" fmla="*/ 0 w 153"/>
              <a:gd name="T16" fmla="*/ 0 h 414"/>
              <a:gd name="T17" fmla="*/ 153 w 153"/>
              <a:gd name="T18" fmla="*/ 414 h 414"/>
            </a:gdLst>
            <a:ahLst/>
            <a:cxnLst>
              <a:cxn ang="T10">
                <a:pos x="T0" y="T1"/>
              </a:cxn>
              <a:cxn ang="T11">
                <a:pos x="T2" y="T3"/>
              </a:cxn>
              <a:cxn ang="T12">
                <a:pos x="T4" y="T5"/>
              </a:cxn>
              <a:cxn ang="T13">
                <a:pos x="T6" y="T7"/>
              </a:cxn>
              <a:cxn ang="T14">
                <a:pos x="T8" y="T9"/>
              </a:cxn>
            </a:cxnLst>
            <a:rect l="T15" t="T16" r="T17" b="T18"/>
            <a:pathLst>
              <a:path w="153" h="414">
                <a:moveTo>
                  <a:pt x="0" y="0"/>
                </a:moveTo>
                <a:lnTo>
                  <a:pt x="0" y="331"/>
                </a:lnTo>
                <a:lnTo>
                  <a:pt x="152" y="413"/>
                </a:lnTo>
                <a:lnTo>
                  <a:pt x="152" y="81"/>
                </a:lnTo>
                <a:lnTo>
                  <a:pt x="0" y="0"/>
                </a:lnTo>
              </a:path>
            </a:pathLst>
          </a:custGeom>
          <a:solidFill>
            <a:srgbClr val="99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27" name="Freeform 11">
            <a:extLst>
              <a:ext uri="{FF2B5EF4-FFF2-40B4-BE49-F238E27FC236}">
                <a16:creationId xmlns:a16="http://schemas.microsoft.com/office/drawing/2014/main" id="{F3D16C4A-A66B-4F9A-893C-85FF7F179F87}"/>
              </a:ext>
            </a:extLst>
          </p:cNvPr>
          <p:cNvSpPr>
            <a:spLocks/>
          </p:cNvSpPr>
          <p:nvPr/>
        </p:nvSpPr>
        <p:spPr bwMode="gray">
          <a:xfrm>
            <a:off x="6494463" y="4110038"/>
            <a:ext cx="242887" cy="657225"/>
          </a:xfrm>
          <a:custGeom>
            <a:avLst/>
            <a:gdLst>
              <a:gd name="T0" fmla="*/ 0 w 153"/>
              <a:gd name="T1" fmla="*/ 0 h 414"/>
              <a:gd name="T2" fmla="*/ 0 w 153"/>
              <a:gd name="T3" fmla="*/ 2147483647 h 414"/>
              <a:gd name="T4" fmla="*/ 2147483647 w 153"/>
              <a:gd name="T5" fmla="*/ 2147483647 h 414"/>
              <a:gd name="T6" fmla="*/ 2147483647 w 153"/>
              <a:gd name="T7" fmla="*/ 2147483647 h 414"/>
              <a:gd name="T8" fmla="*/ 0 w 153"/>
              <a:gd name="T9" fmla="*/ 0 h 414"/>
              <a:gd name="T10" fmla="*/ 0 60000 65536"/>
              <a:gd name="T11" fmla="*/ 0 60000 65536"/>
              <a:gd name="T12" fmla="*/ 0 60000 65536"/>
              <a:gd name="T13" fmla="*/ 0 60000 65536"/>
              <a:gd name="T14" fmla="*/ 0 60000 65536"/>
              <a:gd name="T15" fmla="*/ 0 w 153"/>
              <a:gd name="T16" fmla="*/ 0 h 414"/>
              <a:gd name="T17" fmla="*/ 153 w 153"/>
              <a:gd name="T18" fmla="*/ 414 h 414"/>
            </a:gdLst>
            <a:ahLst/>
            <a:cxnLst>
              <a:cxn ang="T10">
                <a:pos x="T0" y="T1"/>
              </a:cxn>
              <a:cxn ang="T11">
                <a:pos x="T2" y="T3"/>
              </a:cxn>
              <a:cxn ang="T12">
                <a:pos x="T4" y="T5"/>
              </a:cxn>
              <a:cxn ang="T13">
                <a:pos x="T6" y="T7"/>
              </a:cxn>
              <a:cxn ang="T14">
                <a:pos x="T8" y="T9"/>
              </a:cxn>
            </a:cxnLst>
            <a:rect l="T15" t="T16" r="T17" b="T18"/>
            <a:pathLst>
              <a:path w="153" h="414">
                <a:moveTo>
                  <a:pt x="0" y="0"/>
                </a:moveTo>
                <a:lnTo>
                  <a:pt x="0" y="331"/>
                </a:lnTo>
                <a:lnTo>
                  <a:pt x="152" y="413"/>
                </a:lnTo>
                <a:lnTo>
                  <a:pt x="152" y="81"/>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8" name="Freeform 12">
            <a:extLst>
              <a:ext uri="{FF2B5EF4-FFF2-40B4-BE49-F238E27FC236}">
                <a16:creationId xmlns:a16="http://schemas.microsoft.com/office/drawing/2014/main" id="{C27F8DBA-7ED2-4039-8FEB-A41580930588}"/>
              </a:ext>
            </a:extLst>
          </p:cNvPr>
          <p:cNvSpPr>
            <a:spLocks/>
          </p:cNvSpPr>
          <p:nvPr/>
        </p:nvSpPr>
        <p:spPr bwMode="gray">
          <a:xfrm>
            <a:off x="5854700" y="4238625"/>
            <a:ext cx="882650" cy="755650"/>
          </a:xfrm>
          <a:custGeom>
            <a:avLst/>
            <a:gdLst>
              <a:gd name="T0" fmla="*/ 2147483647 w 556"/>
              <a:gd name="T1" fmla="*/ 0 h 476"/>
              <a:gd name="T2" fmla="*/ 2147483647 w 556"/>
              <a:gd name="T3" fmla="*/ 2147483647 h 476"/>
              <a:gd name="T4" fmla="*/ 0 w 556"/>
              <a:gd name="T5" fmla="*/ 2147483647 h 476"/>
              <a:gd name="T6" fmla="*/ 0 w 556"/>
              <a:gd name="T7" fmla="*/ 2147483647 h 476"/>
              <a:gd name="T8" fmla="*/ 2147483647 w 556"/>
              <a:gd name="T9" fmla="*/ 0 h 476"/>
              <a:gd name="T10" fmla="*/ 0 60000 65536"/>
              <a:gd name="T11" fmla="*/ 0 60000 65536"/>
              <a:gd name="T12" fmla="*/ 0 60000 65536"/>
              <a:gd name="T13" fmla="*/ 0 60000 65536"/>
              <a:gd name="T14" fmla="*/ 0 60000 65536"/>
              <a:gd name="T15" fmla="*/ 0 w 556"/>
              <a:gd name="T16" fmla="*/ 0 h 476"/>
              <a:gd name="T17" fmla="*/ 556 w 556"/>
              <a:gd name="T18" fmla="*/ 476 h 476"/>
            </a:gdLst>
            <a:ahLst/>
            <a:cxnLst>
              <a:cxn ang="T10">
                <a:pos x="T0" y="T1"/>
              </a:cxn>
              <a:cxn ang="T11">
                <a:pos x="T2" y="T3"/>
              </a:cxn>
              <a:cxn ang="T12">
                <a:pos x="T4" y="T5"/>
              </a:cxn>
              <a:cxn ang="T13">
                <a:pos x="T6" y="T7"/>
              </a:cxn>
              <a:cxn ang="T14">
                <a:pos x="T8" y="T9"/>
              </a:cxn>
            </a:cxnLst>
            <a:rect l="T15" t="T16" r="T17" b="T18"/>
            <a:pathLst>
              <a:path w="556" h="476">
                <a:moveTo>
                  <a:pt x="555" y="0"/>
                </a:moveTo>
                <a:lnTo>
                  <a:pt x="555" y="332"/>
                </a:lnTo>
                <a:lnTo>
                  <a:pt x="0" y="475"/>
                </a:lnTo>
                <a:lnTo>
                  <a:pt x="0" y="142"/>
                </a:lnTo>
                <a:lnTo>
                  <a:pt x="555" y="0"/>
                </a:lnTo>
              </a:path>
            </a:pathLst>
          </a:custGeom>
          <a:pattFill prst="dkUpDiag">
            <a:fgClr>
              <a:srgbClr val="CC99FF"/>
            </a:fgClr>
            <a:bgClr>
              <a:schemeClr val="bg1"/>
            </a:bgClr>
          </a:patt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29" name="Freeform 13">
            <a:extLst>
              <a:ext uri="{FF2B5EF4-FFF2-40B4-BE49-F238E27FC236}">
                <a16:creationId xmlns:a16="http://schemas.microsoft.com/office/drawing/2014/main" id="{353F204C-7540-4C11-A957-DC68B61A9CD0}"/>
              </a:ext>
            </a:extLst>
          </p:cNvPr>
          <p:cNvSpPr>
            <a:spLocks/>
          </p:cNvSpPr>
          <p:nvPr/>
        </p:nvSpPr>
        <p:spPr bwMode="gray">
          <a:xfrm>
            <a:off x="5854700" y="4238625"/>
            <a:ext cx="882650" cy="755650"/>
          </a:xfrm>
          <a:custGeom>
            <a:avLst/>
            <a:gdLst>
              <a:gd name="T0" fmla="*/ 2147483647 w 556"/>
              <a:gd name="T1" fmla="*/ 0 h 476"/>
              <a:gd name="T2" fmla="*/ 2147483647 w 556"/>
              <a:gd name="T3" fmla="*/ 2147483647 h 476"/>
              <a:gd name="T4" fmla="*/ 0 w 556"/>
              <a:gd name="T5" fmla="*/ 2147483647 h 476"/>
              <a:gd name="T6" fmla="*/ 0 w 556"/>
              <a:gd name="T7" fmla="*/ 2147483647 h 476"/>
              <a:gd name="T8" fmla="*/ 2147483647 w 556"/>
              <a:gd name="T9" fmla="*/ 0 h 476"/>
              <a:gd name="T10" fmla="*/ 0 60000 65536"/>
              <a:gd name="T11" fmla="*/ 0 60000 65536"/>
              <a:gd name="T12" fmla="*/ 0 60000 65536"/>
              <a:gd name="T13" fmla="*/ 0 60000 65536"/>
              <a:gd name="T14" fmla="*/ 0 60000 65536"/>
              <a:gd name="T15" fmla="*/ 0 w 556"/>
              <a:gd name="T16" fmla="*/ 0 h 476"/>
              <a:gd name="T17" fmla="*/ 556 w 556"/>
              <a:gd name="T18" fmla="*/ 476 h 476"/>
            </a:gdLst>
            <a:ahLst/>
            <a:cxnLst>
              <a:cxn ang="T10">
                <a:pos x="T0" y="T1"/>
              </a:cxn>
              <a:cxn ang="T11">
                <a:pos x="T2" y="T3"/>
              </a:cxn>
              <a:cxn ang="T12">
                <a:pos x="T4" y="T5"/>
              </a:cxn>
              <a:cxn ang="T13">
                <a:pos x="T6" y="T7"/>
              </a:cxn>
              <a:cxn ang="T14">
                <a:pos x="T8" y="T9"/>
              </a:cxn>
            </a:cxnLst>
            <a:rect l="T15" t="T16" r="T17" b="T18"/>
            <a:pathLst>
              <a:path w="556" h="476">
                <a:moveTo>
                  <a:pt x="555" y="0"/>
                </a:moveTo>
                <a:lnTo>
                  <a:pt x="555" y="332"/>
                </a:lnTo>
                <a:lnTo>
                  <a:pt x="0" y="475"/>
                </a:lnTo>
                <a:lnTo>
                  <a:pt x="0" y="142"/>
                </a:lnTo>
                <a:lnTo>
                  <a:pt x="555"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30" name="Freeform 14">
            <a:extLst>
              <a:ext uri="{FF2B5EF4-FFF2-40B4-BE49-F238E27FC236}">
                <a16:creationId xmlns:a16="http://schemas.microsoft.com/office/drawing/2014/main" id="{FEC9C5DB-A22A-4700-BD77-B3893CC8C7D5}"/>
              </a:ext>
            </a:extLst>
          </p:cNvPr>
          <p:cNvSpPr>
            <a:spLocks/>
          </p:cNvSpPr>
          <p:nvPr/>
        </p:nvSpPr>
        <p:spPr bwMode="gray">
          <a:xfrm>
            <a:off x="5599113" y="4095750"/>
            <a:ext cx="1150937" cy="371475"/>
          </a:xfrm>
          <a:custGeom>
            <a:avLst/>
            <a:gdLst>
              <a:gd name="T0" fmla="*/ 2147483647 w 725"/>
              <a:gd name="T1" fmla="*/ 0 h 234"/>
              <a:gd name="T2" fmla="*/ 2147483647 w 725"/>
              <a:gd name="T3" fmla="*/ 2147483647 h 234"/>
              <a:gd name="T4" fmla="*/ 2147483647 w 725"/>
              <a:gd name="T5" fmla="*/ 2147483647 h 234"/>
              <a:gd name="T6" fmla="*/ 0 w 725"/>
              <a:gd name="T7" fmla="*/ 2147483647 h 234"/>
              <a:gd name="T8" fmla="*/ 2147483647 w 725"/>
              <a:gd name="T9" fmla="*/ 0 h 234"/>
              <a:gd name="T10" fmla="*/ 0 60000 65536"/>
              <a:gd name="T11" fmla="*/ 0 60000 65536"/>
              <a:gd name="T12" fmla="*/ 0 60000 65536"/>
              <a:gd name="T13" fmla="*/ 0 60000 65536"/>
              <a:gd name="T14" fmla="*/ 0 60000 65536"/>
              <a:gd name="T15" fmla="*/ 0 w 725"/>
              <a:gd name="T16" fmla="*/ 0 h 234"/>
              <a:gd name="T17" fmla="*/ 725 w 725"/>
              <a:gd name="T18" fmla="*/ 234 h 234"/>
            </a:gdLst>
            <a:ahLst/>
            <a:cxnLst>
              <a:cxn ang="T10">
                <a:pos x="T0" y="T1"/>
              </a:cxn>
              <a:cxn ang="T11">
                <a:pos x="T2" y="T3"/>
              </a:cxn>
              <a:cxn ang="T12">
                <a:pos x="T4" y="T5"/>
              </a:cxn>
              <a:cxn ang="T13">
                <a:pos x="T6" y="T7"/>
              </a:cxn>
              <a:cxn ang="T14">
                <a:pos x="T8" y="T9"/>
              </a:cxn>
            </a:cxnLst>
            <a:rect l="T15" t="T16" r="T17" b="T18"/>
            <a:pathLst>
              <a:path w="725" h="234">
                <a:moveTo>
                  <a:pt x="563" y="0"/>
                </a:moveTo>
                <a:lnTo>
                  <a:pt x="724" y="90"/>
                </a:lnTo>
                <a:lnTo>
                  <a:pt x="160" y="233"/>
                </a:lnTo>
                <a:lnTo>
                  <a:pt x="0" y="142"/>
                </a:lnTo>
                <a:lnTo>
                  <a:pt x="563" y="0"/>
                </a:lnTo>
              </a:path>
            </a:pathLst>
          </a:custGeom>
          <a:solidFill>
            <a:srgbClr val="9933FF"/>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31" name="Freeform 15">
            <a:extLst>
              <a:ext uri="{FF2B5EF4-FFF2-40B4-BE49-F238E27FC236}">
                <a16:creationId xmlns:a16="http://schemas.microsoft.com/office/drawing/2014/main" id="{0E938814-2C61-4417-AB0B-542ABF352FA1}"/>
              </a:ext>
            </a:extLst>
          </p:cNvPr>
          <p:cNvSpPr>
            <a:spLocks/>
          </p:cNvSpPr>
          <p:nvPr/>
        </p:nvSpPr>
        <p:spPr bwMode="gray">
          <a:xfrm>
            <a:off x="5599113" y="4095750"/>
            <a:ext cx="1150937" cy="371475"/>
          </a:xfrm>
          <a:custGeom>
            <a:avLst/>
            <a:gdLst>
              <a:gd name="T0" fmla="*/ 2147483647 w 725"/>
              <a:gd name="T1" fmla="*/ 0 h 234"/>
              <a:gd name="T2" fmla="*/ 2147483647 w 725"/>
              <a:gd name="T3" fmla="*/ 2147483647 h 234"/>
              <a:gd name="T4" fmla="*/ 2147483647 w 725"/>
              <a:gd name="T5" fmla="*/ 2147483647 h 234"/>
              <a:gd name="T6" fmla="*/ 0 w 725"/>
              <a:gd name="T7" fmla="*/ 2147483647 h 234"/>
              <a:gd name="T8" fmla="*/ 2147483647 w 725"/>
              <a:gd name="T9" fmla="*/ 0 h 234"/>
              <a:gd name="T10" fmla="*/ 0 60000 65536"/>
              <a:gd name="T11" fmla="*/ 0 60000 65536"/>
              <a:gd name="T12" fmla="*/ 0 60000 65536"/>
              <a:gd name="T13" fmla="*/ 0 60000 65536"/>
              <a:gd name="T14" fmla="*/ 0 60000 65536"/>
              <a:gd name="T15" fmla="*/ 0 w 725"/>
              <a:gd name="T16" fmla="*/ 0 h 234"/>
              <a:gd name="T17" fmla="*/ 725 w 725"/>
              <a:gd name="T18" fmla="*/ 234 h 234"/>
            </a:gdLst>
            <a:ahLst/>
            <a:cxnLst>
              <a:cxn ang="T10">
                <a:pos x="T0" y="T1"/>
              </a:cxn>
              <a:cxn ang="T11">
                <a:pos x="T2" y="T3"/>
              </a:cxn>
              <a:cxn ang="T12">
                <a:pos x="T4" y="T5"/>
              </a:cxn>
              <a:cxn ang="T13">
                <a:pos x="T6" y="T7"/>
              </a:cxn>
              <a:cxn ang="T14">
                <a:pos x="T8" y="T9"/>
              </a:cxn>
            </a:cxnLst>
            <a:rect l="T15" t="T16" r="T17" b="T18"/>
            <a:pathLst>
              <a:path w="725" h="234">
                <a:moveTo>
                  <a:pt x="563" y="0"/>
                </a:moveTo>
                <a:lnTo>
                  <a:pt x="724" y="90"/>
                </a:lnTo>
                <a:lnTo>
                  <a:pt x="160" y="233"/>
                </a:lnTo>
                <a:lnTo>
                  <a:pt x="0" y="142"/>
                </a:lnTo>
                <a:lnTo>
                  <a:pt x="563"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32" name="Freeform 16">
            <a:extLst>
              <a:ext uri="{FF2B5EF4-FFF2-40B4-BE49-F238E27FC236}">
                <a16:creationId xmlns:a16="http://schemas.microsoft.com/office/drawing/2014/main" id="{8226EDEF-301E-4856-AFA0-E4A4308FC4BC}"/>
              </a:ext>
            </a:extLst>
          </p:cNvPr>
          <p:cNvSpPr>
            <a:spLocks/>
          </p:cNvSpPr>
          <p:nvPr/>
        </p:nvSpPr>
        <p:spPr bwMode="gray">
          <a:xfrm>
            <a:off x="5599113" y="4322763"/>
            <a:ext cx="242887" cy="671512"/>
          </a:xfrm>
          <a:custGeom>
            <a:avLst/>
            <a:gdLst>
              <a:gd name="T0" fmla="*/ 0 w 153"/>
              <a:gd name="T1" fmla="*/ 0 h 423"/>
              <a:gd name="T2" fmla="*/ 0 w 153"/>
              <a:gd name="T3" fmla="*/ 2147483647 h 423"/>
              <a:gd name="T4" fmla="*/ 2147483647 w 153"/>
              <a:gd name="T5" fmla="*/ 2147483647 h 423"/>
              <a:gd name="T6" fmla="*/ 2147483647 w 153"/>
              <a:gd name="T7" fmla="*/ 2147483647 h 423"/>
              <a:gd name="T8" fmla="*/ 0 w 153"/>
              <a:gd name="T9" fmla="*/ 0 h 423"/>
              <a:gd name="T10" fmla="*/ 0 60000 65536"/>
              <a:gd name="T11" fmla="*/ 0 60000 65536"/>
              <a:gd name="T12" fmla="*/ 0 60000 65536"/>
              <a:gd name="T13" fmla="*/ 0 60000 65536"/>
              <a:gd name="T14" fmla="*/ 0 60000 65536"/>
              <a:gd name="T15" fmla="*/ 0 w 153"/>
              <a:gd name="T16" fmla="*/ 0 h 423"/>
              <a:gd name="T17" fmla="*/ 153 w 153"/>
              <a:gd name="T18" fmla="*/ 423 h 423"/>
            </a:gdLst>
            <a:ahLst/>
            <a:cxnLst>
              <a:cxn ang="T10">
                <a:pos x="T0" y="T1"/>
              </a:cxn>
              <a:cxn ang="T11">
                <a:pos x="T2" y="T3"/>
              </a:cxn>
              <a:cxn ang="T12">
                <a:pos x="T4" y="T5"/>
              </a:cxn>
              <a:cxn ang="T13">
                <a:pos x="T6" y="T7"/>
              </a:cxn>
              <a:cxn ang="T14">
                <a:pos x="T8" y="T9"/>
              </a:cxn>
            </a:cxnLst>
            <a:rect l="T15" t="T16" r="T17" b="T18"/>
            <a:pathLst>
              <a:path w="153" h="423">
                <a:moveTo>
                  <a:pt x="0" y="0"/>
                </a:moveTo>
                <a:lnTo>
                  <a:pt x="0" y="331"/>
                </a:lnTo>
                <a:lnTo>
                  <a:pt x="152" y="422"/>
                </a:lnTo>
                <a:lnTo>
                  <a:pt x="152" y="90"/>
                </a:lnTo>
                <a:lnTo>
                  <a:pt x="0" y="0"/>
                </a:lnTo>
              </a:path>
            </a:pathLst>
          </a:custGeom>
          <a:solidFill>
            <a:srgbClr val="99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33" name="Freeform 17">
            <a:extLst>
              <a:ext uri="{FF2B5EF4-FFF2-40B4-BE49-F238E27FC236}">
                <a16:creationId xmlns:a16="http://schemas.microsoft.com/office/drawing/2014/main" id="{719D8339-EBED-4BB4-825C-19ADB569AAA8}"/>
              </a:ext>
            </a:extLst>
          </p:cNvPr>
          <p:cNvSpPr>
            <a:spLocks/>
          </p:cNvSpPr>
          <p:nvPr/>
        </p:nvSpPr>
        <p:spPr bwMode="gray">
          <a:xfrm>
            <a:off x="5599113" y="4322763"/>
            <a:ext cx="242887" cy="671512"/>
          </a:xfrm>
          <a:custGeom>
            <a:avLst/>
            <a:gdLst>
              <a:gd name="T0" fmla="*/ 0 w 153"/>
              <a:gd name="T1" fmla="*/ 0 h 423"/>
              <a:gd name="T2" fmla="*/ 0 w 153"/>
              <a:gd name="T3" fmla="*/ 2147483647 h 423"/>
              <a:gd name="T4" fmla="*/ 2147483647 w 153"/>
              <a:gd name="T5" fmla="*/ 2147483647 h 423"/>
              <a:gd name="T6" fmla="*/ 2147483647 w 153"/>
              <a:gd name="T7" fmla="*/ 2147483647 h 423"/>
              <a:gd name="T8" fmla="*/ 0 w 153"/>
              <a:gd name="T9" fmla="*/ 0 h 423"/>
              <a:gd name="T10" fmla="*/ 0 60000 65536"/>
              <a:gd name="T11" fmla="*/ 0 60000 65536"/>
              <a:gd name="T12" fmla="*/ 0 60000 65536"/>
              <a:gd name="T13" fmla="*/ 0 60000 65536"/>
              <a:gd name="T14" fmla="*/ 0 60000 65536"/>
              <a:gd name="T15" fmla="*/ 0 w 153"/>
              <a:gd name="T16" fmla="*/ 0 h 423"/>
              <a:gd name="T17" fmla="*/ 153 w 153"/>
              <a:gd name="T18" fmla="*/ 423 h 423"/>
            </a:gdLst>
            <a:ahLst/>
            <a:cxnLst>
              <a:cxn ang="T10">
                <a:pos x="T0" y="T1"/>
              </a:cxn>
              <a:cxn ang="T11">
                <a:pos x="T2" y="T3"/>
              </a:cxn>
              <a:cxn ang="T12">
                <a:pos x="T4" y="T5"/>
              </a:cxn>
              <a:cxn ang="T13">
                <a:pos x="T6" y="T7"/>
              </a:cxn>
              <a:cxn ang="T14">
                <a:pos x="T8" y="T9"/>
              </a:cxn>
            </a:cxnLst>
            <a:rect l="T15" t="T16" r="T17" b="T18"/>
            <a:pathLst>
              <a:path w="153" h="423">
                <a:moveTo>
                  <a:pt x="0" y="0"/>
                </a:moveTo>
                <a:lnTo>
                  <a:pt x="0" y="331"/>
                </a:lnTo>
                <a:lnTo>
                  <a:pt x="152" y="422"/>
                </a:lnTo>
                <a:lnTo>
                  <a:pt x="152" y="90"/>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34" name="Freeform 18">
            <a:extLst>
              <a:ext uri="{FF2B5EF4-FFF2-40B4-BE49-F238E27FC236}">
                <a16:creationId xmlns:a16="http://schemas.microsoft.com/office/drawing/2014/main" id="{644DA799-0EAD-4683-95B5-47EE51245FC2}"/>
              </a:ext>
            </a:extLst>
          </p:cNvPr>
          <p:cNvSpPr>
            <a:spLocks/>
          </p:cNvSpPr>
          <p:nvPr/>
        </p:nvSpPr>
        <p:spPr bwMode="gray">
          <a:xfrm>
            <a:off x="5654675" y="4433888"/>
            <a:ext cx="201613" cy="608012"/>
          </a:xfrm>
          <a:custGeom>
            <a:avLst/>
            <a:gdLst>
              <a:gd name="T0" fmla="*/ 2147483647 w 127"/>
              <a:gd name="T1" fmla="*/ 0 h 383"/>
              <a:gd name="T2" fmla="*/ 2147483647 w 127"/>
              <a:gd name="T3" fmla="*/ 2147483647 h 383"/>
              <a:gd name="T4" fmla="*/ 0 w 127"/>
              <a:gd name="T5" fmla="*/ 2147483647 h 383"/>
              <a:gd name="T6" fmla="*/ 0 w 127"/>
              <a:gd name="T7" fmla="*/ 2147483647 h 383"/>
              <a:gd name="T8" fmla="*/ 2147483647 w 127"/>
              <a:gd name="T9" fmla="*/ 0 h 383"/>
              <a:gd name="T10" fmla="*/ 0 60000 65536"/>
              <a:gd name="T11" fmla="*/ 0 60000 65536"/>
              <a:gd name="T12" fmla="*/ 0 60000 65536"/>
              <a:gd name="T13" fmla="*/ 0 60000 65536"/>
              <a:gd name="T14" fmla="*/ 0 60000 65536"/>
              <a:gd name="T15" fmla="*/ 0 w 127"/>
              <a:gd name="T16" fmla="*/ 0 h 383"/>
              <a:gd name="T17" fmla="*/ 127 w 127"/>
              <a:gd name="T18" fmla="*/ 383 h 383"/>
            </a:gdLst>
            <a:ahLst/>
            <a:cxnLst>
              <a:cxn ang="T10">
                <a:pos x="T0" y="T1"/>
              </a:cxn>
              <a:cxn ang="T11">
                <a:pos x="T2" y="T3"/>
              </a:cxn>
              <a:cxn ang="T12">
                <a:pos x="T4" y="T5"/>
              </a:cxn>
              <a:cxn ang="T13">
                <a:pos x="T6" y="T7"/>
              </a:cxn>
              <a:cxn ang="T14">
                <a:pos x="T8" y="T9"/>
              </a:cxn>
            </a:cxnLst>
            <a:rect l="T15" t="T16" r="T17" b="T18"/>
            <a:pathLst>
              <a:path w="127" h="383">
                <a:moveTo>
                  <a:pt x="126" y="0"/>
                </a:moveTo>
                <a:lnTo>
                  <a:pt x="126" y="345"/>
                </a:lnTo>
                <a:lnTo>
                  <a:pt x="0" y="382"/>
                </a:lnTo>
                <a:lnTo>
                  <a:pt x="0" y="45"/>
                </a:lnTo>
                <a:lnTo>
                  <a:pt x="126" y="0"/>
                </a:lnTo>
              </a:path>
            </a:pathLst>
          </a:custGeom>
          <a:solidFill>
            <a:srgbClr val="FF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35" name="Freeform 19">
            <a:extLst>
              <a:ext uri="{FF2B5EF4-FFF2-40B4-BE49-F238E27FC236}">
                <a16:creationId xmlns:a16="http://schemas.microsoft.com/office/drawing/2014/main" id="{6ED12E6B-BF6F-416E-AEFE-7BC69C11515A}"/>
              </a:ext>
            </a:extLst>
          </p:cNvPr>
          <p:cNvSpPr>
            <a:spLocks/>
          </p:cNvSpPr>
          <p:nvPr/>
        </p:nvSpPr>
        <p:spPr bwMode="gray">
          <a:xfrm>
            <a:off x="5654675" y="4449763"/>
            <a:ext cx="201613" cy="603250"/>
          </a:xfrm>
          <a:custGeom>
            <a:avLst/>
            <a:gdLst>
              <a:gd name="T0" fmla="*/ 2147483647 w 127"/>
              <a:gd name="T1" fmla="*/ 0 h 380"/>
              <a:gd name="T2" fmla="*/ 2147483647 w 127"/>
              <a:gd name="T3" fmla="*/ 2147483647 h 380"/>
              <a:gd name="T4" fmla="*/ 0 w 127"/>
              <a:gd name="T5" fmla="*/ 2147483647 h 380"/>
              <a:gd name="T6" fmla="*/ 0 w 127"/>
              <a:gd name="T7" fmla="*/ 2147483647 h 380"/>
              <a:gd name="T8" fmla="*/ 2147483647 w 127"/>
              <a:gd name="T9" fmla="*/ 0 h 380"/>
              <a:gd name="T10" fmla="*/ 0 60000 65536"/>
              <a:gd name="T11" fmla="*/ 0 60000 65536"/>
              <a:gd name="T12" fmla="*/ 0 60000 65536"/>
              <a:gd name="T13" fmla="*/ 0 60000 65536"/>
              <a:gd name="T14" fmla="*/ 0 60000 65536"/>
              <a:gd name="T15" fmla="*/ 0 w 127"/>
              <a:gd name="T16" fmla="*/ 0 h 380"/>
              <a:gd name="T17" fmla="*/ 127 w 127"/>
              <a:gd name="T18" fmla="*/ 380 h 380"/>
            </a:gdLst>
            <a:ahLst/>
            <a:cxnLst>
              <a:cxn ang="T10">
                <a:pos x="T0" y="T1"/>
              </a:cxn>
              <a:cxn ang="T11">
                <a:pos x="T2" y="T3"/>
              </a:cxn>
              <a:cxn ang="T12">
                <a:pos x="T4" y="T5"/>
              </a:cxn>
              <a:cxn ang="T13">
                <a:pos x="T6" y="T7"/>
              </a:cxn>
              <a:cxn ang="T14">
                <a:pos x="T8" y="T9"/>
              </a:cxn>
            </a:cxnLst>
            <a:rect l="T15" t="T16" r="T17" b="T18"/>
            <a:pathLst>
              <a:path w="127" h="380">
                <a:moveTo>
                  <a:pt x="126" y="0"/>
                </a:moveTo>
                <a:lnTo>
                  <a:pt x="126" y="342"/>
                </a:lnTo>
                <a:lnTo>
                  <a:pt x="0" y="379"/>
                </a:lnTo>
                <a:lnTo>
                  <a:pt x="0" y="45"/>
                </a:lnTo>
                <a:lnTo>
                  <a:pt x="126"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36" name="Freeform 20">
            <a:extLst>
              <a:ext uri="{FF2B5EF4-FFF2-40B4-BE49-F238E27FC236}">
                <a16:creationId xmlns:a16="http://schemas.microsoft.com/office/drawing/2014/main" id="{B0A347A4-3D9F-4AD8-BF62-B637FF8E9055}"/>
              </a:ext>
            </a:extLst>
          </p:cNvPr>
          <p:cNvSpPr>
            <a:spLocks/>
          </p:cNvSpPr>
          <p:nvPr/>
        </p:nvSpPr>
        <p:spPr bwMode="gray">
          <a:xfrm>
            <a:off x="5413375" y="4322763"/>
            <a:ext cx="455613" cy="200025"/>
          </a:xfrm>
          <a:custGeom>
            <a:avLst/>
            <a:gdLst>
              <a:gd name="T0" fmla="*/ 2147483647 w 287"/>
              <a:gd name="T1" fmla="*/ 0 h 126"/>
              <a:gd name="T2" fmla="*/ 2147483647 w 287"/>
              <a:gd name="T3" fmla="*/ 2147483647 h 126"/>
              <a:gd name="T4" fmla="*/ 2147483647 w 287"/>
              <a:gd name="T5" fmla="*/ 2147483647 h 126"/>
              <a:gd name="T6" fmla="*/ 0 w 287"/>
              <a:gd name="T7" fmla="*/ 2147483647 h 126"/>
              <a:gd name="T8" fmla="*/ 2147483647 w 287"/>
              <a:gd name="T9" fmla="*/ 0 h 126"/>
              <a:gd name="T10" fmla="*/ 0 60000 65536"/>
              <a:gd name="T11" fmla="*/ 0 60000 65536"/>
              <a:gd name="T12" fmla="*/ 0 60000 65536"/>
              <a:gd name="T13" fmla="*/ 0 60000 65536"/>
              <a:gd name="T14" fmla="*/ 0 60000 65536"/>
              <a:gd name="T15" fmla="*/ 0 w 287"/>
              <a:gd name="T16" fmla="*/ 0 h 126"/>
              <a:gd name="T17" fmla="*/ 287 w 287"/>
              <a:gd name="T18" fmla="*/ 126 h 126"/>
            </a:gdLst>
            <a:ahLst/>
            <a:cxnLst>
              <a:cxn ang="T10">
                <a:pos x="T0" y="T1"/>
              </a:cxn>
              <a:cxn ang="T11">
                <a:pos x="T2" y="T3"/>
              </a:cxn>
              <a:cxn ang="T12">
                <a:pos x="T4" y="T5"/>
              </a:cxn>
              <a:cxn ang="T13">
                <a:pos x="T6" y="T7"/>
              </a:cxn>
              <a:cxn ang="T14">
                <a:pos x="T8" y="T9"/>
              </a:cxn>
            </a:cxnLst>
            <a:rect l="T15" t="T16" r="T17" b="T18"/>
            <a:pathLst>
              <a:path w="287" h="126">
                <a:moveTo>
                  <a:pt x="125" y="0"/>
                </a:moveTo>
                <a:lnTo>
                  <a:pt x="286" y="81"/>
                </a:lnTo>
                <a:lnTo>
                  <a:pt x="151" y="125"/>
                </a:lnTo>
                <a:lnTo>
                  <a:pt x="0" y="37"/>
                </a:lnTo>
                <a:lnTo>
                  <a:pt x="125" y="0"/>
                </a:lnTo>
              </a:path>
            </a:pathLst>
          </a:custGeom>
          <a:solidFill>
            <a:srgbClr val="B2B2B2"/>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37" name="Freeform 21">
            <a:extLst>
              <a:ext uri="{FF2B5EF4-FFF2-40B4-BE49-F238E27FC236}">
                <a16:creationId xmlns:a16="http://schemas.microsoft.com/office/drawing/2014/main" id="{66929F0D-C198-4759-8501-BAB5FFE84620}"/>
              </a:ext>
            </a:extLst>
          </p:cNvPr>
          <p:cNvSpPr>
            <a:spLocks/>
          </p:cNvSpPr>
          <p:nvPr/>
        </p:nvSpPr>
        <p:spPr bwMode="gray">
          <a:xfrm>
            <a:off x="5413375" y="4322763"/>
            <a:ext cx="449263" cy="215900"/>
          </a:xfrm>
          <a:custGeom>
            <a:avLst/>
            <a:gdLst>
              <a:gd name="T0" fmla="*/ 2147483647 w 283"/>
              <a:gd name="T1" fmla="*/ 0 h 136"/>
              <a:gd name="T2" fmla="*/ 2147483647 w 283"/>
              <a:gd name="T3" fmla="*/ 2147483647 h 136"/>
              <a:gd name="T4" fmla="*/ 2147483647 w 283"/>
              <a:gd name="T5" fmla="*/ 2147483647 h 136"/>
              <a:gd name="T6" fmla="*/ 0 w 283"/>
              <a:gd name="T7" fmla="*/ 2147483647 h 136"/>
              <a:gd name="T8" fmla="*/ 2147483647 w 283"/>
              <a:gd name="T9" fmla="*/ 0 h 136"/>
              <a:gd name="T10" fmla="*/ 0 60000 65536"/>
              <a:gd name="T11" fmla="*/ 0 60000 65536"/>
              <a:gd name="T12" fmla="*/ 0 60000 65536"/>
              <a:gd name="T13" fmla="*/ 0 60000 65536"/>
              <a:gd name="T14" fmla="*/ 0 60000 65536"/>
              <a:gd name="T15" fmla="*/ 0 w 283"/>
              <a:gd name="T16" fmla="*/ 0 h 136"/>
              <a:gd name="T17" fmla="*/ 283 w 283"/>
              <a:gd name="T18" fmla="*/ 136 h 136"/>
            </a:gdLst>
            <a:ahLst/>
            <a:cxnLst>
              <a:cxn ang="T10">
                <a:pos x="T0" y="T1"/>
              </a:cxn>
              <a:cxn ang="T11">
                <a:pos x="T2" y="T3"/>
              </a:cxn>
              <a:cxn ang="T12">
                <a:pos x="T4" y="T5"/>
              </a:cxn>
              <a:cxn ang="T13">
                <a:pos x="T6" y="T7"/>
              </a:cxn>
              <a:cxn ang="T14">
                <a:pos x="T8" y="T9"/>
              </a:cxn>
            </a:cxnLst>
            <a:rect l="T15" t="T16" r="T17" b="T18"/>
            <a:pathLst>
              <a:path w="283" h="136">
                <a:moveTo>
                  <a:pt x="123" y="0"/>
                </a:moveTo>
                <a:lnTo>
                  <a:pt x="282" y="87"/>
                </a:lnTo>
                <a:lnTo>
                  <a:pt x="149" y="135"/>
                </a:lnTo>
                <a:lnTo>
                  <a:pt x="0" y="40"/>
                </a:lnTo>
                <a:lnTo>
                  <a:pt x="123" y="0"/>
                </a:lnTo>
              </a:path>
            </a:pathLst>
          </a:custGeom>
          <a:solidFill>
            <a:srgbClr val="FF0066"/>
          </a:solidFill>
          <a:ln w="12700" cap="rnd">
            <a:solidFill>
              <a:srgbClr val="000000"/>
            </a:solidFill>
            <a:round/>
            <a:headEnd type="none" w="sm" len="sm"/>
            <a:tailEnd type="none" w="sm" len="sm"/>
          </a:ln>
        </p:spPr>
        <p:txBody>
          <a:bodyPr/>
          <a:lstStyle/>
          <a:p>
            <a:endParaRPr lang="hu-HU"/>
          </a:p>
        </p:txBody>
      </p:sp>
      <p:sp>
        <p:nvSpPr>
          <p:cNvPr id="9238" name="Freeform 22">
            <a:extLst>
              <a:ext uri="{FF2B5EF4-FFF2-40B4-BE49-F238E27FC236}">
                <a16:creationId xmlns:a16="http://schemas.microsoft.com/office/drawing/2014/main" id="{01D31776-8561-4844-A960-341333B5E276}"/>
              </a:ext>
            </a:extLst>
          </p:cNvPr>
          <p:cNvSpPr>
            <a:spLocks/>
          </p:cNvSpPr>
          <p:nvPr/>
        </p:nvSpPr>
        <p:spPr bwMode="gray">
          <a:xfrm>
            <a:off x="5413375" y="4381500"/>
            <a:ext cx="242888" cy="654050"/>
          </a:xfrm>
          <a:custGeom>
            <a:avLst/>
            <a:gdLst>
              <a:gd name="T0" fmla="*/ 0 w 153"/>
              <a:gd name="T1" fmla="*/ 0 h 412"/>
              <a:gd name="T2" fmla="*/ 0 w 153"/>
              <a:gd name="T3" fmla="*/ 2147483647 h 412"/>
              <a:gd name="T4" fmla="*/ 2147483647 w 153"/>
              <a:gd name="T5" fmla="*/ 2147483647 h 412"/>
              <a:gd name="T6" fmla="*/ 2147483647 w 153"/>
              <a:gd name="T7" fmla="*/ 2147483647 h 412"/>
              <a:gd name="T8" fmla="*/ 0 w 153"/>
              <a:gd name="T9" fmla="*/ 0 h 412"/>
              <a:gd name="T10" fmla="*/ 0 60000 65536"/>
              <a:gd name="T11" fmla="*/ 0 60000 65536"/>
              <a:gd name="T12" fmla="*/ 0 60000 65536"/>
              <a:gd name="T13" fmla="*/ 0 60000 65536"/>
              <a:gd name="T14" fmla="*/ 0 60000 65536"/>
              <a:gd name="T15" fmla="*/ 0 w 153"/>
              <a:gd name="T16" fmla="*/ 0 h 412"/>
              <a:gd name="T17" fmla="*/ 153 w 153"/>
              <a:gd name="T18" fmla="*/ 412 h 412"/>
            </a:gdLst>
            <a:ahLst/>
            <a:cxnLst>
              <a:cxn ang="T10">
                <a:pos x="T0" y="T1"/>
              </a:cxn>
              <a:cxn ang="T11">
                <a:pos x="T2" y="T3"/>
              </a:cxn>
              <a:cxn ang="T12">
                <a:pos x="T4" y="T5"/>
              </a:cxn>
              <a:cxn ang="T13">
                <a:pos x="T6" y="T7"/>
              </a:cxn>
              <a:cxn ang="T14">
                <a:pos x="T8" y="T9"/>
              </a:cxn>
            </a:cxnLst>
            <a:rect l="T15" t="T16" r="T17" b="T18"/>
            <a:pathLst>
              <a:path w="153" h="412">
                <a:moveTo>
                  <a:pt x="0" y="0"/>
                </a:moveTo>
                <a:lnTo>
                  <a:pt x="0" y="329"/>
                </a:lnTo>
                <a:lnTo>
                  <a:pt x="152" y="411"/>
                </a:lnTo>
                <a:lnTo>
                  <a:pt x="152" y="87"/>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39" name="Freeform 23">
            <a:extLst>
              <a:ext uri="{FF2B5EF4-FFF2-40B4-BE49-F238E27FC236}">
                <a16:creationId xmlns:a16="http://schemas.microsoft.com/office/drawing/2014/main" id="{68A1D52F-89A8-4A4C-8E0E-8148B08F9069}"/>
              </a:ext>
            </a:extLst>
          </p:cNvPr>
          <p:cNvSpPr>
            <a:spLocks/>
          </p:cNvSpPr>
          <p:nvPr/>
        </p:nvSpPr>
        <p:spPr bwMode="gray">
          <a:xfrm>
            <a:off x="5407025" y="4375150"/>
            <a:ext cx="242888" cy="671513"/>
          </a:xfrm>
          <a:custGeom>
            <a:avLst/>
            <a:gdLst>
              <a:gd name="T0" fmla="*/ 0 w 153"/>
              <a:gd name="T1" fmla="*/ 0 h 423"/>
              <a:gd name="T2" fmla="*/ 0 w 153"/>
              <a:gd name="T3" fmla="*/ 2147483647 h 423"/>
              <a:gd name="T4" fmla="*/ 2147483647 w 153"/>
              <a:gd name="T5" fmla="*/ 2147483647 h 423"/>
              <a:gd name="T6" fmla="*/ 2147483647 w 153"/>
              <a:gd name="T7" fmla="*/ 2147483647 h 423"/>
              <a:gd name="T8" fmla="*/ 0 w 153"/>
              <a:gd name="T9" fmla="*/ 0 h 423"/>
              <a:gd name="T10" fmla="*/ 0 60000 65536"/>
              <a:gd name="T11" fmla="*/ 0 60000 65536"/>
              <a:gd name="T12" fmla="*/ 0 60000 65536"/>
              <a:gd name="T13" fmla="*/ 0 60000 65536"/>
              <a:gd name="T14" fmla="*/ 0 60000 65536"/>
              <a:gd name="T15" fmla="*/ 0 w 153"/>
              <a:gd name="T16" fmla="*/ 0 h 423"/>
              <a:gd name="T17" fmla="*/ 153 w 153"/>
              <a:gd name="T18" fmla="*/ 423 h 423"/>
            </a:gdLst>
            <a:ahLst/>
            <a:cxnLst>
              <a:cxn ang="T10">
                <a:pos x="T0" y="T1"/>
              </a:cxn>
              <a:cxn ang="T11">
                <a:pos x="T2" y="T3"/>
              </a:cxn>
              <a:cxn ang="T12">
                <a:pos x="T4" y="T5"/>
              </a:cxn>
              <a:cxn ang="T13">
                <a:pos x="T6" y="T7"/>
              </a:cxn>
              <a:cxn ang="T14">
                <a:pos x="T8" y="T9"/>
              </a:cxn>
            </a:cxnLst>
            <a:rect l="T15" t="T16" r="T17" b="T18"/>
            <a:pathLst>
              <a:path w="153" h="423">
                <a:moveTo>
                  <a:pt x="0" y="0"/>
                </a:moveTo>
                <a:lnTo>
                  <a:pt x="0" y="331"/>
                </a:lnTo>
                <a:lnTo>
                  <a:pt x="152" y="422"/>
                </a:lnTo>
                <a:lnTo>
                  <a:pt x="152" y="90"/>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0" name="Freeform 24">
            <a:extLst>
              <a:ext uri="{FF2B5EF4-FFF2-40B4-BE49-F238E27FC236}">
                <a16:creationId xmlns:a16="http://schemas.microsoft.com/office/drawing/2014/main" id="{D190E12B-657D-4256-B99B-3D12B7FED005}"/>
              </a:ext>
            </a:extLst>
          </p:cNvPr>
          <p:cNvSpPr>
            <a:spLocks/>
          </p:cNvSpPr>
          <p:nvPr/>
        </p:nvSpPr>
        <p:spPr bwMode="gray">
          <a:xfrm>
            <a:off x="5462588" y="4508500"/>
            <a:ext cx="201612" cy="598488"/>
          </a:xfrm>
          <a:custGeom>
            <a:avLst/>
            <a:gdLst>
              <a:gd name="T0" fmla="*/ 2147483647 w 127"/>
              <a:gd name="T1" fmla="*/ 0 h 377"/>
              <a:gd name="T2" fmla="*/ 2147483647 w 127"/>
              <a:gd name="T3" fmla="*/ 2147483647 h 377"/>
              <a:gd name="T4" fmla="*/ 0 w 127"/>
              <a:gd name="T5" fmla="*/ 2147483647 h 377"/>
              <a:gd name="T6" fmla="*/ 0 w 127"/>
              <a:gd name="T7" fmla="*/ 2147483647 h 377"/>
              <a:gd name="T8" fmla="*/ 2147483647 w 127"/>
              <a:gd name="T9" fmla="*/ 0 h 377"/>
              <a:gd name="T10" fmla="*/ 0 60000 65536"/>
              <a:gd name="T11" fmla="*/ 0 60000 65536"/>
              <a:gd name="T12" fmla="*/ 0 60000 65536"/>
              <a:gd name="T13" fmla="*/ 0 60000 65536"/>
              <a:gd name="T14" fmla="*/ 0 60000 65536"/>
              <a:gd name="T15" fmla="*/ 0 w 127"/>
              <a:gd name="T16" fmla="*/ 0 h 377"/>
              <a:gd name="T17" fmla="*/ 127 w 127"/>
              <a:gd name="T18" fmla="*/ 377 h 377"/>
            </a:gdLst>
            <a:ahLst/>
            <a:cxnLst>
              <a:cxn ang="T10">
                <a:pos x="T0" y="T1"/>
              </a:cxn>
              <a:cxn ang="T11">
                <a:pos x="T2" y="T3"/>
              </a:cxn>
              <a:cxn ang="T12">
                <a:pos x="T4" y="T5"/>
              </a:cxn>
              <a:cxn ang="T13">
                <a:pos x="T6" y="T7"/>
              </a:cxn>
              <a:cxn ang="T14">
                <a:pos x="T8" y="T9"/>
              </a:cxn>
            </a:cxnLst>
            <a:rect l="T15" t="T16" r="T17" b="T18"/>
            <a:pathLst>
              <a:path w="127" h="377">
                <a:moveTo>
                  <a:pt x="126" y="0"/>
                </a:moveTo>
                <a:lnTo>
                  <a:pt x="126" y="339"/>
                </a:lnTo>
                <a:lnTo>
                  <a:pt x="0" y="376"/>
                </a:lnTo>
                <a:lnTo>
                  <a:pt x="0" y="45"/>
                </a:lnTo>
                <a:lnTo>
                  <a:pt x="126" y="0"/>
                </a:lnTo>
              </a:path>
            </a:pathLst>
          </a:custGeom>
          <a:solidFill>
            <a:srgbClr val="FFCC66"/>
          </a:solidFill>
          <a:ln w="12700" cap="rnd">
            <a:solidFill>
              <a:srgbClr val="000000"/>
            </a:solidFill>
            <a:round/>
            <a:headEnd type="none" w="sm" len="sm"/>
            <a:tailEnd type="none" w="sm" len="sm"/>
          </a:ln>
        </p:spPr>
        <p:txBody>
          <a:bodyPr/>
          <a:lstStyle/>
          <a:p>
            <a:endParaRPr lang="hu-HU"/>
          </a:p>
        </p:txBody>
      </p:sp>
      <p:sp>
        <p:nvSpPr>
          <p:cNvPr id="9241" name="Freeform 25">
            <a:extLst>
              <a:ext uri="{FF2B5EF4-FFF2-40B4-BE49-F238E27FC236}">
                <a16:creationId xmlns:a16="http://schemas.microsoft.com/office/drawing/2014/main" id="{0FBA6932-BE3A-44D8-903D-B162E298EE40}"/>
              </a:ext>
            </a:extLst>
          </p:cNvPr>
          <p:cNvSpPr>
            <a:spLocks/>
          </p:cNvSpPr>
          <p:nvPr/>
        </p:nvSpPr>
        <p:spPr bwMode="gray">
          <a:xfrm>
            <a:off x="5221288" y="4433888"/>
            <a:ext cx="242887" cy="654050"/>
          </a:xfrm>
          <a:custGeom>
            <a:avLst/>
            <a:gdLst>
              <a:gd name="T0" fmla="*/ 0 w 153"/>
              <a:gd name="T1" fmla="*/ 0 h 412"/>
              <a:gd name="T2" fmla="*/ 0 w 153"/>
              <a:gd name="T3" fmla="*/ 2147483647 h 412"/>
              <a:gd name="T4" fmla="*/ 2147483647 w 153"/>
              <a:gd name="T5" fmla="*/ 2147483647 h 412"/>
              <a:gd name="T6" fmla="*/ 2147483647 w 153"/>
              <a:gd name="T7" fmla="*/ 2147483647 h 412"/>
              <a:gd name="T8" fmla="*/ 0 w 153"/>
              <a:gd name="T9" fmla="*/ 0 h 412"/>
              <a:gd name="T10" fmla="*/ 0 60000 65536"/>
              <a:gd name="T11" fmla="*/ 0 60000 65536"/>
              <a:gd name="T12" fmla="*/ 0 60000 65536"/>
              <a:gd name="T13" fmla="*/ 0 60000 65536"/>
              <a:gd name="T14" fmla="*/ 0 60000 65536"/>
              <a:gd name="T15" fmla="*/ 0 w 153"/>
              <a:gd name="T16" fmla="*/ 0 h 412"/>
              <a:gd name="T17" fmla="*/ 153 w 153"/>
              <a:gd name="T18" fmla="*/ 412 h 412"/>
            </a:gdLst>
            <a:ahLst/>
            <a:cxnLst>
              <a:cxn ang="T10">
                <a:pos x="T0" y="T1"/>
              </a:cxn>
              <a:cxn ang="T11">
                <a:pos x="T2" y="T3"/>
              </a:cxn>
              <a:cxn ang="T12">
                <a:pos x="T4" y="T5"/>
              </a:cxn>
              <a:cxn ang="T13">
                <a:pos x="T6" y="T7"/>
              </a:cxn>
              <a:cxn ang="T14">
                <a:pos x="T8" y="T9"/>
              </a:cxn>
            </a:cxnLst>
            <a:rect l="T15" t="T16" r="T17" b="T18"/>
            <a:pathLst>
              <a:path w="153" h="412">
                <a:moveTo>
                  <a:pt x="0" y="0"/>
                </a:moveTo>
                <a:lnTo>
                  <a:pt x="0" y="329"/>
                </a:lnTo>
                <a:lnTo>
                  <a:pt x="152" y="411"/>
                </a:lnTo>
                <a:lnTo>
                  <a:pt x="152" y="87"/>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2" name="Freeform 26">
            <a:extLst>
              <a:ext uri="{FF2B5EF4-FFF2-40B4-BE49-F238E27FC236}">
                <a16:creationId xmlns:a16="http://schemas.microsoft.com/office/drawing/2014/main" id="{9E377FDF-8B69-468B-9AFE-219D4DA0EF9A}"/>
              </a:ext>
            </a:extLst>
          </p:cNvPr>
          <p:cNvSpPr>
            <a:spLocks/>
          </p:cNvSpPr>
          <p:nvPr/>
        </p:nvSpPr>
        <p:spPr bwMode="gray">
          <a:xfrm>
            <a:off x="5221288" y="4384675"/>
            <a:ext cx="455612" cy="217488"/>
          </a:xfrm>
          <a:custGeom>
            <a:avLst/>
            <a:gdLst>
              <a:gd name="T0" fmla="*/ 2147483647 w 287"/>
              <a:gd name="T1" fmla="*/ 0 h 137"/>
              <a:gd name="T2" fmla="*/ 2147483647 w 287"/>
              <a:gd name="T3" fmla="*/ 2147483647 h 137"/>
              <a:gd name="T4" fmla="*/ 2147483647 w 287"/>
              <a:gd name="T5" fmla="*/ 2147483647 h 137"/>
              <a:gd name="T6" fmla="*/ 0 w 287"/>
              <a:gd name="T7" fmla="*/ 2147483647 h 137"/>
              <a:gd name="T8" fmla="*/ 2147483647 w 287"/>
              <a:gd name="T9" fmla="*/ 0 h 137"/>
              <a:gd name="T10" fmla="*/ 0 60000 65536"/>
              <a:gd name="T11" fmla="*/ 0 60000 65536"/>
              <a:gd name="T12" fmla="*/ 0 60000 65536"/>
              <a:gd name="T13" fmla="*/ 0 60000 65536"/>
              <a:gd name="T14" fmla="*/ 0 60000 65536"/>
              <a:gd name="T15" fmla="*/ 0 w 287"/>
              <a:gd name="T16" fmla="*/ 0 h 137"/>
              <a:gd name="T17" fmla="*/ 287 w 287"/>
              <a:gd name="T18" fmla="*/ 137 h 137"/>
            </a:gdLst>
            <a:ahLst/>
            <a:cxnLst>
              <a:cxn ang="T10">
                <a:pos x="T0" y="T1"/>
              </a:cxn>
              <a:cxn ang="T11">
                <a:pos x="T2" y="T3"/>
              </a:cxn>
              <a:cxn ang="T12">
                <a:pos x="T4" y="T5"/>
              </a:cxn>
              <a:cxn ang="T13">
                <a:pos x="T6" y="T7"/>
              </a:cxn>
              <a:cxn ang="T14">
                <a:pos x="T8" y="T9"/>
              </a:cxn>
            </a:cxnLst>
            <a:rect l="T15" t="T16" r="T17" b="T18"/>
            <a:pathLst>
              <a:path w="287" h="137">
                <a:moveTo>
                  <a:pt x="125" y="0"/>
                </a:moveTo>
                <a:lnTo>
                  <a:pt x="286" y="88"/>
                </a:lnTo>
                <a:lnTo>
                  <a:pt x="151" y="136"/>
                </a:lnTo>
                <a:lnTo>
                  <a:pt x="0" y="40"/>
                </a:lnTo>
                <a:lnTo>
                  <a:pt x="125" y="0"/>
                </a:lnTo>
              </a:path>
            </a:pathLst>
          </a:custGeom>
          <a:solidFill>
            <a:srgbClr val="FF9900"/>
          </a:solidFill>
          <a:ln w="12700" cap="rnd">
            <a:solidFill>
              <a:srgbClr val="000000"/>
            </a:solidFill>
            <a:round/>
            <a:headEnd type="none" w="sm" len="sm"/>
            <a:tailEnd type="none" w="sm" len="sm"/>
          </a:ln>
        </p:spPr>
        <p:txBody>
          <a:bodyPr/>
          <a:lstStyle/>
          <a:p>
            <a:endParaRPr lang="hu-HU"/>
          </a:p>
        </p:txBody>
      </p:sp>
      <p:sp>
        <p:nvSpPr>
          <p:cNvPr id="9243" name="Freeform 27">
            <a:extLst>
              <a:ext uri="{FF2B5EF4-FFF2-40B4-BE49-F238E27FC236}">
                <a16:creationId xmlns:a16="http://schemas.microsoft.com/office/drawing/2014/main" id="{32C6B9BA-5F45-46A2-A669-23C6D2173686}"/>
              </a:ext>
            </a:extLst>
          </p:cNvPr>
          <p:cNvSpPr>
            <a:spLocks/>
          </p:cNvSpPr>
          <p:nvPr/>
        </p:nvSpPr>
        <p:spPr bwMode="gray">
          <a:xfrm>
            <a:off x="5238750" y="4451350"/>
            <a:ext cx="223838" cy="655638"/>
          </a:xfrm>
          <a:custGeom>
            <a:avLst/>
            <a:gdLst>
              <a:gd name="T0" fmla="*/ 0 w 141"/>
              <a:gd name="T1" fmla="*/ 0 h 413"/>
              <a:gd name="T2" fmla="*/ 0 w 141"/>
              <a:gd name="T3" fmla="*/ 2147483647 h 413"/>
              <a:gd name="T4" fmla="*/ 2147483647 w 141"/>
              <a:gd name="T5" fmla="*/ 2147483647 h 413"/>
              <a:gd name="T6" fmla="*/ 2147483647 w 141"/>
              <a:gd name="T7" fmla="*/ 2147483647 h 413"/>
              <a:gd name="T8" fmla="*/ 0 w 141"/>
              <a:gd name="T9" fmla="*/ 0 h 413"/>
              <a:gd name="T10" fmla="*/ 0 60000 65536"/>
              <a:gd name="T11" fmla="*/ 0 60000 65536"/>
              <a:gd name="T12" fmla="*/ 0 60000 65536"/>
              <a:gd name="T13" fmla="*/ 0 60000 65536"/>
              <a:gd name="T14" fmla="*/ 0 60000 65536"/>
              <a:gd name="T15" fmla="*/ 0 w 141"/>
              <a:gd name="T16" fmla="*/ 0 h 413"/>
              <a:gd name="T17" fmla="*/ 141 w 141"/>
              <a:gd name="T18" fmla="*/ 413 h 413"/>
            </a:gdLst>
            <a:ahLst/>
            <a:cxnLst>
              <a:cxn ang="T10">
                <a:pos x="T0" y="T1"/>
              </a:cxn>
              <a:cxn ang="T11">
                <a:pos x="T2" y="T3"/>
              </a:cxn>
              <a:cxn ang="T12">
                <a:pos x="T4" y="T5"/>
              </a:cxn>
              <a:cxn ang="T13">
                <a:pos x="T6" y="T7"/>
              </a:cxn>
              <a:cxn ang="T14">
                <a:pos x="T8" y="T9"/>
              </a:cxn>
            </a:cxnLst>
            <a:rect l="T15" t="T16" r="T17" b="T18"/>
            <a:pathLst>
              <a:path w="141" h="413">
                <a:moveTo>
                  <a:pt x="0" y="0"/>
                </a:moveTo>
                <a:lnTo>
                  <a:pt x="0" y="322"/>
                </a:lnTo>
                <a:lnTo>
                  <a:pt x="140" y="412"/>
                </a:lnTo>
                <a:lnTo>
                  <a:pt x="140" y="81"/>
                </a:lnTo>
                <a:lnTo>
                  <a:pt x="0" y="0"/>
                </a:lnTo>
              </a:path>
            </a:pathLst>
          </a:custGeom>
          <a:solidFill>
            <a:srgbClr val="CC66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9244" name="Freeform 28">
            <a:extLst>
              <a:ext uri="{FF2B5EF4-FFF2-40B4-BE49-F238E27FC236}">
                <a16:creationId xmlns:a16="http://schemas.microsoft.com/office/drawing/2014/main" id="{BF878CF4-B0E0-4960-8C74-74440067EADE}"/>
              </a:ext>
            </a:extLst>
          </p:cNvPr>
          <p:cNvSpPr>
            <a:spLocks/>
          </p:cNvSpPr>
          <p:nvPr/>
        </p:nvSpPr>
        <p:spPr bwMode="gray">
          <a:xfrm>
            <a:off x="5922963" y="4976813"/>
            <a:ext cx="136525" cy="260350"/>
          </a:xfrm>
          <a:custGeom>
            <a:avLst/>
            <a:gdLst>
              <a:gd name="T0" fmla="*/ 0 w 83"/>
              <a:gd name="T1" fmla="*/ 0 h 159"/>
              <a:gd name="T2" fmla="*/ 0 w 83"/>
              <a:gd name="T3" fmla="*/ 2147483647 h 159"/>
              <a:gd name="T4" fmla="*/ 2147483647 w 83"/>
              <a:gd name="T5" fmla="*/ 2147483647 h 159"/>
              <a:gd name="T6" fmla="*/ 0 60000 65536"/>
              <a:gd name="T7" fmla="*/ 0 60000 65536"/>
              <a:gd name="T8" fmla="*/ 0 60000 65536"/>
              <a:gd name="T9" fmla="*/ 0 w 83"/>
              <a:gd name="T10" fmla="*/ 0 h 159"/>
              <a:gd name="T11" fmla="*/ 83 w 83"/>
              <a:gd name="T12" fmla="*/ 159 h 159"/>
            </a:gdLst>
            <a:ahLst/>
            <a:cxnLst>
              <a:cxn ang="T6">
                <a:pos x="T0" y="T1"/>
              </a:cxn>
              <a:cxn ang="T7">
                <a:pos x="T2" y="T3"/>
              </a:cxn>
              <a:cxn ang="T8">
                <a:pos x="T4" y="T5"/>
              </a:cxn>
            </a:cxnLst>
            <a:rect l="T9" t="T10" r="T11" b="T12"/>
            <a:pathLst>
              <a:path w="83" h="159">
                <a:moveTo>
                  <a:pt x="0" y="0"/>
                </a:moveTo>
                <a:lnTo>
                  <a:pt x="0" y="158"/>
                </a:lnTo>
                <a:lnTo>
                  <a:pt x="82" y="158"/>
                </a:lnTo>
              </a:path>
            </a:pathLst>
          </a:custGeom>
          <a:noFill/>
          <a:ln w="28575" cap="rnd">
            <a:solidFill>
              <a:schemeClr val="bg2"/>
            </a:solidFill>
            <a:round/>
            <a:headEnd type="triangl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5" name="Freeform 29">
            <a:extLst>
              <a:ext uri="{FF2B5EF4-FFF2-40B4-BE49-F238E27FC236}">
                <a16:creationId xmlns:a16="http://schemas.microsoft.com/office/drawing/2014/main" id="{036DFB6C-AB97-42F0-B0BF-B5F842036E8A}"/>
              </a:ext>
            </a:extLst>
          </p:cNvPr>
          <p:cNvSpPr>
            <a:spLocks/>
          </p:cNvSpPr>
          <p:nvPr/>
        </p:nvSpPr>
        <p:spPr bwMode="auto">
          <a:xfrm>
            <a:off x="5765800" y="5026025"/>
            <a:ext cx="293688" cy="611188"/>
          </a:xfrm>
          <a:custGeom>
            <a:avLst/>
            <a:gdLst>
              <a:gd name="T0" fmla="*/ 0 w 179"/>
              <a:gd name="T1" fmla="*/ 0 h 373"/>
              <a:gd name="T2" fmla="*/ 0 w 179"/>
              <a:gd name="T3" fmla="*/ 2147483647 h 373"/>
              <a:gd name="T4" fmla="*/ 2147483647 w 179"/>
              <a:gd name="T5" fmla="*/ 2147483647 h 373"/>
              <a:gd name="T6" fmla="*/ 0 60000 65536"/>
              <a:gd name="T7" fmla="*/ 0 60000 65536"/>
              <a:gd name="T8" fmla="*/ 0 60000 65536"/>
              <a:gd name="T9" fmla="*/ 0 w 179"/>
              <a:gd name="T10" fmla="*/ 0 h 373"/>
              <a:gd name="T11" fmla="*/ 179 w 179"/>
              <a:gd name="T12" fmla="*/ 373 h 373"/>
            </a:gdLst>
            <a:ahLst/>
            <a:cxnLst>
              <a:cxn ang="T6">
                <a:pos x="T0" y="T1"/>
              </a:cxn>
              <a:cxn ang="T7">
                <a:pos x="T2" y="T3"/>
              </a:cxn>
              <a:cxn ang="T8">
                <a:pos x="T4" y="T5"/>
              </a:cxn>
            </a:cxnLst>
            <a:rect l="T9" t="T10" r="T11" b="T12"/>
            <a:pathLst>
              <a:path w="179" h="373">
                <a:moveTo>
                  <a:pt x="0" y="0"/>
                </a:moveTo>
                <a:lnTo>
                  <a:pt x="0" y="372"/>
                </a:lnTo>
                <a:lnTo>
                  <a:pt x="178" y="372"/>
                </a:lnTo>
              </a:path>
            </a:pathLst>
          </a:custGeom>
          <a:noFill/>
          <a:ln w="28575" cap="rnd">
            <a:solidFill>
              <a:schemeClr val="bg2"/>
            </a:solidFill>
            <a:round/>
            <a:headEnd type="triangl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6" name="Freeform 30">
            <a:extLst>
              <a:ext uri="{FF2B5EF4-FFF2-40B4-BE49-F238E27FC236}">
                <a16:creationId xmlns:a16="http://schemas.microsoft.com/office/drawing/2014/main" id="{307235A1-6910-49B3-BBEC-DC0F9EA3D938}"/>
              </a:ext>
            </a:extLst>
          </p:cNvPr>
          <p:cNvSpPr>
            <a:spLocks/>
          </p:cNvSpPr>
          <p:nvPr/>
        </p:nvSpPr>
        <p:spPr bwMode="auto">
          <a:xfrm>
            <a:off x="5589588" y="5081588"/>
            <a:ext cx="469900" cy="957262"/>
          </a:xfrm>
          <a:custGeom>
            <a:avLst/>
            <a:gdLst>
              <a:gd name="T0" fmla="*/ 0 w 287"/>
              <a:gd name="T1" fmla="*/ 0 h 584"/>
              <a:gd name="T2" fmla="*/ 0 w 287"/>
              <a:gd name="T3" fmla="*/ 2147483647 h 584"/>
              <a:gd name="T4" fmla="*/ 2147483647 w 287"/>
              <a:gd name="T5" fmla="*/ 2147483647 h 584"/>
              <a:gd name="T6" fmla="*/ 0 60000 65536"/>
              <a:gd name="T7" fmla="*/ 0 60000 65536"/>
              <a:gd name="T8" fmla="*/ 0 60000 65536"/>
              <a:gd name="T9" fmla="*/ 0 w 287"/>
              <a:gd name="T10" fmla="*/ 0 h 584"/>
              <a:gd name="T11" fmla="*/ 287 w 287"/>
              <a:gd name="T12" fmla="*/ 584 h 584"/>
            </a:gdLst>
            <a:ahLst/>
            <a:cxnLst>
              <a:cxn ang="T6">
                <a:pos x="T0" y="T1"/>
              </a:cxn>
              <a:cxn ang="T7">
                <a:pos x="T2" y="T3"/>
              </a:cxn>
              <a:cxn ang="T8">
                <a:pos x="T4" y="T5"/>
              </a:cxn>
            </a:cxnLst>
            <a:rect l="T9" t="T10" r="T11" b="T12"/>
            <a:pathLst>
              <a:path w="287" h="584">
                <a:moveTo>
                  <a:pt x="0" y="0"/>
                </a:moveTo>
                <a:lnTo>
                  <a:pt x="0" y="583"/>
                </a:lnTo>
                <a:lnTo>
                  <a:pt x="286" y="583"/>
                </a:lnTo>
              </a:path>
            </a:pathLst>
          </a:custGeom>
          <a:noFill/>
          <a:ln w="28575" cap="rnd">
            <a:solidFill>
              <a:schemeClr val="bg2"/>
            </a:solidFill>
            <a:round/>
            <a:headEnd type="triangl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7" name="Rectangle 31">
            <a:extLst>
              <a:ext uri="{FF2B5EF4-FFF2-40B4-BE49-F238E27FC236}">
                <a16:creationId xmlns:a16="http://schemas.microsoft.com/office/drawing/2014/main" id="{FD40A995-0C50-40C3-BFEB-3F885C993B28}"/>
              </a:ext>
            </a:extLst>
          </p:cNvPr>
          <p:cNvSpPr>
            <a:spLocks noChangeArrowheads="1"/>
          </p:cNvSpPr>
          <p:nvPr/>
        </p:nvSpPr>
        <p:spPr bwMode="gray">
          <a:xfrm rot="-720000">
            <a:off x="5934075" y="3771900"/>
            <a:ext cx="73025" cy="28575"/>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9248" name="Line 32">
            <a:extLst>
              <a:ext uri="{FF2B5EF4-FFF2-40B4-BE49-F238E27FC236}">
                <a16:creationId xmlns:a16="http://schemas.microsoft.com/office/drawing/2014/main" id="{1343F367-FAEF-4904-B5AE-4C8AFC328C91}"/>
              </a:ext>
            </a:extLst>
          </p:cNvPr>
          <p:cNvSpPr>
            <a:spLocks noChangeShapeType="1"/>
          </p:cNvSpPr>
          <p:nvPr/>
        </p:nvSpPr>
        <p:spPr bwMode="auto">
          <a:xfrm>
            <a:off x="1598613" y="2613025"/>
            <a:ext cx="101600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9249" name="Line 33">
            <a:extLst>
              <a:ext uri="{FF2B5EF4-FFF2-40B4-BE49-F238E27FC236}">
                <a16:creationId xmlns:a16="http://schemas.microsoft.com/office/drawing/2014/main" id="{39FC7820-8D58-426F-A22B-D9F6580A3D1E}"/>
              </a:ext>
            </a:extLst>
          </p:cNvPr>
          <p:cNvSpPr>
            <a:spLocks noChangeShapeType="1"/>
          </p:cNvSpPr>
          <p:nvPr/>
        </p:nvSpPr>
        <p:spPr bwMode="auto">
          <a:xfrm>
            <a:off x="5148263" y="2614613"/>
            <a:ext cx="1001712"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9250" name="Line 34">
            <a:extLst>
              <a:ext uri="{FF2B5EF4-FFF2-40B4-BE49-F238E27FC236}">
                <a16:creationId xmlns:a16="http://schemas.microsoft.com/office/drawing/2014/main" id="{C6F4457E-7420-4A6A-B900-70CD2F439D32}"/>
              </a:ext>
            </a:extLst>
          </p:cNvPr>
          <p:cNvSpPr>
            <a:spLocks noChangeShapeType="1"/>
          </p:cNvSpPr>
          <p:nvPr/>
        </p:nvSpPr>
        <p:spPr bwMode="auto">
          <a:xfrm>
            <a:off x="2873375" y="3790950"/>
            <a:ext cx="0" cy="725488"/>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pic>
        <p:nvPicPr>
          <p:cNvPr id="9251" name="Picture 35" descr="diagr19a">
            <a:extLst>
              <a:ext uri="{FF2B5EF4-FFF2-40B4-BE49-F238E27FC236}">
                <a16:creationId xmlns:a16="http://schemas.microsoft.com/office/drawing/2014/main" id="{0B001B89-BEC6-4CA7-98AC-3FE2DF2F82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114550" y="2514600"/>
            <a:ext cx="1512888"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2" name="Picture 36" descr="Tables: Table with Header">
            <a:extLst>
              <a:ext uri="{FF2B5EF4-FFF2-40B4-BE49-F238E27FC236}">
                <a16:creationId xmlns:a16="http://schemas.microsoft.com/office/drawing/2014/main" id="{235DCBF1-A2A6-44A2-A12C-8A1EB00394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286000" y="4267200"/>
            <a:ext cx="1154113"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3" name="Picture 37" descr="Diagram: Index-by-Table, Hierarchy ">
            <a:extLst>
              <a:ext uri="{FF2B5EF4-FFF2-40B4-BE49-F238E27FC236}">
                <a16:creationId xmlns:a16="http://schemas.microsoft.com/office/drawing/2014/main" id="{1CE9F8A0-F3A5-4EE6-AA7B-9699DD29AA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727700" y="2438400"/>
            <a:ext cx="1303338"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4" name="Rectangle 38">
            <a:extLst>
              <a:ext uri="{FF2B5EF4-FFF2-40B4-BE49-F238E27FC236}">
                <a16:creationId xmlns:a16="http://schemas.microsoft.com/office/drawing/2014/main" id="{2734F63C-6D67-41C6-9C45-777470D6A3D2}"/>
              </a:ext>
            </a:extLst>
          </p:cNvPr>
          <p:cNvSpPr>
            <a:spLocks noChangeArrowheads="1"/>
          </p:cNvSpPr>
          <p:nvPr/>
        </p:nvSpPr>
        <p:spPr bwMode="gray">
          <a:xfrm rot="-1496809">
            <a:off x="5726113" y="3878263"/>
            <a:ext cx="352425" cy="58737"/>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26400E0-40FA-45E0-A0D3-C3C3775483B3}"/>
              </a:ext>
            </a:extLst>
          </p:cNvPr>
          <p:cNvSpPr>
            <a:spLocks noGrp="1" noChangeArrowheads="1"/>
          </p:cNvSpPr>
          <p:nvPr>
            <p:ph type="title"/>
          </p:nvPr>
        </p:nvSpPr>
        <p:spPr/>
        <p:txBody>
          <a:bodyPr/>
          <a:lstStyle/>
          <a:p>
            <a:pPr defTabSz="228600" eaLnBrk="1" hangingPunct="1"/>
            <a:r>
              <a:rPr lang="en-US" altLang="hu-HU"/>
              <a:t>Index-Organized Tables</a:t>
            </a:r>
            <a:br>
              <a:rPr lang="en-US" altLang="hu-HU"/>
            </a:br>
            <a:r>
              <a:rPr lang="en-US" altLang="hu-HU"/>
              <a:t>and Heap Tables</a:t>
            </a:r>
          </a:p>
        </p:txBody>
      </p:sp>
      <p:sp>
        <p:nvSpPr>
          <p:cNvPr id="10243" name="Rectangle 3">
            <a:extLst>
              <a:ext uri="{FF2B5EF4-FFF2-40B4-BE49-F238E27FC236}">
                <a16:creationId xmlns:a16="http://schemas.microsoft.com/office/drawing/2014/main" id="{ED5DFD47-5E5D-403D-A75E-92BB8295ADFD}"/>
              </a:ext>
            </a:extLst>
          </p:cNvPr>
          <p:cNvSpPr>
            <a:spLocks noGrp="1" noChangeArrowheads="1"/>
          </p:cNvSpPr>
          <p:nvPr>
            <p:ph type="body" idx="1"/>
          </p:nvPr>
        </p:nvSpPr>
        <p:spPr>
          <a:xfrm>
            <a:off x="863600" y="1701800"/>
            <a:ext cx="7366000" cy="4657725"/>
          </a:xfrm>
        </p:spPr>
        <p:txBody>
          <a:bodyPr/>
          <a:lstStyle/>
          <a:p>
            <a:pPr marL="571500" lvl="1" indent="-457200" defTabSz="228600" eaLnBrk="1" hangingPunct="1"/>
            <a:r>
              <a:rPr lang="en-US" altLang="hu-HU" sz="1800"/>
              <a:t>Compared to heap tables, IOTs:</a:t>
            </a:r>
          </a:p>
          <a:p>
            <a:pPr marL="1028700" lvl="2" indent="-342900" defTabSz="228600" eaLnBrk="1" hangingPunct="1"/>
            <a:r>
              <a:rPr lang="en-US" altLang="hu-HU" sz="1800"/>
              <a:t>Have faster key-based access to table data</a:t>
            </a:r>
          </a:p>
          <a:p>
            <a:pPr marL="1028700" lvl="2" indent="-342900" defTabSz="228600" eaLnBrk="1" hangingPunct="1"/>
            <a:r>
              <a:rPr lang="en-US" altLang="hu-HU" sz="1800"/>
              <a:t>Do not duplicate the storage of primary key values</a:t>
            </a:r>
          </a:p>
          <a:p>
            <a:pPr marL="1028700" lvl="2" indent="-342900" defTabSz="228600" eaLnBrk="1" hangingPunct="1"/>
            <a:r>
              <a:rPr lang="en-US" altLang="hu-HU" sz="1800"/>
              <a:t>Require less storage </a:t>
            </a:r>
          </a:p>
          <a:p>
            <a:pPr marL="1028700" lvl="2" indent="-342900" defTabSz="228600" eaLnBrk="1" hangingPunct="1"/>
            <a:r>
              <a:rPr lang="en-US" altLang="hu-HU" sz="1800"/>
              <a:t>Use secondary indexes and logical row IDs</a:t>
            </a:r>
          </a:p>
          <a:p>
            <a:pPr marL="1028700" lvl="2" indent="-342900" defTabSz="228600" eaLnBrk="1" hangingPunct="1"/>
            <a:r>
              <a:rPr lang="en-US" altLang="hu-HU" sz="1800"/>
              <a:t>Have higher availability because table reorganization does not invalidate secondary indexes</a:t>
            </a:r>
          </a:p>
          <a:p>
            <a:pPr marL="571500" lvl="1" indent="-457200" defTabSz="228600" eaLnBrk="1" hangingPunct="1"/>
            <a:r>
              <a:rPr lang="en-US" altLang="hu-HU" sz="1800"/>
              <a:t>IOTs have the following restrictions:</a:t>
            </a:r>
          </a:p>
          <a:p>
            <a:pPr marL="1028700" lvl="2" indent="-342900" defTabSz="228600" eaLnBrk="1" hangingPunct="1"/>
            <a:r>
              <a:rPr lang="en-US" altLang="hu-HU" sz="1800"/>
              <a:t>Must have a primary key that is not </a:t>
            </a:r>
            <a:r>
              <a:rPr lang="en-US" altLang="hu-HU" sz="1800">
                <a:latin typeface="Courier New" panose="02070309020205020404" pitchFamily="49" charset="0"/>
              </a:rPr>
              <a:t>DEFERRABLE</a:t>
            </a:r>
          </a:p>
          <a:p>
            <a:pPr marL="1028700" lvl="2" indent="-342900" defTabSz="228600" eaLnBrk="1" hangingPunct="1"/>
            <a:r>
              <a:rPr lang="en-US" altLang="hu-HU" sz="1800"/>
              <a:t>Cannot be clustered</a:t>
            </a:r>
          </a:p>
          <a:p>
            <a:pPr marL="1028700" lvl="2" indent="-342900" defTabSz="228600" eaLnBrk="1" hangingPunct="1"/>
            <a:r>
              <a:rPr lang="en-US" altLang="hu-HU" sz="1800"/>
              <a:t>Cannot use composite partitioning </a:t>
            </a:r>
          </a:p>
          <a:p>
            <a:pPr marL="1028700" lvl="2" indent="-342900" defTabSz="228600" eaLnBrk="1" hangingPunct="1"/>
            <a:r>
              <a:rPr lang="en-US" altLang="hu-HU" sz="1800"/>
              <a:t>Cannot contain a column of type </a:t>
            </a:r>
            <a:r>
              <a:rPr lang="en-US" altLang="hu-HU" sz="1800">
                <a:latin typeface="Courier New" panose="02070309020205020404" pitchFamily="49" charset="0"/>
              </a:rPr>
              <a:t>ROWID</a:t>
            </a:r>
            <a:r>
              <a:rPr lang="en-US" altLang="hu-HU" sz="1800"/>
              <a:t> or </a:t>
            </a:r>
            <a:r>
              <a:rPr lang="en-US" altLang="hu-HU" sz="1800">
                <a:latin typeface="Courier New" panose="02070309020205020404" pitchFamily="49" charset="0"/>
              </a:rPr>
              <a:t>LONG</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a:extLst>
              <a:ext uri="{FF2B5EF4-FFF2-40B4-BE49-F238E27FC236}">
                <a16:creationId xmlns:a16="http://schemas.microsoft.com/office/drawing/2014/main" id="{033428E4-39BA-4125-812B-D0CD99585656}"/>
              </a:ext>
            </a:extLst>
          </p:cNvPr>
          <p:cNvGrpSpPr>
            <a:grpSpLocks/>
          </p:cNvGrpSpPr>
          <p:nvPr/>
        </p:nvGrpSpPr>
        <p:grpSpPr bwMode="auto">
          <a:xfrm>
            <a:off x="5984875" y="4913313"/>
            <a:ext cx="2093913" cy="654050"/>
            <a:chOff x="1054" y="2982"/>
            <a:chExt cx="532" cy="412"/>
          </a:xfrm>
        </p:grpSpPr>
        <p:sp>
          <p:nvSpPr>
            <p:cNvPr id="11283" name="Rectangle 3">
              <a:extLst>
                <a:ext uri="{FF2B5EF4-FFF2-40B4-BE49-F238E27FC236}">
                  <a16:creationId xmlns:a16="http://schemas.microsoft.com/office/drawing/2014/main" id="{5C2250D7-141B-42BB-975D-A287FEFAE581}"/>
                </a:ext>
              </a:extLst>
            </p:cNvPr>
            <p:cNvSpPr>
              <a:spLocks noChangeArrowheads="1"/>
            </p:cNvSpPr>
            <p:nvPr/>
          </p:nvSpPr>
          <p:spPr bwMode="gray">
            <a:xfrm>
              <a:off x="1054" y="3066"/>
              <a:ext cx="532" cy="246"/>
            </a:xfrm>
            <a:prstGeom prst="rect">
              <a:avLst/>
            </a:prstGeom>
            <a:solidFill>
              <a:srgbClr val="CCCC00"/>
            </a:solidFill>
            <a:ln w="3175">
              <a:solidFill>
                <a:srgbClr val="CCCC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11284" name="Oval 4">
              <a:extLst>
                <a:ext uri="{FF2B5EF4-FFF2-40B4-BE49-F238E27FC236}">
                  <a16:creationId xmlns:a16="http://schemas.microsoft.com/office/drawing/2014/main" id="{B1920414-520B-4E25-A6BB-B881DE4439FB}"/>
                </a:ext>
              </a:extLst>
            </p:cNvPr>
            <p:cNvSpPr>
              <a:spLocks noChangeArrowheads="1"/>
            </p:cNvSpPr>
            <p:nvPr/>
          </p:nvSpPr>
          <p:spPr bwMode="gray">
            <a:xfrm>
              <a:off x="1054" y="2982"/>
              <a:ext cx="532" cy="158"/>
            </a:xfrm>
            <a:prstGeom prst="ellipse">
              <a:avLst/>
            </a:prstGeom>
            <a:solidFill>
              <a:srgbClr val="FFFF00"/>
            </a:solidFill>
            <a:ln w="3175">
              <a:solidFill>
                <a:srgbClr val="CCCC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11285" name="Oval 5">
              <a:extLst>
                <a:ext uri="{FF2B5EF4-FFF2-40B4-BE49-F238E27FC236}">
                  <a16:creationId xmlns:a16="http://schemas.microsoft.com/office/drawing/2014/main" id="{FB99365D-9DF3-4305-A6A7-A04EFD073A61}"/>
                </a:ext>
              </a:extLst>
            </p:cNvPr>
            <p:cNvSpPr>
              <a:spLocks noChangeArrowheads="1"/>
            </p:cNvSpPr>
            <p:nvPr/>
          </p:nvSpPr>
          <p:spPr bwMode="gray">
            <a:xfrm>
              <a:off x="1054" y="3236"/>
              <a:ext cx="532" cy="158"/>
            </a:xfrm>
            <a:prstGeom prst="ellipse">
              <a:avLst/>
            </a:prstGeom>
            <a:solidFill>
              <a:srgbClr val="CCCC00"/>
            </a:solidFill>
            <a:ln w="3175">
              <a:solidFill>
                <a:srgbClr val="CCCC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11267" name="Group 6">
            <a:extLst>
              <a:ext uri="{FF2B5EF4-FFF2-40B4-BE49-F238E27FC236}">
                <a16:creationId xmlns:a16="http://schemas.microsoft.com/office/drawing/2014/main" id="{EE6BA0FF-9DB0-4FF5-BD5F-C917A4FD997B}"/>
              </a:ext>
            </a:extLst>
          </p:cNvPr>
          <p:cNvGrpSpPr>
            <a:grpSpLocks/>
          </p:cNvGrpSpPr>
          <p:nvPr/>
        </p:nvGrpSpPr>
        <p:grpSpPr bwMode="auto">
          <a:xfrm>
            <a:off x="1400175" y="4913313"/>
            <a:ext cx="2122488" cy="654050"/>
            <a:chOff x="960" y="684"/>
            <a:chExt cx="532" cy="412"/>
          </a:xfrm>
        </p:grpSpPr>
        <p:sp>
          <p:nvSpPr>
            <p:cNvPr id="11280" name="Rectangle 7">
              <a:extLst>
                <a:ext uri="{FF2B5EF4-FFF2-40B4-BE49-F238E27FC236}">
                  <a16:creationId xmlns:a16="http://schemas.microsoft.com/office/drawing/2014/main" id="{6D0EEAA6-0C50-40EF-89C6-2E2DA6C16413}"/>
                </a:ext>
              </a:extLst>
            </p:cNvPr>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11281" name="Oval 8">
              <a:extLst>
                <a:ext uri="{FF2B5EF4-FFF2-40B4-BE49-F238E27FC236}">
                  <a16:creationId xmlns:a16="http://schemas.microsoft.com/office/drawing/2014/main" id="{E2975DAA-163E-4C2A-BCE2-82D46760A642}"/>
                </a:ext>
              </a:extLst>
            </p:cNvPr>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11282" name="Oval 9">
              <a:extLst>
                <a:ext uri="{FF2B5EF4-FFF2-40B4-BE49-F238E27FC236}">
                  <a16:creationId xmlns:a16="http://schemas.microsoft.com/office/drawing/2014/main" id="{670C781B-30FF-4492-B9C7-775DAF7B9524}"/>
                </a:ext>
              </a:extLst>
            </p:cNvPr>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sp>
        <p:nvSpPr>
          <p:cNvPr id="11268" name="Rectangle 10">
            <a:extLst>
              <a:ext uri="{FF2B5EF4-FFF2-40B4-BE49-F238E27FC236}">
                <a16:creationId xmlns:a16="http://schemas.microsoft.com/office/drawing/2014/main" id="{4B0C9496-EBD6-4892-9E21-CA04A2C6783F}"/>
              </a:ext>
            </a:extLst>
          </p:cNvPr>
          <p:cNvSpPr>
            <a:spLocks noGrp="1" noChangeArrowheads="1"/>
          </p:cNvSpPr>
          <p:nvPr>
            <p:ph type="title"/>
          </p:nvPr>
        </p:nvSpPr>
        <p:spPr/>
        <p:txBody>
          <a:bodyPr/>
          <a:lstStyle/>
          <a:p>
            <a:pPr defTabSz="228600" eaLnBrk="1" hangingPunct="1"/>
            <a:r>
              <a:rPr lang="en-US" altLang="hu-HU"/>
              <a:t>Clusters</a:t>
            </a:r>
          </a:p>
        </p:txBody>
      </p:sp>
      <p:sp>
        <p:nvSpPr>
          <p:cNvPr id="11269" name="Rectangle 11">
            <a:extLst>
              <a:ext uri="{FF2B5EF4-FFF2-40B4-BE49-F238E27FC236}">
                <a16:creationId xmlns:a16="http://schemas.microsoft.com/office/drawing/2014/main" id="{7DED3936-8A16-4309-9312-0E77DC213060}"/>
              </a:ext>
            </a:extLst>
          </p:cNvPr>
          <p:cNvSpPr>
            <a:spLocks noChangeArrowheads="1"/>
          </p:cNvSpPr>
          <p:nvPr/>
        </p:nvSpPr>
        <p:spPr bwMode="auto">
          <a:xfrm>
            <a:off x="5676900" y="5626100"/>
            <a:ext cx="274637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hu-HU" sz="1800" b="1"/>
              <a:t>Clustered </a:t>
            </a:r>
            <a:r>
              <a:rPr lang="en-US" altLang="hu-HU" sz="1800" b="1">
                <a:latin typeface="Courier New" panose="02070309020205020404" pitchFamily="49" charset="0"/>
              </a:rPr>
              <a:t>orders</a:t>
            </a:r>
            <a:r>
              <a:rPr lang="en-US" altLang="hu-HU" sz="1800" b="1"/>
              <a:t> and </a:t>
            </a:r>
            <a:r>
              <a:rPr lang="en-US" altLang="hu-HU" sz="1800" b="1">
                <a:latin typeface="Courier New" panose="02070309020205020404" pitchFamily="49" charset="0"/>
              </a:rPr>
              <a:t>order_item</a:t>
            </a:r>
            <a:r>
              <a:rPr lang="en-US" altLang="hu-HU" sz="1800" b="1"/>
              <a:t> tables</a:t>
            </a:r>
          </a:p>
        </p:txBody>
      </p:sp>
      <p:sp>
        <p:nvSpPr>
          <p:cNvPr id="11270" name="Freeform 12">
            <a:extLst>
              <a:ext uri="{FF2B5EF4-FFF2-40B4-BE49-F238E27FC236}">
                <a16:creationId xmlns:a16="http://schemas.microsoft.com/office/drawing/2014/main" id="{E261AD3F-4EF9-4284-B9E3-7878CBDD50AA}"/>
              </a:ext>
            </a:extLst>
          </p:cNvPr>
          <p:cNvSpPr>
            <a:spLocks/>
          </p:cNvSpPr>
          <p:nvPr/>
        </p:nvSpPr>
        <p:spPr bwMode="gray">
          <a:xfrm>
            <a:off x="5308600" y="1644650"/>
            <a:ext cx="2706688" cy="3506788"/>
          </a:xfrm>
          <a:custGeom>
            <a:avLst/>
            <a:gdLst>
              <a:gd name="T0" fmla="*/ 2147483647 w 1705"/>
              <a:gd name="T1" fmla="*/ 2147483647 h 2209"/>
              <a:gd name="T2" fmla="*/ 0 w 1705"/>
              <a:gd name="T3" fmla="*/ 2147483647 h 2209"/>
              <a:gd name="T4" fmla="*/ 0 w 1705"/>
              <a:gd name="T5" fmla="*/ 0 h 2209"/>
              <a:gd name="T6" fmla="*/ 2147483647 w 1705"/>
              <a:gd name="T7" fmla="*/ 0 h 2209"/>
              <a:gd name="T8" fmla="*/ 2147483647 w 1705"/>
              <a:gd name="T9" fmla="*/ 2147483647 h 2209"/>
              <a:gd name="T10" fmla="*/ 2147483647 w 1705"/>
              <a:gd name="T11" fmla="*/ 2147483647 h 2209"/>
              <a:gd name="T12" fmla="*/ 0 60000 65536"/>
              <a:gd name="T13" fmla="*/ 0 60000 65536"/>
              <a:gd name="T14" fmla="*/ 0 60000 65536"/>
              <a:gd name="T15" fmla="*/ 0 60000 65536"/>
              <a:gd name="T16" fmla="*/ 0 60000 65536"/>
              <a:gd name="T17" fmla="*/ 0 60000 65536"/>
              <a:gd name="T18" fmla="*/ 0 w 1705"/>
              <a:gd name="T19" fmla="*/ 0 h 2209"/>
              <a:gd name="T20" fmla="*/ 1705 w 1705"/>
              <a:gd name="T21" fmla="*/ 2209 h 2209"/>
            </a:gdLst>
            <a:ahLst/>
            <a:cxnLst>
              <a:cxn ang="T12">
                <a:pos x="T0" y="T1"/>
              </a:cxn>
              <a:cxn ang="T13">
                <a:pos x="T2" y="T3"/>
              </a:cxn>
              <a:cxn ang="T14">
                <a:pos x="T4" y="T5"/>
              </a:cxn>
              <a:cxn ang="T15">
                <a:pos x="T6" y="T7"/>
              </a:cxn>
              <a:cxn ang="T16">
                <a:pos x="T8" y="T9"/>
              </a:cxn>
              <a:cxn ang="T17">
                <a:pos x="T10" y="T11"/>
              </a:cxn>
            </a:cxnLst>
            <a:rect l="T18" t="T19" r="T20" b="T21"/>
            <a:pathLst>
              <a:path w="1705" h="2209">
                <a:moveTo>
                  <a:pt x="1314" y="2208"/>
                </a:moveTo>
                <a:lnTo>
                  <a:pt x="0" y="1824"/>
                </a:lnTo>
                <a:lnTo>
                  <a:pt x="0" y="0"/>
                </a:lnTo>
                <a:lnTo>
                  <a:pt x="1704" y="0"/>
                </a:lnTo>
                <a:lnTo>
                  <a:pt x="1704" y="1872"/>
                </a:lnTo>
                <a:lnTo>
                  <a:pt x="1265" y="2208"/>
                </a:lnTo>
              </a:path>
            </a:pathLst>
          </a:custGeom>
          <a:solidFill>
            <a:srgbClr val="CCFF66"/>
          </a:solidFill>
          <a:ln>
            <a:noFill/>
          </a:ln>
          <a:extLst>
            <a:ext uri="{91240B29-F687-4F45-9708-019B960494DF}">
              <a14:hiddenLine xmlns:a14="http://schemas.microsoft.com/office/drawing/2010/main" w="12700" cap="rnd">
                <a:solidFill>
                  <a:srgbClr val="000000"/>
                </a:solidFill>
                <a:prstDash val="dash"/>
                <a:round/>
                <a:headEnd type="none" w="sm" len="sm"/>
                <a:tailEnd type="none" w="sm" len="sm"/>
              </a14:hiddenLine>
            </a:ext>
          </a:extLst>
        </p:spPr>
        <p:txBody>
          <a:bodyPr/>
          <a:lstStyle/>
          <a:p>
            <a:endParaRPr lang="hu-HU"/>
          </a:p>
        </p:txBody>
      </p:sp>
      <p:sp>
        <p:nvSpPr>
          <p:cNvPr id="11271" name="Freeform 13">
            <a:extLst>
              <a:ext uri="{FF2B5EF4-FFF2-40B4-BE49-F238E27FC236}">
                <a16:creationId xmlns:a16="http://schemas.microsoft.com/office/drawing/2014/main" id="{27481785-5E1B-404E-9513-6A21AE6AC0EB}"/>
              </a:ext>
            </a:extLst>
          </p:cNvPr>
          <p:cNvSpPr>
            <a:spLocks/>
          </p:cNvSpPr>
          <p:nvPr/>
        </p:nvSpPr>
        <p:spPr bwMode="blackWhite">
          <a:xfrm>
            <a:off x="5302250" y="1636713"/>
            <a:ext cx="2714625" cy="2932112"/>
          </a:xfrm>
          <a:custGeom>
            <a:avLst/>
            <a:gdLst>
              <a:gd name="T0" fmla="*/ 2147483647 w 1701"/>
              <a:gd name="T1" fmla="*/ 2147483647 h 1847"/>
              <a:gd name="T2" fmla="*/ 2147483647 w 1701"/>
              <a:gd name="T3" fmla="*/ 0 h 1847"/>
              <a:gd name="T4" fmla="*/ 2147483647 w 1701"/>
              <a:gd name="T5" fmla="*/ 0 h 1847"/>
              <a:gd name="T6" fmla="*/ 2147483647 w 1701"/>
              <a:gd name="T7" fmla="*/ 2147483647 h 1847"/>
              <a:gd name="T8" fmla="*/ 2147483647 w 1701"/>
              <a:gd name="T9" fmla="*/ 2147483647 h 1847"/>
              <a:gd name="T10" fmla="*/ 2147483647 w 1701"/>
              <a:gd name="T11" fmla="*/ 2147483647 h 1847"/>
              <a:gd name="T12" fmla="*/ 2147483647 w 1701"/>
              <a:gd name="T13" fmla="*/ 2147483647 h 1847"/>
              <a:gd name="T14" fmla="*/ 2147483647 w 1701"/>
              <a:gd name="T15" fmla="*/ 2147483647 h 1847"/>
              <a:gd name="T16" fmla="*/ 2147483647 w 1701"/>
              <a:gd name="T17" fmla="*/ 2147483647 h 1847"/>
              <a:gd name="T18" fmla="*/ 2147483647 w 1701"/>
              <a:gd name="T19" fmla="*/ 2147483647 h 1847"/>
              <a:gd name="T20" fmla="*/ 2147483647 w 1701"/>
              <a:gd name="T21" fmla="*/ 2147483647 h 1847"/>
              <a:gd name="T22" fmla="*/ 2147483647 w 1701"/>
              <a:gd name="T23" fmla="*/ 2147483647 h 1847"/>
              <a:gd name="T24" fmla="*/ 2147483647 w 1701"/>
              <a:gd name="T25" fmla="*/ 2147483647 h 1847"/>
              <a:gd name="T26" fmla="*/ 2147483647 w 1701"/>
              <a:gd name="T27" fmla="*/ 2147483647 h 1847"/>
              <a:gd name="T28" fmla="*/ 2147483647 w 1701"/>
              <a:gd name="T29" fmla="*/ 2147483647 h 1847"/>
              <a:gd name="T30" fmla="*/ 2147483647 w 1701"/>
              <a:gd name="T31" fmla="*/ 2147483647 h 1847"/>
              <a:gd name="T32" fmla="*/ 2147483647 w 1701"/>
              <a:gd name="T33" fmla="*/ 2147483647 h 1847"/>
              <a:gd name="T34" fmla="*/ 2147483647 w 1701"/>
              <a:gd name="T35" fmla="*/ 2147483647 h 1847"/>
              <a:gd name="T36" fmla="*/ 2147483647 w 1701"/>
              <a:gd name="T37" fmla="*/ 2147483647 h 1847"/>
              <a:gd name="T38" fmla="*/ 2147483647 w 1701"/>
              <a:gd name="T39" fmla="*/ 2147483647 h 1847"/>
              <a:gd name="T40" fmla="*/ 2147483647 w 1701"/>
              <a:gd name="T41" fmla="*/ 2147483647 h 1847"/>
              <a:gd name="T42" fmla="*/ 2147483647 w 1701"/>
              <a:gd name="T43" fmla="*/ 2147483647 h 1847"/>
              <a:gd name="T44" fmla="*/ 2147483647 w 1701"/>
              <a:gd name="T45" fmla="*/ 2147483647 h 1847"/>
              <a:gd name="T46" fmla="*/ 2147483647 w 1701"/>
              <a:gd name="T47" fmla="*/ 2147483647 h 1847"/>
              <a:gd name="T48" fmla="*/ 2147483647 w 1701"/>
              <a:gd name="T49" fmla="*/ 2147483647 h 1847"/>
              <a:gd name="T50" fmla="*/ 2147483647 w 1701"/>
              <a:gd name="T51" fmla="*/ 2147483647 h 1847"/>
              <a:gd name="T52" fmla="*/ 2147483647 w 1701"/>
              <a:gd name="T53" fmla="*/ 2147483647 h 1847"/>
              <a:gd name="T54" fmla="*/ 2147483647 w 1701"/>
              <a:gd name="T55" fmla="*/ 2147483647 h 1847"/>
              <a:gd name="T56" fmla="*/ 2147483647 w 1701"/>
              <a:gd name="T57" fmla="*/ 2147483647 h 1847"/>
              <a:gd name="T58" fmla="*/ 2147483647 w 1701"/>
              <a:gd name="T59" fmla="*/ 2147483647 h 1847"/>
              <a:gd name="T60" fmla="*/ 2147483647 w 1701"/>
              <a:gd name="T61" fmla="*/ 2147483647 h 1847"/>
              <a:gd name="T62" fmla="*/ 2147483647 w 1701"/>
              <a:gd name="T63" fmla="*/ 2147483647 h 1847"/>
              <a:gd name="T64" fmla="*/ 2147483647 w 1701"/>
              <a:gd name="T65" fmla="*/ 2147483647 h 1847"/>
              <a:gd name="T66" fmla="*/ 2147483647 w 1701"/>
              <a:gd name="T67" fmla="*/ 2147483647 h 1847"/>
              <a:gd name="T68" fmla="*/ 2147483647 w 1701"/>
              <a:gd name="T69" fmla="*/ 2147483647 h 1847"/>
              <a:gd name="T70" fmla="*/ 2147483647 w 1701"/>
              <a:gd name="T71" fmla="*/ 2147483647 h 1847"/>
              <a:gd name="T72" fmla="*/ 2147483647 w 1701"/>
              <a:gd name="T73" fmla="*/ 2147483647 h 1847"/>
              <a:gd name="T74" fmla="*/ 2147483647 w 1701"/>
              <a:gd name="T75" fmla="*/ 2147483647 h 1847"/>
              <a:gd name="T76" fmla="*/ 2147483647 w 1701"/>
              <a:gd name="T77" fmla="*/ 2147483647 h 1847"/>
              <a:gd name="T78" fmla="*/ 2147483647 w 1701"/>
              <a:gd name="T79" fmla="*/ 2147483647 h 1847"/>
              <a:gd name="T80" fmla="*/ 2147483647 w 1701"/>
              <a:gd name="T81" fmla="*/ 2147483647 h 1847"/>
              <a:gd name="T82" fmla="*/ 2147483647 w 1701"/>
              <a:gd name="T83" fmla="*/ 2147483647 h 1847"/>
              <a:gd name="T84" fmla="*/ 2147483647 w 1701"/>
              <a:gd name="T85" fmla="*/ 2147483647 h 1847"/>
              <a:gd name="T86" fmla="*/ 2147483647 w 1701"/>
              <a:gd name="T87" fmla="*/ 2147483647 h 1847"/>
              <a:gd name="T88" fmla="*/ 2147483647 w 1701"/>
              <a:gd name="T89" fmla="*/ 2147483647 h 1847"/>
              <a:gd name="T90" fmla="*/ 2147483647 w 1701"/>
              <a:gd name="T91" fmla="*/ 2147483647 h 1847"/>
              <a:gd name="T92" fmla="*/ 2147483647 w 1701"/>
              <a:gd name="T93" fmla="*/ 2147483647 h 1847"/>
              <a:gd name="T94" fmla="*/ 2147483647 w 1701"/>
              <a:gd name="T95" fmla="*/ 2147483647 h 1847"/>
              <a:gd name="T96" fmla="*/ 2147483647 w 1701"/>
              <a:gd name="T97" fmla="*/ 2147483647 h 1847"/>
              <a:gd name="T98" fmla="*/ 2147483647 w 1701"/>
              <a:gd name="T99" fmla="*/ 2147483647 h 1847"/>
              <a:gd name="T100" fmla="*/ 2147483647 w 1701"/>
              <a:gd name="T101" fmla="*/ 2147483647 h 1847"/>
              <a:gd name="T102" fmla="*/ 2147483647 w 1701"/>
              <a:gd name="T103" fmla="*/ 2147483647 h 1847"/>
              <a:gd name="T104" fmla="*/ 2147483647 w 1701"/>
              <a:gd name="T105" fmla="*/ 2147483647 h 1847"/>
              <a:gd name="T106" fmla="*/ 2147483647 w 1701"/>
              <a:gd name="T107" fmla="*/ 2147483647 h 1847"/>
              <a:gd name="T108" fmla="*/ 2147483647 w 1701"/>
              <a:gd name="T109" fmla="*/ 2147483647 h 1847"/>
              <a:gd name="T110" fmla="*/ 2147483647 w 1701"/>
              <a:gd name="T111" fmla="*/ 2147483647 h 1847"/>
              <a:gd name="T112" fmla="*/ 2147483647 w 1701"/>
              <a:gd name="T113" fmla="*/ 2147483647 h 1847"/>
              <a:gd name="T114" fmla="*/ 2147483647 w 1701"/>
              <a:gd name="T115" fmla="*/ 2147483647 h 1847"/>
              <a:gd name="T116" fmla="*/ 2147483647 w 1701"/>
              <a:gd name="T117" fmla="*/ 2147483647 h 1847"/>
              <a:gd name="T118" fmla="*/ 2147483647 w 1701"/>
              <a:gd name="T119" fmla="*/ 2147483647 h 1847"/>
              <a:gd name="T120" fmla="*/ 0 w 1701"/>
              <a:gd name="T121" fmla="*/ 2147483647 h 184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01"/>
              <a:gd name="T184" fmla="*/ 0 h 1847"/>
              <a:gd name="T185" fmla="*/ 1701 w 1701"/>
              <a:gd name="T186" fmla="*/ 1847 h 184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01" h="1847">
                <a:moveTo>
                  <a:pt x="2" y="1792"/>
                </a:moveTo>
                <a:lnTo>
                  <a:pt x="2" y="0"/>
                </a:lnTo>
                <a:lnTo>
                  <a:pt x="1700" y="0"/>
                </a:lnTo>
                <a:lnTo>
                  <a:pt x="1700" y="1846"/>
                </a:lnTo>
                <a:lnTo>
                  <a:pt x="1659" y="1846"/>
                </a:lnTo>
                <a:lnTo>
                  <a:pt x="1635" y="1834"/>
                </a:lnTo>
                <a:lnTo>
                  <a:pt x="1611" y="1802"/>
                </a:lnTo>
                <a:lnTo>
                  <a:pt x="1587" y="1781"/>
                </a:lnTo>
                <a:lnTo>
                  <a:pt x="1553" y="1761"/>
                </a:lnTo>
                <a:lnTo>
                  <a:pt x="1520" y="1750"/>
                </a:lnTo>
                <a:lnTo>
                  <a:pt x="1496" y="1740"/>
                </a:lnTo>
                <a:lnTo>
                  <a:pt x="1472" y="1740"/>
                </a:lnTo>
                <a:lnTo>
                  <a:pt x="1440" y="1740"/>
                </a:lnTo>
                <a:lnTo>
                  <a:pt x="1415" y="1750"/>
                </a:lnTo>
                <a:lnTo>
                  <a:pt x="1391" y="1771"/>
                </a:lnTo>
                <a:lnTo>
                  <a:pt x="1367" y="1792"/>
                </a:lnTo>
                <a:lnTo>
                  <a:pt x="1342" y="1814"/>
                </a:lnTo>
                <a:lnTo>
                  <a:pt x="1310" y="1834"/>
                </a:lnTo>
                <a:lnTo>
                  <a:pt x="1277" y="1834"/>
                </a:lnTo>
                <a:lnTo>
                  <a:pt x="1252" y="1834"/>
                </a:lnTo>
                <a:lnTo>
                  <a:pt x="1228" y="1834"/>
                </a:lnTo>
                <a:lnTo>
                  <a:pt x="1195" y="1824"/>
                </a:lnTo>
                <a:lnTo>
                  <a:pt x="1171" y="1814"/>
                </a:lnTo>
                <a:lnTo>
                  <a:pt x="1139" y="1802"/>
                </a:lnTo>
                <a:lnTo>
                  <a:pt x="1114" y="1781"/>
                </a:lnTo>
                <a:lnTo>
                  <a:pt x="1081" y="1771"/>
                </a:lnTo>
                <a:lnTo>
                  <a:pt x="1057" y="1750"/>
                </a:lnTo>
                <a:lnTo>
                  <a:pt x="1033" y="1740"/>
                </a:lnTo>
                <a:lnTo>
                  <a:pt x="983" y="1728"/>
                </a:lnTo>
                <a:lnTo>
                  <a:pt x="959" y="1718"/>
                </a:lnTo>
                <a:lnTo>
                  <a:pt x="935" y="1718"/>
                </a:lnTo>
                <a:lnTo>
                  <a:pt x="911" y="1718"/>
                </a:lnTo>
                <a:lnTo>
                  <a:pt x="886" y="1718"/>
                </a:lnTo>
                <a:lnTo>
                  <a:pt x="862" y="1728"/>
                </a:lnTo>
                <a:lnTo>
                  <a:pt x="829" y="1750"/>
                </a:lnTo>
                <a:lnTo>
                  <a:pt x="804" y="1750"/>
                </a:lnTo>
                <a:lnTo>
                  <a:pt x="773" y="1771"/>
                </a:lnTo>
                <a:lnTo>
                  <a:pt x="749" y="1781"/>
                </a:lnTo>
                <a:lnTo>
                  <a:pt x="724" y="1802"/>
                </a:lnTo>
                <a:lnTo>
                  <a:pt x="699" y="1814"/>
                </a:lnTo>
                <a:lnTo>
                  <a:pt x="666" y="1814"/>
                </a:lnTo>
                <a:lnTo>
                  <a:pt x="618" y="1814"/>
                </a:lnTo>
                <a:lnTo>
                  <a:pt x="594" y="1814"/>
                </a:lnTo>
                <a:lnTo>
                  <a:pt x="529" y="1814"/>
                </a:lnTo>
                <a:lnTo>
                  <a:pt x="504" y="1814"/>
                </a:lnTo>
                <a:lnTo>
                  <a:pt x="472" y="1802"/>
                </a:lnTo>
                <a:lnTo>
                  <a:pt x="447" y="1792"/>
                </a:lnTo>
                <a:lnTo>
                  <a:pt x="422" y="1771"/>
                </a:lnTo>
                <a:lnTo>
                  <a:pt x="398" y="1761"/>
                </a:lnTo>
                <a:lnTo>
                  <a:pt x="333" y="1740"/>
                </a:lnTo>
                <a:lnTo>
                  <a:pt x="301" y="1728"/>
                </a:lnTo>
                <a:lnTo>
                  <a:pt x="268" y="1728"/>
                </a:lnTo>
                <a:lnTo>
                  <a:pt x="243" y="1728"/>
                </a:lnTo>
                <a:lnTo>
                  <a:pt x="179" y="1728"/>
                </a:lnTo>
                <a:lnTo>
                  <a:pt x="146" y="1728"/>
                </a:lnTo>
                <a:lnTo>
                  <a:pt x="113" y="1750"/>
                </a:lnTo>
                <a:lnTo>
                  <a:pt x="89" y="1750"/>
                </a:lnTo>
                <a:lnTo>
                  <a:pt x="81" y="1781"/>
                </a:lnTo>
                <a:lnTo>
                  <a:pt x="57" y="1792"/>
                </a:lnTo>
                <a:lnTo>
                  <a:pt x="24" y="1824"/>
                </a:lnTo>
                <a:lnTo>
                  <a:pt x="0" y="1846"/>
                </a:lnTo>
              </a:path>
            </a:pathLst>
          </a:custGeom>
          <a:solidFill>
            <a:srgbClr val="FFFF00"/>
          </a:solidFill>
          <a:ln w="28575" cap="rnd">
            <a:solidFill>
              <a:schemeClr val="bg2"/>
            </a:solidFill>
            <a:round/>
            <a:headEnd type="none" w="sm" len="sm"/>
            <a:tailEnd type="none" w="sm" len="sm"/>
          </a:ln>
        </p:spPr>
        <p:txBody>
          <a:bodyPr/>
          <a:lstStyle/>
          <a:p>
            <a:endParaRPr lang="hu-HU"/>
          </a:p>
        </p:txBody>
      </p:sp>
      <p:sp>
        <p:nvSpPr>
          <p:cNvPr id="11272" name="Rectangle 14">
            <a:extLst>
              <a:ext uri="{FF2B5EF4-FFF2-40B4-BE49-F238E27FC236}">
                <a16:creationId xmlns:a16="http://schemas.microsoft.com/office/drawing/2014/main" id="{52B904FD-1665-4592-96E5-730B513D52D4}"/>
              </a:ext>
            </a:extLst>
          </p:cNvPr>
          <p:cNvSpPr>
            <a:spLocks noChangeArrowheads="1"/>
          </p:cNvSpPr>
          <p:nvPr/>
        </p:nvSpPr>
        <p:spPr bwMode="auto">
          <a:xfrm>
            <a:off x="5314950" y="1728788"/>
            <a:ext cx="2728913" cy="260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tabLst>
                <a:tab pos="741363" algn="r"/>
                <a:tab pos="1022350" algn="l"/>
                <a:tab pos="1598613" algn="l"/>
              </a:tabLst>
              <a:defRPr sz="3200">
                <a:solidFill>
                  <a:schemeClr val="tx1"/>
                </a:solidFill>
                <a:latin typeface="Arial" panose="020B0604020202020204" pitchFamily="34" charset="0"/>
              </a:defRPr>
            </a:lvl1pPr>
            <a:lvl2pPr marL="742950" indent="-285750" defTabSz="822325">
              <a:spcBef>
                <a:spcPct val="20000"/>
              </a:spcBef>
              <a:buChar char="–"/>
              <a:tabLst>
                <a:tab pos="741363" algn="r"/>
                <a:tab pos="1022350" algn="l"/>
                <a:tab pos="1598613" algn="l"/>
              </a:tabLst>
              <a:defRPr sz="2800">
                <a:solidFill>
                  <a:schemeClr val="tx1"/>
                </a:solidFill>
                <a:latin typeface="Arial" panose="020B0604020202020204" pitchFamily="34" charset="0"/>
              </a:defRPr>
            </a:lvl2pPr>
            <a:lvl3pPr marL="1143000" indent="-228600" defTabSz="822325">
              <a:spcBef>
                <a:spcPct val="20000"/>
              </a:spcBef>
              <a:buChar char="•"/>
              <a:tabLst>
                <a:tab pos="741363" algn="r"/>
                <a:tab pos="1022350" algn="l"/>
                <a:tab pos="1598613" algn="l"/>
              </a:tabLst>
              <a:defRPr sz="2400">
                <a:solidFill>
                  <a:schemeClr val="tx1"/>
                </a:solidFill>
                <a:latin typeface="Arial" panose="020B0604020202020204" pitchFamily="34" charset="0"/>
              </a:defRPr>
            </a:lvl3pPr>
            <a:lvl4pPr marL="1600200" indent="-228600" defTabSz="822325">
              <a:spcBef>
                <a:spcPct val="20000"/>
              </a:spcBef>
              <a:buChar char="–"/>
              <a:tabLst>
                <a:tab pos="741363" algn="r"/>
                <a:tab pos="1022350" algn="l"/>
                <a:tab pos="1598613" algn="l"/>
              </a:tabLst>
              <a:defRPr sz="2000">
                <a:solidFill>
                  <a:schemeClr val="tx1"/>
                </a:solidFill>
                <a:latin typeface="Arial" panose="020B0604020202020204" pitchFamily="34" charset="0"/>
              </a:defRPr>
            </a:lvl4pPr>
            <a:lvl5pPr marL="2057400" indent="-228600" defTabSz="822325">
              <a:spcBef>
                <a:spcPct val="20000"/>
              </a:spcBef>
              <a:buChar char="»"/>
              <a:tabLst>
                <a:tab pos="741363" algn="r"/>
                <a:tab pos="1022350" algn="l"/>
                <a:tab pos="1598613" algn="l"/>
              </a:tabLst>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tabLst>
                <a:tab pos="741363" algn="r"/>
                <a:tab pos="1022350" algn="l"/>
                <a:tab pos="1598613" algn="l"/>
              </a:tabLst>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tabLst>
                <a:tab pos="741363" algn="r"/>
                <a:tab pos="1022350" algn="l"/>
                <a:tab pos="1598613" algn="l"/>
              </a:tabLst>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tabLst>
                <a:tab pos="741363" algn="r"/>
                <a:tab pos="1022350" algn="l"/>
                <a:tab pos="1598613" algn="l"/>
              </a:tabLst>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tabLst>
                <a:tab pos="741363" algn="r"/>
                <a:tab pos="1022350" algn="l"/>
                <a:tab pos="1598613" algn="l"/>
              </a:tabLst>
              <a:defRPr sz="2000">
                <a:solidFill>
                  <a:schemeClr val="tx1"/>
                </a:solidFill>
                <a:latin typeface="Arial" panose="020B0604020202020204" pitchFamily="34" charset="0"/>
              </a:defRPr>
            </a:lvl9pPr>
          </a:lstStyle>
          <a:p>
            <a:pPr>
              <a:lnSpc>
                <a:spcPct val="80000"/>
              </a:lnSpc>
              <a:buFontTx/>
              <a:buNone/>
            </a:pPr>
            <a:r>
              <a:rPr lang="en-US" altLang="hu-HU" sz="1200" b="1">
                <a:solidFill>
                  <a:schemeClr val="bg2"/>
                </a:solidFill>
                <a:latin typeface="Courier New" panose="02070309020205020404" pitchFamily="49" charset="0"/>
              </a:rPr>
              <a:t>Cluster Key</a:t>
            </a:r>
          </a:p>
          <a:p>
            <a:pPr>
              <a:lnSpc>
                <a:spcPct val="80000"/>
              </a:lnSpc>
              <a:buFontTx/>
              <a:buNone/>
            </a:pPr>
            <a:r>
              <a:rPr lang="en-US" altLang="hu-HU" sz="1200" b="1">
                <a:solidFill>
                  <a:schemeClr val="bg2"/>
                </a:solidFill>
                <a:latin typeface="Courier New" panose="02070309020205020404" pitchFamily="49" charset="0"/>
              </a:rPr>
              <a:t>(ORD_NO)</a:t>
            </a:r>
          </a:p>
          <a:p>
            <a:pPr>
              <a:lnSpc>
                <a:spcPct val="80000"/>
              </a:lnSpc>
              <a:buFontTx/>
              <a:buNone/>
            </a:pPr>
            <a:r>
              <a:rPr lang="en-US" altLang="hu-HU" sz="1200" b="1">
                <a:solidFill>
                  <a:schemeClr val="bg2"/>
                </a:solidFill>
                <a:latin typeface="Courier New" panose="02070309020205020404" pitchFamily="49" charset="0"/>
              </a:rPr>
              <a:t>  101	  </a:t>
            </a:r>
            <a:r>
              <a:rPr lang="en-US" altLang="hu-HU" sz="1200" b="1" u="sng">
                <a:solidFill>
                  <a:schemeClr val="bg2"/>
                </a:solidFill>
                <a:latin typeface="Courier New" panose="02070309020205020404" pitchFamily="49" charset="0"/>
              </a:rPr>
              <a:t>ORD_DT	CUST_CD</a:t>
            </a:r>
            <a:endParaRPr lang="en-US" altLang="hu-HU" sz="1200" b="1">
              <a:solidFill>
                <a:schemeClr val="bg2"/>
              </a:solidFill>
              <a:latin typeface="Courier New" panose="02070309020205020404" pitchFamily="49" charset="0"/>
            </a:endParaRPr>
          </a:p>
          <a:p>
            <a:pPr>
              <a:lnSpc>
                <a:spcPct val="80000"/>
              </a:lnSpc>
              <a:buFontTx/>
              <a:buNone/>
            </a:pPr>
            <a:r>
              <a:rPr lang="en-US" altLang="hu-HU" sz="1200" b="1">
                <a:solidFill>
                  <a:schemeClr val="bg2"/>
                </a:solidFill>
                <a:latin typeface="Courier New" panose="02070309020205020404" pitchFamily="49" charset="0"/>
              </a:rPr>
              <a:t>	      05-JAN-97	  R01 	</a:t>
            </a:r>
          </a:p>
          <a:p>
            <a:pPr>
              <a:lnSpc>
                <a:spcPct val="80000"/>
              </a:lnSpc>
              <a:buFontTx/>
              <a:buNone/>
            </a:pPr>
            <a:r>
              <a:rPr lang="en-US" altLang="hu-HU" sz="1200" b="1">
                <a:solidFill>
                  <a:schemeClr val="bg2"/>
                </a:solidFill>
                <a:latin typeface="Courier New" panose="02070309020205020404" pitchFamily="49" charset="0"/>
              </a:rPr>
              <a:t>		</a:t>
            </a:r>
            <a:r>
              <a:rPr lang="en-US" altLang="hu-HU" sz="1200" b="1" u="sng">
                <a:solidFill>
                  <a:schemeClr val="bg2"/>
                </a:solidFill>
                <a:latin typeface="Courier New" panose="02070309020205020404" pitchFamily="49" charset="0"/>
              </a:rPr>
              <a:t>PROD	 QTY</a:t>
            </a:r>
            <a:endParaRPr lang="en-US" altLang="hu-HU" sz="1200" b="1">
              <a:solidFill>
                <a:schemeClr val="bg2"/>
              </a:solidFill>
              <a:latin typeface="Courier New" panose="02070309020205020404" pitchFamily="49" charset="0"/>
            </a:endParaRPr>
          </a:p>
          <a:p>
            <a:pPr>
              <a:lnSpc>
                <a:spcPct val="80000"/>
              </a:lnSpc>
              <a:buFontTx/>
              <a:buNone/>
            </a:pPr>
            <a:r>
              <a:rPr lang="en-US" altLang="hu-HU" sz="1200" b="1">
                <a:solidFill>
                  <a:schemeClr val="bg2"/>
                </a:solidFill>
                <a:latin typeface="Courier New" panose="02070309020205020404" pitchFamily="49" charset="0"/>
              </a:rPr>
              <a:t>		A4102	  20</a:t>
            </a:r>
          </a:p>
          <a:p>
            <a:pPr>
              <a:lnSpc>
                <a:spcPct val="80000"/>
              </a:lnSpc>
              <a:buFontTx/>
              <a:buNone/>
            </a:pPr>
            <a:r>
              <a:rPr lang="en-US" altLang="hu-HU" sz="1200" b="1">
                <a:solidFill>
                  <a:schemeClr val="bg2"/>
                </a:solidFill>
                <a:latin typeface="Courier New" panose="02070309020205020404" pitchFamily="49" charset="0"/>
              </a:rPr>
              <a:t>		A5675	  19 	</a:t>
            </a:r>
          </a:p>
          <a:p>
            <a:pPr>
              <a:lnSpc>
                <a:spcPct val="80000"/>
              </a:lnSpc>
              <a:buFontTx/>
              <a:buNone/>
            </a:pPr>
            <a:r>
              <a:rPr lang="en-US" altLang="hu-HU" sz="1200" b="1">
                <a:solidFill>
                  <a:schemeClr val="bg2"/>
                </a:solidFill>
                <a:latin typeface="Courier New" panose="02070309020205020404" pitchFamily="49" charset="0"/>
              </a:rPr>
              <a:t>		W0824	  10</a:t>
            </a:r>
          </a:p>
          <a:p>
            <a:pPr>
              <a:lnSpc>
                <a:spcPct val="80000"/>
              </a:lnSpc>
              <a:buFontTx/>
              <a:buNone/>
            </a:pPr>
            <a:r>
              <a:rPr lang="en-US" altLang="hu-HU" sz="1200" b="1">
                <a:solidFill>
                  <a:schemeClr val="bg2"/>
                </a:solidFill>
                <a:latin typeface="Courier New" panose="02070309020205020404" pitchFamily="49" charset="0"/>
              </a:rPr>
              <a:t>  102  	 </a:t>
            </a:r>
            <a:r>
              <a:rPr lang="en-US" altLang="hu-HU" sz="1200" b="1" u="sng">
                <a:solidFill>
                  <a:schemeClr val="bg2"/>
                </a:solidFill>
                <a:latin typeface="Courier New" panose="02070309020205020404" pitchFamily="49" charset="0"/>
              </a:rPr>
              <a:t>ORD_DT	CUST_CD</a:t>
            </a:r>
            <a:endParaRPr lang="en-US" altLang="hu-HU" sz="1200" b="1">
              <a:solidFill>
                <a:schemeClr val="bg2"/>
              </a:solidFill>
              <a:latin typeface="Courier New" panose="02070309020205020404" pitchFamily="49" charset="0"/>
            </a:endParaRPr>
          </a:p>
          <a:p>
            <a:pPr>
              <a:lnSpc>
                <a:spcPct val="80000"/>
              </a:lnSpc>
              <a:buFontTx/>
              <a:buNone/>
            </a:pPr>
            <a:r>
              <a:rPr lang="en-US" altLang="hu-HU" sz="1200" b="1">
                <a:solidFill>
                  <a:schemeClr val="bg2"/>
                </a:solidFill>
                <a:latin typeface="Courier New" panose="02070309020205020404" pitchFamily="49" charset="0"/>
              </a:rPr>
              <a:t>       07-JAN-97   N45</a:t>
            </a:r>
          </a:p>
          <a:p>
            <a:pPr>
              <a:lnSpc>
                <a:spcPct val="80000"/>
              </a:lnSpc>
              <a:buFontTx/>
              <a:buNone/>
            </a:pPr>
            <a:r>
              <a:rPr lang="en-US" altLang="hu-HU" sz="1200" b="1">
                <a:solidFill>
                  <a:schemeClr val="bg2"/>
                </a:solidFill>
                <a:latin typeface="Courier New" panose="02070309020205020404" pitchFamily="49" charset="0"/>
              </a:rPr>
              <a:t>		</a:t>
            </a:r>
            <a:r>
              <a:rPr lang="en-US" altLang="hu-HU" sz="1200" b="1" u="sng">
                <a:solidFill>
                  <a:schemeClr val="bg2"/>
                </a:solidFill>
                <a:latin typeface="Courier New" panose="02070309020205020404" pitchFamily="49" charset="0"/>
              </a:rPr>
              <a:t>PROD	 QTY</a:t>
            </a:r>
            <a:endParaRPr lang="en-US" altLang="hu-HU" sz="1200" b="1">
              <a:solidFill>
                <a:schemeClr val="bg2"/>
              </a:solidFill>
              <a:latin typeface="Courier New" panose="02070309020205020404" pitchFamily="49" charset="0"/>
            </a:endParaRPr>
          </a:p>
          <a:p>
            <a:pPr>
              <a:lnSpc>
                <a:spcPct val="80000"/>
              </a:lnSpc>
              <a:buFontTx/>
              <a:buNone/>
            </a:pPr>
            <a:r>
              <a:rPr lang="en-US" altLang="hu-HU" sz="1200" b="1">
                <a:solidFill>
                  <a:schemeClr val="bg2"/>
                </a:solidFill>
                <a:latin typeface="Courier New" panose="02070309020205020404" pitchFamily="49" charset="0"/>
              </a:rPr>
              <a:t>		A2091   11</a:t>
            </a:r>
          </a:p>
          <a:p>
            <a:pPr>
              <a:lnSpc>
                <a:spcPct val="80000"/>
              </a:lnSpc>
              <a:buFontTx/>
              <a:buNone/>
            </a:pPr>
            <a:r>
              <a:rPr lang="en-US" altLang="hu-HU" sz="1200" b="1">
                <a:solidFill>
                  <a:schemeClr val="bg2"/>
                </a:solidFill>
                <a:latin typeface="Courier New" panose="02070309020205020404" pitchFamily="49" charset="0"/>
              </a:rPr>
              <a:t>		G7830   20 	</a:t>
            </a:r>
          </a:p>
          <a:p>
            <a:pPr>
              <a:lnSpc>
                <a:spcPct val="80000"/>
              </a:lnSpc>
              <a:buFontTx/>
              <a:buNone/>
            </a:pPr>
            <a:r>
              <a:rPr lang="en-US" altLang="hu-HU" sz="1200" b="1">
                <a:solidFill>
                  <a:schemeClr val="bg2"/>
                </a:solidFill>
                <a:latin typeface="Courier New" panose="02070309020205020404" pitchFamily="49" charset="0"/>
              </a:rPr>
              <a:t>		N9587   26</a:t>
            </a:r>
          </a:p>
        </p:txBody>
      </p:sp>
      <p:sp>
        <p:nvSpPr>
          <p:cNvPr id="11273" name="Rectangle 15">
            <a:extLst>
              <a:ext uri="{FF2B5EF4-FFF2-40B4-BE49-F238E27FC236}">
                <a16:creationId xmlns:a16="http://schemas.microsoft.com/office/drawing/2014/main" id="{DFCB1837-541B-4570-97BC-7B3C5B3D57AC}"/>
              </a:ext>
            </a:extLst>
          </p:cNvPr>
          <p:cNvSpPr>
            <a:spLocks noChangeArrowheads="1"/>
          </p:cNvSpPr>
          <p:nvPr/>
        </p:nvSpPr>
        <p:spPr bwMode="auto">
          <a:xfrm>
            <a:off x="863600" y="5614988"/>
            <a:ext cx="3214688"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hu-HU" sz="1800" b="1"/>
              <a:t>Unclustered </a:t>
            </a:r>
            <a:r>
              <a:rPr lang="en-US" altLang="hu-HU" sz="1800" b="1">
                <a:latin typeface="Courier New" panose="02070309020205020404" pitchFamily="49" charset="0"/>
              </a:rPr>
              <a:t>orders</a:t>
            </a:r>
            <a:r>
              <a:rPr lang="en-US" altLang="hu-HU" sz="1800" b="1"/>
              <a:t> and </a:t>
            </a:r>
            <a:r>
              <a:rPr lang="en-US" altLang="hu-HU" sz="1800" b="1">
                <a:latin typeface="Courier New" panose="02070309020205020404" pitchFamily="49" charset="0"/>
              </a:rPr>
              <a:t>order_item</a:t>
            </a:r>
            <a:r>
              <a:rPr lang="en-US" altLang="hu-HU" sz="1800" b="1"/>
              <a:t> tables</a:t>
            </a:r>
          </a:p>
        </p:txBody>
      </p:sp>
      <p:sp>
        <p:nvSpPr>
          <p:cNvPr id="11274" name="Freeform 16">
            <a:extLst>
              <a:ext uri="{FF2B5EF4-FFF2-40B4-BE49-F238E27FC236}">
                <a16:creationId xmlns:a16="http://schemas.microsoft.com/office/drawing/2014/main" id="{BD234F84-A1C9-47BD-881C-C5F04D8DD4E4}"/>
              </a:ext>
            </a:extLst>
          </p:cNvPr>
          <p:cNvSpPr>
            <a:spLocks/>
          </p:cNvSpPr>
          <p:nvPr/>
        </p:nvSpPr>
        <p:spPr bwMode="gray">
          <a:xfrm>
            <a:off x="1149350" y="3122613"/>
            <a:ext cx="2794000" cy="1947862"/>
          </a:xfrm>
          <a:custGeom>
            <a:avLst/>
            <a:gdLst>
              <a:gd name="T0" fmla="*/ 2147483647 w 1760"/>
              <a:gd name="T1" fmla="*/ 2147483647 h 1227"/>
              <a:gd name="T2" fmla="*/ 0 w 1760"/>
              <a:gd name="T3" fmla="*/ 2147483647 h 1227"/>
              <a:gd name="T4" fmla="*/ 2147483647 w 1760"/>
              <a:gd name="T5" fmla="*/ 0 h 1227"/>
              <a:gd name="T6" fmla="*/ 2147483647 w 1760"/>
              <a:gd name="T7" fmla="*/ 2147483647 h 1227"/>
              <a:gd name="T8" fmla="*/ 2147483647 w 1760"/>
              <a:gd name="T9" fmla="*/ 2147483647 h 1227"/>
              <a:gd name="T10" fmla="*/ 2147483647 w 1760"/>
              <a:gd name="T11" fmla="*/ 2147483647 h 1227"/>
              <a:gd name="T12" fmla="*/ 0 60000 65536"/>
              <a:gd name="T13" fmla="*/ 0 60000 65536"/>
              <a:gd name="T14" fmla="*/ 0 60000 65536"/>
              <a:gd name="T15" fmla="*/ 0 60000 65536"/>
              <a:gd name="T16" fmla="*/ 0 60000 65536"/>
              <a:gd name="T17" fmla="*/ 0 60000 65536"/>
              <a:gd name="T18" fmla="*/ 0 w 1760"/>
              <a:gd name="T19" fmla="*/ 0 h 1227"/>
              <a:gd name="T20" fmla="*/ 1760 w 1760"/>
              <a:gd name="T21" fmla="*/ 1227 h 1227"/>
            </a:gdLst>
            <a:ahLst/>
            <a:cxnLst>
              <a:cxn ang="T12">
                <a:pos x="T0" y="T1"/>
              </a:cxn>
              <a:cxn ang="T13">
                <a:pos x="T2" y="T3"/>
              </a:cxn>
              <a:cxn ang="T14">
                <a:pos x="T4" y="T5"/>
              </a:cxn>
              <a:cxn ang="T15">
                <a:pos x="T6" y="T7"/>
              </a:cxn>
              <a:cxn ang="T16">
                <a:pos x="T8" y="T9"/>
              </a:cxn>
              <a:cxn ang="T17">
                <a:pos x="T10" y="T11"/>
              </a:cxn>
            </a:cxnLst>
            <a:rect l="T18" t="T19" r="T20" b="T21"/>
            <a:pathLst>
              <a:path w="1760" h="1227">
                <a:moveTo>
                  <a:pt x="544" y="1227"/>
                </a:moveTo>
                <a:lnTo>
                  <a:pt x="0" y="174"/>
                </a:lnTo>
                <a:lnTo>
                  <a:pt x="53" y="0"/>
                </a:lnTo>
                <a:lnTo>
                  <a:pt x="1690" y="9"/>
                </a:lnTo>
                <a:lnTo>
                  <a:pt x="1760" y="166"/>
                </a:lnTo>
                <a:lnTo>
                  <a:pt x="544" y="1227"/>
                </a:lnTo>
              </a:path>
            </a:pathLst>
          </a:custGeom>
          <a:solidFill>
            <a:srgbClr val="99CCFF"/>
          </a:solidFill>
          <a:ln>
            <a:noFill/>
          </a:ln>
          <a:extLst>
            <a:ext uri="{91240B29-F687-4F45-9708-019B960494DF}">
              <a14:hiddenLine xmlns:a14="http://schemas.microsoft.com/office/drawing/2010/main" w="12700" cap="rnd">
                <a:solidFill>
                  <a:srgbClr val="000000"/>
                </a:solidFill>
                <a:prstDash val="dash"/>
                <a:round/>
                <a:headEnd type="none" w="sm" len="sm"/>
                <a:tailEnd type="none" w="sm" len="sm"/>
              </a14:hiddenLine>
            </a:ext>
          </a:extLst>
        </p:spPr>
        <p:txBody>
          <a:bodyPr/>
          <a:lstStyle/>
          <a:p>
            <a:endParaRPr lang="hu-HU"/>
          </a:p>
        </p:txBody>
      </p:sp>
      <p:sp>
        <p:nvSpPr>
          <p:cNvPr id="11275" name="Freeform 17">
            <a:extLst>
              <a:ext uri="{FF2B5EF4-FFF2-40B4-BE49-F238E27FC236}">
                <a16:creationId xmlns:a16="http://schemas.microsoft.com/office/drawing/2014/main" id="{63193FBA-3635-4CC6-B554-139F42C4CD9D}"/>
              </a:ext>
            </a:extLst>
          </p:cNvPr>
          <p:cNvSpPr>
            <a:spLocks/>
          </p:cNvSpPr>
          <p:nvPr/>
        </p:nvSpPr>
        <p:spPr bwMode="gray">
          <a:xfrm>
            <a:off x="2584450" y="3744913"/>
            <a:ext cx="2439988" cy="1268412"/>
          </a:xfrm>
          <a:custGeom>
            <a:avLst/>
            <a:gdLst>
              <a:gd name="T0" fmla="*/ 2147483647 w 1537"/>
              <a:gd name="T1" fmla="*/ 2147483647 h 799"/>
              <a:gd name="T2" fmla="*/ 0 w 1537"/>
              <a:gd name="T3" fmla="*/ 2147483647 h 799"/>
              <a:gd name="T4" fmla="*/ 0 w 1537"/>
              <a:gd name="T5" fmla="*/ 0 h 799"/>
              <a:gd name="T6" fmla="*/ 2147483647 w 1537"/>
              <a:gd name="T7" fmla="*/ 0 h 799"/>
              <a:gd name="T8" fmla="*/ 2147483647 w 1537"/>
              <a:gd name="T9" fmla="*/ 2147483647 h 799"/>
              <a:gd name="T10" fmla="*/ 2147483647 w 1537"/>
              <a:gd name="T11" fmla="*/ 2147483647 h 799"/>
              <a:gd name="T12" fmla="*/ 0 60000 65536"/>
              <a:gd name="T13" fmla="*/ 0 60000 65536"/>
              <a:gd name="T14" fmla="*/ 0 60000 65536"/>
              <a:gd name="T15" fmla="*/ 0 60000 65536"/>
              <a:gd name="T16" fmla="*/ 0 60000 65536"/>
              <a:gd name="T17" fmla="*/ 0 60000 65536"/>
              <a:gd name="T18" fmla="*/ 0 w 1537"/>
              <a:gd name="T19" fmla="*/ 0 h 799"/>
              <a:gd name="T20" fmla="*/ 1537 w 1537"/>
              <a:gd name="T21" fmla="*/ 799 h 799"/>
            </a:gdLst>
            <a:ahLst/>
            <a:cxnLst>
              <a:cxn ang="T12">
                <a:pos x="T0" y="T1"/>
              </a:cxn>
              <a:cxn ang="T13">
                <a:pos x="T2" y="T3"/>
              </a:cxn>
              <a:cxn ang="T14">
                <a:pos x="T4" y="T5"/>
              </a:cxn>
              <a:cxn ang="T15">
                <a:pos x="T6" y="T7"/>
              </a:cxn>
              <a:cxn ang="T16">
                <a:pos x="T8" y="T9"/>
              </a:cxn>
              <a:cxn ang="T17">
                <a:pos x="T10" y="T11"/>
              </a:cxn>
            </a:cxnLst>
            <a:rect l="T18" t="T19" r="T20" b="T21"/>
            <a:pathLst>
              <a:path w="1537" h="799">
                <a:moveTo>
                  <a:pt x="426" y="798"/>
                </a:moveTo>
                <a:lnTo>
                  <a:pt x="0" y="565"/>
                </a:lnTo>
                <a:lnTo>
                  <a:pt x="0" y="0"/>
                </a:lnTo>
                <a:lnTo>
                  <a:pt x="1536" y="0"/>
                </a:lnTo>
                <a:lnTo>
                  <a:pt x="1536" y="607"/>
                </a:lnTo>
                <a:lnTo>
                  <a:pt x="403" y="798"/>
                </a:lnTo>
              </a:path>
            </a:pathLst>
          </a:custGeom>
          <a:solidFill>
            <a:srgbClr val="FFCC66"/>
          </a:solidFill>
          <a:ln>
            <a:noFill/>
          </a:ln>
          <a:extLst>
            <a:ext uri="{91240B29-F687-4F45-9708-019B960494DF}">
              <a14:hiddenLine xmlns:a14="http://schemas.microsoft.com/office/drawing/2010/main" w="12700" cap="rnd">
                <a:solidFill>
                  <a:srgbClr val="000000"/>
                </a:solidFill>
                <a:prstDash val="dash"/>
                <a:round/>
                <a:headEnd type="none" w="sm" len="sm"/>
                <a:tailEnd type="none" w="sm" len="sm"/>
              </a14:hiddenLine>
            </a:ext>
          </a:extLst>
        </p:spPr>
        <p:txBody>
          <a:bodyPr/>
          <a:lstStyle/>
          <a:p>
            <a:endParaRPr lang="hu-HU"/>
          </a:p>
        </p:txBody>
      </p:sp>
      <p:sp>
        <p:nvSpPr>
          <p:cNvPr id="11276" name="Freeform 18">
            <a:extLst>
              <a:ext uri="{FF2B5EF4-FFF2-40B4-BE49-F238E27FC236}">
                <a16:creationId xmlns:a16="http://schemas.microsoft.com/office/drawing/2014/main" id="{F97E4BB2-48A6-4896-9578-629182CE97DD}"/>
              </a:ext>
            </a:extLst>
          </p:cNvPr>
          <p:cNvSpPr>
            <a:spLocks/>
          </p:cNvSpPr>
          <p:nvPr/>
        </p:nvSpPr>
        <p:spPr bwMode="blackWhite">
          <a:xfrm>
            <a:off x="2551113" y="3741738"/>
            <a:ext cx="2470150" cy="942975"/>
          </a:xfrm>
          <a:custGeom>
            <a:avLst/>
            <a:gdLst>
              <a:gd name="T0" fmla="*/ 2147483647 w 1556"/>
              <a:gd name="T1" fmla="*/ 2147483647 h 594"/>
              <a:gd name="T2" fmla="*/ 2147483647 w 1556"/>
              <a:gd name="T3" fmla="*/ 0 h 594"/>
              <a:gd name="T4" fmla="*/ 2147483647 w 1556"/>
              <a:gd name="T5" fmla="*/ 0 h 594"/>
              <a:gd name="T6" fmla="*/ 2147483647 w 1556"/>
              <a:gd name="T7" fmla="*/ 2147483647 h 594"/>
              <a:gd name="T8" fmla="*/ 2147483647 w 1556"/>
              <a:gd name="T9" fmla="*/ 2147483647 h 594"/>
              <a:gd name="T10" fmla="*/ 2147483647 w 1556"/>
              <a:gd name="T11" fmla="*/ 2147483647 h 594"/>
              <a:gd name="T12" fmla="*/ 2147483647 w 1556"/>
              <a:gd name="T13" fmla="*/ 2147483647 h 594"/>
              <a:gd name="T14" fmla="*/ 2147483647 w 1556"/>
              <a:gd name="T15" fmla="*/ 2147483647 h 594"/>
              <a:gd name="T16" fmla="*/ 2147483647 w 1556"/>
              <a:gd name="T17" fmla="*/ 2147483647 h 594"/>
              <a:gd name="T18" fmla="*/ 2147483647 w 1556"/>
              <a:gd name="T19" fmla="*/ 2147483647 h 594"/>
              <a:gd name="T20" fmla="*/ 2147483647 w 1556"/>
              <a:gd name="T21" fmla="*/ 2147483647 h 594"/>
              <a:gd name="T22" fmla="*/ 2147483647 w 1556"/>
              <a:gd name="T23" fmla="*/ 2147483647 h 594"/>
              <a:gd name="T24" fmla="*/ 2147483647 w 1556"/>
              <a:gd name="T25" fmla="*/ 2147483647 h 594"/>
              <a:gd name="T26" fmla="*/ 2147483647 w 1556"/>
              <a:gd name="T27" fmla="*/ 2147483647 h 594"/>
              <a:gd name="T28" fmla="*/ 2147483647 w 1556"/>
              <a:gd name="T29" fmla="*/ 2147483647 h 594"/>
              <a:gd name="T30" fmla="*/ 2147483647 w 1556"/>
              <a:gd name="T31" fmla="*/ 2147483647 h 594"/>
              <a:gd name="T32" fmla="*/ 2147483647 w 1556"/>
              <a:gd name="T33" fmla="*/ 2147483647 h 594"/>
              <a:gd name="T34" fmla="*/ 2147483647 w 1556"/>
              <a:gd name="T35" fmla="*/ 2147483647 h 594"/>
              <a:gd name="T36" fmla="*/ 2147483647 w 1556"/>
              <a:gd name="T37" fmla="*/ 2147483647 h 594"/>
              <a:gd name="T38" fmla="*/ 2147483647 w 1556"/>
              <a:gd name="T39" fmla="*/ 2147483647 h 594"/>
              <a:gd name="T40" fmla="*/ 2147483647 w 1556"/>
              <a:gd name="T41" fmla="*/ 2147483647 h 594"/>
              <a:gd name="T42" fmla="*/ 2147483647 w 1556"/>
              <a:gd name="T43" fmla="*/ 2147483647 h 594"/>
              <a:gd name="T44" fmla="*/ 2147483647 w 1556"/>
              <a:gd name="T45" fmla="*/ 2147483647 h 594"/>
              <a:gd name="T46" fmla="*/ 2147483647 w 1556"/>
              <a:gd name="T47" fmla="*/ 2147483647 h 594"/>
              <a:gd name="T48" fmla="*/ 2147483647 w 1556"/>
              <a:gd name="T49" fmla="*/ 2147483647 h 594"/>
              <a:gd name="T50" fmla="*/ 2147483647 w 1556"/>
              <a:gd name="T51" fmla="*/ 2147483647 h 594"/>
              <a:gd name="T52" fmla="*/ 2147483647 w 1556"/>
              <a:gd name="T53" fmla="*/ 2147483647 h 594"/>
              <a:gd name="T54" fmla="*/ 2147483647 w 1556"/>
              <a:gd name="T55" fmla="*/ 2147483647 h 594"/>
              <a:gd name="T56" fmla="*/ 2147483647 w 1556"/>
              <a:gd name="T57" fmla="*/ 2147483647 h 594"/>
              <a:gd name="T58" fmla="*/ 2147483647 w 1556"/>
              <a:gd name="T59" fmla="*/ 2147483647 h 594"/>
              <a:gd name="T60" fmla="*/ 2147483647 w 1556"/>
              <a:gd name="T61" fmla="*/ 2147483647 h 594"/>
              <a:gd name="T62" fmla="*/ 2147483647 w 1556"/>
              <a:gd name="T63" fmla="*/ 2147483647 h 594"/>
              <a:gd name="T64" fmla="*/ 2147483647 w 1556"/>
              <a:gd name="T65" fmla="*/ 2147483647 h 594"/>
              <a:gd name="T66" fmla="*/ 2147483647 w 1556"/>
              <a:gd name="T67" fmla="*/ 2147483647 h 594"/>
              <a:gd name="T68" fmla="*/ 2147483647 w 1556"/>
              <a:gd name="T69" fmla="*/ 2147483647 h 594"/>
              <a:gd name="T70" fmla="*/ 2147483647 w 1556"/>
              <a:gd name="T71" fmla="*/ 2147483647 h 594"/>
              <a:gd name="T72" fmla="*/ 2147483647 w 1556"/>
              <a:gd name="T73" fmla="*/ 2147483647 h 594"/>
              <a:gd name="T74" fmla="*/ 2147483647 w 1556"/>
              <a:gd name="T75" fmla="*/ 2147483647 h 594"/>
              <a:gd name="T76" fmla="*/ 2147483647 w 1556"/>
              <a:gd name="T77" fmla="*/ 2147483647 h 594"/>
              <a:gd name="T78" fmla="*/ 2147483647 w 1556"/>
              <a:gd name="T79" fmla="*/ 2147483647 h 594"/>
              <a:gd name="T80" fmla="*/ 2147483647 w 1556"/>
              <a:gd name="T81" fmla="*/ 2147483647 h 594"/>
              <a:gd name="T82" fmla="*/ 2147483647 w 1556"/>
              <a:gd name="T83" fmla="*/ 2147483647 h 594"/>
              <a:gd name="T84" fmla="*/ 2147483647 w 1556"/>
              <a:gd name="T85" fmla="*/ 2147483647 h 594"/>
              <a:gd name="T86" fmla="*/ 2147483647 w 1556"/>
              <a:gd name="T87" fmla="*/ 2147483647 h 594"/>
              <a:gd name="T88" fmla="*/ 2147483647 w 1556"/>
              <a:gd name="T89" fmla="*/ 2147483647 h 594"/>
              <a:gd name="T90" fmla="*/ 2147483647 w 1556"/>
              <a:gd name="T91" fmla="*/ 2147483647 h 594"/>
              <a:gd name="T92" fmla="*/ 2147483647 w 1556"/>
              <a:gd name="T93" fmla="*/ 2147483647 h 594"/>
              <a:gd name="T94" fmla="*/ 2147483647 w 1556"/>
              <a:gd name="T95" fmla="*/ 2147483647 h 594"/>
              <a:gd name="T96" fmla="*/ 2147483647 w 1556"/>
              <a:gd name="T97" fmla="*/ 2147483647 h 594"/>
              <a:gd name="T98" fmla="*/ 2147483647 w 1556"/>
              <a:gd name="T99" fmla="*/ 2147483647 h 594"/>
              <a:gd name="T100" fmla="*/ 2147483647 w 1556"/>
              <a:gd name="T101" fmla="*/ 2147483647 h 594"/>
              <a:gd name="T102" fmla="*/ 2147483647 w 1556"/>
              <a:gd name="T103" fmla="*/ 2147483647 h 594"/>
              <a:gd name="T104" fmla="*/ 2147483647 w 1556"/>
              <a:gd name="T105" fmla="*/ 2147483647 h 594"/>
              <a:gd name="T106" fmla="*/ 2147483647 w 1556"/>
              <a:gd name="T107" fmla="*/ 2147483647 h 594"/>
              <a:gd name="T108" fmla="*/ 2147483647 w 1556"/>
              <a:gd name="T109" fmla="*/ 2147483647 h 594"/>
              <a:gd name="T110" fmla="*/ 2147483647 w 1556"/>
              <a:gd name="T111" fmla="*/ 2147483647 h 594"/>
              <a:gd name="T112" fmla="*/ 2147483647 w 1556"/>
              <a:gd name="T113" fmla="*/ 2147483647 h 594"/>
              <a:gd name="T114" fmla="*/ 2147483647 w 1556"/>
              <a:gd name="T115" fmla="*/ 2147483647 h 594"/>
              <a:gd name="T116" fmla="*/ 2147483647 w 1556"/>
              <a:gd name="T117" fmla="*/ 2147483647 h 594"/>
              <a:gd name="T118" fmla="*/ 2147483647 w 1556"/>
              <a:gd name="T119" fmla="*/ 2147483647 h 594"/>
              <a:gd name="T120" fmla="*/ 0 w 1556"/>
              <a:gd name="T121" fmla="*/ 2147483647 h 59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56"/>
              <a:gd name="T184" fmla="*/ 0 h 594"/>
              <a:gd name="T185" fmla="*/ 1556 w 1556"/>
              <a:gd name="T186" fmla="*/ 594 h 59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56" h="594">
                <a:moveTo>
                  <a:pt x="2" y="576"/>
                </a:moveTo>
                <a:lnTo>
                  <a:pt x="2" y="0"/>
                </a:lnTo>
                <a:lnTo>
                  <a:pt x="1555" y="0"/>
                </a:lnTo>
                <a:lnTo>
                  <a:pt x="1555" y="593"/>
                </a:lnTo>
                <a:lnTo>
                  <a:pt x="1518" y="593"/>
                </a:lnTo>
                <a:lnTo>
                  <a:pt x="1496" y="589"/>
                </a:lnTo>
                <a:lnTo>
                  <a:pt x="1474" y="579"/>
                </a:lnTo>
                <a:lnTo>
                  <a:pt x="1452" y="572"/>
                </a:lnTo>
                <a:lnTo>
                  <a:pt x="1421" y="566"/>
                </a:lnTo>
                <a:lnTo>
                  <a:pt x="1391" y="562"/>
                </a:lnTo>
                <a:lnTo>
                  <a:pt x="1369" y="559"/>
                </a:lnTo>
                <a:lnTo>
                  <a:pt x="1347" y="559"/>
                </a:lnTo>
                <a:lnTo>
                  <a:pt x="1317" y="559"/>
                </a:lnTo>
                <a:lnTo>
                  <a:pt x="1295" y="562"/>
                </a:lnTo>
                <a:lnTo>
                  <a:pt x="1273" y="569"/>
                </a:lnTo>
                <a:lnTo>
                  <a:pt x="1251" y="576"/>
                </a:lnTo>
                <a:lnTo>
                  <a:pt x="1228" y="583"/>
                </a:lnTo>
                <a:lnTo>
                  <a:pt x="1198" y="589"/>
                </a:lnTo>
                <a:lnTo>
                  <a:pt x="1168" y="589"/>
                </a:lnTo>
                <a:lnTo>
                  <a:pt x="1146" y="589"/>
                </a:lnTo>
                <a:lnTo>
                  <a:pt x="1124" y="589"/>
                </a:lnTo>
                <a:lnTo>
                  <a:pt x="1094" y="586"/>
                </a:lnTo>
                <a:lnTo>
                  <a:pt x="1072" y="583"/>
                </a:lnTo>
                <a:lnTo>
                  <a:pt x="1042" y="579"/>
                </a:lnTo>
                <a:lnTo>
                  <a:pt x="1020" y="572"/>
                </a:lnTo>
                <a:lnTo>
                  <a:pt x="989" y="569"/>
                </a:lnTo>
                <a:lnTo>
                  <a:pt x="967" y="562"/>
                </a:lnTo>
                <a:lnTo>
                  <a:pt x="945" y="559"/>
                </a:lnTo>
                <a:lnTo>
                  <a:pt x="900" y="555"/>
                </a:lnTo>
                <a:lnTo>
                  <a:pt x="878" y="552"/>
                </a:lnTo>
                <a:lnTo>
                  <a:pt x="856" y="552"/>
                </a:lnTo>
                <a:lnTo>
                  <a:pt x="834" y="552"/>
                </a:lnTo>
                <a:lnTo>
                  <a:pt x="811" y="552"/>
                </a:lnTo>
                <a:lnTo>
                  <a:pt x="789" y="555"/>
                </a:lnTo>
                <a:lnTo>
                  <a:pt x="759" y="562"/>
                </a:lnTo>
                <a:lnTo>
                  <a:pt x="736" y="562"/>
                </a:lnTo>
                <a:lnTo>
                  <a:pt x="707" y="569"/>
                </a:lnTo>
                <a:lnTo>
                  <a:pt x="685" y="572"/>
                </a:lnTo>
                <a:lnTo>
                  <a:pt x="662" y="579"/>
                </a:lnTo>
                <a:lnTo>
                  <a:pt x="640" y="583"/>
                </a:lnTo>
                <a:lnTo>
                  <a:pt x="610" y="583"/>
                </a:lnTo>
                <a:lnTo>
                  <a:pt x="566" y="583"/>
                </a:lnTo>
                <a:lnTo>
                  <a:pt x="543" y="583"/>
                </a:lnTo>
                <a:lnTo>
                  <a:pt x="484" y="583"/>
                </a:lnTo>
                <a:lnTo>
                  <a:pt x="461" y="583"/>
                </a:lnTo>
                <a:lnTo>
                  <a:pt x="432" y="579"/>
                </a:lnTo>
                <a:lnTo>
                  <a:pt x="409" y="576"/>
                </a:lnTo>
                <a:lnTo>
                  <a:pt x="387" y="569"/>
                </a:lnTo>
                <a:lnTo>
                  <a:pt x="365" y="566"/>
                </a:lnTo>
                <a:lnTo>
                  <a:pt x="305" y="559"/>
                </a:lnTo>
                <a:lnTo>
                  <a:pt x="275" y="555"/>
                </a:lnTo>
                <a:lnTo>
                  <a:pt x="246" y="555"/>
                </a:lnTo>
                <a:lnTo>
                  <a:pt x="223" y="555"/>
                </a:lnTo>
                <a:lnTo>
                  <a:pt x="164" y="555"/>
                </a:lnTo>
                <a:lnTo>
                  <a:pt x="134" y="555"/>
                </a:lnTo>
                <a:lnTo>
                  <a:pt x="104" y="562"/>
                </a:lnTo>
                <a:lnTo>
                  <a:pt x="82" y="562"/>
                </a:lnTo>
                <a:lnTo>
                  <a:pt x="74" y="572"/>
                </a:lnTo>
                <a:lnTo>
                  <a:pt x="52" y="576"/>
                </a:lnTo>
                <a:lnTo>
                  <a:pt x="22" y="586"/>
                </a:lnTo>
                <a:lnTo>
                  <a:pt x="0" y="593"/>
                </a:lnTo>
              </a:path>
            </a:pathLst>
          </a:custGeom>
          <a:solidFill>
            <a:srgbClr val="FFCC99"/>
          </a:solidFill>
          <a:ln w="28575" cap="rnd">
            <a:solidFill>
              <a:schemeClr val="bg2"/>
            </a:solidFill>
            <a:round/>
            <a:headEnd type="none" w="sm" len="sm"/>
            <a:tailEnd type="none" w="sm" len="sm"/>
          </a:ln>
        </p:spPr>
        <p:txBody>
          <a:bodyPr/>
          <a:lstStyle/>
          <a:p>
            <a:endParaRPr lang="hu-HU"/>
          </a:p>
        </p:txBody>
      </p:sp>
      <p:sp>
        <p:nvSpPr>
          <p:cNvPr id="11277" name="Rectangle 19">
            <a:extLst>
              <a:ext uri="{FF2B5EF4-FFF2-40B4-BE49-F238E27FC236}">
                <a16:creationId xmlns:a16="http://schemas.microsoft.com/office/drawing/2014/main" id="{3943323A-1F07-40BF-9925-213D85B2CA89}"/>
              </a:ext>
            </a:extLst>
          </p:cNvPr>
          <p:cNvSpPr>
            <a:spLocks noChangeArrowheads="1"/>
          </p:cNvSpPr>
          <p:nvPr/>
        </p:nvSpPr>
        <p:spPr bwMode="gray">
          <a:xfrm>
            <a:off x="2613025" y="3808413"/>
            <a:ext cx="23399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550" tIns="41275" rIns="82550" bIns="41275"/>
          <a:lstStyle>
            <a:lvl1pPr defTabSz="822325">
              <a:spcBef>
                <a:spcPct val="20000"/>
              </a:spcBef>
              <a:buChar char="•"/>
              <a:tabLst>
                <a:tab pos="517525" algn="r"/>
                <a:tab pos="741363" algn="l"/>
                <a:tab pos="1435100" algn="l"/>
              </a:tabLst>
              <a:defRPr sz="3200">
                <a:solidFill>
                  <a:schemeClr val="tx1"/>
                </a:solidFill>
                <a:latin typeface="Arial" panose="020B0604020202020204" pitchFamily="34" charset="0"/>
              </a:defRPr>
            </a:lvl1pPr>
            <a:lvl2pPr marL="742950" indent="-285750" defTabSz="822325">
              <a:spcBef>
                <a:spcPct val="20000"/>
              </a:spcBef>
              <a:buChar char="–"/>
              <a:tabLst>
                <a:tab pos="517525" algn="r"/>
                <a:tab pos="741363" algn="l"/>
                <a:tab pos="1435100" algn="l"/>
              </a:tabLst>
              <a:defRPr sz="2800">
                <a:solidFill>
                  <a:schemeClr val="tx1"/>
                </a:solidFill>
                <a:latin typeface="Arial" panose="020B0604020202020204" pitchFamily="34" charset="0"/>
              </a:defRPr>
            </a:lvl2pPr>
            <a:lvl3pPr marL="1143000" indent="-228600" defTabSz="822325">
              <a:spcBef>
                <a:spcPct val="20000"/>
              </a:spcBef>
              <a:buChar char="•"/>
              <a:tabLst>
                <a:tab pos="517525" algn="r"/>
                <a:tab pos="741363" algn="l"/>
                <a:tab pos="1435100" algn="l"/>
              </a:tabLst>
              <a:defRPr sz="2400">
                <a:solidFill>
                  <a:schemeClr val="tx1"/>
                </a:solidFill>
                <a:latin typeface="Arial" panose="020B0604020202020204" pitchFamily="34" charset="0"/>
              </a:defRPr>
            </a:lvl3pPr>
            <a:lvl4pPr marL="1600200" indent="-228600" defTabSz="822325">
              <a:spcBef>
                <a:spcPct val="20000"/>
              </a:spcBef>
              <a:buChar char="–"/>
              <a:tabLst>
                <a:tab pos="517525" algn="r"/>
                <a:tab pos="741363" algn="l"/>
                <a:tab pos="1435100" algn="l"/>
              </a:tabLst>
              <a:defRPr sz="2000">
                <a:solidFill>
                  <a:schemeClr val="tx1"/>
                </a:solidFill>
                <a:latin typeface="Arial" panose="020B0604020202020204" pitchFamily="34" charset="0"/>
              </a:defRPr>
            </a:lvl4pPr>
            <a:lvl5pPr marL="2057400" indent="-228600" defTabSz="822325">
              <a:spcBef>
                <a:spcPct val="20000"/>
              </a:spcBef>
              <a:buChar char="»"/>
              <a:tabLst>
                <a:tab pos="517525" algn="r"/>
                <a:tab pos="741363" algn="l"/>
                <a:tab pos="1435100" algn="l"/>
              </a:tabLst>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tabLst>
                <a:tab pos="517525" algn="r"/>
                <a:tab pos="741363" algn="l"/>
                <a:tab pos="1435100" algn="l"/>
              </a:tabLst>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tabLst>
                <a:tab pos="517525" algn="r"/>
                <a:tab pos="741363" algn="l"/>
                <a:tab pos="1435100" algn="l"/>
              </a:tabLst>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tabLst>
                <a:tab pos="517525" algn="r"/>
                <a:tab pos="741363" algn="l"/>
                <a:tab pos="1435100" algn="l"/>
              </a:tabLst>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tabLst>
                <a:tab pos="517525" algn="r"/>
                <a:tab pos="741363" algn="l"/>
                <a:tab pos="1435100" algn="l"/>
              </a:tabLst>
              <a:defRPr sz="2000">
                <a:solidFill>
                  <a:schemeClr val="tx1"/>
                </a:solidFill>
                <a:latin typeface="Arial" panose="020B0604020202020204" pitchFamily="34" charset="0"/>
              </a:defRPr>
            </a:lvl9pPr>
          </a:lstStyle>
          <a:p>
            <a:pPr>
              <a:lnSpc>
                <a:spcPct val="80000"/>
              </a:lnSpc>
              <a:buFontTx/>
              <a:buNone/>
            </a:pPr>
            <a:r>
              <a:rPr lang="en-US" altLang="hu-HU" sz="1200" b="1">
                <a:solidFill>
                  <a:schemeClr val="bg2"/>
                </a:solidFill>
                <a:latin typeface="Courier New" panose="02070309020205020404" pitchFamily="49" charset="0"/>
              </a:rPr>
              <a:t>	ORD_NO	ORD_DT	  CUST_CD</a:t>
            </a:r>
            <a:br>
              <a:rPr lang="en-US" altLang="hu-HU" sz="1200" b="1">
                <a:solidFill>
                  <a:schemeClr val="bg2"/>
                </a:solidFill>
                <a:latin typeface="Courier New" panose="02070309020205020404" pitchFamily="49" charset="0"/>
              </a:rPr>
            </a:br>
            <a:r>
              <a:rPr lang="en-US" altLang="hu-HU" sz="1200" b="1">
                <a:solidFill>
                  <a:schemeClr val="bg2"/>
                </a:solidFill>
                <a:latin typeface="Courier New" panose="02070309020205020404" pitchFamily="49" charset="0"/>
              </a:rPr>
              <a:t>	------	------	   ------</a:t>
            </a:r>
          </a:p>
          <a:p>
            <a:pPr>
              <a:lnSpc>
                <a:spcPct val="80000"/>
              </a:lnSpc>
              <a:buFontTx/>
              <a:buNone/>
            </a:pPr>
            <a:r>
              <a:rPr lang="en-US" altLang="hu-HU" sz="1200" b="1">
                <a:solidFill>
                  <a:schemeClr val="bg2"/>
                </a:solidFill>
                <a:latin typeface="Courier New" panose="02070309020205020404" pitchFamily="49" charset="0"/>
              </a:rPr>
              <a:t>	101	05-JAN-97	   R01</a:t>
            </a:r>
          </a:p>
          <a:p>
            <a:pPr>
              <a:lnSpc>
                <a:spcPct val="80000"/>
              </a:lnSpc>
              <a:buFontTx/>
              <a:buNone/>
            </a:pPr>
            <a:r>
              <a:rPr lang="en-US" altLang="hu-HU" sz="1200" b="1">
                <a:solidFill>
                  <a:schemeClr val="bg2"/>
                </a:solidFill>
                <a:latin typeface="Courier New" panose="02070309020205020404" pitchFamily="49" charset="0"/>
              </a:rPr>
              <a:t>	102	07-JAN-97	   N45</a:t>
            </a:r>
          </a:p>
          <a:p>
            <a:pPr>
              <a:lnSpc>
                <a:spcPct val="80000"/>
              </a:lnSpc>
              <a:buFontTx/>
              <a:buNone/>
            </a:pPr>
            <a:r>
              <a:rPr lang="en-US" altLang="hu-HU" sz="1200" b="1">
                <a:solidFill>
                  <a:schemeClr val="bg2"/>
                </a:solidFill>
                <a:latin typeface="Courier New" panose="02070309020205020404" pitchFamily="49" charset="0"/>
              </a:rPr>
              <a:t>		</a:t>
            </a:r>
          </a:p>
        </p:txBody>
      </p:sp>
      <p:sp>
        <p:nvSpPr>
          <p:cNvPr id="11278" name="Freeform 20">
            <a:extLst>
              <a:ext uri="{FF2B5EF4-FFF2-40B4-BE49-F238E27FC236}">
                <a16:creationId xmlns:a16="http://schemas.microsoft.com/office/drawing/2014/main" id="{F4777D1F-D967-4B52-A0B6-AFF7AA626C25}"/>
              </a:ext>
            </a:extLst>
          </p:cNvPr>
          <p:cNvSpPr>
            <a:spLocks/>
          </p:cNvSpPr>
          <p:nvPr/>
        </p:nvSpPr>
        <p:spPr bwMode="blackWhite">
          <a:xfrm>
            <a:off x="1143000" y="1670050"/>
            <a:ext cx="2787650" cy="1695450"/>
          </a:xfrm>
          <a:custGeom>
            <a:avLst/>
            <a:gdLst>
              <a:gd name="T0" fmla="*/ 2147483647 w 1756"/>
              <a:gd name="T1" fmla="*/ 2147483647 h 1068"/>
              <a:gd name="T2" fmla="*/ 2147483647 w 1756"/>
              <a:gd name="T3" fmla="*/ 0 h 1068"/>
              <a:gd name="T4" fmla="*/ 2147483647 w 1756"/>
              <a:gd name="T5" fmla="*/ 0 h 1068"/>
              <a:gd name="T6" fmla="*/ 2147483647 w 1756"/>
              <a:gd name="T7" fmla="*/ 2147483647 h 1068"/>
              <a:gd name="T8" fmla="*/ 2147483647 w 1756"/>
              <a:gd name="T9" fmla="*/ 2147483647 h 1068"/>
              <a:gd name="T10" fmla="*/ 2147483647 w 1756"/>
              <a:gd name="T11" fmla="*/ 2147483647 h 1068"/>
              <a:gd name="T12" fmla="*/ 2147483647 w 1756"/>
              <a:gd name="T13" fmla="*/ 2147483647 h 1068"/>
              <a:gd name="T14" fmla="*/ 2147483647 w 1756"/>
              <a:gd name="T15" fmla="*/ 2147483647 h 1068"/>
              <a:gd name="T16" fmla="*/ 2147483647 w 1756"/>
              <a:gd name="T17" fmla="*/ 2147483647 h 1068"/>
              <a:gd name="T18" fmla="*/ 2147483647 w 1756"/>
              <a:gd name="T19" fmla="*/ 2147483647 h 1068"/>
              <a:gd name="T20" fmla="*/ 2147483647 w 1756"/>
              <a:gd name="T21" fmla="*/ 2147483647 h 1068"/>
              <a:gd name="T22" fmla="*/ 2147483647 w 1756"/>
              <a:gd name="T23" fmla="*/ 2147483647 h 1068"/>
              <a:gd name="T24" fmla="*/ 2147483647 w 1756"/>
              <a:gd name="T25" fmla="*/ 2147483647 h 1068"/>
              <a:gd name="T26" fmla="*/ 2147483647 w 1756"/>
              <a:gd name="T27" fmla="*/ 2147483647 h 1068"/>
              <a:gd name="T28" fmla="*/ 2147483647 w 1756"/>
              <a:gd name="T29" fmla="*/ 2147483647 h 1068"/>
              <a:gd name="T30" fmla="*/ 2147483647 w 1756"/>
              <a:gd name="T31" fmla="*/ 2147483647 h 1068"/>
              <a:gd name="T32" fmla="*/ 2147483647 w 1756"/>
              <a:gd name="T33" fmla="*/ 2147483647 h 1068"/>
              <a:gd name="T34" fmla="*/ 2147483647 w 1756"/>
              <a:gd name="T35" fmla="*/ 2147483647 h 1068"/>
              <a:gd name="T36" fmla="*/ 2147483647 w 1756"/>
              <a:gd name="T37" fmla="*/ 2147483647 h 1068"/>
              <a:gd name="T38" fmla="*/ 2147483647 w 1756"/>
              <a:gd name="T39" fmla="*/ 2147483647 h 1068"/>
              <a:gd name="T40" fmla="*/ 2147483647 w 1756"/>
              <a:gd name="T41" fmla="*/ 2147483647 h 1068"/>
              <a:gd name="T42" fmla="*/ 2147483647 w 1756"/>
              <a:gd name="T43" fmla="*/ 2147483647 h 1068"/>
              <a:gd name="T44" fmla="*/ 2147483647 w 1756"/>
              <a:gd name="T45" fmla="*/ 2147483647 h 1068"/>
              <a:gd name="T46" fmla="*/ 2147483647 w 1756"/>
              <a:gd name="T47" fmla="*/ 2147483647 h 1068"/>
              <a:gd name="T48" fmla="*/ 2147483647 w 1756"/>
              <a:gd name="T49" fmla="*/ 2147483647 h 1068"/>
              <a:gd name="T50" fmla="*/ 2147483647 w 1756"/>
              <a:gd name="T51" fmla="*/ 2147483647 h 1068"/>
              <a:gd name="T52" fmla="*/ 2147483647 w 1756"/>
              <a:gd name="T53" fmla="*/ 2147483647 h 1068"/>
              <a:gd name="T54" fmla="*/ 2147483647 w 1756"/>
              <a:gd name="T55" fmla="*/ 2147483647 h 1068"/>
              <a:gd name="T56" fmla="*/ 2147483647 w 1756"/>
              <a:gd name="T57" fmla="*/ 2147483647 h 1068"/>
              <a:gd name="T58" fmla="*/ 2147483647 w 1756"/>
              <a:gd name="T59" fmla="*/ 2147483647 h 1068"/>
              <a:gd name="T60" fmla="*/ 2147483647 w 1756"/>
              <a:gd name="T61" fmla="*/ 2147483647 h 1068"/>
              <a:gd name="T62" fmla="*/ 2147483647 w 1756"/>
              <a:gd name="T63" fmla="*/ 2147483647 h 1068"/>
              <a:gd name="T64" fmla="*/ 2147483647 w 1756"/>
              <a:gd name="T65" fmla="*/ 2147483647 h 1068"/>
              <a:gd name="T66" fmla="*/ 2147483647 w 1756"/>
              <a:gd name="T67" fmla="*/ 2147483647 h 1068"/>
              <a:gd name="T68" fmla="*/ 2147483647 w 1756"/>
              <a:gd name="T69" fmla="*/ 2147483647 h 1068"/>
              <a:gd name="T70" fmla="*/ 2147483647 w 1756"/>
              <a:gd name="T71" fmla="*/ 2147483647 h 1068"/>
              <a:gd name="T72" fmla="*/ 2147483647 w 1756"/>
              <a:gd name="T73" fmla="*/ 2147483647 h 1068"/>
              <a:gd name="T74" fmla="*/ 2147483647 w 1756"/>
              <a:gd name="T75" fmla="*/ 2147483647 h 1068"/>
              <a:gd name="T76" fmla="*/ 2147483647 w 1756"/>
              <a:gd name="T77" fmla="*/ 2147483647 h 1068"/>
              <a:gd name="T78" fmla="*/ 2147483647 w 1756"/>
              <a:gd name="T79" fmla="*/ 2147483647 h 1068"/>
              <a:gd name="T80" fmla="*/ 2147483647 w 1756"/>
              <a:gd name="T81" fmla="*/ 2147483647 h 1068"/>
              <a:gd name="T82" fmla="*/ 2147483647 w 1756"/>
              <a:gd name="T83" fmla="*/ 2147483647 h 1068"/>
              <a:gd name="T84" fmla="*/ 2147483647 w 1756"/>
              <a:gd name="T85" fmla="*/ 2147483647 h 1068"/>
              <a:gd name="T86" fmla="*/ 2147483647 w 1756"/>
              <a:gd name="T87" fmla="*/ 2147483647 h 1068"/>
              <a:gd name="T88" fmla="*/ 2147483647 w 1756"/>
              <a:gd name="T89" fmla="*/ 2147483647 h 1068"/>
              <a:gd name="T90" fmla="*/ 2147483647 w 1756"/>
              <a:gd name="T91" fmla="*/ 2147483647 h 1068"/>
              <a:gd name="T92" fmla="*/ 2147483647 w 1756"/>
              <a:gd name="T93" fmla="*/ 2147483647 h 1068"/>
              <a:gd name="T94" fmla="*/ 2147483647 w 1756"/>
              <a:gd name="T95" fmla="*/ 2147483647 h 1068"/>
              <a:gd name="T96" fmla="*/ 2147483647 w 1756"/>
              <a:gd name="T97" fmla="*/ 2147483647 h 1068"/>
              <a:gd name="T98" fmla="*/ 2147483647 w 1756"/>
              <a:gd name="T99" fmla="*/ 2147483647 h 1068"/>
              <a:gd name="T100" fmla="*/ 2147483647 w 1756"/>
              <a:gd name="T101" fmla="*/ 2147483647 h 1068"/>
              <a:gd name="T102" fmla="*/ 2147483647 w 1756"/>
              <a:gd name="T103" fmla="*/ 2147483647 h 1068"/>
              <a:gd name="T104" fmla="*/ 2147483647 w 1756"/>
              <a:gd name="T105" fmla="*/ 2147483647 h 1068"/>
              <a:gd name="T106" fmla="*/ 2147483647 w 1756"/>
              <a:gd name="T107" fmla="*/ 2147483647 h 1068"/>
              <a:gd name="T108" fmla="*/ 2147483647 w 1756"/>
              <a:gd name="T109" fmla="*/ 2147483647 h 1068"/>
              <a:gd name="T110" fmla="*/ 2147483647 w 1756"/>
              <a:gd name="T111" fmla="*/ 2147483647 h 1068"/>
              <a:gd name="T112" fmla="*/ 2147483647 w 1756"/>
              <a:gd name="T113" fmla="*/ 2147483647 h 1068"/>
              <a:gd name="T114" fmla="*/ 2147483647 w 1756"/>
              <a:gd name="T115" fmla="*/ 2147483647 h 1068"/>
              <a:gd name="T116" fmla="*/ 2147483647 w 1756"/>
              <a:gd name="T117" fmla="*/ 2147483647 h 1068"/>
              <a:gd name="T118" fmla="*/ 2147483647 w 1756"/>
              <a:gd name="T119" fmla="*/ 2147483647 h 1068"/>
              <a:gd name="T120" fmla="*/ 0 w 1756"/>
              <a:gd name="T121" fmla="*/ 2147483647 h 10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56"/>
              <a:gd name="T184" fmla="*/ 0 h 1068"/>
              <a:gd name="T185" fmla="*/ 1756 w 1756"/>
              <a:gd name="T186" fmla="*/ 1068 h 10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56" h="1068">
                <a:moveTo>
                  <a:pt x="2" y="1037"/>
                </a:moveTo>
                <a:lnTo>
                  <a:pt x="2" y="0"/>
                </a:lnTo>
                <a:lnTo>
                  <a:pt x="1755" y="0"/>
                </a:lnTo>
                <a:lnTo>
                  <a:pt x="1755" y="1067"/>
                </a:lnTo>
                <a:lnTo>
                  <a:pt x="1713" y="1067"/>
                </a:lnTo>
                <a:lnTo>
                  <a:pt x="1688" y="1060"/>
                </a:lnTo>
                <a:lnTo>
                  <a:pt x="1663" y="1042"/>
                </a:lnTo>
                <a:lnTo>
                  <a:pt x="1638" y="1030"/>
                </a:lnTo>
                <a:lnTo>
                  <a:pt x="1604" y="1018"/>
                </a:lnTo>
                <a:lnTo>
                  <a:pt x="1570" y="1012"/>
                </a:lnTo>
                <a:lnTo>
                  <a:pt x="1545" y="1006"/>
                </a:lnTo>
                <a:lnTo>
                  <a:pt x="1520" y="1006"/>
                </a:lnTo>
                <a:lnTo>
                  <a:pt x="1486" y="1006"/>
                </a:lnTo>
                <a:lnTo>
                  <a:pt x="1461" y="1012"/>
                </a:lnTo>
                <a:lnTo>
                  <a:pt x="1436" y="1024"/>
                </a:lnTo>
                <a:lnTo>
                  <a:pt x="1411" y="1037"/>
                </a:lnTo>
                <a:lnTo>
                  <a:pt x="1385" y="1049"/>
                </a:lnTo>
                <a:lnTo>
                  <a:pt x="1353" y="1060"/>
                </a:lnTo>
                <a:lnTo>
                  <a:pt x="1319" y="1060"/>
                </a:lnTo>
                <a:lnTo>
                  <a:pt x="1294" y="1060"/>
                </a:lnTo>
                <a:lnTo>
                  <a:pt x="1269" y="1060"/>
                </a:lnTo>
                <a:lnTo>
                  <a:pt x="1235" y="1055"/>
                </a:lnTo>
                <a:lnTo>
                  <a:pt x="1210" y="1049"/>
                </a:lnTo>
                <a:lnTo>
                  <a:pt x="1176" y="1042"/>
                </a:lnTo>
                <a:lnTo>
                  <a:pt x="1151" y="1030"/>
                </a:lnTo>
                <a:lnTo>
                  <a:pt x="1117" y="1024"/>
                </a:lnTo>
                <a:lnTo>
                  <a:pt x="1092" y="1012"/>
                </a:lnTo>
                <a:lnTo>
                  <a:pt x="1067" y="1006"/>
                </a:lnTo>
                <a:lnTo>
                  <a:pt x="1016" y="999"/>
                </a:lnTo>
                <a:lnTo>
                  <a:pt x="991" y="994"/>
                </a:lnTo>
                <a:lnTo>
                  <a:pt x="966" y="994"/>
                </a:lnTo>
                <a:lnTo>
                  <a:pt x="941" y="994"/>
                </a:lnTo>
                <a:lnTo>
                  <a:pt x="915" y="994"/>
                </a:lnTo>
                <a:lnTo>
                  <a:pt x="890" y="999"/>
                </a:lnTo>
                <a:lnTo>
                  <a:pt x="857" y="1012"/>
                </a:lnTo>
                <a:lnTo>
                  <a:pt x="831" y="1012"/>
                </a:lnTo>
                <a:lnTo>
                  <a:pt x="798" y="1024"/>
                </a:lnTo>
                <a:lnTo>
                  <a:pt x="773" y="1030"/>
                </a:lnTo>
                <a:lnTo>
                  <a:pt x="747" y="1042"/>
                </a:lnTo>
                <a:lnTo>
                  <a:pt x="722" y="1049"/>
                </a:lnTo>
                <a:lnTo>
                  <a:pt x="688" y="1049"/>
                </a:lnTo>
                <a:lnTo>
                  <a:pt x="638" y="1049"/>
                </a:lnTo>
                <a:lnTo>
                  <a:pt x="613" y="1049"/>
                </a:lnTo>
                <a:lnTo>
                  <a:pt x="546" y="1049"/>
                </a:lnTo>
                <a:lnTo>
                  <a:pt x="520" y="1049"/>
                </a:lnTo>
                <a:lnTo>
                  <a:pt x="488" y="1042"/>
                </a:lnTo>
                <a:lnTo>
                  <a:pt x="461" y="1037"/>
                </a:lnTo>
                <a:lnTo>
                  <a:pt x="436" y="1024"/>
                </a:lnTo>
                <a:lnTo>
                  <a:pt x="412" y="1018"/>
                </a:lnTo>
                <a:lnTo>
                  <a:pt x="345" y="1006"/>
                </a:lnTo>
                <a:lnTo>
                  <a:pt x="311" y="999"/>
                </a:lnTo>
                <a:lnTo>
                  <a:pt x="278" y="999"/>
                </a:lnTo>
                <a:lnTo>
                  <a:pt x="252" y="999"/>
                </a:lnTo>
                <a:lnTo>
                  <a:pt x="185" y="999"/>
                </a:lnTo>
                <a:lnTo>
                  <a:pt x="151" y="999"/>
                </a:lnTo>
                <a:lnTo>
                  <a:pt x="118" y="1012"/>
                </a:lnTo>
                <a:lnTo>
                  <a:pt x="93" y="1012"/>
                </a:lnTo>
                <a:lnTo>
                  <a:pt x="84" y="1030"/>
                </a:lnTo>
                <a:lnTo>
                  <a:pt x="59" y="1037"/>
                </a:lnTo>
                <a:lnTo>
                  <a:pt x="25" y="1055"/>
                </a:lnTo>
                <a:lnTo>
                  <a:pt x="0" y="1067"/>
                </a:lnTo>
              </a:path>
            </a:pathLst>
          </a:custGeom>
          <a:solidFill>
            <a:srgbClr val="99CCFF"/>
          </a:solidFill>
          <a:ln w="28575" cap="rnd">
            <a:solidFill>
              <a:schemeClr val="bg2"/>
            </a:solidFill>
            <a:round/>
            <a:headEnd type="none" w="sm" len="sm"/>
            <a:tailEnd type="none" w="sm" len="sm"/>
          </a:ln>
        </p:spPr>
        <p:txBody>
          <a:bodyPr/>
          <a:lstStyle/>
          <a:p>
            <a:endParaRPr lang="hu-HU"/>
          </a:p>
        </p:txBody>
      </p:sp>
      <p:sp>
        <p:nvSpPr>
          <p:cNvPr id="11279" name="Rectangle 21">
            <a:extLst>
              <a:ext uri="{FF2B5EF4-FFF2-40B4-BE49-F238E27FC236}">
                <a16:creationId xmlns:a16="http://schemas.microsoft.com/office/drawing/2014/main" id="{090D0FBD-DACD-4599-8AB4-75292BECE942}"/>
              </a:ext>
            </a:extLst>
          </p:cNvPr>
          <p:cNvSpPr>
            <a:spLocks noChangeArrowheads="1"/>
          </p:cNvSpPr>
          <p:nvPr/>
        </p:nvSpPr>
        <p:spPr bwMode="blackWhite">
          <a:xfrm>
            <a:off x="1193800" y="1735138"/>
            <a:ext cx="2741613"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tabLst>
                <a:tab pos="517525" algn="r"/>
                <a:tab pos="741363" algn="l"/>
                <a:tab pos="1998663" algn="r"/>
                <a:tab pos="2233613" algn="l"/>
              </a:tabLst>
              <a:defRPr sz="3200">
                <a:solidFill>
                  <a:schemeClr val="tx1"/>
                </a:solidFill>
                <a:latin typeface="Arial" panose="020B0604020202020204" pitchFamily="34" charset="0"/>
              </a:defRPr>
            </a:lvl1pPr>
            <a:lvl2pPr marL="742950" indent="-285750" defTabSz="822325">
              <a:spcBef>
                <a:spcPct val="20000"/>
              </a:spcBef>
              <a:buChar char="–"/>
              <a:tabLst>
                <a:tab pos="517525" algn="r"/>
                <a:tab pos="741363" algn="l"/>
                <a:tab pos="1998663" algn="r"/>
                <a:tab pos="2233613" algn="l"/>
              </a:tabLst>
              <a:defRPr sz="2800">
                <a:solidFill>
                  <a:schemeClr val="tx1"/>
                </a:solidFill>
                <a:latin typeface="Arial" panose="020B0604020202020204" pitchFamily="34" charset="0"/>
              </a:defRPr>
            </a:lvl2pPr>
            <a:lvl3pPr marL="1143000" indent="-228600" defTabSz="822325">
              <a:spcBef>
                <a:spcPct val="20000"/>
              </a:spcBef>
              <a:buChar char="•"/>
              <a:tabLst>
                <a:tab pos="517525" algn="r"/>
                <a:tab pos="741363" algn="l"/>
                <a:tab pos="1998663" algn="r"/>
                <a:tab pos="2233613" algn="l"/>
              </a:tabLst>
              <a:defRPr sz="2400">
                <a:solidFill>
                  <a:schemeClr val="tx1"/>
                </a:solidFill>
                <a:latin typeface="Arial" panose="020B0604020202020204" pitchFamily="34" charset="0"/>
              </a:defRPr>
            </a:lvl3pPr>
            <a:lvl4pPr marL="1600200" indent="-228600" defTabSz="822325">
              <a:spcBef>
                <a:spcPct val="20000"/>
              </a:spcBef>
              <a:buChar char="–"/>
              <a:tabLst>
                <a:tab pos="517525" algn="r"/>
                <a:tab pos="741363" algn="l"/>
                <a:tab pos="1998663" algn="r"/>
                <a:tab pos="2233613" algn="l"/>
              </a:tabLst>
              <a:defRPr sz="2000">
                <a:solidFill>
                  <a:schemeClr val="tx1"/>
                </a:solidFill>
                <a:latin typeface="Arial" panose="020B0604020202020204" pitchFamily="34" charset="0"/>
              </a:defRPr>
            </a:lvl4pPr>
            <a:lvl5pPr marL="2057400" indent="-228600" defTabSz="822325">
              <a:spcBef>
                <a:spcPct val="20000"/>
              </a:spcBef>
              <a:buChar char="»"/>
              <a:tabLst>
                <a:tab pos="517525" algn="r"/>
                <a:tab pos="741363" algn="l"/>
                <a:tab pos="1998663" algn="r"/>
                <a:tab pos="2233613" algn="l"/>
              </a:tabLst>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tabLst>
                <a:tab pos="517525" algn="r"/>
                <a:tab pos="741363" algn="l"/>
                <a:tab pos="1998663" algn="r"/>
                <a:tab pos="2233613" algn="l"/>
              </a:tabLst>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tabLst>
                <a:tab pos="517525" algn="r"/>
                <a:tab pos="741363" algn="l"/>
                <a:tab pos="1998663" algn="r"/>
                <a:tab pos="2233613" algn="l"/>
              </a:tabLst>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tabLst>
                <a:tab pos="517525" algn="r"/>
                <a:tab pos="741363" algn="l"/>
                <a:tab pos="1998663" algn="r"/>
                <a:tab pos="2233613" algn="l"/>
              </a:tabLst>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tabLst>
                <a:tab pos="517525" algn="r"/>
                <a:tab pos="741363" algn="l"/>
                <a:tab pos="1998663" algn="r"/>
                <a:tab pos="2233613" algn="l"/>
              </a:tabLst>
              <a:defRPr sz="2000">
                <a:solidFill>
                  <a:schemeClr val="tx1"/>
                </a:solidFill>
                <a:latin typeface="Arial" panose="020B0604020202020204" pitchFamily="34" charset="0"/>
              </a:defRPr>
            </a:lvl9pPr>
          </a:lstStyle>
          <a:p>
            <a:pPr>
              <a:lnSpc>
                <a:spcPct val="80000"/>
              </a:lnSpc>
              <a:buFontTx/>
              <a:buNone/>
            </a:pPr>
            <a:r>
              <a:rPr lang="en-US" altLang="hu-HU" sz="1200" b="1">
                <a:solidFill>
                  <a:schemeClr val="bg2"/>
                </a:solidFill>
                <a:latin typeface="Courier New" panose="02070309020205020404" pitchFamily="49" charset="0"/>
              </a:rPr>
              <a:t>	ORD_NO	PROD	QTY	...</a:t>
            </a:r>
            <a:br>
              <a:rPr lang="en-US" altLang="hu-HU" sz="1200" b="1">
                <a:solidFill>
                  <a:schemeClr val="bg2"/>
                </a:solidFill>
                <a:latin typeface="Courier New" panose="02070309020205020404" pitchFamily="49" charset="0"/>
              </a:rPr>
            </a:br>
            <a:r>
              <a:rPr lang="en-US" altLang="hu-HU" sz="1200" b="1">
                <a:solidFill>
                  <a:schemeClr val="bg2"/>
                </a:solidFill>
                <a:latin typeface="Courier New" panose="02070309020205020404" pitchFamily="49" charset="0"/>
              </a:rPr>
              <a:t>	-----	------	------</a:t>
            </a:r>
          </a:p>
          <a:p>
            <a:pPr>
              <a:lnSpc>
                <a:spcPct val="80000"/>
              </a:lnSpc>
              <a:buFontTx/>
              <a:buNone/>
            </a:pPr>
            <a:r>
              <a:rPr lang="en-US" altLang="hu-HU" sz="1200" b="1">
                <a:solidFill>
                  <a:schemeClr val="bg2"/>
                </a:solidFill>
                <a:latin typeface="Courier New" panose="02070309020205020404" pitchFamily="49" charset="0"/>
              </a:rPr>
              <a:t>	101	A4102	20</a:t>
            </a:r>
          </a:p>
          <a:p>
            <a:pPr>
              <a:lnSpc>
                <a:spcPct val="80000"/>
              </a:lnSpc>
              <a:buFontTx/>
              <a:buNone/>
            </a:pPr>
            <a:r>
              <a:rPr lang="en-US" altLang="hu-HU" sz="1200" b="1">
                <a:solidFill>
                  <a:schemeClr val="bg2"/>
                </a:solidFill>
                <a:latin typeface="Courier New" panose="02070309020205020404" pitchFamily="49" charset="0"/>
              </a:rPr>
              <a:t>	102	A2091	11</a:t>
            </a:r>
          </a:p>
          <a:p>
            <a:pPr>
              <a:lnSpc>
                <a:spcPct val="80000"/>
              </a:lnSpc>
              <a:buFontTx/>
              <a:buNone/>
            </a:pPr>
            <a:r>
              <a:rPr lang="en-US" altLang="hu-HU" sz="1200" b="1">
                <a:solidFill>
                  <a:schemeClr val="bg2"/>
                </a:solidFill>
                <a:latin typeface="Courier New" panose="02070309020205020404" pitchFamily="49" charset="0"/>
              </a:rPr>
              <a:t>	102	G7830 	20</a:t>
            </a:r>
          </a:p>
          <a:p>
            <a:pPr>
              <a:lnSpc>
                <a:spcPct val="80000"/>
              </a:lnSpc>
              <a:buFontTx/>
              <a:buNone/>
            </a:pPr>
            <a:r>
              <a:rPr lang="en-US" altLang="hu-HU" sz="1200" b="1">
                <a:solidFill>
                  <a:schemeClr val="bg2"/>
                </a:solidFill>
                <a:latin typeface="Courier New" panose="02070309020205020404" pitchFamily="49" charset="0"/>
              </a:rPr>
              <a:t>	 102	N9587 	26</a:t>
            </a:r>
          </a:p>
          <a:p>
            <a:pPr>
              <a:lnSpc>
                <a:spcPct val="80000"/>
              </a:lnSpc>
              <a:buFontTx/>
              <a:buNone/>
            </a:pPr>
            <a:r>
              <a:rPr lang="en-US" altLang="hu-HU" sz="1200" b="1">
                <a:solidFill>
                  <a:schemeClr val="bg2"/>
                </a:solidFill>
                <a:latin typeface="Courier New" panose="02070309020205020404" pitchFamily="49" charset="0"/>
              </a:rPr>
              <a:t>	101	A5675	19</a:t>
            </a:r>
          </a:p>
          <a:p>
            <a:pPr>
              <a:lnSpc>
                <a:spcPct val="80000"/>
              </a:lnSpc>
              <a:buFontTx/>
              <a:buNone/>
            </a:pPr>
            <a:r>
              <a:rPr lang="en-US" altLang="hu-HU" sz="1200" b="1">
                <a:solidFill>
                  <a:schemeClr val="bg2"/>
                </a:solidFill>
                <a:latin typeface="Courier New" panose="02070309020205020404" pitchFamily="49" charset="0"/>
              </a:rPr>
              <a:t>	101	W0824	10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ABBE8B8-7506-4C1A-82F6-2B73AE761C7D}"/>
              </a:ext>
            </a:extLst>
          </p:cNvPr>
          <p:cNvSpPr>
            <a:spLocks noGrp="1" noChangeArrowheads="1"/>
          </p:cNvSpPr>
          <p:nvPr>
            <p:ph type="title"/>
          </p:nvPr>
        </p:nvSpPr>
        <p:spPr>
          <a:effectLst>
            <a:outerShdw dist="53882" dir="2700000" algn="ctr" rotWithShape="0">
              <a:schemeClr val="bg2">
                <a:alpha val="50000"/>
              </a:schemeClr>
            </a:outerShdw>
          </a:effectLst>
        </p:spPr>
        <p:txBody>
          <a:bodyPr lIns="92075" tIns="46038" rIns="92075" bIns="46038" anchor="t"/>
          <a:lstStyle/>
          <a:p>
            <a:pPr eaLnBrk="1" hangingPunct="1"/>
            <a:r>
              <a:rPr lang="hu-HU" altLang="hu-HU"/>
              <a:t>Cluster Types</a:t>
            </a:r>
          </a:p>
        </p:txBody>
      </p:sp>
      <p:sp>
        <p:nvSpPr>
          <p:cNvPr id="96259" name="Rectangle 3">
            <a:extLst>
              <a:ext uri="{FF2B5EF4-FFF2-40B4-BE49-F238E27FC236}">
                <a16:creationId xmlns:a16="http://schemas.microsoft.com/office/drawing/2014/main" id="{4D7F0AFB-B12A-4E8A-AA46-3DFB6600EFEE}"/>
              </a:ext>
            </a:extLst>
          </p:cNvPr>
          <p:cNvSpPr>
            <a:spLocks noChangeArrowheads="1"/>
          </p:cNvSpPr>
          <p:nvPr/>
        </p:nvSpPr>
        <p:spPr bwMode="auto">
          <a:xfrm>
            <a:off x="1793875" y="1254125"/>
            <a:ext cx="1851025" cy="812800"/>
          </a:xfrm>
          <a:prstGeom prst="rect">
            <a:avLst/>
          </a:prstGeom>
          <a:noFill/>
          <a:ln w="9525">
            <a:noFill/>
            <a:miter lim="800000"/>
            <a:headEnd/>
            <a:tailEnd/>
          </a:ln>
          <a:effectLst/>
        </p:spPr>
        <p:txBody>
          <a:bodyPr lIns="82550" tIns="41275" rIns="82550" bIns="41275">
            <a:spAutoFit/>
          </a:bodyPr>
          <a:lstStyle/>
          <a:p>
            <a:pPr algn="ctr" defTabSz="822325">
              <a:spcBef>
                <a:spcPct val="50000"/>
              </a:spcBef>
              <a:defRPr/>
            </a:pPr>
            <a:r>
              <a:rPr lang="hu-HU" sz="2400" b="1">
                <a:solidFill>
                  <a:schemeClr val="accent2"/>
                </a:solidFill>
                <a:effectLst>
                  <a:outerShdw blurRad="38100" dist="38100" dir="2700000" algn="tl">
                    <a:srgbClr val="C0C0C0"/>
                  </a:outerShdw>
                </a:effectLst>
              </a:rPr>
              <a:t>Index cluster</a:t>
            </a:r>
          </a:p>
        </p:txBody>
      </p:sp>
      <p:grpSp>
        <p:nvGrpSpPr>
          <p:cNvPr id="2" name="Group 4">
            <a:extLst>
              <a:ext uri="{FF2B5EF4-FFF2-40B4-BE49-F238E27FC236}">
                <a16:creationId xmlns:a16="http://schemas.microsoft.com/office/drawing/2014/main" id="{7048351E-74DD-41FD-B22D-09824B674CEF}"/>
              </a:ext>
            </a:extLst>
          </p:cNvPr>
          <p:cNvGrpSpPr>
            <a:grpSpLocks/>
          </p:cNvGrpSpPr>
          <p:nvPr/>
        </p:nvGrpSpPr>
        <p:grpSpPr bwMode="auto">
          <a:xfrm>
            <a:off x="1117600" y="2055813"/>
            <a:ext cx="2493963" cy="1685925"/>
            <a:chOff x="704" y="1295"/>
            <a:chExt cx="1571" cy="1062"/>
          </a:xfrm>
        </p:grpSpPr>
        <p:grpSp>
          <p:nvGrpSpPr>
            <p:cNvPr id="12510" name="Group 5">
              <a:extLst>
                <a:ext uri="{FF2B5EF4-FFF2-40B4-BE49-F238E27FC236}">
                  <a16:creationId xmlns:a16="http://schemas.microsoft.com/office/drawing/2014/main" id="{B9A2BDD4-5B57-4BC6-A681-9D8BDF61A6D5}"/>
                </a:ext>
              </a:extLst>
            </p:cNvPr>
            <p:cNvGrpSpPr>
              <a:grpSpLocks/>
            </p:cNvGrpSpPr>
            <p:nvPr/>
          </p:nvGrpSpPr>
          <p:grpSpPr bwMode="auto">
            <a:xfrm>
              <a:off x="1121" y="1295"/>
              <a:ext cx="1154" cy="1062"/>
              <a:chOff x="1121" y="1295"/>
              <a:chExt cx="1154" cy="1062"/>
            </a:xfrm>
          </p:grpSpPr>
          <p:sp>
            <p:nvSpPr>
              <p:cNvPr id="12512" name="Freeform 6">
                <a:extLst>
                  <a:ext uri="{FF2B5EF4-FFF2-40B4-BE49-F238E27FC236}">
                    <a16:creationId xmlns:a16="http://schemas.microsoft.com/office/drawing/2014/main" id="{81471A43-6464-4719-8EA0-9DF6EC6AF567}"/>
                  </a:ext>
                </a:extLst>
              </p:cNvPr>
              <p:cNvSpPr>
                <a:spLocks/>
              </p:cNvSpPr>
              <p:nvPr/>
            </p:nvSpPr>
            <p:spPr bwMode="auto">
              <a:xfrm>
                <a:off x="1386" y="1744"/>
                <a:ext cx="48" cy="154"/>
              </a:xfrm>
              <a:custGeom>
                <a:avLst/>
                <a:gdLst>
                  <a:gd name="T0" fmla="*/ 47 w 48"/>
                  <a:gd name="T1" fmla="*/ 153 h 154"/>
                  <a:gd name="T2" fmla="*/ 47 w 48"/>
                  <a:gd name="T3" fmla="*/ 19 h 154"/>
                  <a:gd name="T4" fmla="*/ 0 w 48"/>
                  <a:gd name="T5" fmla="*/ 0 h 154"/>
                  <a:gd name="T6" fmla="*/ 0 w 48"/>
                  <a:gd name="T7" fmla="*/ 133 h 154"/>
                  <a:gd name="T8" fmla="*/ 47 w 48"/>
                  <a:gd name="T9" fmla="*/ 153 h 154"/>
                  <a:gd name="T10" fmla="*/ 0 60000 65536"/>
                  <a:gd name="T11" fmla="*/ 0 60000 65536"/>
                  <a:gd name="T12" fmla="*/ 0 60000 65536"/>
                  <a:gd name="T13" fmla="*/ 0 60000 65536"/>
                  <a:gd name="T14" fmla="*/ 0 60000 65536"/>
                  <a:gd name="T15" fmla="*/ 0 w 48"/>
                  <a:gd name="T16" fmla="*/ 0 h 154"/>
                  <a:gd name="T17" fmla="*/ 48 w 48"/>
                  <a:gd name="T18" fmla="*/ 154 h 154"/>
                </a:gdLst>
                <a:ahLst/>
                <a:cxnLst>
                  <a:cxn ang="T10">
                    <a:pos x="T0" y="T1"/>
                  </a:cxn>
                  <a:cxn ang="T11">
                    <a:pos x="T2" y="T3"/>
                  </a:cxn>
                  <a:cxn ang="T12">
                    <a:pos x="T4" y="T5"/>
                  </a:cxn>
                  <a:cxn ang="T13">
                    <a:pos x="T6" y="T7"/>
                  </a:cxn>
                  <a:cxn ang="T14">
                    <a:pos x="T8" y="T9"/>
                  </a:cxn>
                </a:cxnLst>
                <a:rect l="T15" t="T16" r="T17" b="T18"/>
                <a:pathLst>
                  <a:path w="48" h="154">
                    <a:moveTo>
                      <a:pt x="47" y="153"/>
                    </a:moveTo>
                    <a:lnTo>
                      <a:pt x="47" y="19"/>
                    </a:lnTo>
                    <a:lnTo>
                      <a:pt x="0" y="0"/>
                    </a:lnTo>
                    <a:lnTo>
                      <a:pt x="0" y="133"/>
                    </a:lnTo>
                    <a:lnTo>
                      <a:pt x="47" y="153"/>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13" name="Freeform 7">
                <a:extLst>
                  <a:ext uri="{FF2B5EF4-FFF2-40B4-BE49-F238E27FC236}">
                    <a16:creationId xmlns:a16="http://schemas.microsoft.com/office/drawing/2014/main" id="{E6352D1F-DB48-42E5-A694-E25F6ACC8414}"/>
                  </a:ext>
                </a:extLst>
              </p:cNvPr>
              <p:cNvSpPr>
                <a:spLocks/>
              </p:cNvSpPr>
              <p:nvPr/>
            </p:nvSpPr>
            <p:spPr bwMode="auto">
              <a:xfrm>
                <a:off x="1385" y="1702"/>
                <a:ext cx="187" cy="88"/>
              </a:xfrm>
              <a:custGeom>
                <a:avLst/>
                <a:gdLst>
                  <a:gd name="T0" fmla="*/ 186 w 187"/>
                  <a:gd name="T1" fmla="*/ 19 h 88"/>
                  <a:gd name="T2" fmla="*/ 138 w 187"/>
                  <a:gd name="T3" fmla="*/ 0 h 88"/>
                  <a:gd name="T4" fmla="*/ 0 w 187"/>
                  <a:gd name="T5" fmla="*/ 42 h 88"/>
                  <a:gd name="T6" fmla="*/ 49 w 187"/>
                  <a:gd name="T7" fmla="*/ 62 h 88"/>
                  <a:gd name="T8" fmla="*/ 108 w 187"/>
                  <a:gd name="T9" fmla="*/ 87 h 88"/>
                  <a:gd name="T10" fmla="*/ 186 w 187"/>
                  <a:gd name="T11" fmla="*/ 19 h 88"/>
                  <a:gd name="T12" fmla="*/ 0 60000 65536"/>
                  <a:gd name="T13" fmla="*/ 0 60000 65536"/>
                  <a:gd name="T14" fmla="*/ 0 60000 65536"/>
                  <a:gd name="T15" fmla="*/ 0 60000 65536"/>
                  <a:gd name="T16" fmla="*/ 0 60000 65536"/>
                  <a:gd name="T17" fmla="*/ 0 60000 65536"/>
                  <a:gd name="T18" fmla="*/ 0 w 187"/>
                  <a:gd name="T19" fmla="*/ 0 h 88"/>
                  <a:gd name="T20" fmla="*/ 187 w 187"/>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87" h="88">
                    <a:moveTo>
                      <a:pt x="186" y="19"/>
                    </a:moveTo>
                    <a:lnTo>
                      <a:pt x="138" y="0"/>
                    </a:lnTo>
                    <a:lnTo>
                      <a:pt x="0" y="42"/>
                    </a:lnTo>
                    <a:lnTo>
                      <a:pt x="49" y="62"/>
                    </a:lnTo>
                    <a:lnTo>
                      <a:pt x="108" y="87"/>
                    </a:lnTo>
                    <a:lnTo>
                      <a:pt x="186" y="19"/>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14" name="Freeform 8">
                <a:extLst>
                  <a:ext uri="{FF2B5EF4-FFF2-40B4-BE49-F238E27FC236}">
                    <a16:creationId xmlns:a16="http://schemas.microsoft.com/office/drawing/2014/main" id="{011E1B49-6353-4CCF-80FC-66868AC6B385}"/>
                  </a:ext>
                </a:extLst>
              </p:cNvPr>
              <p:cNvSpPr>
                <a:spLocks/>
              </p:cNvSpPr>
              <p:nvPr/>
            </p:nvSpPr>
            <p:spPr bwMode="auto">
              <a:xfrm>
                <a:off x="1591" y="1682"/>
                <a:ext cx="48" cy="154"/>
              </a:xfrm>
              <a:custGeom>
                <a:avLst/>
                <a:gdLst>
                  <a:gd name="T0" fmla="*/ 47 w 48"/>
                  <a:gd name="T1" fmla="*/ 153 h 154"/>
                  <a:gd name="T2" fmla="*/ 47 w 48"/>
                  <a:gd name="T3" fmla="*/ 19 h 154"/>
                  <a:gd name="T4" fmla="*/ 0 w 48"/>
                  <a:gd name="T5" fmla="*/ 0 h 154"/>
                  <a:gd name="T6" fmla="*/ 0 w 48"/>
                  <a:gd name="T7" fmla="*/ 133 h 154"/>
                  <a:gd name="T8" fmla="*/ 47 w 48"/>
                  <a:gd name="T9" fmla="*/ 153 h 154"/>
                  <a:gd name="T10" fmla="*/ 0 60000 65536"/>
                  <a:gd name="T11" fmla="*/ 0 60000 65536"/>
                  <a:gd name="T12" fmla="*/ 0 60000 65536"/>
                  <a:gd name="T13" fmla="*/ 0 60000 65536"/>
                  <a:gd name="T14" fmla="*/ 0 60000 65536"/>
                  <a:gd name="T15" fmla="*/ 0 w 48"/>
                  <a:gd name="T16" fmla="*/ 0 h 154"/>
                  <a:gd name="T17" fmla="*/ 48 w 48"/>
                  <a:gd name="T18" fmla="*/ 154 h 154"/>
                </a:gdLst>
                <a:ahLst/>
                <a:cxnLst>
                  <a:cxn ang="T10">
                    <a:pos x="T0" y="T1"/>
                  </a:cxn>
                  <a:cxn ang="T11">
                    <a:pos x="T2" y="T3"/>
                  </a:cxn>
                  <a:cxn ang="T12">
                    <a:pos x="T4" y="T5"/>
                  </a:cxn>
                  <a:cxn ang="T13">
                    <a:pos x="T6" y="T7"/>
                  </a:cxn>
                  <a:cxn ang="T14">
                    <a:pos x="T8" y="T9"/>
                  </a:cxn>
                </a:cxnLst>
                <a:rect l="T15" t="T16" r="T17" b="T18"/>
                <a:pathLst>
                  <a:path w="48" h="154">
                    <a:moveTo>
                      <a:pt x="47" y="153"/>
                    </a:moveTo>
                    <a:lnTo>
                      <a:pt x="47" y="19"/>
                    </a:lnTo>
                    <a:lnTo>
                      <a:pt x="0" y="0"/>
                    </a:lnTo>
                    <a:lnTo>
                      <a:pt x="0" y="133"/>
                    </a:lnTo>
                    <a:lnTo>
                      <a:pt x="47" y="153"/>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15" name="Freeform 9">
                <a:extLst>
                  <a:ext uri="{FF2B5EF4-FFF2-40B4-BE49-F238E27FC236}">
                    <a16:creationId xmlns:a16="http://schemas.microsoft.com/office/drawing/2014/main" id="{E25E5B2E-7E0A-494A-8F96-3CA3240D0BDE}"/>
                  </a:ext>
                </a:extLst>
              </p:cNvPr>
              <p:cNvSpPr>
                <a:spLocks/>
              </p:cNvSpPr>
              <p:nvPr/>
            </p:nvSpPr>
            <p:spPr bwMode="auto">
              <a:xfrm>
                <a:off x="1591" y="1640"/>
                <a:ext cx="186" cy="77"/>
              </a:xfrm>
              <a:custGeom>
                <a:avLst/>
                <a:gdLst>
                  <a:gd name="T0" fmla="*/ 185 w 186"/>
                  <a:gd name="T1" fmla="*/ 19 h 77"/>
                  <a:gd name="T2" fmla="*/ 136 w 186"/>
                  <a:gd name="T3" fmla="*/ 0 h 77"/>
                  <a:gd name="T4" fmla="*/ 0 w 186"/>
                  <a:gd name="T5" fmla="*/ 41 h 77"/>
                  <a:gd name="T6" fmla="*/ 47 w 186"/>
                  <a:gd name="T7" fmla="*/ 61 h 77"/>
                  <a:gd name="T8" fmla="*/ 97 w 186"/>
                  <a:gd name="T9" fmla="*/ 76 h 77"/>
                  <a:gd name="T10" fmla="*/ 185 w 186"/>
                  <a:gd name="T11" fmla="*/ 19 h 77"/>
                  <a:gd name="T12" fmla="*/ 0 60000 65536"/>
                  <a:gd name="T13" fmla="*/ 0 60000 65536"/>
                  <a:gd name="T14" fmla="*/ 0 60000 65536"/>
                  <a:gd name="T15" fmla="*/ 0 60000 65536"/>
                  <a:gd name="T16" fmla="*/ 0 60000 65536"/>
                  <a:gd name="T17" fmla="*/ 0 60000 65536"/>
                  <a:gd name="T18" fmla="*/ 0 w 186"/>
                  <a:gd name="T19" fmla="*/ 0 h 77"/>
                  <a:gd name="T20" fmla="*/ 186 w 186"/>
                  <a:gd name="T21" fmla="*/ 77 h 77"/>
                </a:gdLst>
                <a:ahLst/>
                <a:cxnLst>
                  <a:cxn ang="T12">
                    <a:pos x="T0" y="T1"/>
                  </a:cxn>
                  <a:cxn ang="T13">
                    <a:pos x="T2" y="T3"/>
                  </a:cxn>
                  <a:cxn ang="T14">
                    <a:pos x="T4" y="T5"/>
                  </a:cxn>
                  <a:cxn ang="T15">
                    <a:pos x="T6" y="T7"/>
                  </a:cxn>
                  <a:cxn ang="T16">
                    <a:pos x="T8" y="T9"/>
                  </a:cxn>
                  <a:cxn ang="T17">
                    <a:pos x="T10" y="T11"/>
                  </a:cxn>
                </a:cxnLst>
                <a:rect l="T18" t="T19" r="T20" b="T21"/>
                <a:pathLst>
                  <a:path w="186" h="77">
                    <a:moveTo>
                      <a:pt x="185" y="19"/>
                    </a:moveTo>
                    <a:lnTo>
                      <a:pt x="136" y="0"/>
                    </a:lnTo>
                    <a:lnTo>
                      <a:pt x="0" y="41"/>
                    </a:lnTo>
                    <a:lnTo>
                      <a:pt x="47" y="61"/>
                    </a:lnTo>
                    <a:lnTo>
                      <a:pt x="97" y="76"/>
                    </a:lnTo>
                    <a:lnTo>
                      <a:pt x="185" y="19"/>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16" name="Freeform 10">
                <a:extLst>
                  <a:ext uri="{FF2B5EF4-FFF2-40B4-BE49-F238E27FC236}">
                    <a16:creationId xmlns:a16="http://schemas.microsoft.com/office/drawing/2014/main" id="{0043FECB-6EE4-4399-BCB2-855300A32E8C}"/>
                  </a:ext>
                </a:extLst>
              </p:cNvPr>
              <p:cNvSpPr>
                <a:spLocks/>
              </p:cNvSpPr>
              <p:nvPr/>
            </p:nvSpPr>
            <p:spPr bwMode="auto">
              <a:xfrm>
                <a:off x="1796" y="1617"/>
                <a:ext cx="47" cy="155"/>
              </a:xfrm>
              <a:custGeom>
                <a:avLst/>
                <a:gdLst>
                  <a:gd name="T0" fmla="*/ 46 w 47"/>
                  <a:gd name="T1" fmla="*/ 154 h 155"/>
                  <a:gd name="T2" fmla="*/ 46 w 47"/>
                  <a:gd name="T3" fmla="*/ 20 h 155"/>
                  <a:gd name="T4" fmla="*/ 0 w 47"/>
                  <a:gd name="T5" fmla="*/ 0 h 155"/>
                  <a:gd name="T6" fmla="*/ 0 w 47"/>
                  <a:gd name="T7" fmla="*/ 133 h 155"/>
                  <a:gd name="T8" fmla="*/ 46 w 47"/>
                  <a:gd name="T9" fmla="*/ 154 h 155"/>
                  <a:gd name="T10" fmla="*/ 0 60000 65536"/>
                  <a:gd name="T11" fmla="*/ 0 60000 65536"/>
                  <a:gd name="T12" fmla="*/ 0 60000 65536"/>
                  <a:gd name="T13" fmla="*/ 0 60000 65536"/>
                  <a:gd name="T14" fmla="*/ 0 60000 65536"/>
                  <a:gd name="T15" fmla="*/ 0 w 47"/>
                  <a:gd name="T16" fmla="*/ 0 h 155"/>
                  <a:gd name="T17" fmla="*/ 47 w 47"/>
                  <a:gd name="T18" fmla="*/ 155 h 155"/>
                </a:gdLst>
                <a:ahLst/>
                <a:cxnLst>
                  <a:cxn ang="T10">
                    <a:pos x="T0" y="T1"/>
                  </a:cxn>
                  <a:cxn ang="T11">
                    <a:pos x="T2" y="T3"/>
                  </a:cxn>
                  <a:cxn ang="T12">
                    <a:pos x="T4" y="T5"/>
                  </a:cxn>
                  <a:cxn ang="T13">
                    <a:pos x="T6" y="T7"/>
                  </a:cxn>
                  <a:cxn ang="T14">
                    <a:pos x="T8" y="T9"/>
                  </a:cxn>
                </a:cxnLst>
                <a:rect l="T15" t="T16" r="T17" b="T18"/>
                <a:pathLst>
                  <a:path w="47" h="155">
                    <a:moveTo>
                      <a:pt x="46" y="154"/>
                    </a:moveTo>
                    <a:lnTo>
                      <a:pt x="46" y="20"/>
                    </a:lnTo>
                    <a:lnTo>
                      <a:pt x="0" y="0"/>
                    </a:lnTo>
                    <a:lnTo>
                      <a:pt x="0" y="133"/>
                    </a:lnTo>
                    <a:lnTo>
                      <a:pt x="46" y="154"/>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17" name="Freeform 11">
                <a:extLst>
                  <a:ext uri="{FF2B5EF4-FFF2-40B4-BE49-F238E27FC236}">
                    <a16:creationId xmlns:a16="http://schemas.microsoft.com/office/drawing/2014/main" id="{EDBF6F03-3644-4BE2-82ED-B19DFF025948}"/>
                  </a:ext>
                </a:extLst>
              </p:cNvPr>
              <p:cNvSpPr>
                <a:spLocks/>
              </p:cNvSpPr>
              <p:nvPr/>
            </p:nvSpPr>
            <p:spPr bwMode="auto">
              <a:xfrm>
                <a:off x="1795" y="1575"/>
                <a:ext cx="187" cy="88"/>
              </a:xfrm>
              <a:custGeom>
                <a:avLst/>
                <a:gdLst>
                  <a:gd name="T0" fmla="*/ 186 w 187"/>
                  <a:gd name="T1" fmla="*/ 20 h 88"/>
                  <a:gd name="T2" fmla="*/ 136 w 187"/>
                  <a:gd name="T3" fmla="*/ 0 h 88"/>
                  <a:gd name="T4" fmla="*/ 0 w 187"/>
                  <a:gd name="T5" fmla="*/ 42 h 88"/>
                  <a:gd name="T6" fmla="*/ 49 w 187"/>
                  <a:gd name="T7" fmla="*/ 63 h 88"/>
                  <a:gd name="T8" fmla="*/ 95 w 187"/>
                  <a:gd name="T9" fmla="*/ 87 h 88"/>
                  <a:gd name="T10" fmla="*/ 186 w 187"/>
                  <a:gd name="T11" fmla="*/ 20 h 88"/>
                  <a:gd name="T12" fmla="*/ 0 60000 65536"/>
                  <a:gd name="T13" fmla="*/ 0 60000 65536"/>
                  <a:gd name="T14" fmla="*/ 0 60000 65536"/>
                  <a:gd name="T15" fmla="*/ 0 60000 65536"/>
                  <a:gd name="T16" fmla="*/ 0 60000 65536"/>
                  <a:gd name="T17" fmla="*/ 0 60000 65536"/>
                  <a:gd name="T18" fmla="*/ 0 w 187"/>
                  <a:gd name="T19" fmla="*/ 0 h 88"/>
                  <a:gd name="T20" fmla="*/ 187 w 187"/>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87" h="88">
                    <a:moveTo>
                      <a:pt x="186" y="20"/>
                    </a:moveTo>
                    <a:lnTo>
                      <a:pt x="136" y="0"/>
                    </a:lnTo>
                    <a:lnTo>
                      <a:pt x="0" y="42"/>
                    </a:lnTo>
                    <a:lnTo>
                      <a:pt x="49" y="63"/>
                    </a:lnTo>
                    <a:lnTo>
                      <a:pt x="95" y="87"/>
                    </a:lnTo>
                    <a:lnTo>
                      <a:pt x="186" y="20"/>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18" name="Line 12">
                <a:extLst>
                  <a:ext uri="{FF2B5EF4-FFF2-40B4-BE49-F238E27FC236}">
                    <a16:creationId xmlns:a16="http://schemas.microsoft.com/office/drawing/2014/main" id="{F71F02D8-8327-48B7-A800-0A7A40366869}"/>
                  </a:ext>
                </a:extLst>
              </p:cNvPr>
              <p:cNvSpPr>
                <a:spLocks noChangeShapeType="1"/>
              </p:cNvSpPr>
              <p:nvPr/>
            </p:nvSpPr>
            <p:spPr bwMode="auto">
              <a:xfrm flipH="1">
                <a:off x="1482" y="1468"/>
                <a:ext cx="195" cy="263"/>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19" name="Line 13">
                <a:extLst>
                  <a:ext uri="{FF2B5EF4-FFF2-40B4-BE49-F238E27FC236}">
                    <a16:creationId xmlns:a16="http://schemas.microsoft.com/office/drawing/2014/main" id="{D8C375CD-B913-4F37-BB61-08C4E7705CC8}"/>
                  </a:ext>
                </a:extLst>
              </p:cNvPr>
              <p:cNvSpPr>
                <a:spLocks noChangeShapeType="1"/>
              </p:cNvSpPr>
              <p:nvPr/>
            </p:nvSpPr>
            <p:spPr bwMode="auto">
              <a:xfrm>
                <a:off x="1686" y="1477"/>
                <a:ext cx="198" cy="131"/>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20" name="Line 14">
                <a:extLst>
                  <a:ext uri="{FF2B5EF4-FFF2-40B4-BE49-F238E27FC236}">
                    <a16:creationId xmlns:a16="http://schemas.microsoft.com/office/drawing/2014/main" id="{9F093D0E-794B-4FF5-A55C-AEB0C1132EA5}"/>
                  </a:ext>
                </a:extLst>
              </p:cNvPr>
              <p:cNvSpPr>
                <a:spLocks noChangeShapeType="1"/>
              </p:cNvSpPr>
              <p:nvPr/>
            </p:nvSpPr>
            <p:spPr bwMode="auto">
              <a:xfrm flipH="1" flipV="1">
                <a:off x="1680" y="1471"/>
                <a:ext cx="1" cy="197"/>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21" name="Freeform 15">
                <a:extLst>
                  <a:ext uri="{FF2B5EF4-FFF2-40B4-BE49-F238E27FC236}">
                    <a16:creationId xmlns:a16="http://schemas.microsoft.com/office/drawing/2014/main" id="{8F4F26D8-9BFF-4555-ABEF-39788EE7BBAF}"/>
                  </a:ext>
                </a:extLst>
              </p:cNvPr>
              <p:cNvSpPr>
                <a:spLocks/>
              </p:cNvSpPr>
              <p:nvPr/>
            </p:nvSpPr>
            <p:spPr bwMode="auto">
              <a:xfrm>
                <a:off x="1433" y="1721"/>
                <a:ext cx="139" cy="177"/>
              </a:xfrm>
              <a:custGeom>
                <a:avLst/>
                <a:gdLst>
                  <a:gd name="T0" fmla="*/ 138 w 139"/>
                  <a:gd name="T1" fmla="*/ 133 h 177"/>
                  <a:gd name="T2" fmla="*/ 138 w 139"/>
                  <a:gd name="T3" fmla="*/ 0 h 177"/>
                  <a:gd name="T4" fmla="*/ 0 w 139"/>
                  <a:gd name="T5" fmla="*/ 42 h 177"/>
                  <a:gd name="T6" fmla="*/ 0 w 139"/>
                  <a:gd name="T7" fmla="*/ 176 h 177"/>
                  <a:gd name="T8" fmla="*/ 138 w 139"/>
                  <a:gd name="T9" fmla="*/ 133 h 177"/>
                  <a:gd name="T10" fmla="*/ 0 60000 65536"/>
                  <a:gd name="T11" fmla="*/ 0 60000 65536"/>
                  <a:gd name="T12" fmla="*/ 0 60000 65536"/>
                  <a:gd name="T13" fmla="*/ 0 60000 65536"/>
                  <a:gd name="T14" fmla="*/ 0 60000 65536"/>
                  <a:gd name="T15" fmla="*/ 0 w 139"/>
                  <a:gd name="T16" fmla="*/ 0 h 177"/>
                  <a:gd name="T17" fmla="*/ 139 w 139"/>
                  <a:gd name="T18" fmla="*/ 177 h 177"/>
                </a:gdLst>
                <a:ahLst/>
                <a:cxnLst>
                  <a:cxn ang="T10">
                    <a:pos x="T0" y="T1"/>
                  </a:cxn>
                  <a:cxn ang="T11">
                    <a:pos x="T2" y="T3"/>
                  </a:cxn>
                  <a:cxn ang="T12">
                    <a:pos x="T4" y="T5"/>
                  </a:cxn>
                  <a:cxn ang="T13">
                    <a:pos x="T6" y="T7"/>
                  </a:cxn>
                  <a:cxn ang="T14">
                    <a:pos x="T8" y="T9"/>
                  </a:cxn>
                </a:cxnLst>
                <a:rect l="T15" t="T16" r="T17" b="T18"/>
                <a:pathLst>
                  <a:path w="139" h="177">
                    <a:moveTo>
                      <a:pt x="138" y="133"/>
                    </a:moveTo>
                    <a:lnTo>
                      <a:pt x="138" y="0"/>
                    </a:lnTo>
                    <a:lnTo>
                      <a:pt x="0" y="42"/>
                    </a:lnTo>
                    <a:lnTo>
                      <a:pt x="0" y="176"/>
                    </a:lnTo>
                    <a:lnTo>
                      <a:pt x="138"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2" name="Freeform 16">
                <a:extLst>
                  <a:ext uri="{FF2B5EF4-FFF2-40B4-BE49-F238E27FC236}">
                    <a16:creationId xmlns:a16="http://schemas.microsoft.com/office/drawing/2014/main" id="{7424BC46-DE59-4AF0-AC39-9429C154755B}"/>
                  </a:ext>
                </a:extLst>
              </p:cNvPr>
              <p:cNvSpPr>
                <a:spLocks/>
              </p:cNvSpPr>
              <p:nvPr/>
            </p:nvSpPr>
            <p:spPr bwMode="auto">
              <a:xfrm>
                <a:off x="1638" y="1659"/>
                <a:ext cx="138" cy="177"/>
              </a:xfrm>
              <a:custGeom>
                <a:avLst/>
                <a:gdLst>
                  <a:gd name="T0" fmla="*/ 137 w 138"/>
                  <a:gd name="T1" fmla="*/ 133 h 177"/>
                  <a:gd name="T2" fmla="*/ 137 w 138"/>
                  <a:gd name="T3" fmla="*/ 0 h 177"/>
                  <a:gd name="T4" fmla="*/ 0 w 138"/>
                  <a:gd name="T5" fmla="*/ 42 h 177"/>
                  <a:gd name="T6" fmla="*/ 0 w 138"/>
                  <a:gd name="T7" fmla="*/ 176 h 177"/>
                  <a:gd name="T8" fmla="*/ 137 w 138"/>
                  <a:gd name="T9" fmla="*/ 133 h 177"/>
                  <a:gd name="T10" fmla="*/ 0 60000 65536"/>
                  <a:gd name="T11" fmla="*/ 0 60000 65536"/>
                  <a:gd name="T12" fmla="*/ 0 60000 65536"/>
                  <a:gd name="T13" fmla="*/ 0 60000 65536"/>
                  <a:gd name="T14" fmla="*/ 0 60000 65536"/>
                  <a:gd name="T15" fmla="*/ 0 w 138"/>
                  <a:gd name="T16" fmla="*/ 0 h 177"/>
                  <a:gd name="T17" fmla="*/ 138 w 138"/>
                  <a:gd name="T18" fmla="*/ 177 h 177"/>
                </a:gdLst>
                <a:ahLst/>
                <a:cxnLst>
                  <a:cxn ang="T10">
                    <a:pos x="T0" y="T1"/>
                  </a:cxn>
                  <a:cxn ang="T11">
                    <a:pos x="T2" y="T3"/>
                  </a:cxn>
                  <a:cxn ang="T12">
                    <a:pos x="T4" y="T5"/>
                  </a:cxn>
                  <a:cxn ang="T13">
                    <a:pos x="T6" y="T7"/>
                  </a:cxn>
                  <a:cxn ang="T14">
                    <a:pos x="T8" y="T9"/>
                  </a:cxn>
                </a:cxnLst>
                <a:rect l="T15" t="T16" r="T17" b="T18"/>
                <a:pathLst>
                  <a:path w="138" h="177">
                    <a:moveTo>
                      <a:pt x="137" y="133"/>
                    </a:moveTo>
                    <a:lnTo>
                      <a:pt x="137" y="0"/>
                    </a:lnTo>
                    <a:lnTo>
                      <a:pt x="0" y="42"/>
                    </a:lnTo>
                    <a:lnTo>
                      <a:pt x="0" y="176"/>
                    </a:lnTo>
                    <a:lnTo>
                      <a:pt x="137"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3" name="Freeform 17">
                <a:extLst>
                  <a:ext uri="{FF2B5EF4-FFF2-40B4-BE49-F238E27FC236}">
                    <a16:creationId xmlns:a16="http://schemas.microsoft.com/office/drawing/2014/main" id="{8D93E955-7E84-4E65-AAC3-9A572D0103B9}"/>
                  </a:ext>
                </a:extLst>
              </p:cNvPr>
              <p:cNvSpPr>
                <a:spLocks/>
              </p:cNvSpPr>
              <p:nvPr/>
            </p:nvSpPr>
            <p:spPr bwMode="auto">
              <a:xfrm>
                <a:off x="1842" y="1595"/>
                <a:ext cx="140" cy="177"/>
              </a:xfrm>
              <a:custGeom>
                <a:avLst/>
                <a:gdLst>
                  <a:gd name="T0" fmla="*/ 139 w 140"/>
                  <a:gd name="T1" fmla="*/ 133 h 177"/>
                  <a:gd name="T2" fmla="*/ 139 w 140"/>
                  <a:gd name="T3" fmla="*/ 0 h 177"/>
                  <a:gd name="T4" fmla="*/ 0 w 140"/>
                  <a:gd name="T5" fmla="*/ 42 h 177"/>
                  <a:gd name="T6" fmla="*/ 0 w 140"/>
                  <a:gd name="T7" fmla="*/ 176 h 177"/>
                  <a:gd name="T8" fmla="*/ 139 w 140"/>
                  <a:gd name="T9" fmla="*/ 133 h 177"/>
                  <a:gd name="T10" fmla="*/ 0 60000 65536"/>
                  <a:gd name="T11" fmla="*/ 0 60000 65536"/>
                  <a:gd name="T12" fmla="*/ 0 60000 65536"/>
                  <a:gd name="T13" fmla="*/ 0 60000 65536"/>
                  <a:gd name="T14" fmla="*/ 0 60000 65536"/>
                  <a:gd name="T15" fmla="*/ 0 w 140"/>
                  <a:gd name="T16" fmla="*/ 0 h 177"/>
                  <a:gd name="T17" fmla="*/ 140 w 140"/>
                  <a:gd name="T18" fmla="*/ 177 h 177"/>
                </a:gdLst>
                <a:ahLst/>
                <a:cxnLst>
                  <a:cxn ang="T10">
                    <a:pos x="T0" y="T1"/>
                  </a:cxn>
                  <a:cxn ang="T11">
                    <a:pos x="T2" y="T3"/>
                  </a:cxn>
                  <a:cxn ang="T12">
                    <a:pos x="T4" y="T5"/>
                  </a:cxn>
                  <a:cxn ang="T13">
                    <a:pos x="T6" y="T7"/>
                  </a:cxn>
                  <a:cxn ang="T14">
                    <a:pos x="T8" y="T9"/>
                  </a:cxn>
                </a:cxnLst>
                <a:rect l="T15" t="T16" r="T17" b="T18"/>
                <a:pathLst>
                  <a:path w="140" h="177">
                    <a:moveTo>
                      <a:pt x="139" y="133"/>
                    </a:moveTo>
                    <a:lnTo>
                      <a:pt x="139" y="0"/>
                    </a:lnTo>
                    <a:lnTo>
                      <a:pt x="0" y="42"/>
                    </a:lnTo>
                    <a:lnTo>
                      <a:pt x="0" y="176"/>
                    </a:lnTo>
                    <a:lnTo>
                      <a:pt x="139"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4" name="Freeform 18">
                <a:extLst>
                  <a:ext uri="{FF2B5EF4-FFF2-40B4-BE49-F238E27FC236}">
                    <a16:creationId xmlns:a16="http://schemas.microsoft.com/office/drawing/2014/main" id="{95F29C8B-70C7-46C6-8073-964ABC649ED7}"/>
                  </a:ext>
                </a:extLst>
              </p:cNvPr>
              <p:cNvSpPr>
                <a:spLocks/>
              </p:cNvSpPr>
              <p:nvPr/>
            </p:nvSpPr>
            <p:spPr bwMode="auto">
              <a:xfrm>
                <a:off x="1572" y="1337"/>
                <a:ext cx="47" cy="155"/>
              </a:xfrm>
              <a:custGeom>
                <a:avLst/>
                <a:gdLst>
                  <a:gd name="T0" fmla="*/ 46 w 47"/>
                  <a:gd name="T1" fmla="*/ 154 h 155"/>
                  <a:gd name="T2" fmla="*/ 46 w 47"/>
                  <a:gd name="T3" fmla="*/ 20 h 155"/>
                  <a:gd name="T4" fmla="*/ 0 w 47"/>
                  <a:gd name="T5" fmla="*/ 0 h 155"/>
                  <a:gd name="T6" fmla="*/ 0 w 47"/>
                  <a:gd name="T7" fmla="*/ 133 h 155"/>
                  <a:gd name="T8" fmla="*/ 46 w 47"/>
                  <a:gd name="T9" fmla="*/ 154 h 155"/>
                  <a:gd name="T10" fmla="*/ 0 60000 65536"/>
                  <a:gd name="T11" fmla="*/ 0 60000 65536"/>
                  <a:gd name="T12" fmla="*/ 0 60000 65536"/>
                  <a:gd name="T13" fmla="*/ 0 60000 65536"/>
                  <a:gd name="T14" fmla="*/ 0 60000 65536"/>
                  <a:gd name="T15" fmla="*/ 0 w 47"/>
                  <a:gd name="T16" fmla="*/ 0 h 155"/>
                  <a:gd name="T17" fmla="*/ 47 w 47"/>
                  <a:gd name="T18" fmla="*/ 155 h 155"/>
                </a:gdLst>
                <a:ahLst/>
                <a:cxnLst>
                  <a:cxn ang="T10">
                    <a:pos x="T0" y="T1"/>
                  </a:cxn>
                  <a:cxn ang="T11">
                    <a:pos x="T2" y="T3"/>
                  </a:cxn>
                  <a:cxn ang="T12">
                    <a:pos x="T4" y="T5"/>
                  </a:cxn>
                  <a:cxn ang="T13">
                    <a:pos x="T6" y="T7"/>
                  </a:cxn>
                  <a:cxn ang="T14">
                    <a:pos x="T8" y="T9"/>
                  </a:cxn>
                </a:cxnLst>
                <a:rect l="T15" t="T16" r="T17" b="T18"/>
                <a:pathLst>
                  <a:path w="47" h="155">
                    <a:moveTo>
                      <a:pt x="46" y="154"/>
                    </a:moveTo>
                    <a:lnTo>
                      <a:pt x="46" y="20"/>
                    </a:lnTo>
                    <a:lnTo>
                      <a:pt x="0" y="0"/>
                    </a:lnTo>
                    <a:lnTo>
                      <a:pt x="0" y="133"/>
                    </a:lnTo>
                    <a:lnTo>
                      <a:pt x="46" y="154"/>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5" name="Freeform 19">
                <a:extLst>
                  <a:ext uri="{FF2B5EF4-FFF2-40B4-BE49-F238E27FC236}">
                    <a16:creationId xmlns:a16="http://schemas.microsoft.com/office/drawing/2014/main" id="{D30D0DFC-A968-4368-AD7C-009736133BA1}"/>
                  </a:ext>
                </a:extLst>
              </p:cNvPr>
              <p:cNvSpPr>
                <a:spLocks/>
              </p:cNvSpPr>
              <p:nvPr/>
            </p:nvSpPr>
            <p:spPr bwMode="auto">
              <a:xfrm>
                <a:off x="1571" y="1295"/>
                <a:ext cx="187" cy="88"/>
              </a:xfrm>
              <a:custGeom>
                <a:avLst/>
                <a:gdLst>
                  <a:gd name="T0" fmla="*/ 186 w 187"/>
                  <a:gd name="T1" fmla="*/ 20 h 88"/>
                  <a:gd name="T2" fmla="*/ 136 w 187"/>
                  <a:gd name="T3" fmla="*/ 0 h 88"/>
                  <a:gd name="T4" fmla="*/ 0 w 187"/>
                  <a:gd name="T5" fmla="*/ 42 h 88"/>
                  <a:gd name="T6" fmla="*/ 49 w 187"/>
                  <a:gd name="T7" fmla="*/ 63 h 88"/>
                  <a:gd name="T8" fmla="*/ 95 w 187"/>
                  <a:gd name="T9" fmla="*/ 87 h 88"/>
                  <a:gd name="T10" fmla="*/ 186 w 187"/>
                  <a:gd name="T11" fmla="*/ 20 h 88"/>
                  <a:gd name="T12" fmla="*/ 0 60000 65536"/>
                  <a:gd name="T13" fmla="*/ 0 60000 65536"/>
                  <a:gd name="T14" fmla="*/ 0 60000 65536"/>
                  <a:gd name="T15" fmla="*/ 0 60000 65536"/>
                  <a:gd name="T16" fmla="*/ 0 60000 65536"/>
                  <a:gd name="T17" fmla="*/ 0 60000 65536"/>
                  <a:gd name="T18" fmla="*/ 0 w 187"/>
                  <a:gd name="T19" fmla="*/ 0 h 88"/>
                  <a:gd name="T20" fmla="*/ 187 w 187"/>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87" h="88">
                    <a:moveTo>
                      <a:pt x="186" y="20"/>
                    </a:moveTo>
                    <a:lnTo>
                      <a:pt x="136" y="0"/>
                    </a:lnTo>
                    <a:lnTo>
                      <a:pt x="0" y="42"/>
                    </a:lnTo>
                    <a:lnTo>
                      <a:pt x="49" y="63"/>
                    </a:lnTo>
                    <a:lnTo>
                      <a:pt x="95" y="87"/>
                    </a:lnTo>
                    <a:lnTo>
                      <a:pt x="186" y="20"/>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6" name="Freeform 20">
                <a:extLst>
                  <a:ext uri="{FF2B5EF4-FFF2-40B4-BE49-F238E27FC236}">
                    <a16:creationId xmlns:a16="http://schemas.microsoft.com/office/drawing/2014/main" id="{78D2EE48-2CE5-48C8-B080-D6F6EDB6C263}"/>
                  </a:ext>
                </a:extLst>
              </p:cNvPr>
              <p:cNvSpPr>
                <a:spLocks/>
              </p:cNvSpPr>
              <p:nvPr/>
            </p:nvSpPr>
            <p:spPr bwMode="auto">
              <a:xfrm>
                <a:off x="1618" y="1315"/>
                <a:ext cx="140" cy="177"/>
              </a:xfrm>
              <a:custGeom>
                <a:avLst/>
                <a:gdLst>
                  <a:gd name="T0" fmla="*/ 139 w 140"/>
                  <a:gd name="T1" fmla="*/ 133 h 177"/>
                  <a:gd name="T2" fmla="*/ 139 w 140"/>
                  <a:gd name="T3" fmla="*/ 0 h 177"/>
                  <a:gd name="T4" fmla="*/ 0 w 140"/>
                  <a:gd name="T5" fmla="*/ 42 h 177"/>
                  <a:gd name="T6" fmla="*/ 0 w 140"/>
                  <a:gd name="T7" fmla="*/ 176 h 177"/>
                  <a:gd name="T8" fmla="*/ 139 w 140"/>
                  <a:gd name="T9" fmla="*/ 133 h 177"/>
                  <a:gd name="T10" fmla="*/ 0 60000 65536"/>
                  <a:gd name="T11" fmla="*/ 0 60000 65536"/>
                  <a:gd name="T12" fmla="*/ 0 60000 65536"/>
                  <a:gd name="T13" fmla="*/ 0 60000 65536"/>
                  <a:gd name="T14" fmla="*/ 0 60000 65536"/>
                  <a:gd name="T15" fmla="*/ 0 w 140"/>
                  <a:gd name="T16" fmla="*/ 0 h 177"/>
                  <a:gd name="T17" fmla="*/ 140 w 140"/>
                  <a:gd name="T18" fmla="*/ 177 h 177"/>
                </a:gdLst>
                <a:ahLst/>
                <a:cxnLst>
                  <a:cxn ang="T10">
                    <a:pos x="T0" y="T1"/>
                  </a:cxn>
                  <a:cxn ang="T11">
                    <a:pos x="T2" y="T3"/>
                  </a:cxn>
                  <a:cxn ang="T12">
                    <a:pos x="T4" y="T5"/>
                  </a:cxn>
                  <a:cxn ang="T13">
                    <a:pos x="T6" y="T7"/>
                  </a:cxn>
                  <a:cxn ang="T14">
                    <a:pos x="T8" y="T9"/>
                  </a:cxn>
                </a:cxnLst>
                <a:rect l="T15" t="T16" r="T17" b="T18"/>
                <a:pathLst>
                  <a:path w="140" h="177">
                    <a:moveTo>
                      <a:pt x="139" y="133"/>
                    </a:moveTo>
                    <a:lnTo>
                      <a:pt x="139" y="0"/>
                    </a:lnTo>
                    <a:lnTo>
                      <a:pt x="0" y="42"/>
                    </a:lnTo>
                    <a:lnTo>
                      <a:pt x="0" y="176"/>
                    </a:lnTo>
                    <a:lnTo>
                      <a:pt x="139"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7" name="Freeform 21">
                <a:extLst>
                  <a:ext uri="{FF2B5EF4-FFF2-40B4-BE49-F238E27FC236}">
                    <a16:creationId xmlns:a16="http://schemas.microsoft.com/office/drawing/2014/main" id="{66FD6FC4-8476-4042-968E-E5AF313F8402}"/>
                  </a:ext>
                </a:extLst>
              </p:cNvPr>
              <p:cNvSpPr>
                <a:spLocks/>
              </p:cNvSpPr>
              <p:nvPr/>
            </p:nvSpPr>
            <p:spPr bwMode="auto">
              <a:xfrm>
                <a:off x="1884" y="1970"/>
                <a:ext cx="48" cy="154"/>
              </a:xfrm>
              <a:custGeom>
                <a:avLst/>
                <a:gdLst>
                  <a:gd name="T0" fmla="*/ 47 w 48"/>
                  <a:gd name="T1" fmla="*/ 153 h 154"/>
                  <a:gd name="T2" fmla="*/ 47 w 48"/>
                  <a:gd name="T3" fmla="*/ 19 h 154"/>
                  <a:gd name="T4" fmla="*/ 0 w 48"/>
                  <a:gd name="T5" fmla="*/ 0 h 154"/>
                  <a:gd name="T6" fmla="*/ 0 w 48"/>
                  <a:gd name="T7" fmla="*/ 133 h 154"/>
                  <a:gd name="T8" fmla="*/ 47 w 48"/>
                  <a:gd name="T9" fmla="*/ 153 h 154"/>
                  <a:gd name="T10" fmla="*/ 0 60000 65536"/>
                  <a:gd name="T11" fmla="*/ 0 60000 65536"/>
                  <a:gd name="T12" fmla="*/ 0 60000 65536"/>
                  <a:gd name="T13" fmla="*/ 0 60000 65536"/>
                  <a:gd name="T14" fmla="*/ 0 60000 65536"/>
                  <a:gd name="T15" fmla="*/ 0 w 48"/>
                  <a:gd name="T16" fmla="*/ 0 h 154"/>
                  <a:gd name="T17" fmla="*/ 48 w 48"/>
                  <a:gd name="T18" fmla="*/ 154 h 154"/>
                </a:gdLst>
                <a:ahLst/>
                <a:cxnLst>
                  <a:cxn ang="T10">
                    <a:pos x="T0" y="T1"/>
                  </a:cxn>
                  <a:cxn ang="T11">
                    <a:pos x="T2" y="T3"/>
                  </a:cxn>
                  <a:cxn ang="T12">
                    <a:pos x="T4" y="T5"/>
                  </a:cxn>
                  <a:cxn ang="T13">
                    <a:pos x="T6" y="T7"/>
                  </a:cxn>
                  <a:cxn ang="T14">
                    <a:pos x="T8" y="T9"/>
                  </a:cxn>
                </a:cxnLst>
                <a:rect l="T15" t="T16" r="T17" b="T18"/>
                <a:pathLst>
                  <a:path w="48" h="154">
                    <a:moveTo>
                      <a:pt x="47" y="153"/>
                    </a:moveTo>
                    <a:lnTo>
                      <a:pt x="47" y="19"/>
                    </a:lnTo>
                    <a:lnTo>
                      <a:pt x="0" y="0"/>
                    </a:lnTo>
                    <a:lnTo>
                      <a:pt x="0" y="133"/>
                    </a:lnTo>
                    <a:lnTo>
                      <a:pt x="47" y="153"/>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8" name="Freeform 22">
                <a:extLst>
                  <a:ext uri="{FF2B5EF4-FFF2-40B4-BE49-F238E27FC236}">
                    <a16:creationId xmlns:a16="http://schemas.microsoft.com/office/drawing/2014/main" id="{F12CB79E-8C6C-49AC-BF9D-91BDBECCC5BE}"/>
                  </a:ext>
                </a:extLst>
              </p:cNvPr>
              <p:cNvSpPr>
                <a:spLocks/>
              </p:cNvSpPr>
              <p:nvPr/>
            </p:nvSpPr>
            <p:spPr bwMode="auto">
              <a:xfrm>
                <a:off x="1884" y="1928"/>
                <a:ext cx="186" cy="77"/>
              </a:xfrm>
              <a:custGeom>
                <a:avLst/>
                <a:gdLst>
                  <a:gd name="T0" fmla="*/ 185 w 186"/>
                  <a:gd name="T1" fmla="*/ 19 h 77"/>
                  <a:gd name="T2" fmla="*/ 136 w 186"/>
                  <a:gd name="T3" fmla="*/ 0 h 77"/>
                  <a:gd name="T4" fmla="*/ 0 w 186"/>
                  <a:gd name="T5" fmla="*/ 41 h 77"/>
                  <a:gd name="T6" fmla="*/ 47 w 186"/>
                  <a:gd name="T7" fmla="*/ 61 h 77"/>
                  <a:gd name="T8" fmla="*/ 97 w 186"/>
                  <a:gd name="T9" fmla="*/ 76 h 77"/>
                  <a:gd name="T10" fmla="*/ 185 w 186"/>
                  <a:gd name="T11" fmla="*/ 19 h 77"/>
                  <a:gd name="T12" fmla="*/ 0 60000 65536"/>
                  <a:gd name="T13" fmla="*/ 0 60000 65536"/>
                  <a:gd name="T14" fmla="*/ 0 60000 65536"/>
                  <a:gd name="T15" fmla="*/ 0 60000 65536"/>
                  <a:gd name="T16" fmla="*/ 0 60000 65536"/>
                  <a:gd name="T17" fmla="*/ 0 60000 65536"/>
                  <a:gd name="T18" fmla="*/ 0 w 186"/>
                  <a:gd name="T19" fmla="*/ 0 h 77"/>
                  <a:gd name="T20" fmla="*/ 186 w 186"/>
                  <a:gd name="T21" fmla="*/ 77 h 77"/>
                </a:gdLst>
                <a:ahLst/>
                <a:cxnLst>
                  <a:cxn ang="T12">
                    <a:pos x="T0" y="T1"/>
                  </a:cxn>
                  <a:cxn ang="T13">
                    <a:pos x="T2" y="T3"/>
                  </a:cxn>
                  <a:cxn ang="T14">
                    <a:pos x="T4" y="T5"/>
                  </a:cxn>
                  <a:cxn ang="T15">
                    <a:pos x="T6" y="T7"/>
                  </a:cxn>
                  <a:cxn ang="T16">
                    <a:pos x="T8" y="T9"/>
                  </a:cxn>
                  <a:cxn ang="T17">
                    <a:pos x="T10" y="T11"/>
                  </a:cxn>
                </a:cxnLst>
                <a:rect l="T18" t="T19" r="T20" b="T21"/>
                <a:pathLst>
                  <a:path w="186" h="77">
                    <a:moveTo>
                      <a:pt x="185" y="19"/>
                    </a:moveTo>
                    <a:lnTo>
                      <a:pt x="136" y="0"/>
                    </a:lnTo>
                    <a:lnTo>
                      <a:pt x="0" y="41"/>
                    </a:lnTo>
                    <a:lnTo>
                      <a:pt x="47" y="61"/>
                    </a:lnTo>
                    <a:lnTo>
                      <a:pt x="97" y="76"/>
                    </a:lnTo>
                    <a:lnTo>
                      <a:pt x="185" y="19"/>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29" name="Freeform 23">
                <a:extLst>
                  <a:ext uri="{FF2B5EF4-FFF2-40B4-BE49-F238E27FC236}">
                    <a16:creationId xmlns:a16="http://schemas.microsoft.com/office/drawing/2014/main" id="{79C92436-CF79-4D10-A0FD-499462CF38BF}"/>
                  </a:ext>
                </a:extLst>
              </p:cNvPr>
              <p:cNvSpPr>
                <a:spLocks/>
              </p:cNvSpPr>
              <p:nvPr/>
            </p:nvSpPr>
            <p:spPr bwMode="auto">
              <a:xfrm>
                <a:off x="2089" y="1905"/>
                <a:ext cx="47" cy="155"/>
              </a:xfrm>
              <a:custGeom>
                <a:avLst/>
                <a:gdLst>
                  <a:gd name="T0" fmla="*/ 46 w 47"/>
                  <a:gd name="T1" fmla="*/ 154 h 155"/>
                  <a:gd name="T2" fmla="*/ 46 w 47"/>
                  <a:gd name="T3" fmla="*/ 20 h 155"/>
                  <a:gd name="T4" fmla="*/ 0 w 47"/>
                  <a:gd name="T5" fmla="*/ 0 h 155"/>
                  <a:gd name="T6" fmla="*/ 0 w 47"/>
                  <a:gd name="T7" fmla="*/ 133 h 155"/>
                  <a:gd name="T8" fmla="*/ 46 w 47"/>
                  <a:gd name="T9" fmla="*/ 154 h 155"/>
                  <a:gd name="T10" fmla="*/ 0 60000 65536"/>
                  <a:gd name="T11" fmla="*/ 0 60000 65536"/>
                  <a:gd name="T12" fmla="*/ 0 60000 65536"/>
                  <a:gd name="T13" fmla="*/ 0 60000 65536"/>
                  <a:gd name="T14" fmla="*/ 0 60000 65536"/>
                  <a:gd name="T15" fmla="*/ 0 w 47"/>
                  <a:gd name="T16" fmla="*/ 0 h 155"/>
                  <a:gd name="T17" fmla="*/ 47 w 47"/>
                  <a:gd name="T18" fmla="*/ 155 h 155"/>
                </a:gdLst>
                <a:ahLst/>
                <a:cxnLst>
                  <a:cxn ang="T10">
                    <a:pos x="T0" y="T1"/>
                  </a:cxn>
                  <a:cxn ang="T11">
                    <a:pos x="T2" y="T3"/>
                  </a:cxn>
                  <a:cxn ang="T12">
                    <a:pos x="T4" y="T5"/>
                  </a:cxn>
                  <a:cxn ang="T13">
                    <a:pos x="T6" y="T7"/>
                  </a:cxn>
                  <a:cxn ang="T14">
                    <a:pos x="T8" y="T9"/>
                  </a:cxn>
                </a:cxnLst>
                <a:rect l="T15" t="T16" r="T17" b="T18"/>
                <a:pathLst>
                  <a:path w="47" h="155">
                    <a:moveTo>
                      <a:pt x="46" y="154"/>
                    </a:moveTo>
                    <a:lnTo>
                      <a:pt x="46" y="20"/>
                    </a:lnTo>
                    <a:lnTo>
                      <a:pt x="0" y="0"/>
                    </a:lnTo>
                    <a:lnTo>
                      <a:pt x="0" y="133"/>
                    </a:lnTo>
                    <a:lnTo>
                      <a:pt x="46" y="154"/>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0" name="Freeform 24">
                <a:extLst>
                  <a:ext uri="{FF2B5EF4-FFF2-40B4-BE49-F238E27FC236}">
                    <a16:creationId xmlns:a16="http://schemas.microsoft.com/office/drawing/2014/main" id="{2AA186CD-07D8-47EA-9A18-A8B9F5C6BD9B}"/>
                  </a:ext>
                </a:extLst>
              </p:cNvPr>
              <p:cNvSpPr>
                <a:spLocks/>
              </p:cNvSpPr>
              <p:nvPr/>
            </p:nvSpPr>
            <p:spPr bwMode="auto">
              <a:xfrm>
                <a:off x="2088" y="1863"/>
                <a:ext cx="187" cy="88"/>
              </a:xfrm>
              <a:custGeom>
                <a:avLst/>
                <a:gdLst>
                  <a:gd name="T0" fmla="*/ 186 w 187"/>
                  <a:gd name="T1" fmla="*/ 20 h 88"/>
                  <a:gd name="T2" fmla="*/ 136 w 187"/>
                  <a:gd name="T3" fmla="*/ 0 h 88"/>
                  <a:gd name="T4" fmla="*/ 0 w 187"/>
                  <a:gd name="T5" fmla="*/ 42 h 88"/>
                  <a:gd name="T6" fmla="*/ 49 w 187"/>
                  <a:gd name="T7" fmla="*/ 63 h 88"/>
                  <a:gd name="T8" fmla="*/ 95 w 187"/>
                  <a:gd name="T9" fmla="*/ 87 h 88"/>
                  <a:gd name="T10" fmla="*/ 186 w 187"/>
                  <a:gd name="T11" fmla="*/ 20 h 88"/>
                  <a:gd name="T12" fmla="*/ 0 60000 65536"/>
                  <a:gd name="T13" fmla="*/ 0 60000 65536"/>
                  <a:gd name="T14" fmla="*/ 0 60000 65536"/>
                  <a:gd name="T15" fmla="*/ 0 60000 65536"/>
                  <a:gd name="T16" fmla="*/ 0 60000 65536"/>
                  <a:gd name="T17" fmla="*/ 0 60000 65536"/>
                  <a:gd name="T18" fmla="*/ 0 w 187"/>
                  <a:gd name="T19" fmla="*/ 0 h 88"/>
                  <a:gd name="T20" fmla="*/ 187 w 187"/>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87" h="88">
                    <a:moveTo>
                      <a:pt x="186" y="20"/>
                    </a:moveTo>
                    <a:lnTo>
                      <a:pt x="136" y="0"/>
                    </a:lnTo>
                    <a:lnTo>
                      <a:pt x="0" y="42"/>
                    </a:lnTo>
                    <a:lnTo>
                      <a:pt x="49" y="63"/>
                    </a:lnTo>
                    <a:lnTo>
                      <a:pt x="95" y="87"/>
                    </a:lnTo>
                    <a:lnTo>
                      <a:pt x="186" y="20"/>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1" name="Line 25">
                <a:extLst>
                  <a:ext uri="{FF2B5EF4-FFF2-40B4-BE49-F238E27FC236}">
                    <a16:creationId xmlns:a16="http://schemas.microsoft.com/office/drawing/2014/main" id="{A5E671B6-F9D6-46F8-A2F0-668AE0E80535}"/>
                  </a:ext>
                </a:extLst>
              </p:cNvPr>
              <p:cNvSpPr>
                <a:spLocks noChangeShapeType="1"/>
              </p:cNvSpPr>
              <p:nvPr/>
            </p:nvSpPr>
            <p:spPr bwMode="auto">
              <a:xfrm>
                <a:off x="1917" y="1750"/>
                <a:ext cx="260" cy="146"/>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32" name="Line 26">
                <a:extLst>
                  <a:ext uri="{FF2B5EF4-FFF2-40B4-BE49-F238E27FC236}">
                    <a16:creationId xmlns:a16="http://schemas.microsoft.com/office/drawing/2014/main" id="{E1473CAA-A91E-418A-9366-4637E8167778}"/>
                  </a:ext>
                </a:extLst>
              </p:cNvPr>
              <p:cNvSpPr>
                <a:spLocks noChangeShapeType="1"/>
              </p:cNvSpPr>
              <p:nvPr/>
            </p:nvSpPr>
            <p:spPr bwMode="auto">
              <a:xfrm flipH="1" flipV="1">
                <a:off x="1914" y="1762"/>
                <a:ext cx="60" cy="194"/>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33" name="Freeform 27">
                <a:extLst>
                  <a:ext uri="{FF2B5EF4-FFF2-40B4-BE49-F238E27FC236}">
                    <a16:creationId xmlns:a16="http://schemas.microsoft.com/office/drawing/2014/main" id="{DA3D0F47-584F-4B87-A2CC-8FCC27FED14E}"/>
                  </a:ext>
                </a:extLst>
              </p:cNvPr>
              <p:cNvSpPr>
                <a:spLocks/>
              </p:cNvSpPr>
              <p:nvPr/>
            </p:nvSpPr>
            <p:spPr bwMode="auto">
              <a:xfrm>
                <a:off x="1931" y="1947"/>
                <a:ext cx="138" cy="177"/>
              </a:xfrm>
              <a:custGeom>
                <a:avLst/>
                <a:gdLst>
                  <a:gd name="T0" fmla="*/ 137 w 138"/>
                  <a:gd name="T1" fmla="*/ 133 h 177"/>
                  <a:gd name="T2" fmla="*/ 137 w 138"/>
                  <a:gd name="T3" fmla="*/ 0 h 177"/>
                  <a:gd name="T4" fmla="*/ 0 w 138"/>
                  <a:gd name="T5" fmla="*/ 42 h 177"/>
                  <a:gd name="T6" fmla="*/ 0 w 138"/>
                  <a:gd name="T7" fmla="*/ 176 h 177"/>
                  <a:gd name="T8" fmla="*/ 137 w 138"/>
                  <a:gd name="T9" fmla="*/ 133 h 177"/>
                  <a:gd name="T10" fmla="*/ 0 60000 65536"/>
                  <a:gd name="T11" fmla="*/ 0 60000 65536"/>
                  <a:gd name="T12" fmla="*/ 0 60000 65536"/>
                  <a:gd name="T13" fmla="*/ 0 60000 65536"/>
                  <a:gd name="T14" fmla="*/ 0 60000 65536"/>
                  <a:gd name="T15" fmla="*/ 0 w 138"/>
                  <a:gd name="T16" fmla="*/ 0 h 177"/>
                  <a:gd name="T17" fmla="*/ 138 w 138"/>
                  <a:gd name="T18" fmla="*/ 177 h 177"/>
                </a:gdLst>
                <a:ahLst/>
                <a:cxnLst>
                  <a:cxn ang="T10">
                    <a:pos x="T0" y="T1"/>
                  </a:cxn>
                  <a:cxn ang="T11">
                    <a:pos x="T2" y="T3"/>
                  </a:cxn>
                  <a:cxn ang="T12">
                    <a:pos x="T4" y="T5"/>
                  </a:cxn>
                  <a:cxn ang="T13">
                    <a:pos x="T6" y="T7"/>
                  </a:cxn>
                  <a:cxn ang="T14">
                    <a:pos x="T8" y="T9"/>
                  </a:cxn>
                </a:cxnLst>
                <a:rect l="T15" t="T16" r="T17" b="T18"/>
                <a:pathLst>
                  <a:path w="138" h="177">
                    <a:moveTo>
                      <a:pt x="137" y="133"/>
                    </a:moveTo>
                    <a:lnTo>
                      <a:pt x="137" y="0"/>
                    </a:lnTo>
                    <a:lnTo>
                      <a:pt x="0" y="42"/>
                    </a:lnTo>
                    <a:lnTo>
                      <a:pt x="0" y="176"/>
                    </a:lnTo>
                    <a:lnTo>
                      <a:pt x="137"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4" name="Freeform 28">
                <a:extLst>
                  <a:ext uri="{FF2B5EF4-FFF2-40B4-BE49-F238E27FC236}">
                    <a16:creationId xmlns:a16="http://schemas.microsoft.com/office/drawing/2014/main" id="{D1694484-0452-4FF7-9684-7D17923A0DAD}"/>
                  </a:ext>
                </a:extLst>
              </p:cNvPr>
              <p:cNvSpPr>
                <a:spLocks/>
              </p:cNvSpPr>
              <p:nvPr/>
            </p:nvSpPr>
            <p:spPr bwMode="auto">
              <a:xfrm>
                <a:off x="2135" y="1883"/>
                <a:ext cx="140" cy="177"/>
              </a:xfrm>
              <a:custGeom>
                <a:avLst/>
                <a:gdLst>
                  <a:gd name="T0" fmla="*/ 139 w 140"/>
                  <a:gd name="T1" fmla="*/ 133 h 177"/>
                  <a:gd name="T2" fmla="*/ 139 w 140"/>
                  <a:gd name="T3" fmla="*/ 0 h 177"/>
                  <a:gd name="T4" fmla="*/ 0 w 140"/>
                  <a:gd name="T5" fmla="*/ 42 h 177"/>
                  <a:gd name="T6" fmla="*/ 0 w 140"/>
                  <a:gd name="T7" fmla="*/ 176 h 177"/>
                  <a:gd name="T8" fmla="*/ 139 w 140"/>
                  <a:gd name="T9" fmla="*/ 133 h 177"/>
                  <a:gd name="T10" fmla="*/ 0 60000 65536"/>
                  <a:gd name="T11" fmla="*/ 0 60000 65536"/>
                  <a:gd name="T12" fmla="*/ 0 60000 65536"/>
                  <a:gd name="T13" fmla="*/ 0 60000 65536"/>
                  <a:gd name="T14" fmla="*/ 0 60000 65536"/>
                  <a:gd name="T15" fmla="*/ 0 w 140"/>
                  <a:gd name="T16" fmla="*/ 0 h 177"/>
                  <a:gd name="T17" fmla="*/ 140 w 140"/>
                  <a:gd name="T18" fmla="*/ 177 h 177"/>
                </a:gdLst>
                <a:ahLst/>
                <a:cxnLst>
                  <a:cxn ang="T10">
                    <a:pos x="T0" y="T1"/>
                  </a:cxn>
                  <a:cxn ang="T11">
                    <a:pos x="T2" y="T3"/>
                  </a:cxn>
                  <a:cxn ang="T12">
                    <a:pos x="T4" y="T5"/>
                  </a:cxn>
                  <a:cxn ang="T13">
                    <a:pos x="T6" y="T7"/>
                  </a:cxn>
                  <a:cxn ang="T14">
                    <a:pos x="T8" y="T9"/>
                  </a:cxn>
                </a:cxnLst>
                <a:rect l="T15" t="T16" r="T17" b="T18"/>
                <a:pathLst>
                  <a:path w="140" h="177">
                    <a:moveTo>
                      <a:pt x="139" y="133"/>
                    </a:moveTo>
                    <a:lnTo>
                      <a:pt x="139" y="0"/>
                    </a:lnTo>
                    <a:lnTo>
                      <a:pt x="0" y="42"/>
                    </a:lnTo>
                    <a:lnTo>
                      <a:pt x="0" y="176"/>
                    </a:lnTo>
                    <a:lnTo>
                      <a:pt x="139"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5" name="Freeform 29">
                <a:extLst>
                  <a:ext uri="{FF2B5EF4-FFF2-40B4-BE49-F238E27FC236}">
                    <a16:creationId xmlns:a16="http://schemas.microsoft.com/office/drawing/2014/main" id="{4B89CF68-EFDB-4AC4-A687-01106C30E65A}"/>
                  </a:ext>
                </a:extLst>
              </p:cNvPr>
              <p:cNvSpPr>
                <a:spLocks/>
              </p:cNvSpPr>
              <p:nvPr/>
            </p:nvSpPr>
            <p:spPr bwMode="auto">
              <a:xfrm>
                <a:off x="1122" y="2203"/>
                <a:ext cx="48" cy="154"/>
              </a:xfrm>
              <a:custGeom>
                <a:avLst/>
                <a:gdLst>
                  <a:gd name="T0" fmla="*/ 47 w 48"/>
                  <a:gd name="T1" fmla="*/ 153 h 154"/>
                  <a:gd name="T2" fmla="*/ 47 w 48"/>
                  <a:gd name="T3" fmla="*/ 19 h 154"/>
                  <a:gd name="T4" fmla="*/ 0 w 48"/>
                  <a:gd name="T5" fmla="*/ 0 h 154"/>
                  <a:gd name="T6" fmla="*/ 0 w 48"/>
                  <a:gd name="T7" fmla="*/ 133 h 154"/>
                  <a:gd name="T8" fmla="*/ 47 w 48"/>
                  <a:gd name="T9" fmla="*/ 153 h 154"/>
                  <a:gd name="T10" fmla="*/ 0 60000 65536"/>
                  <a:gd name="T11" fmla="*/ 0 60000 65536"/>
                  <a:gd name="T12" fmla="*/ 0 60000 65536"/>
                  <a:gd name="T13" fmla="*/ 0 60000 65536"/>
                  <a:gd name="T14" fmla="*/ 0 60000 65536"/>
                  <a:gd name="T15" fmla="*/ 0 w 48"/>
                  <a:gd name="T16" fmla="*/ 0 h 154"/>
                  <a:gd name="T17" fmla="*/ 48 w 48"/>
                  <a:gd name="T18" fmla="*/ 154 h 154"/>
                </a:gdLst>
                <a:ahLst/>
                <a:cxnLst>
                  <a:cxn ang="T10">
                    <a:pos x="T0" y="T1"/>
                  </a:cxn>
                  <a:cxn ang="T11">
                    <a:pos x="T2" y="T3"/>
                  </a:cxn>
                  <a:cxn ang="T12">
                    <a:pos x="T4" y="T5"/>
                  </a:cxn>
                  <a:cxn ang="T13">
                    <a:pos x="T6" y="T7"/>
                  </a:cxn>
                  <a:cxn ang="T14">
                    <a:pos x="T8" y="T9"/>
                  </a:cxn>
                </a:cxnLst>
                <a:rect l="T15" t="T16" r="T17" b="T18"/>
                <a:pathLst>
                  <a:path w="48" h="154">
                    <a:moveTo>
                      <a:pt x="47" y="153"/>
                    </a:moveTo>
                    <a:lnTo>
                      <a:pt x="47" y="19"/>
                    </a:lnTo>
                    <a:lnTo>
                      <a:pt x="0" y="0"/>
                    </a:lnTo>
                    <a:lnTo>
                      <a:pt x="0" y="133"/>
                    </a:lnTo>
                    <a:lnTo>
                      <a:pt x="47" y="153"/>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6" name="Freeform 30">
                <a:extLst>
                  <a:ext uri="{FF2B5EF4-FFF2-40B4-BE49-F238E27FC236}">
                    <a16:creationId xmlns:a16="http://schemas.microsoft.com/office/drawing/2014/main" id="{3121BA71-1FD4-46B6-BC2C-A19C1CDF6216}"/>
                  </a:ext>
                </a:extLst>
              </p:cNvPr>
              <p:cNvSpPr>
                <a:spLocks/>
              </p:cNvSpPr>
              <p:nvPr/>
            </p:nvSpPr>
            <p:spPr bwMode="auto">
              <a:xfrm>
                <a:off x="1121" y="2161"/>
                <a:ext cx="187" cy="88"/>
              </a:xfrm>
              <a:custGeom>
                <a:avLst/>
                <a:gdLst>
                  <a:gd name="T0" fmla="*/ 186 w 187"/>
                  <a:gd name="T1" fmla="*/ 19 h 88"/>
                  <a:gd name="T2" fmla="*/ 138 w 187"/>
                  <a:gd name="T3" fmla="*/ 0 h 88"/>
                  <a:gd name="T4" fmla="*/ 0 w 187"/>
                  <a:gd name="T5" fmla="*/ 42 h 88"/>
                  <a:gd name="T6" fmla="*/ 49 w 187"/>
                  <a:gd name="T7" fmla="*/ 62 h 88"/>
                  <a:gd name="T8" fmla="*/ 108 w 187"/>
                  <a:gd name="T9" fmla="*/ 87 h 88"/>
                  <a:gd name="T10" fmla="*/ 186 w 187"/>
                  <a:gd name="T11" fmla="*/ 19 h 88"/>
                  <a:gd name="T12" fmla="*/ 0 60000 65536"/>
                  <a:gd name="T13" fmla="*/ 0 60000 65536"/>
                  <a:gd name="T14" fmla="*/ 0 60000 65536"/>
                  <a:gd name="T15" fmla="*/ 0 60000 65536"/>
                  <a:gd name="T16" fmla="*/ 0 60000 65536"/>
                  <a:gd name="T17" fmla="*/ 0 60000 65536"/>
                  <a:gd name="T18" fmla="*/ 0 w 187"/>
                  <a:gd name="T19" fmla="*/ 0 h 88"/>
                  <a:gd name="T20" fmla="*/ 187 w 187"/>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87" h="88">
                    <a:moveTo>
                      <a:pt x="186" y="19"/>
                    </a:moveTo>
                    <a:lnTo>
                      <a:pt x="138" y="0"/>
                    </a:lnTo>
                    <a:lnTo>
                      <a:pt x="0" y="42"/>
                    </a:lnTo>
                    <a:lnTo>
                      <a:pt x="49" y="62"/>
                    </a:lnTo>
                    <a:lnTo>
                      <a:pt x="108" y="87"/>
                    </a:lnTo>
                    <a:lnTo>
                      <a:pt x="186" y="19"/>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7" name="Freeform 31">
                <a:extLst>
                  <a:ext uri="{FF2B5EF4-FFF2-40B4-BE49-F238E27FC236}">
                    <a16:creationId xmlns:a16="http://schemas.microsoft.com/office/drawing/2014/main" id="{941EEAAF-6260-4FFE-92C1-8150971CCDF7}"/>
                  </a:ext>
                </a:extLst>
              </p:cNvPr>
              <p:cNvSpPr>
                <a:spLocks/>
              </p:cNvSpPr>
              <p:nvPr/>
            </p:nvSpPr>
            <p:spPr bwMode="auto">
              <a:xfrm>
                <a:off x="1327" y="2141"/>
                <a:ext cx="48" cy="154"/>
              </a:xfrm>
              <a:custGeom>
                <a:avLst/>
                <a:gdLst>
                  <a:gd name="T0" fmla="*/ 47 w 48"/>
                  <a:gd name="T1" fmla="*/ 153 h 154"/>
                  <a:gd name="T2" fmla="*/ 47 w 48"/>
                  <a:gd name="T3" fmla="*/ 19 h 154"/>
                  <a:gd name="T4" fmla="*/ 0 w 48"/>
                  <a:gd name="T5" fmla="*/ 0 h 154"/>
                  <a:gd name="T6" fmla="*/ 0 w 48"/>
                  <a:gd name="T7" fmla="*/ 133 h 154"/>
                  <a:gd name="T8" fmla="*/ 47 w 48"/>
                  <a:gd name="T9" fmla="*/ 153 h 154"/>
                  <a:gd name="T10" fmla="*/ 0 60000 65536"/>
                  <a:gd name="T11" fmla="*/ 0 60000 65536"/>
                  <a:gd name="T12" fmla="*/ 0 60000 65536"/>
                  <a:gd name="T13" fmla="*/ 0 60000 65536"/>
                  <a:gd name="T14" fmla="*/ 0 60000 65536"/>
                  <a:gd name="T15" fmla="*/ 0 w 48"/>
                  <a:gd name="T16" fmla="*/ 0 h 154"/>
                  <a:gd name="T17" fmla="*/ 48 w 48"/>
                  <a:gd name="T18" fmla="*/ 154 h 154"/>
                </a:gdLst>
                <a:ahLst/>
                <a:cxnLst>
                  <a:cxn ang="T10">
                    <a:pos x="T0" y="T1"/>
                  </a:cxn>
                  <a:cxn ang="T11">
                    <a:pos x="T2" y="T3"/>
                  </a:cxn>
                  <a:cxn ang="T12">
                    <a:pos x="T4" y="T5"/>
                  </a:cxn>
                  <a:cxn ang="T13">
                    <a:pos x="T6" y="T7"/>
                  </a:cxn>
                  <a:cxn ang="T14">
                    <a:pos x="T8" y="T9"/>
                  </a:cxn>
                </a:cxnLst>
                <a:rect l="T15" t="T16" r="T17" b="T18"/>
                <a:pathLst>
                  <a:path w="48" h="154">
                    <a:moveTo>
                      <a:pt x="47" y="153"/>
                    </a:moveTo>
                    <a:lnTo>
                      <a:pt x="47" y="19"/>
                    </a:lnTo>
                    <a:lnTo>
                      <a:pt x="0" y="0"/>
                    </a:lnTo>
                    <a:lnTo>
                      <a:pt x="0" y="133"/>
                    </a:lnTo>
                    <a:lnTo>
                      <a:pt x="47" y="153"/>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8" name="Freeform 32">
                <a:extLst>
                  <a:ext uri="{FF2B5EF4-FFF2-40B4-BE49-F238E27FC236}">
                    <a16:creationId xmlns:a16="http://schemas.microsoft.com/office/drawing/2014/main" id="{848CDC43-2786-4618-B72B-A2728BFD7366}"/>
                  </a:ext>
                </a:extLst>
              </p:cNvPr>
              <p:cNvSpPr>
                <a:spLocks/>
              </p:cNvSpPr>
              <p:nvPr/>
            </p:nvSpPr>
            <p:spPr bwMode="auto">
              <a:xfrm>
                <a:off x="1327" y="2099"/>
                <a:ext cx="186" cy="77"/>
              </a:xfrm>
              <a:custGeom>
                <a:avLst/>
                <a:gdLst>
                  <a:gd name="T0" fmla="*/ 185 w 186"/>
                  <a:gd name="T1" fmla="*/ 19 h 77"/>
                  <a:gd name="T2" fmla="*/ 136 w 186"/>
                  <a:gd name="T3" fmla="*/ 0 h 77"/>
                  <a:gd name="T4" fmla="*/ 0 w 186"/>
                  <a:gd name="T5" fmla="*/ 41 h 77"/>
                  <a:gd name="T6" fmla="*/ 47 w 186"/>
                  <a:gd name="T7" fmla="*/ 61 h 77"/>
                  <a:gd name="T8" fmla="*/ 97 w 186"/>
                  <a:gd name="T9" fmla="*/ 76 h 77"/>
                  <a:gd name="T10" fmla="*/ 185 w 186"/>
                  <a:gd name="T11" fmla="*/ 19 h 77"/>
                  <a:gd name="T12" fmla="*/ 0 60000 65536"/>
                  <a:gd name="T13" fmla="*/ 0 60000 65536"/>
                  <a:gd name="T14" fmla="*/ 0 60000 65536"/>
                  <a:gd name="T15" fmla="*/ 0 60000 65536"/>
                  <a:gd name="T16" fmla="*/ 0 60000 65536"/>
                  <a:gd name="T17" fmla="*/ 0 60000 65536"/>
                  <a:gd name="T18" fmla="*/ 0 w 186"/>
                  <a:gd name="T19" fmla="*/ 0 h 77"/>
                  <a:gd name="T20" fmla="*/ 186 w 186"/>
                  <a:gd name="T21" fmla="*/ 77 h 77"/>
                </a:gdLst>
                <a:ahLst/>
                <a:cxnLst>
                  <a:cxn ang="T12">
                    <a:pos x="T0" y="T1"/>
                  </a:cxn>
                  <a:cxn ang="T13">
                    <a:pos x="T2" y="T3"/>
                  </a:cxn>
                  <a:cxn ang="T14">
                    <a:pos x="T4" y="T5"/>
                  </a:cxn>
                  <a:cxn ang="T15">
                    <a:pos x="T6" y="T7"/>
                  </a:cxn>
                  <a:cxn ang="T16">
                    <a:pos x="T8" y="T9"/>
                  </a:cxn>
                  <a:cxn ang="T17">
                    <a:pos x="T10" y="T11"/>
                  </a:cxn>
                </a:cxnLst>
                <a:rect l="T18" t="T19" r="T20" b="T21"/>
                <a:pathLst>
                  <a:path w="186" h="77">
                    <a:moveTo>
                      <a:pt x="185" y="19"/>
                    </a:moveTo>
                    <a:lnTo>
                      <a:pt x="136" y="0"/>
                    </a:lnTo>
                    <a:lnTo>
                      <a:pt x="0" y="41"/>
                    </a:lnTo>
                    <a:lnTo>
                      <a:pt x="47" y="61"/>
                    </a:lnTo>
                    <a:lnTo>
                      <a:pt x="97" y="76"/>
                    </a:lnTo>
                    <a:lnTo>
                      <a:pt x="185" y="19"/>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39" name="Line 33">
                <a:extLst>
                  <a:ext uri="{FF2B5EF4-FFF2-40B4-BE49-F238E27FC236}">
                    <a16:creationId xmlns:a16="http://schemas.microsoft.com/office/drawing/2014/main" id="{22A13FC9-405C-4D22-9129-4A412368D336}"/>
                  </a:ext>
                </a:extLst>
              </p:cNvPr>
              <p:cNvSpPr>
                <a:spLocks noChangeShapeType="1"/>
              </p:cNvSpPr>
              <p:nvPr/>
            </p:nvSpPr>
            <p:spPr bwMode="auto">
              <a:xfrm flipH="1">
                <a:off x="1215" y="1888"/>
                <a:ext cx="246" cy="297"/>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40" name="Line 34">
                <a:extLst>
                  <a:ext uri="{FF2B5EF4-FFF2-40B4-BE49-F238E27FC236}">
                    <a16:creationId xmlns:a16="http://schemas.microsoft.com/office/drawing/2014/main" id="{21F4449D-85BC-4756-BD97-0BA88AC96039}"/>
                  </a:ext>
                </a:extLst>
              </p:cNvPr>
              <p:cNvSpPr>
                <a:spLocks noChangeShapeType="1"/>
              </p:cNvSpPr>
              <p:nvPr/>
            </p:nvSpPr>
            <p:spPr bwMode="auto">
              <a:xfrm flipV="1">
                <a:off x="1416" y="1893"/>
                <a:ext cx="54" cy="238"/>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41" name="Freeform 35">
                <a:extLst>
                  <a:ext uri="{FF2B5EF4-FFF2-40B4-BE49-F238E27FC236}">
                    <a16:creationId xmlns:a16="http://schemas.microsoft.com/office/drawing/2014/main" id="{7B00BBF2-C518-4917-B673-21392B1E4E50}"/>
                  </a:ext>
                </a:extLst>
              </p:cNvPr>
              <p:cNvSpPr>
                <a:spLocks/>
              </p:cNvSpPr>
              <p:nvPr/>
            </p:nvSpPr>
            <p:spPr bwMode="auto">
              <a:xfrm>
                <a:off x="1169" y="2180"/>
                <a:ext cx="139" cy="177"/>
              </a:xfrm>
              <a:custGeom>
                <a:avLst/>
                <a:gdLst>
                  <a:gd name="T0" fmla="*/ 138 w 139"/>
                  <a:gd name="T1" fmla="*/ 133 h 177"/>
                  <a:gd name="T2" fmla="*/ 138 w 139"/>
                  <a:gd name="T3" fmla="*/ 0 h 177"/>
                  <a:gd name="T4" fmla="*/ 0 w 139"/>
                  <a:gd name="T5" fmla="*/ 42 h 177"/>
                  <a:gd name="T6" fmla="*/ 0 w 139"/>
                  <a:gd name="T7" fmla="*/ 176 h 177"/>
                  <a:gd name="T8" fmla="*/ 138 w 139"/>
                  <a:gd name="T9" fmla="*/ 133 h 177"/>
                  <a:gd name="T10" fmla="*/ 0 60000 65536"/>
                  <a:gd name="T11" fmla="*/ 0 60000 65536"/>
                  <a:gd name="T12" fmla="*/ 0 60000 65536"/>
                  <a:gd name="T13" fmla="*/ 0 60000 65536"/>
                  <a:gd name="T14" fmla="*/ 0 60000 65536"/>
                  <a:gd name="T15" fmla="*/ 0 w 139"/>
                  <a:gd name="T16" fmla="*/ 0 h 177"/>
                  <a:gd name="T17" fmla="*/ 139 w 139"/>
                  <a:gd name="T18" fmla="*/ 177 h 177"/>
                </a:gdLst>
                <a:ahLst/>
                <a:cxnLst>
                  <a:cxn ang="T10">
                    <a:pos x="T0" y="T1"/>
                  </a:cxn>
                  <a:cxn ang="T11">
                    <a:pos x="T2" y="T3"/>
                  </a:cxn>
                  <a:cxn ang="T12">
                    <a:pos x="T4" y="T5"/>
                  </a:cxn>
                  <a:cxn ang="T13">
                    <a:pos x="T6" y="T7"/>
                  </a:cxn>
                  <a:cxn ang="T14">
                    <a:pos x="T8" y="T9"/>
                  </a:cxn>
                </a:cxnLst>
                <a:rect l="T15" t="T16" r="T17" b="T18"/>
                <a:pathLst>
                  <a:path w="139" h="177">
                    <a:moveTo>
                      <a:pt x="138" y="133"/>
                    </a:moveTo>
                    <a:lnTo>
                      <a:pt x="138" y="0"/>
                    </a:lnTo>
                    <a:lnTo>
                      <a:pt x="0" y="42"/>
                    </a:lnTo>
                    <a:lnTo>
                      <a:pt x="0" y="176"/>
                    </a:lnTo>
                    <a:lnTo>
                      <a:pt x="138"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42" name="Freeform 36">
                <a:extLst>
                  <a:ext uri="{FF2B5EF4-FFF2-40B4-BE49-F238E27FC236}">
                    <a16:creationId xmlns:a16="http://schemas.microsoft.com/office/drawing/2014/main" id="{0CA1526E-0AA8-4E0C-A813-664AF91ADF42}"/>
                  </a:ext>
                </a:extLst>
              </p:cNvPr>
              <p:cNvSpPr>
                <a:spLocks/>
              </p:cNvSpPr>
              <p:nvPr/>
            </p:nvSpPr>
            <p:spPr bwMode="auto">
              <a:xfrm>
                <a:off x="1374" y="2118"/>
                <a:ext cx="138" cy="177"/>
              </a:xfrm>
              <a:custGeom>
                <a:avLst/>
                <a:gdLst>
                  <a:gd name="T0" fmla="*/ 137 w 138"/>
                  <a:gd name="T1" fmla="*/ 133 h 177"/>
                  <a:gd name="T2" fmla="*/ 137 w 138"/>
                  <a:gd name="T3" fmla="*/ 0 h 177"/>
                  <a:gd name="T4" fmla="*/ 0 w 138"/>
                  <a:gd name="T5" fmla="*/ 42 h 177"/>
                  <a:gd name="T6" fmla="*/ 0 w 138"/>
                  <a:gd name="T7" fmla="*/ 176 h 177"/>
                  <a:gd name="T8" fmla="*/ 137 w 138"/>
                  <a:gd name="T9" fmla="*/ 133 h 177"/>
                  <a:gd name="T10" fmla="*/ 0 60000 65536"/>
                  <a:gd name="T11" fmla="*/ 0 60000 65536"/>
                  <a:gd name="T12" fmla="*/ 0 60000 65536"/>
                  <a:gd name="T13" fmla="*/ 0 60000 65536"/>
                  <a:gd name="T14" fmla="*/ 0 60000 65536"/>
                  <a:gd name="T15" fmla="*/ 0 w 138"/>
                  <a:gd name="T16" fmla="*/ 0 h 177"/>
                  <a:gd name="T17" fmla="*/ 138 w 138"/>
                  <a:gd name="T18" fmla="*/ 177 h 177"/>
                </a:gdLst>
                <a:ahLst/>
                <a:cxnLst>
                  <a:cxn ang="T10">
                    <a:pos x="T0" y="T1"/>
                  </a:cxn>
                  <a:cxn ang="T11">
                    <a:pos x="T2" y="T3"/>
                  </a:cxn>
                  <a:cxn ang="T12">
                    <a:pos x="T4" y="T5"/>
                  </a:cxn>
                  <a:cxn ang="T13">
                    <a:pos x="T6" y="T7"/>
                  </a:cxn>
                  <a:cxn ang="T14">
                    <a:pos x="T8" y="T9"/>
                  </a:cxn>
                </a:cxnLst>
                <a:rect l="T15" t="T16" r="T17" b="T18"/>
                <a:pathLst>
                  <a:path w="138" h="177">
                    <a:moveTo>
                      <a:pt x="137" y="133"/>
                    </a:moveTo>
                    <a:lnTo>
                      <a:pt x="137" y="0"/>
                    </a:lnTo>
                    <a:lnTo>
                      <a:pt x="0" y="42"/>
                    </a:lnTo>
                    <a:lnTo>
                      <a:pt x="0" y="176"/>
                    </a:lnTo>
                    <a:lnTo>
                      <a:pt x="137"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43" name="Freeform 37">
                <a:extLst>
                  <a:ext uri="{FF2B5EF4-FFF2-40B4-BE49-F238E27FC236}">
                    <a16:creationId xmlns:a16="http://schemas.microsoft.com/office/drawing/2014/main" id="{FD70BFD7-7283-40D5-8E0A-FE1366A78118}"/>
                  </a:ext>
                </a:extLst>
              </p:cNvPr>
              <p:cNvSpPr>
                <a:spLocks/>
              </p:cNvSpPr>
              <p:nvPr/>
            </p:nvSpPr>
            <p:spPr bwMode="auto">
              <a:xfrm>
                <a:off x="1525" y="2081"/>
                <a:ext cx="48" cy="154"/>
              </a:xfrm>
              <a:custGeom>
                <a:avLst/>
                <a:gdLst>
                  <a:gd name="T0" fmla="*/ 47 w 48"/>
                  <a:gd name="T1" fmla="*/ 153 h 154"/>
                  <a:gd name="T2" fmla="*/ 47 w 48"/>
                  <a:gd name="T3" fmla="*/ 19 h 154"/>
                  <a:gd name="T4" fmla="*/ 0 w 48"/>
                  <a:gd name="T5" fmla="*/ 0 h 154"/>
                  <a:gd name="T6" fmla="*/ 0 w 48"/>
                  <a:gd name="T7" fmla="*/ 133 h 154"/>
                  <a:gd name="T8" fmla="*/ 47 w 48"/>
                  <a:gd name="T9" fmla="*/ 153 h 154"/>
                  <a:gd name="T10" fmla="*/ 0 60000 65536"/>
                  <a:gd name="T11" fmla="*/ 0 60000 65536"/>
                  <a:gd name="T12" fmla="*/ 0 60000 65536"/>
                  <a:gd name="T13" fmla="*/ 0 60000 65536"/>
                  <a:gd name="T14" fmla="*/ 0 60000 65536"/>
                  <a:gd name="T15" fmla="*/ 0 w 48"/>
                  <a:gd name="T16" fmla="*/ 0 h 154"/>
                  <a:gd name="T17" fmla="*/ 48 w 48"/>
                  <a:gd name="T18" fmla="*/ 154 h 154"/>
                </a:gdLst>
                <a:ahLst/>
                <a:cxnLst>
                  <a:cxn ang="T10">
                    <a:pos x="T0" y="T1"/>
                  </a:cxn>
                  <a:cxn ang="T11">
                    <a:pos x="T2" y="T3"/>
                  </a:cxn>
                  <a:cxn ang="T12">
                    <a:pos x="T4" y="T5"/>
                  </a:cxn>
                  <a:cxn ang="T13">
                    <a:pos x="T6" y="T7"/>
                  </a:cxn>
                  <a:cxn ang="T14">
                    <a:pos x="T8" y="T9"/>
                  </a:cxn>
                </a:cxnLst>
                <a:rect l="T15" t="T16" r="T17" b="T18"/>
                <a:pathLst>
                  <a:path w="48" h="154">
                    <a:moveTo>
                      <a:pt x="47" y="153"/>
                    </a:moveTo>
                    <a:lnTo>
                      <a:pt x="47" y="19"/>
                    </a:lnTo>
                    <a:lnTo>
                      <a:pt x="0" y="0"/>
                    </a:lnTo>
                    <a:lnTo>
                      <a:pt x="0" y="133"/>
                    </a:lnTo>
                    <a:lnTo>
                      <a:pt x="47" y="153"/>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44" name="Freeform 38">
                <a:extLst>
                  <a:ext uri="{FF2B5EF4-FFF2-40B4-BE49-F238E27FC236}">
                    <a16:creationId xmlns:a16="http://schemas.microsoft.com/office/drawing/2014/main" id="{EFD48A4F-F8EA-46D1-B366-250C5E2ADADB}"/>
                  </a:ext>
                </a:extLst>
              </p:cNvPr>
              <p:cNvSpPr>
                <a:spLocks/>
              </p:cNvSpPr>
              <p:nvPr/>
            </p:nvSpPr>
            <p:spPr bwMode="auto">
              <a:xfrm>
                <a:off x="1525" y="2039"/>
                <a:ext cx="186" cy="77"/>
              </a:xfrm>
              <a:custGeom>
                <a:avLst/>
                <a:gdLst>
                  <a:gd name="T0" fmla="*/ 185 w 186"/>
                  <a:gd name="T1" fmla="*/ 19 h 77"/>
                  <a:gd name="T2" fmla="*/ 136 w 186"/>
                  <a:gd name="T3" fmla="*/ 0 h 77"/>
                  <a:gd name="T4" fmla="*/ 0 w 186"/>
                  <a:gd name="T5" fmla="*/ 41 h 77"/>
                  <a:gd name="T6" fmla="*/ 47 w 186"/>
                  <a:gd name="T7" fmla="*/ 61 h 77"/>
                  <a:gd name="T8" fmla="*/ 97 w 186"/>
                  <a:gd name="T9" fmla="*/ 76 h 77"/>
                  <a:gd name="T10" fmla="*/ 185 w 186"/>
                  <a:gd name="T11" fmla="*/ 19 h 77"/>
                  <a:gd name="T12" fmla="*/ 0 60000 65536"/>
                  <a:gd name="T13" fmla="*/ 0 60000 65536"/>
                  <a:gd name="T14" fmla="*/ 0 60000 65536"/>
                  <a:gd name="T15" fmla="*/ 0 60000 65536"/>
                  <a:gd name="T16" fmla="*/ 0 60000 65536"/>
                  <a:gd name="T17" fmla="*/ 0 60000 65536"/>
                  <a:gd name="T18" fmla="*/ 0 w 186"/>
                  <a:gd name="T19" fmla="*/ 0 h 77"/>
                  <a:gd name="T20" fmla="*/ 186 w 186"/>
                  <a:gd name="T21" fmla="*/ 77 h 77"/>
                </a:gdLst>
                <a:ahLst/>
                <a:cxnLst>
                  <a:cxn ang="T12">
                    <a:pos x="T0" y="T1"/>
                  </a:cxn>
                  <a:cxn ang="T13">
                    <a:pos x="T2" y="T3"/>
                  </a:cxn>
                  <a:cxn ang="T14">
                    <a:pos x="T4" y="T5"/>
                  </a:cxn>
                  <a:cxn ang="T15">
                    <a:pos x="T6" y="T7"/>
                  </a:cxn>
                  <a:cxn ang="T16">
                    <a:pos x="T8" y="T9"/>
                  </a:cxn>
                  <a:cxn ang="T17">
                    <a:pos x="T10" y="T11"/>
                  </a:cxn>
                </a:cxnLst>
                <a:rect l="T18" t="T19" r="T20" b="T21"/>
                <a:pathLst>
                  <a:path w="186" h="77">
                    <a:moveTo>
                      <a:pt x="185" y="19"/>
                    </a:moveTo>
                    <a:lnTo>
                      <a:pt x="136" y="0"/>
                    </a:lnTo>
                    <a:lnTo>
                      <a:pt x="0" y="41"/>
                    </a:lnTo>
                    <a:lnTo>
                      <a:pt x="47" y="61"/>
                    </a:lnTo>
                    <a:lnTo>
                      <a:pt x="97" y="76"/>
                    </a:lnTo>
                    <a:lnTo>
                      <a:pt x="185" y="19"/>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45" name="Freeform 39">
                <a:extLst>
                  <a:ext uri="{FF2B5EF4-FFF2-40B4-BE49-F238E27FC236}">
                    <a16:creationId xmlns:a16="http://schemas.microsoft.com/office/drawing/2014/main" id="{C1503445-4EBC-4555-93ED-FF803F54D38F}"/>
                  </a:ext>
                </a:extLst>
              </p:cNvPr>
              <p:cNvSpPr>
                <a:spLocks/>
              </p:cNvSpPr>
              <p:nvPr/>
            </p:nvSpPr>
            <p:spPr bwMode="auto">
              <a:xfrm>
                <a:off x="1730" y="2016"/>
                <a:ext cx="47" cy="155"/>
              </a:xfrm>
              <a:custGeom>
                <a:avLst/>
                <a:gdLst>
                  <a:gd name="T0" fmla="*/ 46 w 47"/>
                  <a:gd name="T1" fmla="*/ 154 h 155"/>
                  <a:gd name="T2" fmla="*/ 46 w 47"/>
                  <a:gd name="T3" fmla="*/ 20 h 155"/>
                  <a:gd name="T4" fmla="*/ 0 w 47"/>
                  <a:gd name="T5" fmla="*/ 0 h 155"/>
                  <a:gd name="T6" fmla="*/ 0 w 47"/>
                  <a:gd name="T7" fmla="*/ 133 h 155"/>
                  <a:gd name="T8" fmla="*/ 46 w 47"/>
                  <a:gd name="T9" fmla="*/ 154 h 155"/>
                  <a:gd name="T10" fmla="*/ 0 60000 65536"/>
                  <a:gd name="T11" fmla="*/ 0 60000 65536"/>
                  <a:gd name="T12" fmla="*/ 0 60000 65536"/>
                  <a:gd name="T13" fmla="*/ 0 60000 65536"/>
                  <a:gd name="T14" fmla="*/ 0 60000 65536"/>
                  <a:gd name="T15" fmla="*/ 0 w 47"/>
                  <a:gd name="T16" fmla="*/ 0 h 155"/>
                  <a:gd name="T17" fmla="*/ 47 w 47"/>
                  <a:gd name="T18" fmla="*/ 155 h 155"/>
                </a:gdLst>
                <a:ahLst/>
                <a:cxnLst>
                  <a:cxn ang="T10">
                    <a:pos x="T0" y="T1"/>
                  </a:cxn>
                  <a:cxn ang="T11">
                    <a:pos x="T2" y="T3"/>
                  </a:cxn>
                  <a:cxn ang="T12">
                    <a:pos x="T4" y="T5"/>
                  </a:cxn>
                  <a:cxn ang="T13">
                    <a:pos x="T6" y="T7"/>
                  </a:cxn>
                  <a:cxn ang="T14">
                    <a:pos x="T8" y="T9"/>
                  </a:cxn>
                </a:cxnLst>
                <a:rect l="T15" t="T16" r="T17" b="T18"/>
                <a:pathLst>
                  <a:path w="47" h="155">
                    <a:moveTo>
                      <a:pt x="46" y="154"/>
                    </a:moveTo>
                    <a:lnTo>
                      <a:pt x="46" y="20"/>
                    </a:lnTo>
                    <a:lnTo>
                      <a:pt x="0" y="0"/>
                    </a:lnTo>
                    <a:lnTo>
                      <a:pt x="0" y="133"/>
                    </a:lnTo>
                    <a:lnTo>
                      <a:pt x="46" y="154"/>
                    </a:lnTo>
                  </a:path>
                </a:pathLst>
              </a:custGeom>
              <a:solidFill>
                <a:srgbClr val="9966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46" name="Freeform 40">
                <a:extLst>
                  <a:ext uri="{FF2B5EF4-FFF2-40B4-BE49-F238E27FC236}">
                    <a16:creationId xmlns:a16="http://schemas.microsoft.com/office/drawing/2014/main" id="{E3F307D2-3D36-474B-A0F0-A64F8E319D82}"/>
                  </a:ext>
                </a:extLst>
              </p:cNvPr>
              <p:cNvSpPr>
                <a:spLocks/>
              </p:cNvSpPr>
              <p:nvPr/>
            </p:nvSpPr>
            <p:spPr bwMode="auto">
              <a:xfrm>
                <a:off x="1729" y="1974"/>
                <a:ext cx="187" cy="88"/>
              </a:xfrm>
              <a:custGeom>
                <a:avLst/>
                <a:gdLst>
                  <a:gd name="T0" fmla="*/ 186 w 187"/>
                  <a:gd name="T1" fmla="*/ 20 h 88"/>
                  <a:gd name="T2" fmla="*/ 136 w 187"/>
                  <a:gd name="T3" fmla="*/ 0 h 88"/>
                  <a:gd name="T4" fmla="*/ 0 w 187"/>
                  <a:gd name="T5" fmla="*/ 42 h 88"/>
                  <a:gd name="T6" fmla="*/ 49 w 187"/>
                  <a:gd name="T7" fmla="*/ 63 h 88"/>
                  <a:gd name="T8" fmla="*/ 95 w 187"/>
                  <a:gd name="T9" fmla="*/ 87 h 88"/>
                  <a:gd name="T10" fmla="*/ 186 w 187"/>
                  <a:gd name="T11" fmla="*/ 20 h 88"/>
                  <a:gd name="T12" fmla="*/ 0 60000 65536"/>
                  <a:gd name="T13" fmla="*/ 0 60000 65536"/>
                  <a:gd name="T14" fmla="*/ 0 60000 65536"/>
                  <a:gd name="T15" fmla="*/ 0 60000 65536"/>
                  <a:gd name="T16" fmla="*/ 0 60000 65536"/>
                  <a:gd name="T17" fmla="*/ 0 60000 65536"/>
                  <a:gd name="T18" fmla="*/ 0 w 187"/>
                  <a:gd name="T19" fmla="*/ 0 h 88"/>
                  <a:gd name="T20" fmla="*/ 187 w 187"/>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87" h="88">
                    <a:moveTo>
                      <a:pt x="186" y="20"/>
                    </a:moveTo>
                    <a:lnTo>
                      <a:pt x="136" y="0"/>
                    </a:lnTo>
                    <a:lnTo>
                      <a:pt x="0" y="42"/>
                    </a:lnTo>
                    <a:lnTo>
                      <a:pt x="49" y="63"/>
                    </a:lnTo>
                    <a:lnTo>
                      <a:pt x="95" y="87"/>
                    </a:lnTo>
                    <a:lnTo>
                      <a:pt x="186" y="20"/>
                    </a:lnTo>
                  </a:path>
                </a:pathLst>
              </a:custGeom>
              <a:solidFill>
                <a:srgbClr val="FF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47" name="Line 41">
                <a:extLst>
                  <a:ext uri="{FF2B5EF4-FFF2-40B4-BE49-F238E27FC236}">
                    <a16:creationId xmlns:a16="http://schemas.microsoft.com/office/drawing/2014/main" id="{46A23AA6-0947-44F3-8F82-C35D20AF4FDA}"/>
                  </a:ext>
                </a:extLst>
              </p:cNvPr>
              <p:cNvSpPr>
                <a:spLocks noChangeShapeType="1"/>
              </p:cNvSpPr>
              <p:nvPr/>
            </p:nvSpPr>
            <p:spPr bwMode="auto">
              <a:xfrm>
                <a:off x="1722" y="1819"/>
                <a:ext cx="96" cy="188"/>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48" name="Line 42">
                <a:extLst>
                  <a:ext uri="{FF2B5EF4-FFF2-40B4-BE49-F238E27FC236}">
                    <a16:creationId xmlns:a16="http://schemas.microsoft.com/office/drawing/2014/main" id="{13887D50-3CCF-4046-BCA2-E7C9CADE7C26}"/>
                  </a:ext>
                </a:extLst>
              </p:cNvPr>
              <p:cNvSpPr>
                <a:spLocks noChangeShapeType="1"/>
              </p:cNvSpPr>
              <p:nvPr/>
            </p:nvSpPr>
            <p:spPr bwMode="auto">
              <a:xfrm flipV="1">
                <a:off x="1615" y="1809"/>
                <a:ext cx="101" cy="258"/>
              </a:xfrm>
              <a:prstGeom prst="line">
                <a:avLst/>
              </a:prstGeom>
              <a:noFill/>
              <a:ln w="254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549" name="Freeform 43">
                <a:extLst>
                  <a:ext uri="{FF2B5EF4-FFF2-40B4-BE49-F238E27FC236}">
                    <a16:creationId xmlns:a16="http://schemas.microsoft.com/office/drawing/2014/main" id="{BB63B806-4BE8-4674-98F3-8A42CC7D9317}"/>
                  </a:ext>
                </a:extLst>
              </p:cNvPr>
              <p:cNvSpPr>
                <a:spLocks/>
              </p:cNvSpPr>
              <p:nvPr/>
            </p:nvSpPr>
            <p:spPr bwMode="auto">
              <a:xfrm>
                <a:off x="1572" y="2058"/>
                <a:ext cx="138" cy="177"/>
              </a:xfrm>
              <a:custGeom>
                <a:avLst/>
                <a:gdLst>
                  <a:gd name="T0" fmla="*/ 137 w 138"/>
                  <a:gd name="T1" fmla="*/ 133 h 177"/>
                  <a:gd name="T2" fmla="*/ 137 w 138"/>
                  <a:gd name="T3" fmla="*/ 0 h 177"/>
                  <a:gd name="T4" fmla="*/ 0 w 138"/>
                  <a:gd name="T5" fmla="*/ 42 h 177"/>
                  <a:gd name="T6" fmla="*/ 0 w 138"/>
                  <a:gd name="T7" fmla="*/ 176 h 177"/>
                  <a:gd name="T8" fmla="*/ 137 w 138"/>
                  <a:gd name="T9" fmla="*/ 133 h 177"/>
                  <a:gd name="T10" fmla="*/ 0 60000 65536"/>
                  <a:gd name="T11" fmla="*/ 0 60000 65536"/>
                  <a:gd name="T12" fmla="*/ 0 60000 65536"/>
                  <a:gd name="T13" fmla="*/ 0 60000 65536"/>
                  <a:gd name="T14" fmla="*/ 0 60000 65536"/>
                  <a:gd name="T15" fmla="*/ 0 w 138"/>
                  <a:gd name="T16" fmla="*/ 0 h 177"/>
                  <a:gd name="T17" fmla="*/ 138 w 138"/>
                  <a:gd name="T18" fmla="*/ 177 h 177"/>
                </a:gdLst>
                <a:ahLst/>
                <a:cxnLst>
                  <a:cxn ang="T10">
                    <a:pos x="T0" y="T1"/>
                  </a:cxn>
                  <a:cxn ang="T11">
                    <a:pos x="T2" y="T3"/>
                  </a:cxn>
                  <a:cxn ang="T12">
                    <a:pos x="T4" y="T5"/>
                  </a:cxn>
                  <a:cxn ang="T13">
                    <a:pos x="T6" y="T7"/>
                  </a:cxn>
                  <a:cxn ang="T14">
                    <a:pos x="T8" y="T9"/>
                  </a:cxn>
                </a:cxnLst>
                <a:rect l="T15" t="T16" r="T17" b="T18"/>
                <a:pathLst>
                  <a:path w="138" h="177">
                    <a:moveTo>
                      <a:pt x="137" y="133"/>
                    </a:moveTo>
                    <a:lnTo>
                      <a:pt x="137" y="0"/>
                    </a:lnTo>
                    <a:lnTo>
                      <a:pt x="0" y="42"/>
                    </a:lnTo>
                    <a:lnTo>
                      <a:pt x="0" y="176"/>
                    </a:lnTo>
                    <a:lnTo>
                      <a:pt x="137"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50" name="Freeform 44">
                <a:extLst>
                  <a:ext uri="{FF2B5EF4-FFF2-40B4-BE49-F238E27FC236}">
                    <a16:creationId xmlns:a16="http://schemas.microsoft.com/office/drawing/2014/main" id="{80D6BCB5-46B0-45B3-999D-C48D01F998D9}"/>
                  </a:ext>
                </a:extLst>
              </p:cNvPr>
              <p:cNvSpPr>
                <a:spLocks/>
              </p:cNvSpPr>
              <p:nvPr/>
            </p:nvSpPr>
            <p:spPr bwMode="auto">
              <a:xfrm>
                <a:off x="1776" y="1994"/>
                <a:ext cx="140" cy="177"/>
              </a:xfrm>
              <a:custGeom>
                <a:avLst/>
                <a:gdLst>
                  <a:gd name="T0" fmla="*/ 139 w 140"/>
                  <a:gd name="T1" fmla="*/ 133 h 177"/>
                  <a:gd name="T2" fmla="*/ 139 w 140"/>
                  <a:gd name="T3" fmla="*/ 0 h 177"/>
                  <a:gd name="T4" fmla="*/ 0 w 140"/>
                  <a:gd name="T5" fmla="*/ 42 h 177"/>
                  <a:gd name="T6" fmla="*/ 0 w 140"/>
                  <a:gd name="T7" fmla="*/ 176 h 177"/>
                  <a:gd name="T8" fmla="*/ 139 w 140"/>
                  <a:gd name="T9" fmla="*/ 133 h 177"/>
                  <a:gd name="T10" fmla="*/ 0 60000 65536"/>
                  <a:gd name="T11" fmla="*/ 0 60000 65536"/>
                  <a:gd name="T12" fmla="*/ 0 60000 65536"/>
                  <a:gd name="T13" fmla="*/ 0 60000 65536"/>
                  <a:gd name="T14" fmla="*/ 0 60000 65536"/>
                  <a:gd name="T15" fmla="*/ 0 w 140"/>
                  <a:gd name="T16" fmla="*/ 0 h 177"/>
                  <a:gd name="T17" fmla="*/ 140 w 140"/>
                  <a:gd name="T18" fmla="*/ 177 h 177"/>
                </a:gdLst>
                <a:ahLst/>
                <a:cxnLst>
                  <a:cxn ang="T10">
                    <a:pos x="T0" y="T1"/>
                  </a:cxn>
                  <a:cxn ang="T11">
                    <a:pos x="T2" y="T3"/>
                  </a:cxn>
                  <a:cxn ang="T12">
                    <a:pos x="T4" y="T5"/>
                  </a:cxn>
                  <a:cxn ang="T13">
                    <a:pos x="T6" y="T7"/>
                  </a:cxn>
                  <a:cxn ang="T14">
                    <a:pos x="T8" y="T9"/>
                  </a:cxn>
                </a:cxnLst>
                <a:rect l="T15" t="T16" r="T17" b="T18"/>
                <a:pathLst>
                  <a:path w="140" h="177">
                    <a:moveTo>
                      <a:pt x="139" y="133"/>
                    </a:moveTo>
                    <a:lnTo>
                      <a:pt x="139" y="0"/>
                    </a:lnTo>
                    <a:lnTo>
                      <a:pt x="0" y="42"/>
                    </a:lnTo>
                    <a:lnTo>
                      <a:pt x="0" y="176"/>
                    </a:lnTo>
                    <a:lnTo>
                      <a:pt x="139" y="133"/>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sp>
          <p:nvSpPr>
            <p:cNvPr id="96301" name="AutoShape 45">
              <a:extLst>
                <a:ext uri="{FF2B5EF4-FFF2-40B4-BE49-F238E27FC236}">
                  <a16:creationId xmlns:a16="http://schemas.microsoft.com/office/drawing/2014/main" id="{4C560BCA-1731-49F7-91FA-DBEA002AB459}"/>
                </a:ext>
              </a:extLst>
            </p:cNvPr>
            <p:cNvSpPr>
              <a:spLocks noChangeArrowheads="1"/>
            </p:cNvSpPr>
            <p:nvPr/>
          </p:nvSpPr>
          <p:spPr bwMode="auto">
            <a:xfrm>
              <a:off x="704" y="1391"/>
              <a:ext cx="654" cy="385"/>
            </a:xfrm>
            <a:prstGeom prst="rightArrow">
              <a:avLst>
                <a:gd name="adj1" fmla="val 50000"/>
                <a:gd name="adj2" fmla="val 84943"/>
              </a:avLst>
            </a:prstGeom>
            <a:gradFill rotWithShape="0">
              <a:gsLst>
                <a:gs pos="0">
                  <a:schemeClr val="hlink">
                    <a:gamma/>
                    <a:shade val="60000"/>
                    <a:invGamma/>
                  </a:schemeClr>
                </a:gs>
                <a:gs pos="100000">
                  <a:schemeClr val="hlink"/>
                </a:gs>
              </a:gsLst>
              <a:lin ang="0" scaled="1"/>
            </a:gradFill>
            <a:ln w="9525">
              <a:noFill/>
              <a:miter lim="800000"/>
              <a:headEnd/>
              <a:tailEnd/>
            </a:ln>
            <a:effectLst/>
          </p:spPr>
          <p:txBody>
            <a:bodyPr wrap="none" anchor="ctr"/>
            <a:lstStyle/>
            <a:p>
              <a:pPr eaLnBrk="1" hangingPunct="1">
                <a:defRPr/>
              </a:pPr>
              <a:endParaRPr lang="hu-HU"/>
            </a:p>
          </p:txBody>
        </p:sp>
      </p:grpSp>
      <p:sp>
        <p:nvSpPr>
          <p:cNvPr id="96302" name="AutoShape 46">
            <a:extLst>
              <a:ext uri="{FF2B5EF4-FFF2-40B4-BE49-F238E27FC236}">
                <a16:creationId xmlns:a16="http://schemas.microsoft.com/office/drawing/2014/main" id="{537B6201-A26E-4792-90EB-44F10C9660EE}"/>
              </a:ext>
            </a:extLst>
          </p:cNvPr>
          <p:cNvSpPr>
            <a:spLocks noChangeArrowheads="1"/>
          </p:cNvSpPr>
          <p:nvPr/>
        </p:nvSpPr>
        <p:spPr bwMode="auto">
          <a:xfrm>
            <a:off x="2460625" y="3683000"/>
            <a:ext cx="611188" cy="784225"/>
          </a:xfrm>
          <a:prstGeom prst="downArrow">
            <a:avLst>
              <a:gd name="adj1" fmla="val 50000"/>
              <a:gd name="adj2" fmla="val 64162"/>
            </a:avLst>
          </a:prstGeom>
          <a:gradFill rotWithShape="0">
            <a:gsLst>
              <a:gs pos="0">
                <a:schemeClr val="hlink">
                  <a:gamma/>
                  <a:shade val="60000"/>
                  <a:invGamma/>
                </a:schemeClr>
              </a:gs>
              <a:gs pos="100000">
                <a:schemeClr val="hlink"/>
              </a:gs>
            </a:gsLst>
            <a:lin ang="0" scaled="1"/>
          </a:gradFill>
          <a:ln w="9525">
            <a:noFill/>
            <a:miter lim="800000"/>
            <a:headEnd/>
            <a:tailEnd/>
          </a:ln>
          <a:effectLst/>
        </p:spPr>
        <p:txBody>
          <a:bodyPr wrap="none" anchor="ctr"/>
          <a:lstStyle/>
          <a:p>
            <a:pPr eaLnBrk="1" hangingPunct="1">
              <a:defRPr/>
            </a:pPr>
            <a:endParaRPr lang="hu-HU"/>
          </a:p>
        </p:txBody>
      </p:sp>
      <p:grpSp>
        <p:nvGrpSpPr>
          <p:cNvPr id="4" name="Group 47">
            <a:extLst>
              <a:ext uri="{FF2B5EF4-FFF2-40B4-BE49-F238E27FC236}">
                <a16:creationId xmlns:a16="http://schemas.microsoft.com/office/drawing/2014/main" id="{458DD760-9233-4CC3-9EFC-422FDE66CB5F}"/>
              </a:ext>
            </a:extLst>
          </p:cNvPr>
          <p:cNvGrpSpPr>
            <a:grpSpLocks/>
          </p:cNvGrpSpPr>
          <p:nvPr/>
        </p:nvGrpSpPr>
        <p:grpSpPr bwMode="auto">
          <a:xfrm>
            <a:off x="2246313" y="4565650"/>
            <a:ext cx="1270000" cy="1492250"/>
            <a:chOff x="1415" y="2876"/>
            <a:chExt cx="800" cy="940"/>
          </a:xfrm>
        </p:grpSpPr>
        <p:grpSp>
          <p:nvGrpSpPr>
            <p:cNvPr id="12405" name="Group 48">
              <a:extLst>
                <a:ext uri="{FF2B5EF4-FFF2-40B4-BE49-F238E27FC236}">
                  <a16:creationId xmlns:a16="http://schemas.microsoft.com/office/drawing/2014/main" id="{C2C227DD-7E25-4931-8230-AC0E96BE5C84}"/>
                </a:ext>
              </a:extLst>
            </p:cNvPr>
            <p:cNvGrpSpPr>
              <a:grpSpLocks/>
            </p:cNvGrpSpPr>
            <p:nvPr/>
          </p:nvGrpSpPr>
          <p:grpSpPr bwMode="auto">
            <a:xfrm>
              <a:off x="1415" y="2876"/>
              <a:ext cx="656" cy="796"/>
              <a:chOff x="1415" y="2876"/>
              <a:chExt cx="656" cy="796"/>
            </a:xfrm>
          </p:grpSpPr>
          <p:sp>
            <p:nvSpPr>
              <p:cNvPr id="12476" name="Freeform 49">
                <a:extLst>
                  <a:ext uri="{FF2B5EF4-FFF2-40B4-BE49-F238E27FC236}">
                    <a16:creationId xmlns:a16="http://schemas.microsoft.com/office/drawing/2014/main" id="{14F9BB68-3988-4DAB-9643-761C74CEF789}"/>
                  </a:ext>
                </a:extLst>
              </p:cNvPr>
              <p:cNvSpPr>
                <a:spLocks/>
              </p:cNvSpPr>
              <p:nvPr/>
            </p:nvSpPr>
            <p:spPr bwMode="auto">
              <a:xfrm>
                <a:off x="1415" y="2876"/>
                <a:ext cx="656" cy="796"/>
              </a:xfrm>
              <a:custGeom>
                <a:avLst/>
                <a:gdLst>
                  <a:gd name="T0" fmla="*/ 655 w 656"/>
                  <a:gd name="T1" fmla="*/ 615 h 796"/>
                  <a:gd name="T2" fmla="*/ 655 w 656"/>
                  <a:gd name="T3" fmla="*/ 0 h 796"/>
                  <a:gd name="T4" fmla="*/ 0 w 656"/>
                  <a:gd name="T5" fmla="*/ 179 h 796"/>
                  <a:gd name="T6" fmla="*/ 0 w 656"/>
                  <a:gd name="T7" fmla="*/ 795 h 796"/>
                  <a:gd name="T8" fmla="*/ 655 w 656"/>
                  <a:gd name="T9" fmla="*/ 615 h 796"/>
                  <a:gd name="T10" fmla="*/ 0 60000 65536"/>
                  <a:gd name="T11" fmla="*/ 0 60000 65536"/>
                  <a:gd name="T12" fmla="*/ 0 60000 65536"/>
                  <a:gd name="T13" fmla="*/ 0 60000 65536"/>
                  <a:gd name="T14" fmla="*/ 0 60000 65536"/>
                  <a:gd name="T15" fmla="*/ 0 w 656"/>
                  <a:gd name="T16" fmla="*/ 0 h 796"/>
                  <a:gd name="T17" fmla="*/ 656 w 656"/>
                  <a:gd name="T18" fmla="*/ 796 h 796"/>
                </a:gdLst>
                <a:ahLst/>
                <a:cxnLst>
                  <a:cxn ang="T10">
                    <a:pos x="T0" y="T1"/>
                  </a:cxn>
                  <a:cxn ang="T11">
                    <a:pos x="T2" y="T3"/>
                  </a:cxn>
                  <a:cxn ang="T12">
                    <a:pos x="T4" y="T5"/>
                  </a:cxn>
                  <a:cxn ang="T13">
                    <a:pos x="T6" y="T7"/>
                  </a:cxn>
                  <a:cxn ang="T14">
                    <a:pos x="T8" y="T9"/>
                  </a:cxn>
                </a:cxnLst>
                <a:rect l="T15" t="T16" r="T17" b="T18"/>
                <a:pathLst>
                  <a:path w="656" h="796">
                    <a:moveTo>
                      <a:pt x="655" y="615"/>
                    </a:moveTo>
                    <a:lnTo>
                      <a:pt x="655" y="0"/>
                    </a:lnTo>
                    <a:lnTo>
                      <a:pt x="0" y="179"/>
                    </a:lnTo>
                    <a:lnTo>
                      <a:pt x="0" y="795"/>
                    </a:lnTo>
                    <a:lnTo>
                      <a:pt x="655" y="615"/>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7" name="Freeform 50">
                <a:extLst>
                  <a:ext uri="{FF2B5EF4-FFF2-40B4-BE49-F238E27FC236}">
                    <a16:creationId xmlns:a16="http://schemas.microsoft.com/office/drawing/2014/main" id="{99C66A58-B79A-4C8B-A11F-E7915509D55B}"/>
                  </a:ext>
                </a:extLst>
              </p:cNvPr>
              <p:cNvSpPr>
                <a:spLocks/>
              </p:cNvSpPr>
              <p:nvPr/>
            </p:nvSpPr>
            <p:spPr bwMode="white">
              <a:xfrm>
                <a:off x="1438" y="2906"/>
                <a:ext cx="610" cy="736"/>
              </a:xfrm>
              <a:custGeom>
                <a:avLst/>
                <a:gdLst>
                  <a:gd name="T0" fmla="*/ 609 w 610"/>
                  <a:gd name="T1" fmla="*/ 571 h 736"/>
                  <a:gd name="T2" fmla="*/ 609 w 610"/>
                  <a:gd name="T3" fmla="*/ 0 h 736"/>
                  <a:gd name="T4" fmla="*/ 0 w 610"/>
                  <a:gd name="T5" fmla="*/ 162 h 736"/>
                  <a:gd name="T6" fmla="*/ 0 w 610"/>
                  <a:gd name="T7" fmla="*/ 735 h 736"/>
                  <a:gd name="T8" fmla="*/ 609 w 610"/>
                  <a:gd name="T9" fmla="*/ 571 h 736"/>
                  <a:gd name="T10" fmla="*/ 0 60000 65536"/>
                  <a:gd name="T11" fmla="*/ 0 60000 65536"/>
                  <a:gd name="T12" fmla="*/ 0 60000 65536"/>
                  <a:gd name="T13" fmla="*/ 0 60000 65536"/>
                  <a:gd name="T14" fmla="*/ 0 60000 65536"/>
                  <a:gd name="T15" fmla="*/ 0 w 610"/>
                  <a:gd name="T16" fmla="*/ 0 h 736"/>
                  <a:gd name="T17" fmla="*/ 610 w 610"/>
                  <a:gd name="T18" fmla="*/ 736 h 736"/>
                </a:gdLst>
                <a:ahLst/>
                <a:cxnLst>
                  <a:cxn ang="T10">
                    <a:pos x="T0" y="T1"/>
                  </a:cxn>
                  <a:cxn ang="T11">
                    <a:pos x="T2" y="T3"/>
                  </a:cxn>
                  <a:cxn ang="T12">
                    <a:pos x="T4" y="T5"/>
                  </a:cxn>
                  <a:cxn ang="T13">
                    <a:pos x="T6" y="T7"/>
                  </a:cxn>
                  <a:cxn ang="T14">
                    <a:pos x="T8" y="T9"/>
                  </a:cxn>
                </a:cxnLst>
                <a:rect l="T15" t="T16" r="T17" b="T18"/>
                <a:pathLst>
                  <a:path w="610" h="736">
                    <a:moveTo>
                      <a:pt x="609" y="571"/>
                    </a:moveTo>
                    <a:lnTo>
                      <a:pt x="609" y="0"/>
                    </a:lnTo>
                    <a:lnTo>
                      <a:pt x="0" y="162"/>
                    </a:lnTo>
                    <a:lnTo>
                      <a:pt x="0" y="735"/>
                    </a:lnTo>
                    <a:lnTo>
                      <a:pt x="609" y="571"/>
                    </a:lnTo>
                  </a:path>
                </a:pathLst>
              </a:custGeom>
              <a:solidFill>
                <a:srgbClr val="EAEAEA"/>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8" name="Freeform 51">
                <a:extLst>
                  <a:ext uri="{FF2B5EF4-FFF2-40B4-BE49-F238E27FC236}">
                    <a16:creationId xmlns:a16="http://schemas.microsoft.com/office/drawing/2014/main" id="{6A2585B4-BCDA-4C3F-8F1D-3AE5F7E29B30}"/>
                  </a:ext>
                </a:extLst>
              </p:cNvPr>
              <p:cNvSpPr>
                <a:spLocks/>
              </p:cNvSpPr>
              <p:nvPr/>
            </p:nvSpPr>
            <p:spPr bwMode="auto">
              <a:xfrm>
                <a:off x="1473" y="3053"/>
                <a:ext cx="537" cy="534"/>
              </a:xfrm>
              <a:custGeom>
                <a:avLst/>
                <a:gdLst>
                  <a:gd name="T0" fmla="*/ 536 w 537"/>
                  <a:gd name="T1" fmla="*/ 391 h 534"/>
                  <a:gd name="T2" fmla="*/ 536 w 537"/>
                  <a:gd name="T3" fmla="*/ 0 h 534"/>
                  <a:gd name="T4" fmla="*/ 0 w 537"/>
                  <a:gd name="T5" fmla="*/ 141 h 534"/>
                  <a:gd name="T6" fmla="*/ 0 w 537"/>
                  <a:gd name="T7" fmla="*/ 533 h 534"/>
                  <a:gd name="T8" fmla="*/ 536 w 537"/>
                  <a:gd name="T9" fmla="*/ 391 h 534"/>
                  <a:gd name="T10" fmla="*/ 0 60000 65536"/>
                  <a:gd name="T11" fmla="*/ 0 60000 65536"/>
                  <a:gd name="T12" fmla="*/ 0 60000 65536"/>
                  <a:gd name="T13" fmla="*/ 0 60000 65536"/>
                  <a:gd name="T14" fmla="*/ 0 60000 65536"/>
                  <a:gd name="T15" fmla="*/ 0 w 537"/>
                  <a:gd name="T16" fmla="*/ 0 h 534"/>
                  <a:gd name="T17" fmla="*/ 537 w 537"/>
                  <a:gd name="T18" fmla="*/ 534 h 534"/>
                </a:gdLst>
                <a:ahLst/>
                <a:cxnLst>
                  <a:cxn ang="T10">
                    <a:pos x="T0" y="T1"/>
                  </a:cxn>
                  <a:cxn ang="T11">
                    <a:pos x="T2" y="T3"/>
                  </a:cxn>
                  <a:cxn ang="T12">
                    <a:pos x="T4" y="T5"/>
                  </a:cxn>
                  <a:cxn ang="T13">
                    <a:pos x="T6" y="T7"/>
                  </a:cxn>
                  <a:cxn ang="T14">
                    <a:pos x="T8" y="T9"/>
                  </a:cxn>
                </a:cxnLst>
                <a:rect l="T15" t="T16" r="T17" b="T18"/>
                <a:pathLst>
                  <a:path w="537" h="534">
                    <a:moveTo>
                      <a:pt x="536" y="391"/>
                    </a:moveTo>
                    <a:lnTo>
                      <a:pt x="536" y="0"/>
                    </a:lnTo>
                    <a:lnTo>
                      <a:pt x="0" y="141"/>
                    </a:lnTo>
                    <a:lnTo>
                      <a:pt x="0" y="533"/>
                    </a:lnTo>
                    <a:lnTo>
                      <a:pt x="536" y="391"/>
                    </a:lnTo>
                  </a:path>
                </a:pathLst>
              </a:custGeom>
              <a:solidFill>
                <a:srgbClr val="66FF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9" name="Freeform 52">
                <a:extLst>
                  <a:ext uri="{FF2B5EF4-FFF2-40B4-BE49-F238E27FC236}">
                    <a16:creationId xmlns:a16="http://schemas.microsoft.com/office/drawing/2014/main" id="{84BA4AED-C8C3-4BDF-B3E4-AA45B1F2D61D}"/>
                  </a:ext>
                </a:extLst>
              </p:cNvPr>
              <p:cNvSpPr>
                <a:spLocks/>
              </p:cNvSpPr>
              <p:nvPr/>
            </p:nvSpPr>
            <p:spPr bwMode="auto">
              <a:xfrm>
                <a:off x="1473" y="2948"/>
                <a:ext cx="537" cy="211"/>
              </a:xfrm>
              <a:custGeom>
                <a:avLst/>
                <a:gdLst>
                  <a:gd name="T0" fmla="*/ 536 w 537"/>
                  <a:gd name="T1" fmla="*/ 69 h 211"/>
                  <a:gd name="T2" fmla="*/ 536 w 537"/>
                  <a:gd name="T3" fmla="*/ 0 h 211"/>
                  <a:gd name="T4" fmla="*/ 0 w 537"/>
                  <a:gd name="T5" fmla="*/ 141 h 211"/>
                  <a:gd name="T6" fmla="*/ 0 w 537"/>
                  <a:gd name="T7" fmla="*/ 210 h 211"/>
                  <a:gd name="T8" fmla="*/ 536 w 537"/>
                  <a:gd name="T9" fmla="*/ 69 h 211"/>
                  <a:gd name="T10" fmla="*/ 0 60000 65536"/>
                  <a:gd name="T11" fmla="*/ 0 60000 65536"/>
                  <a:gd name="T12" fmla="*/ 0 60000 65536"/>
                  <a:gd name="T13" fmla="*/ 0 60000 65536"/>
                  <a:gd name="T14" fmla="*/ 0 60000 65536"/>
                  <a:gd name="T15" fmla="*/ 0 w 537"/>
                  <a:gd name="T16" fmla="*/ 0 h 211"/>
                  <a:gd name="T17" fmla="*/ 537 w 537"/>
                  <a:gd name="T18" fmla="*/ 211 h 211"/>
                </a:gdLst>
                <a:ahLst/>
                <a:cxnLst>
                  <a:cxn ang="T10">
                    <a:pos x="T0" y="T1"/>
                  </a:cxn>
                  <a:cxn ang="T11">
                    <a:pos x="T2" y="T3"/>
                  </a:cxn>
                  <a:cxn ang="T12">
                    <a:pos x="T4" y="T5"/>
                  </a:cxn>
                  <a:cxn ang="T13">
                    <a:pos x="T6" y="T7"/>
                  </a:cxn>
                  <a:cxn ang="T14">
                    <a:pos x="T8" y="T9"/>
                  </a:cxn>
                </a:cxnLst>
                <a:rect l="T15" t="T16" r="T17" b="T18"/>
                <a:pathLst>
                  <a:path w="537" h="211">
                    <a:moveTo>
                      <a:pt x="536" y="69"/>
                    </a:moveTo>
                    <a:lnTo>
                      <a:pt x="536" y="0"/>
                    </a:lnTo>
                    <a:lnTo>
                      <a:pt x="0" y="141"/>
                    </a:lnTo>
                    <a:lnTo>
                      <a:pt x="0" y="210"/>
                    </a:lnTo>
                    <a:lnTo>
                      <a:pt x="536" y="69"/>
                    </a:lnTo>
                  </a:path>
                </a:pathLst>
              </a:custGeom>
              <a:solidFill>
                <a:srgbClr val="99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0" name="Freeform 53">
                <a:extLst>
                  <a:ext uri="{FF2B5EF4-FFF2-40B4-BE49-F238E27FC236}">
                    <a16:creationId xmlns:a16="http://schemas.microsoft.com/office/drawing/2014/main" id="{1391D5E0-FE5A-4CB8-8034-59023DEC4D5C}"/>
                  </a:ext>
                </a:extLst>
              </p:cNvPr>
              <p:cNvSpPr>
                <a:spLocks/>
              </p:cNvSpPr>
              <p:nvPr/>
            </p:nvSpPr>
            <p:spPr bwMode="auto">
              <a:xfrm>
                <a:off x="1509" y="3210"/>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1" name="Freeform 54">
                <a:extLst>
                  <a:ext uri="{FF2B5EF4-FFF2-40B4-BE49-F238E27FC236}">
                    <a16:creationId xmlns:a16="http://schemas.microsoft.com/office/drawing/2014/main" id="{308FFAB5-1DA4-49F2-9621-C3DE6D04B1E2}"/>
                  </a:ext>
                </a:extLst>
              </p:cNvPr>
              <p:cNvSpPr>
                <a:spLocks/>
              </p:cNvSpPr>
              <p:nvPr/>
            </p:nvSpPr>
            <p:spPr bwMode="auto">
              <a:xfrm>
                <a:off x="1580" y="3191"/>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2" name="Freeform 55">
                <a:extLst>
                  <a:ext uri="{FF2B5EF4-FFF2-40B4-BE49-F238E27FC236}">
                    <a16:creationId xmlns:a16="http://schemas.microsoft.com/office/drawing/2014/main" id="{45FC6DFE-2A26-4CBA-A363-3458CF2825FA}"/>
                  </a:ext>
                </a:extLst>
              </p:cNvPr>
              <p:cNvSpPr>
                <a:spLocks/>
              </p:cNvSpPr>
              <p:nvPr/>
            </p:nvSpPr>
            <p:spPr bwMode="auto">
              <a:xfrm>
                <a:off x="1649" y="3173"/>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3" name="Freeform 56">
                <a:extLst>
                  <a:ext uri="{FF2B5EF4-FFF2-40B4-BE49-F238E27FC236}">
                    <a16:creationId xmlns:a16="http://schemas.microsoft.com/office/drawing/2014/main" id="{BF03666E-FF6E-4FF0-819E-43EC9237AE35}"/>
                  </a:ext>
                </a:extLst>
              </p:cNvPr>
              <p:cNvSpPr>
                <a:spLocks/>
              </p:cNvSpPr>
              <p:nvPr/>
            </p:nvSpPr>
            <p:spPr bwMode="auto">
              <a:xfrm>
                <a:off x="1720" y="3154"/>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4" name="Freeform 57">
                <a:extLst>
                  <a:ext uri="{FF2B5EF4-FFF2-40B4-BE49-F238E27FC236}">
                    <a16:creationId xmlns:a16="http://schemas.microsoft.com/office/drawing/2014/main" id="{E80E479D-D67E-49D3-9759-DDC92D6A9135}"/>
                  </a:ext>
                </a:extLst>
              </p:cNvPr>
              <p:cNvSpPr>
                <a:spLocks/>
              </p:cNvSpPr>
              <p:nvPr/>
            </p:nvSpPr>
            <p:spPr bwMode="auto">
              <a:xfrm>
                <a:off x="1792" y="3134"/>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5" name="Freeform 58">
                <a:extLst>
                  <a:ext uri="{FF2B5EF4-FFF2-40B4-BE49-F238E27FC236}">
                    <a16:creationId xmlns:a16="http://schemas.microsoft.com/office/drawing/2014/main" id="{3EB39981-7860-428B-9961-0DC09882F6F1}"/>
                  </a:ext>
                </a:extLst>
              </p:cNvPr>
              <p:cNvSpPr>
                <a:spLocks/>
              </p:cNvSpPr>
              <p:nvPr/>
            </p:nvSpPr>
            <p:spPr bwMode="auto">
              <a:xfrm>
                <a:off x="1862" y="3116"/>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6" name="Freeform 59">
                <a:extLst>
                  <a:ext uri="{FF2B5EF4-FFF2-40B4-BE49-F238E27FC236}">
                    <a16:creationId xmlns:a16="http://schemas.microsoft.com/office/drawing/2014/main" id="{C79D9652-72B5-4EA8-B576-B8D8A2BCC4BA}"/>
                  </a:ext>
                </a:extLst>
              </p:cNvPr>
              <p:cNvSpPr>
                <a:spLocks/>
              </p:cNvSpPr>
              <p:nvPr/>
            </p:nvSpPr>
            <p:spPr bwMode="auto">
              <a:xfrm>
                <a:off x="1933" y="3096"/>
                <a:ext cx="50" cy="64"/>
              </a:xfrm>
              <a:custGeom>
                <a:avLst/>
                <a:gdLst>
                  <a:gd name="T0" fmla="*/ 49 w 50"/>
                  <a:gd name="T1" fmla="*/ 50 h 64"/>
                  <a:gd name="T2" fmla="*/ 49 w 50"/>
                  <a:gd name="T3" fmla="*/ 0 h 64"/>
                  <a:gd name="T4" fmla="*/ 0 w 50"/>
                  <a:gd name="T5" fmla="*/ 13 h 64"/>
                  <a:gd name="T6" fmla="*/ 0 w 50"/>
                  <a:gd name="T7" fmla="*/ 63 h 64"/>
                  <a:gd name="T8" fmla="*/ 49 w 50"/>
                  <a:gd name="T9" fmla="*/ 50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50"/>
                    </a:moveTo>
                    <a:lnTo>
                      <a:pt x="49" y="0"/>
                    </a:lnTo>
                    <a:lnTo>
                      <a:pt x="0" y="13"/>
                    </a:lnTo>
                    <a:lnTo>
                      <a:pt x="0" y="63"/>
                    </a:lnTo>
                    <a:lnTo>
                      <a:pt x="49"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7" name="Freeform 60">
                <a:extLst>
                  <a:ext uri="{FF2B5EF4-FFF2-40B4-BE49-F238E27FC236}">
                    <a16:creationId xmlns:a16="http://schemas.microsoft.com/office/drawing/2014/main" id="{1B229D9D-FA83-4BA1-AE08-6702E3EDA2FA}"/>
                  </a:ext>
                </a:extLst>
              </p:cNvPr>
              <p:cNvSpPr>
                <a:spLocks/>
              </p:cNvSpPr>
              <p:nvPr/>
            </p:nvSpPr>
            <p:spPr bwMode="auto">
              <a:xfrm>
                <a:off x="1509" y="3278"/>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8" name="Freeform 61">
                <a:extLst>
                  <a:ext uri="{FF2B5EF4-FFF2-40B4-BE49-F238E27FC236}">
                    <a16:creationId xmlns:a16="http://schemas.microsoft.com/office/drawing/2014/main" id="{9CE9F10D-8773-4D80-9992-D7688886C82F}"/>
                  </a:ext>
                </a:extLst>
              </p:cNvPr>
              <p:cNvSpPr>
                <a:spLocks/>
              </p:cNvSpPr>
              <p:nvPr/>
            </p:nvSpPr>
            <p:spPr bwMode="auto">
              <a:xfrm>
                <a:off x="1580" y="3260"/>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89" name="Freeform 62">
                <a:extLst>
                  <a:ext uri="{FF2B5EF4-FFF2-40B4-BE49-F238E27FC236}">
                    <a16:creationId xmlns:a16="http://schemas.microsoft.com/office/drawing/2014/main" id="{0B2B5D3D-1CC0-4AF0-83C9-E992674CC275}"/>
                  </a:ext>
                </a:extLst>
              </p:cNvPr>
              <p:cNvSpPr>
                <a:spLocks/>
              </p:cNvSpPr>
              <p:nvPr/>
            </p:nvSpPr>
            <p:spPr bwMode="auto">
              <a:xfrm>
                <a:off x="1649" y="3241"/>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0" name="Freeform 63">
                <a:extLst>
                  <a:ext uri="{FF2B5EF4-FFF2-40B4-BE49-F238E27FC236}">
                    <a16:creationId xmlns:a16="http://schemas.microsoft.com/office/drawing/2014/main" id="{BFAD31A3-37F8-41B2-8CC9-F0B9BDC51ED8}"/>
                  </a:ext>
                </a:extLst>
              </p:cNvPr>
              <p:cNvSpPr>
                <a:spLocks/>
              </p:cNvSpPr>
              <p:nvPr/>
            </p:nvSpPr>
            <p:spPr bwMode="auto">
              <a:xfrm>
                <a:off x="1720" y="3221"/>
                <a:ext cx="51" cy="64"/>
              </a:xfrm>
              <a:custGeom>
                <a:avLst/>
                <a:gdLst>
                  <a:gd name="T0" fmla="*/ 50 w 51"/>
                  <a:gd name="T1" fmla="*/ 49 h 64"/>
                  <a:gd name="T2" fmla="*/ 50 w 51"/>
                  <a:gd name="T3" fmla="*/ 0 h 64"/>
                  <a:gd name="T4" fmla="*/ 0 w 51"/>
                  <a:gd name="T5" fmla="*/ 12 h 64"/>
                  <a:gd name="T6" fmla="*/ 0 w 51"/>
                  <a:gd name="T7" fmla="*/ 63 h 64"/>
                  <a:gd name="T8" fmla="*/ 50 w 51"/>
                  <a:gd name="T9" fmla="*/ 49 h 64"/>
                  <a:gd name="T10" fmla="*/ 0 60000 65536"/>
                  <a:gd name="T11" fmla="*/ 0 60000 65536"/>
                  <a:gd name="T12" fmla="*/ 0 60000 65536"/>
                  <a:gd name="T13" fmla="*/ 0 60000 65536"/>
                  <a:gd name="T14" fmla="*/ 0 60000 65536"/>
                  <a:gd name="T15" fmla="*/ 0 w 51"/>
                  <a:gd name="T16" fmla="*/ 0 h 64"/>
                  <a:gd name="T17" fmla="*/ 51 w 51"/>
                  <a:gd name="T18" fmla="*/ 64 h 64"/>
                </a:gdLst>
                <a:ahLst/>
                <a:cxnLst>
                  <a:cxn ang="T10">
                    <a:pos x="T0" y="T1"/>
                  </a:cxn>
                  <a:cxn ang="T11">
                    <a:pos x="T2" y="T3"/>
                  </a:cxn>
                  <a:cxn ang="T12">
                    <a:pos x="T4" y="T5"/>
                  </a:cxn>
                  <a:cxn ang="T13">
                    <a:pos x="T6" y="T7"/>
                  </a:cxn>
                  <a:cxn ang="T14">
                    <a:pos x="T8" y="T9"/>
                  </a:cxn>
                </a:cxnLst>
                <a:rect l="T15" t="T16" r="T17" b="T18"/>
                <a:pathLst>
                  <a:path w="51" h="64">
                    <a:moveTo>
                      <a:pt x="50" y="49"/>
                    </a:moveTo>
                    <a:lnTo>
                      <a:pt x="50" y="0"/>
                    </a:lnTo>
                    <a:lnTo>
                      <a:pt x="0" y="12"/>
                    </a:lnTo>
                    <a:lnTo>
                      <a:pt x="0" y="63"/>
                    </a:lnTo>
                    <a:lnTo>
                      <a:pt x="50"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1" name="Freeform 64">
                <a:extLst>
                  <a:ext uri="{FF2B5EF4-FFF2-40B4-BE49-F238E27FC236}">
                    <a16:creationId xmlns:a16="http://schemas.microsoft.com/office/drawing/2014/main" id="{7BEFAE0F-040E-4AEC-9083-14D195C4E06E}"/>
                  </a:ext>
                </a:extLst>
              </p:cNvPr>
              <p:cNvSpPr>
                <a:spLocks/>
              </p:cNvSpPr>
              <p:nvPr/>
            </p:nvSpPr>
            <p:spPr bwMode="auto">
              <a:xfrm>
                <a:off x="1792" y="3203"/>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2" name="Freeform 65">
                <a:extLst>
                  <a:ext uri="{FF2B5EF4-FFF2-40B4-BE49-F238E27FC236}">
                    <a16:creationId xmlns:a16="http://schemas.microsoft.com/office/drawing/2014/main" id="{9B609B29-91E4-4B50-9CD0-BDA146613914}"/>
                  </a:ext>
                </a:extLst>
              </p:cNvPr>
              <p:cNvSpPr>
                <a:spLocks/>
              </p:cNvSpPr>
              <p:nvPr/>
            </p:nvSpPr>
            <p:spPr bwMode="auto">
              <a:xfrm>
                <a:off x="1862" y="3183"/>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3" name="Freeform 66">
                <a:extLst>
                  <a:ext uri="{FF2B5EF4-FFF2-40B4-BE49-F238E27FC236}">
                    <a16:creationId xmlns:a16="http://schemas.microsoft.com/office/drawing/2014/main" id="{31754F1B-F495-424E-9C31-0469CD858CCE}"/>
                  </a:ext>
                </a:extLst>
              </p:cNvPr>
              <p:cNvSpPr>
                <a:spLocks/>
              </p:cNvSpPr>
              <p:nvPr/>
            </p:nvSpPr>
            <p:spPr bwMode="auto">
              <a:xfrm>
                <a:off x="1933" y="3165"/>
                <a:ext cx="50" cy="63"/>
              </a:xfrm>
              <a:custGeom>
                <a:avLst/>
                <a:gdLst>
                  <a:gd name="T0" fmla="*/ 49 w 50"/>
                  <a:gd name="T1" fmla="*/ 49 h 63"/>
                  <a:gd name="T2" fmla="*/ 49 w 50"/>
                  <a:gd name="T3" fmla="*/ 0 h 63"/>
                  <a:gd name="T4" fmla="*/ 0 w 50"/>
                  <a:gd name="T5" fmla="*/ 13 h 63"/>
                  <a:gd name="T6" fmla="*/ 0 w 50"/>
                  <a:gd name="T7" fmla="*/ 62 h 63"/>
                  <a:gd name="T8" fmla="*/ 49 w 50"/>
                  <a:gd name="T9" fmla="*/ 49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9"/>
                    </a:moveTo>
                    <a:lnTo>
                      <a:pt x="49" y="0"/>
                    </a:lnTo>
                    <a:lnTo>
                      <a:pt x="0" y="13"/>
                    </a:lnTo>
                    <a:lnTo>
                      <a:pt x="0" y="62"/>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4" name="Freeform 67">
                <a:extLst>
                  <a:ext uri="{FF2B5EF4-FFF2-40B4-BE49-F238E27FC236}">
                    <a16:creationId xmlns:a16="http://schemas.microsoft.com/office/drawing/2014/main" id="{DBCCC2A8-E094-4C95-A610-0148B2E0BCE6}"/>
                  </a:ext>
                </a:extLst>
              </p:cNvPr>
              <p:cNvSpPr>
                <a:spLocks/>
              </p:cNvSpPr>
              <p:nvPr/>
            </p:nvSpPr>
            <p:spPr bwMode="auto">
              <a:xfrm>
                <a:off x="1509" y="3346"/>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5" name="Freeform 68">
                <a:extLst>
                  <a:ext uri="{FF2B5EF4-FFF2-40B4-BE49-F238E27FC236}">
                    <a16:creationId xmlns:a16="http://schemas.microsoft.com/office/drawing/2014/main" id="{950E96F4-A13D-4F74-8021-1C7DDE08C31D}"/>
                  </a:ext>
                </a:extLst>
              </p:cNvPr>
              <p:cNvSpPr>
                <a:spLocks/>
              </p:cNvSpPr>
              <p:nvPr/>
            </p:nvSpPr>
            <p:spPr bwMode="auto">
              <a:xfrm>
                <a:off x="1580" y="3327"/>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6" name="Freeform 69">
                <a:extLst>
                  <a:ext uri="{FF2B5EF4-FFF2-40B4-BE49-F238E27FC236}">
                    <a16:creationId xmlns:a16="http://schemas.microsoft.com/office/drawing/2014/main" id="{D3A73D60-F2BF-4C85-9A28-50AEB8CBE7A9}"/>
                  </a:ext>
                </a:extLst>
              </p:cNvPr>
              <p:cNvSpPr>
                <a:spLocks/>
              </p:cNvSpPr>
              <p:nvPr/>
            </p:nvSpPr>
            <p:spPr bwMode="auto">
              <a:xfrm>
                <a:off x="1649" y="3309"/>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7" name="Freeform 70">
                <a:extLst>
                  <a:ext uri="{FF2B5EF4-FFF2-40B4-BE49-F238E27FC236}">
                    <a16:creationId xmlns:a16="http://schemas.microsoft.com/office/drawing/2014/main" id="{EDBF172A-E3A0-475F-B44C-746743A3D5F2}"/>
                  </a:ext>
                </a:extLst>
              </p:cNvPr>
              <p:cNvSpPr>
                <a:spLocks/>
              </p:cNvSpPr>
              <p:nvPr/>
            </p:nvSpPr>
            <p:spPr bwMode="auto">
              <a:xfrm>
                <a:off x="1720" y="3290"/>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8" name="Freeform 71">
                <a:extLst>
                  <a:ext uri="{FF2B5EF4-FFF2-40B4-BE49-F238E27FC236}">
                    <a16:creationId xmlns:a16="http://schemas.microsoft.com/office/drawing/2014/main" id="{6432FAB0-AE95-4734-95AE-2B190D3C0DF8}"/>
                  </a:ext>
                </a:extLst>
              </p:cNvPr>
              <p:cNvSpPr>
                <a:spLocks/>
              </p:cNvSpPr>
              <p:nvPr/>
            </p:nvSpPr>
            <p:spPr bwMode="auto">
              <a:xfrm>
                <a:off x="1792" y="3271"/>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99" name="Freeform 72">
                <a:extLst>
                  <a:ext uri="{FF2B5EF4-FFF2-40B4-BE49-F238E27FC236}">
                    <a16:creationId xmlns:a16="http://schemas.microsoft.com/office/drawing/2014/main" id="{EAD6C21A-8CA2-4200-8779-0DAC14FBD855}"/>
                  </a:ext>
                </a:extLst>
              </p:cNvPr>
              <p:cNvSpPr>
                <a:spLocks/>
              </p:cNvSpPr>
              <p:nvPr/>
            </p:nvSpPr>
            <p:spPr bwMode="auto">
              <a:xfrm>
                <a:off x="1862" y="3251"/>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0" name="Freeform 73">
                <a:extLst>
                  <a:ext uri="{FF2B5EF4-FFF2-40B4-BE49-F238E27FC236}">
                    <a16:creationId xmlns:a16="http://schemas.microsoft.com/office/drawing/2014/main" id="{A10967E0-6E0B-4589-BCB7-6ED3E6B0A5C4}"/>
                  </a:ext>
                </a:extLst>
              </p:cNvPr>
              <p:cNvSpPr>
                <a:spLocks/>
              </p:cNvSpPr>
              <p:nvPr/>
            </p:nvSpPr>
            <p:spPr bwMode="auto">
              <a:xfrm>
                <a:off x="1933" y="3232"/>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1" name="Freeform 74">
                <a:extLst>
                  <a:ext uri="{FF2B5EF4-FFF2-40B4-BE49-F238E27FC236}">
                    <a16:creationId xmlns:a16="http://schemas.microsoft.com/office/drawing/2014/main" id="{B7883969-C243-4701-893D-96C507C8A3A7}"/>
                  </a:ext>
                </a:extLst>
              </p:cNvPr>
              <p:cNvSpPr>
                <a:spLocks/>
              </p:cNvSpPr>
              <p:nvPr/>
            </p:nvSpPr>
            <p:spPr bwMode="auto">
              <a:xfrm>
                <a:off x="1509" y="3414"/>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2" name="Freeform 75">
                <a:extLst>
                  <a:ext uri="{FF2B5EF4-FFF2-40B4-BE49-F238E27FC236}">
                    <a16:creationId xmlns:a16="http://schemas.microsoft.com/office/drawing/2014/main" id="{7CA5A5BF-D977-4B4C-86B8-6FD045F97B58}"/>
                  </a:ext>
                </a:extLst>
              </p:cNvPr>
              <p:cNvSpPr>
                <a:spLocks/>
              </p:cNvSpPr>
              <p:nvPr/>
            </p:nvSpPr>
            <p:spPr bwMode="auto">
              <a:xfrm>
                <a:off x="1580" y="3395"/>
                <a:ext cx="49" cy="64"/>
              </a:xfrm>
              <a:custGeom>
                <a:avLst/>
                <a:gdLst>
                  <a:gd name="T0" fmla="*/ 48 w 49"/>
                  <a:gd name="T1" fmla="*/ 50 h 64"/>
                  <a:gd name="T2" fmla="*/ 48 w 49"/>
                  <a:gd name="T3" fmla="*/ 0 h 64"/>
                  <a:gd name="T4" fmla="*/ 0 w 49"/>
                  <a:gd name="T5" fmla="*/ 13 h 64"/>
                  <a:gd name="T6" fmla="*/ 0 w 49"/>
                  <a:gd name="T7" fmla="*/ 63 h 64"/>
                  <a:gd name="T8" fmla="*/ 48 w 49"/>
                  <a:gd name="T9" fmla="*/ 50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50"/>
                    </a:moveTo>
                    <a:lnTo>
                      <a:pt x="48" y="0"/>
                    </a:lnTo>
                    <a:lnTo>
                      <a:pt x="0" y="13"/>
                    </a:lnTo>
                    <a:lnTo>
                      <a:pt x="0" y="63"/>
                    </a:lnTo>
                    <a:lnTo>
                      <a:pt x="48"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3" name="Freeform 76">
                <a:extLst>
                  <a:ext uri="{FF2B5EF4-FFF2-40B4-BE49-F238E27FC236}">
                    <a16:creationId xmlns:a16="http://schemas.microsoft.com/office/drawing/2014/main" id="{383DCAA3-49C2-40B6-B90F-812F752558F1}"/>
                  </a:ext>
                </a:extLst>
              </p:cNvPr>
              <p:cNvSpPr>
                <a:spLocks/>
              </p:cNvSpPr>
              <p:nvPr/>
            </p:nvSpPr>
            <p:spPr bwMode="auto">
              <a:xfrm>
                <a:off x="1649" y="3377"/>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4" name="Freeform 77">
                <a:extLst>
                  <a:ext uri="{FF2B5EF4-FFF2-40B4-BE49-F238E27FC236}">
                    <a16:creationId xmlns:a16="http://schemas.microsoft.com/office/drawing/2014/main" id="{2E093A57-6F26-44E4-9980-9C0CE0659492}"/>
                  </a:ext>
                </a:extLst>
              </p:cNvPr>
              <p:cNvSpPr>
                <a:spLocks/>
              </p:cNvSpPr>
              <p:nvPr/>
            </p:nvSpPr>
            <p:spPr bwMode="auto">
              <a:xfrm>
                <a:off x="1720" y="3358"/>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5" name="Freeform 78">
                <a:extLst>
                  <a:ext uri="{FF2B5EF4-FFF2-40B4-BE49-F238E27FC236}">
                    <a16:creationId xmlns:a16="http://schemas.microsoft.com/office/drawing/2014/main" id="{1911D592-B961-4585-A041-DE76F40AB582}"/>
                  </a:ext>
                </a:extLst>
              </p:cNvPr>
              <p:cNvSpPr>
                <a:spLocks/>
              </p:cNvSpPr>
              <p:nvPr/>
            </p:nvSpPr>
            <p:spPr bwMode="auto">
              <a:xfrm>
                <a:off x="1792" y="3338"/>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6" name="Freeform 79">
                <a:extLst>
                  <a:ext uri="{FF2B5EF4-FFF2-40B4-BE49-F238E27FC236}">
                    <a16:creationId xmlns:a16="http://schemas.microsoft.com/office/drawing/2014/main" id="{D6F499B9-06DF-4126-A7C0-72EBF1FCBD17}"/>
                  </a:ext>
                </a:extLst>
              </p:cNvPr>
              <p:cNvSpPr>
                <a:spLocks/>
              </p:cNvSpPr>
              <p:nvPr/>
            </p:nvSpPr>
            <p:spPr bwMode="auto">
              <a:xfrm>
                <a:off x="1862" y="3320"/>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7" name="Freeform 80">
                <a:extLst>
                  <a:ext uri="{FF2B5EF4-FFF2-40B4-BE49-F238E27FC236}">
                    <a16:creationId xmlns:a16="http://schemas.microsoft.com/office/drawing/2014/main" id="{BE7CA74E-A9A9-467A-A7E7-DBA8EA0E844D}"/>
                  </a:ext>
                </a:extLst>
              </p:cNvPr>
              <p:cNvSpPr>
                <a:spLocks/>
              </p:cNvSpPr>
              <p:nvPr/>
            </p:nvSpPr>
            <p:spPr bwMode="auto">
              <a:xfrm>
                <a:off x="1933" y="3300"/>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8" name="Freeform 81">
                <a:extLst>
                  <a:ext uri="{FF2B5EF4-FFF2-40B4-BE49-F238E27FC236}">
                    <a16:creationId xmlns:a16="http://schemas.microsoft.com/office/drawing/2014/main" id="{95578916-2D27-4968-B55C-AABCB2A9C64A}"/>
                  </a:ext>
                </a:extLst>
              </p:cNvPr>
              <p:cNvSpPr>
                <a:spLocks/>
              </p:cNvSpPr>
              <p:nvPr/>
            </p:nvSpPr>
            <p:spPr bwMode="auto">
              <a:xfrm>
                <a:off x="1509" y="3482"/>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509" name="Freeform 82">
                <a:extLst>
                  <a:ext uri="{FF2B5EF4-FFF2-40B4-BE49-F238E27FC236}">
                    <a16:creationId xmlns:a16="http://schemas.microsoft.com/office/drawing/2014/main" id="{3754B4B3-689C-4FBB-9B8F-E45CF680E419}"/>
                  </a:ext>
                </a:extLst>
              </p:cNvPr>
              <p:cNvSpPr>
                <a:spLocks/>
              </p:cNvSpPr>
              <p:nvPr/>
            </p:nvSpPr>
            <p:spPr bwMode="auto">
              <a:xfrm>
                <a:off x="1580" y="3464"/>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grpSp>
          <p:nvGrpSpPr>
            <p:cNvPr id="12406" name="Group 83">
              <a:extLst>
                <a:ext uri="{FF2B5EF4-FFF2-40B4-BE49-F238E27FC236}">
                  <a16:creationId xmlns:a16="http://schemas.microsoft.com/office/drawing/2014/main" id="{A277080D-258B-4800-BBC0-5C30E2715BA7}"/>
                </a:ext>
              </a:extLst>
            </p:cNvPr>
            <p:cNvGrpSpPr>
              <a:grpSpLocks/>
            </p:cNvGrpSpPr>
            <p:nvPr/>
          </p:nvGrpSpPr>
          <p:grpSpPr bwMode="auto">
            <a:xfrm>
              <a:off x="1487" y="2948"/>
              <a:ext cx="656" cy="796"/>
              <a:chOff x="1487" y="2948"/>
              <a:chExt cx="656" cy="796"/>
            </a:xfrm>
          </p:grpSpPr>
          <p:sp>
            <p:nvSpPr>
              <p:cNvPr id="12442" name="Freeform 84">
                <a:extLst>
                  <a:ext uri="{FF2B5EF4-FFF2-40B4-BE49-F238E27FC236}">
                    <a16:creationId xmlns:a16="http://schemas.microsoft.com/office/drawing/2014/main" id="{CBEED76C-0F40-44F4-9FD4-4340CE8D6005}"/>
                  </a:ext>
                </a:extLst>
              </p:cNvPr>
              <p:cNvSpPr>
                <a:spLocks/>
              </p:cNvSpPr>
              <p:nvPr/>
            </p:nvSpPr>
            <p:spPr bwMode="auto">
              <a:xfrm>
                <a:off x="1487" y="2948"/>
                <a:ext cx="656" cy="796"/>
              </a:xfrm>
              <a:custGeom>
                <a:avLst/>
                <a:gdLst>
                  <a:gd name="T0" fmla="*/ 655 w 656"/>
                  <a:gd name="T1" fmla="*/ 615 h 796"/>
                  <a:gd name="T2" fmla="*/ 655 w 656"/>
                  <a:gd name="T3" fmla="*/ 0 h 796"/>
                  <a:gd name="T4" fmla="*/ 0 w 656"/>
                  <a:gd name="T5" fmla="*/ 179 h 796"/>
                  <a:gd name="T6" fmla="*/ 0 w 656"/>
                  <a:gd name="T7" fmla="*/ 795 h 796"/>
                  <a:gd name="T8" fmla="*/ 655 w 656"/>
                  <a:gd name="T9" fmla="*/ 615 h 796"/>
                  <a:gd name="T10" fmla="*/ 0 60000 65536"/>
                  <a:gd name="T11" fmla="*/ 0 60000 65536"/>
                  <a:gd name="T12" fmla="*/ 0 60000 65536"/>
                  <a:gd name="T13" fmla="*/ 0 60000 65536"/>
                  <a:gd name="T14" fmla="*/ 0 60000 65536"/>
                  <a:gd name="T15" fmla="*/ 0 w 656"/>
                  <a:gd name="T16" fmla="*/ 0 h 796"/>
                  <a:gd name="T17" fmla="*/ 656 w 656"/>
                  <a:gd name="T18" fmla="*/ 796 h 796"/>
                </a:gdLst>
                <a:ahLst/>
                <a:cxnLst>
                  <a:cxn ang="T10">
                    <a:pos x="T0" y="T1"/>
                  </a:cxn>
                  <a:cxn ang="T11">
                    <a:pos x="T2" y="T3"/>
                  </a:cxn>
                  <a:cxn ang="T12">
                    <a:pos x="T4" y="T5"/>
                  </a:cxn>
                  <a:cxn ang="T13">
                    <a:pos x="T6" y="T7"/>
                  </a:cxn>
                  <a:cxn ang="T14">
                    <a:pos x="T8" y="T9"/>
                  </a:cxn>
                </a:cxnLst>
                <a:rect l="T15" t="T16" r="T17" b="T18"/>
                <a:pathLst>
                  <a:path w="656" h="796">
                    <a:moveTo>
                      <a:pt x="655" y="615"/>
                    </a:moveTo>
                    <a:lnTo>
                      <a:pt x="655" y="0"/>
                    </a:lnTo>
                    <a:lnTo>
                      <a:pt x="0" y="179"/>
                    </a:lnTo>
                    <a:lnTo>
                      <a:pt x="0" y="795"/>
                    </a:lnTo>
                    <a:lnTo>
                      <a:pt x="655" y="615"/>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3" name="Freeform 85">
                <a:extLst>
                  <a:ext uri="{FF2B5EF4-FFF2-40B4-BE49-F238E27FC236}">
                    <a16:creationId xmlns:a16="http://schemas.microsoft.com/office/drawing/2014/main" id="{28F2F77D-0E89-4029-A6AA-C97A14164411}"/>
                  </a:ext>
                </a:extLst>
              </p:cNvPr>
              <p:cNvSpPr>
                <a:spLocks/>
              </p:cNvSpPr>
              <p:nvPr/>
            </p:nvSpPr>
            <p:spPr bwMode="white">
              <a:xfrm>
                <a:off x="1510" y="2978"/>
                <a:ext cx="610" cy="736"/>
              </a:xfrm>
              <a:custGeom>
                <a:avLst/>
                <a:gdLst>
                  <a:gd name="T0" fmla="*/ 609 w 610"/>
                  <a:gd name="T1" fmla="*/ 571 h 736"/>
                  <a:gd name="T2" fmla="*/ 609 w 610"/>
                  <a:gd name="T3" fmla="*/ 0 h 736"/>
                  <a:gd name="T4" fmla="*/ 0 w 610"/>
                  <a:gd name="T5" fmla="*/ 162 h 736"/>
                  <a:gd name="T6" fmla="*/ 0 w 610"/>
                  <a:gd name="T7" fmla="*/ 735 h 736"/>
                  <a:gd name="T8" fmla="*/ 609 w 610"/>
                  <a:gd name="T9" fmla="*/ 571 h 736"/>
                  <a:gd name="T10" fmla="*/ 0 60000 65536"/>
                  <a:gd name="T11" fmla="*/ 0 60000 65536"/>
                  <a:gd name="T12" fmla="*/ 0 60000 65536"/>
                  <a:gd name="T13" fmla="*/ 0 60000 65536"/>
                  <a:gd name="T14" fmla="*/ 0 60000 65536"/>
                  <a:gd name="T15" fmla="*/ 0 w 610"/>
                  <a:gd name="T16" fmla="*/ 0 h 736"/>
                  <a:gd name="T17" fmla="*/ 610 w 610"/>
                  <a:gd name="T18" fmla="*/ 736 h 736"/>
                </a:gdLst>
                <a:ahLst/>
                <a:cxnLst>
                  <a:cxn ang="T10">
                    <a:pos x="T0" y="T1"/>
                  </a:cxn>
                  <a:cxn ang="T11">
                    <a:pos x="T2" y="T3"/>
                  </a:cxn>
                  <a:cxn ang="T12">
                    <a:pos x="T4" y="T5"/>
                  </a:cxn>
                  <a:cxn ang="T13">
                    <a:pos x="T6" y="T7"/>
                  </a:cxn>
                  <a:cxn ang="T14">
                    <a:pos x="T8" y="T9"/>
                  </a:cxn>
                </a:cxnLst>
                <a:rect l="T15" t="T16" r="T17" b="T18"/>
                <a:pathLst>
                  <a:path w="610" h="736">
                    <a:moveTo>
                      <a:pt x="609" y="571"/>
                    </a:moveTo>
                    <a:lnTo>
                      <a:pt x="609" y="0"/>
                    </a:lnTo>
                    <a:lnTo>
                      <a:pt x="0" y="162"/>
                    </a:lnTo>
                    <a:lnTo>
                      <a:pt x="0" y="735"/>
                    </a:lnTo>
                    <a:lnTo>
                      <a:pt x="609" y="571"/>
                    </a:lnTo>
                  </a:path>
                </a:pathLst>
              </a:custGeom>
              <a:solidFill>
                <a:srgbClr val="EAEAEA"/>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4" name="Freeform 86">
                <a:extLst>
                  <a:ext uri="{FF2B5EF4-FFF2-40B4-BE49-F238E27FC236}">
                    <a16:creationId xmlns:a16="http://schemas.microsoft.com/office/drawing/2014/main" id="{8117B3C1-5038-46D9-95CE-74AB83ABA1B7}"/>
                  </a:ext>
                </a:extLst>
              </p:cNvPr>
              <p:cNvSpPr>
                <a:spLocks/>
              </p:cNvSpPr>
              <p:nvPr/>
            </p:nvSpPr>
            <p:spPr bwMode="auto">
              <a:xfrm>
                <a:off x="1545" y="3125"/>
                <a:ext cx="537" cy="534"/>
              </a:xfrm>
              <a:custGeom>
                <a:avLst/>
                <a:gdLst>
                  <a:gd name="T0" fmla="*/ 536 w 537"/>
                  <a:gd name="T1" fmla="*/ 391 h 534"/>
                  <a:gd name="T2" fmla="*/ 536 w 537"/>
                  <a:gd name="T3" fmla="*/ 0 h 534"/>
                  <a:gd name="T4" fmla="*/ 0 w 537"/>
                  <a:gd name="T5" fmla="*/ 141 h 534"/>
                  <a:gd name="T6" fmla="*/ 0 w 537"/>
                  <a:gd name="T7" fmla="*/ 533 h 534"/>
                  <a:gd name="T8" fmla="*/ 536 w 537"/>
                  <a:gd name="T9" fmla="*/ 391 h 534"/>
                  <a:gd name="T10" fmla="*/ 0 60000 65536"/>
                  <a:gd name="T11" fmla="*/ 0 60000 65536"/>
                  <a:gd name="T12" fmla="*/ 0 60000 65536"/>
                  <a:gd name="T13" fmla="*/ 0 60000 65536"/>
                  <a:gd name="T14" fmla="*/ 0 60000 65536"/>
                  <a:gd name="T15" fmla="*/ 0 w 537"/>
                  <a:gd name="T16" fmla="*/ 0 h 534"/>
                  <a:gd name="T17" fmla="*/ 537 w 537"/>
                  <a:gd name="T18" fmla="*/ 534 h 534"/>
                </a:gdLst>
                <a:ahLst/>
                <a:cxnLst>
                  <a:cxn ang="T10">
                    <a:pos x="T0" y="T1"/>
                  </a:cxn>
                  <a:cxn ang="T11">
                    <a:pos x="T2" y="T3"/>
                  </a:cxn>
                  <a:cxn ang="T12">
                    <a:pos x="T4" y="T5"/>
                  </a:cxn>
                  <a:cxn ang="T13">
                    <a:pos x="T6" y="T7"/>
                  </a:cxn>
                  <a:cxn ang="T14">
                    <a:pos x="T8" y="T9"/>
                  </a:cxn>
                </a:cxnLst>
                <a:rect l="T15" t="T16" r="T17" b="T18"/>
                <a:pathLst>
                  <a:path w="537" h="534">
                    <a:moveTo>
                      <a:pt x="536" y="391"/>
                    </a:moveTo>
                    <a:lnTo>
                      <a:pt x="536" y="0"/>
                    </a:lnTo>
                    <a:lnTo>
                      <a:pt x="0" y="141"/>
                    </a:lnTo>
                    <a:lnTo>
                      <a:pt x="0" y="533"/>
                    </a:lnTo>
                    <a:lnTo>
                      <a:pt x="536" y="391"/>
                    </a:lnTo>
                  </a:path>
                </a:pathLst>
              </a:custGeom>
              <a:solidFill>
                <a:srgbClr val="66FF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5" name="Freeform 87">
                <a:extLst>
                  <a:ext uri="{FF2B5EF4-FFF2-40B4-BE49-F238E27FC236}">
                    <a16:creationId xmlns:a16="http://schemas.microsoft.com/office/drawing/2014/main" id="{B54B76EF-13F4-461B-A719-D405A2A3DA47}"/>
                  </a:ext>
                </a:extLst>
              </p:cNvPr>
              <p:cNvSpPr>
                <a:spLocks/>
              </p:cNvSpPr>
              <p:nvPr/>
            </p:nvSpPr>
            <p:spPr bwMode="auto">
              <a:xfrm>
                <a:off x="1545" y="3020"/>
                <a:ext cx="537" cy="211"/>
              </a:xfrm>
              <a:custGeom>
                <a:avLst/>
                <a:gdLst>
                  <a:gd name="T0" fmla="*/ 536 w 537"/>
                  <a:gd name="T1" fmla="*/ 69 h 211"/>
                  <a:gd name="T2" fmla="*/ 536 w 537"/>
                  <a:gd name="T3" fmla="*/ 0 h 211"/>
                  <a:gd name="T4" fmla="*/ 0 w 537"/>
                  <a:gd name="T5" fmla="*/ 141 h 211"/>
                  <a:gd name="T6" fmla="*/ 0 w 537"/>
                  <a:gd name="T7" fmla="*/ 210 h 211"/>
                  <a:gd name="T8" fmla="*/ 536 w 537"/>
                  <a:gd name="T9" fmla="*/ 69 h 211"/>
                  <a:gd name="T10" fmla="*/ 0 60000 65536"/>
                  <a:gd name="T11" fmla="*/ 0 60000 65536"/>
                  <a:gd name="T12" fmla="*/ 0 60000 65536"/>
                  <a:gd name="T13" fmla="*/ 0 60000 65536"/>
                  <a:gd name="T14" fmla="*/ 0 60000 65536"/>
                  <a:gd name="T15" fmla="*/ 0 w 537"/>
                  <a:gd name="T16" fmla="*/ 0 h 211"/>
                  <a:gd name="T17" fmla="*/ 537 w 537"/>
                  <a:gd name="T18" fmla="*/ 211 h 211"/>
                </a:gdLst>
                <a:ahLst/>
                <a:cxnLst>
                  <a:cxn ang="T10">
                    <a:pos x="T0" y="T1"/>
                  </a:cxn>
                  <a:cxn ang="T11">
                    <a:pos x="T2" y="T3"/>
                  </a:cxn>
                  <a:cxn ang="T12">
                    <a:pos x="T4" y="T5"/>
                  </a:cxn>
                  <a:cxn ang="T13">
                    <a:pos x="T6" y="T7"/>
                  </a:cxn>
                  <a:cxn ang="T14">
                    <a:pos x="T8" y="T9"/>
                  </a:cxn>
                </a:cxnLst>
                <a:rect l="T15" t="T16" r="T17" b="T18"/>
                <a:pathLst>
                  <a:path w="537" h="211">
                    <a:moveTo>
                      <a:pt x="536" y="69"/>
                    </a:moveTo>
                    <a:lnTo>
                      <a:pt x="536" y="0"/>
                    </a:lnTo>
                    <a:lnTo>
                      <a:pt x="0" y="141"/>
                    </a:lnTo>
                    <a:lnTo>
                      <a:pt x="0" y="210"/>
                    </a:lnTo>
                    <a:lnTo>
                      <a:pt x="536" y="69"/>
                    </a:lnTo>
                  </a:path>
                </a:pathLst>
              </a:custGeom>
              <a:solidFill>
                <a:srgbClr val="99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6" name="Freeform 88">
                <a:extLst>
                  <a:ext uri="{FF2B5EF4-FFF2-40B4-BE49-F238E27FC236}">
                    <a16:creationId xmlns:a16="http://schemas.microsoft.com/office/drawing/2014/main" id="{53BAFDD8-2DDC-42D5-A98B-713B0BD281A8}"/>
                  </a:ext>
                </a:extLst>
              </p:cNvPr>
              <p:cNvSpPr>
                <a:spLocks/>
              </p:cNvSpPr>
              <p:nvPr/>
            </p:nvSpPr>
            <p:spPr bwMode="auto">
              <a:xfrm>
                <a:off x="1581" y="3282"/>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7" name="Freeform 89">
                <a:extLst>
                  <a:ext uri="{FF2B5EF4-FFF2-40B4-BE49-F238E27FC236}">
                    <a16:creationId xmlns:a16="http://schemas.microsoft.com/office/drawing/2014/main" id="{E32183E2-A4AA-4F1D-83D1-E757EE920C42}"/>
                  </a:ext>
                </a:extLst>
              </p:cNvPr>
              <p:cNvSpPr>
                <a:spLocks/>
              </p:cNvSpPr>
              <p:nvPr/>
            </p:nvSpPr>
            <p:spPr bwMode="auto">
              <a:xfrm>
                <a:off x="1652" y="3263"/>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8" name="Freeform 90">
                <a:extLst>
                  <a:ext uri="{FF2B5EF4-FFF2-40B4-BE49-F238E27FC236}">
                    <a16:creationId xmlns:a16="http://schemas.microsoft.com/office/drawing/2014/main" id="{8D2EB2C4-AC3C-4B4E-B29E-E95DF814DBA7}"/>
                  </a:ext>
                </a:extLst>
              </p:cNvPr>
              <p:cNvSpPr>
                <a:spLocks/>
              </p:cNvSpPr>
              <p:nvPr/>
            </p:nvSpPr>
            <p:spPr bwMode="auto">
              <a:xfrm>
                <a:off x="1721" y="3245"/>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9" name="Freeform 91">
                <a:extLst>
                  <a:ext uri="{FF2B5EF4-FFF2-40B4-BE49-F238E27FC236}">
                    <a16:creationId xmlns:a16="http://schemas.microsoft.com/office/drawing/2014/main" id="{562C98FB-6321-47BE-BB74-C31EB67C3873}"/>
                  </a:ext>
                </a:extLst>
              </p:cNvPr>
              <p:cNvSpPr>
                <a:spLocks/>
              </p:cNvSpPr>
              <p:nvPr/>
            </p:nvSpPr>
            <p:spPr bwMode="auto">
              <a:xfrm>
                <a:off x="1792" y="3226"/>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0" name="Freeform 92">
                <a:extLst>
                  <a:ext uri="{FF2B5EF4-FFF2-40B4-BE49-F238E27FC236}">
                    <a16:creationId xmlns:a16="http://schemas.microsoft.com/office/drawing/2014/main" id="{4BBC5419-5824-402B-B41F-8FE5A71037F7}"/>
                  </a:ext>
                </a:extLst>
              </p:cNvPr>
              <p:cNvSpPr>
                <a:spLocks/>
              </p:cNvSpPr>
              <p:nvPr/>
            </p:nvSpPr>
            <p:spPr bwMode="auto">
              <a:xfrm>
                <a:off x="1864" y="3206"/>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1" name="Freeform 93">
                <a:extLst>
                  <a:ext uri="{FF2B5EF4-FFF2-40B4-BE49-F238E27FC236}">
                    <a16:creationId xmlns:a16="http://schemas.microsoft.com/office/drawing/2014/main" id="{4606ED55-4615-43B0-A874-B94368DD1EE8}"/>
                  </a:ext>
                </a:extLst>
              </p:cNvPr>
              <p:cNvSpPr>
                <a:spLocks/>
              </p:cNvSpPr>
              <p:nvPr/>
            </p:nvSpPr>
            <p:spPr bwMode="auto">
              <a:xfrm>
                <a:off x="1934" y="3188"/>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2" name="Freeform 94">
                <a:extLst>
                  <a:ext uri="{FF2B5EF4-FFF2-40B4-BE49-F238E27FC236}">
                    <a16:creationId xmlns:a16="http://schemas.microsoft.com/office/drawing/2014/main" id="{16100401-5134-4CA4-80B3-2E1E2D63C912}"/>
                  </a:ext>
                </a:extLst>
              </p:cNvPr>
              <p:cNvSpPr>
                <a:spLocks/>
              </p:cNvSpPr>
              <p:nvPr/>
            </p:nvSpPr>
            <p:spPr bwMode="auto">
              <a:xfrm>
                <a:off x="2005" y="3168"/>
                <a:ext cx="50" cy="64"/>
              </a:xfrm>
              <a:custGeom>
                <a:avLst/>
                <a:gdLst>
                  <a:gd name="T0" fmla="*/ 49 w 50"/>
                  <a:gd name="T1" fmla="*/ 50 h 64"/>
                  <a:gd name="T2" fmla="*/ 49 w 50"/>
                  <a:gd name="T3" fmla="*/ 0 h 64"/>
                  <a:gd name="T4" fmla="*/ 0 w 50"/>
                  <a:gd name="T5" fmla="*/ 13 h 64"/>
                  <a:gd name="T6" fmla="*/ 0 w 50"/>
                  <a:gd name="T7" fmla="*/ 63 h 64"/>
                  <a:gd name="T8" fmla="*/ 49 w 50"/>
                  <a:gd name="T9" fmla="*/ 50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50"/>
                    </a:moveTo>
                    <a:lnTo>
                      <a:pt x="49" y="0"/>
                    </a:lnTo>
                    <a:lnTo>
                      <a:pt x="0" y="13"/>
                    </a:lnTo>
                    <a:lnTo>
                      <a:pt x="0" y="63"/>
                    </a:lnTo>
                    <a:lnTo>
                      <a:pt x="49"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3" name="Freeform 95">
                <a:extLst>
                  <a:ext uri="{FF2B5EF4-FFF2-40B4-BE49-F238E27FC236}">
                    <a16:creationId xmlns:a16="http://schemas.microsoft.com/office/drawing/2014/main" id="{B78CCAB7-16C8-4012-8DD1-0766C4F48DFA}"/>
                  </a:ext>
                </a:extLst>
              </p:cNvPr>
              <p:cNvSpPr>
                <a:spLocks/>
              </p:cNvSpPr>
              <p:nvPr/>
            </p:nvSpPr>
            <p:spPr bwMode="auto">
              <a:xfrm>
                <a:off x="1581" y="3350"/>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4" name="Freeform 96">
                <a:extLst>
                  <a:ext uri="{FF2B5EF4-FFF2-40B4-BE49-F238E27FC236}">
                    <a16:creationId xmlns:a16="http://schemas.microsoft.com/office/drawing/2014/main" id="{58523833-84F0-4CC7-B207-0ADEEAA98BD7}"/>
                  </a:ext>
                </a:extLst>
              </p:cNvPr>
              <p:cNvSpPr>
                <a:spLocks/>
              </p:cNvSpPr>
              <p:nvPr/>
            </p:nvSpPr>
            <p:spPr bwMode="auto">
              <a:xfrm>
                <a:off x="1652" y="3332"/>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5" name="Freeform 97">
                <a:extLst>
                  <a:ext uri="{FF2B5EF4-FFF2-40B4-BE49-F238E27FC236}">
                    <a16:creationId xmlns:a16="http://schemas.microsoft.com/office/drawing/2014/main" id="{AB83A913-5954-4104-A3CA-85AD2C332E9A}"/>
                  </a:ext>
                </a:extLst>
              </p:cNvPr>
              <p:cNvSpPr>
                <a:spLocks/>
              </p:cNvSpPr>
              <p:nvPr/>
            </p:nvSpPr>
            <p:spPr bwMode="auto">
              <a:xfrm>
                <a:off x="1721" y="3313"/>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6" name="Freeform 98">
                <a:extLst>
                  <a:ext uri="{FF2B5EF4-FFF2-40B4-BE49-F238E27FC236}">
                    <a16:creationId xmlns:a16="http://schemas.microsoft.com/office/drawing/2014/main" id="{42019968-DCE6-4D06-A49B-7B66CF018B6A}"/>
                  </a:ext>
                </a:extLst>
              </p:cNvPr>
              <p:cNvSpPr>
                <a:spLocks/>
              </p:cNvSpPr>
              <p:nvPr/>
            </p:nvSpPr>
            <p:spPr bwMode="auto">
              <a:xfrm>
                <a:off x="1792" y="3293"/>
                <a:ext cx="51" cy="64"/>
              </a:xfrm>
              <a:custGeom>
                <a:avLst/>
                <a:gdLst>
                  <a:gd name="T0" fmla="*/ 50 w 51"/>
                  <a:gd name="T1" fmla="*/ 49 h 64"/>
                  <a:gd name="T2" fmla="*/ 50 w 51"/>
                  <a:gd name="T3" fmla="*/ 0 h 64"/>
                  <a:gd name="T4" fmla="*/ 0 w 51"/>
                  <a:gd name="T5" fmla="*/ 12 h 64"/>
                  <a:gd name="T6" fmla="*/ 0 w 51"/>
                  <a:gd name="T7" fmla="*/ 63 h 64"/>
                  <a:gd name="T8" fmla="*/ 50 w 51"/>
                  <a:gd name="T9" fmla="*/ 49 h 64"/>
                  <a:gd name="T10" fmla="*/ 0 60000 65536"/>
                  <a:gd name="T11" fmla="*/ 0 60000 65536"/>
                  <a:gd name="T12" fmla="*/ 0 60000 65536"/>
                  <a:gd name="T13" fmla="*/ 0 60000 65536"/>
                  <a:gd name="T14" fmla="*/ 0 60000 65536"/>
                  <a:gd name="T15" fmla="*/ 0 w 51"/>
                  <a:gd name="T16" fmla="*/ 0 h 64"/>
                  <a:gd name="T17" fmla="*/ 51 w 51"/>
                  <a:gd name="T18" fmla="*/ 64 h 64"/>
                </a:gdLst>
                <a:ahLst/>
                <a:cxnLst>
                  <a:cxn ang="T10">
                    <a:pos x="T0" y="T1"/>
                  </a:cxn>
                  <a:cxn ang="T11">
                    <a:pos x="T2" y="T3"/>
                  </a:cxn>
                  <a:cxn ang="T12">
                    <a:pos x="T4" y="T5"/>
                  </a:cxn>
                  <a:cxn ang="T13">
                    <a:pos x="T6" y="T7"/>
                  </a:cxn>
                  <a:cxn ang="T14">
                    <a:pos x="T8" y="T9"/>
                  </a:cxn>
                </a:cxnLst>
                <a:rect l="T15" t="T16" r="T17" b="T18"/>
                <a:pathLst>
                  <a:path w="51" h="64">
                    <a:moveTo>
                      <a:pt x="50" y="49"/>
                    </a:moveTo>
                    <a:lnTo>
                      <a:pt x="50" y="0"/>
                    </a:lnTo>
                    <a:lnTo>
                      <a:pt x="0" y="12"/>
                    </a:lnTo>
                    <a:lnTo>
                      <a:pt x="0" y="63"/>
                    </a:lnTo>
                    <a:lnTo>
                      <a:pt x="50"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7" name="Freeform 99">
                <a:extLst>
                  <a:ext uri="{FF2B5EF4-FFF2-40B4-BE49-F238E27FC236}">
                    <a16:creationId xmlns:a16="http://schemas.microsoft.com/office/drawing/2014/main" id="{0B6A1527-8EA3-45BE-B38B-6F49F294ED8B}"/>
                  </a:ext>
                </a:extLst>
              </p:cNvPr>
              <p:cNvSpPr>
                <a:spLocks/>
              </p:cNvSpPr>
              <p:nvPr/>
            </p:nvSpPr>
            <p:spPr bwMode="auto">
              <a:xfrm>
                <a:off x="1864" y="3275"/>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8" name="Freeform 100">
                <a:extLst>
                  <a:ext uri="{FF2B5EF4-FFF2-40B4-BE49-F238E27FC236}">
                    <a16:creationId xmlns:a16="http://schemas.microsoft.com/office/drawing/2014/main" id="{F3103461-C297-43CC-AAE7-3A6473C74C0C}"/>
                  </a:ext>
                </a:extLst>
              </p:cNvPr>
              <p:cNvSpPr>
                <a:spLocks/>
              </p:cNvSpPr>
              <p:nvPr/>
            </p:nvSpPr>
            <p:spPr bwMode="auto">
              <a:xfrm>
                <a:off x="1934" y="3255"/>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59" name="Freeform 101">
                <a:extLst>
                  <a:ext uri="{FF2B5EF4-FFF2-40B4-BE49-F238E27FC236}">
                    <a16:creationId xmlns:a16="http://schemas.microsoft.com/office/drawing/2014/main" id="{F08264FF-E048-491C-9BC9-8231F5A8D309}"/>
                  </a:ext>
                </a:extLst>
              </p:cNvPr>
              <p:cNvSpPr>
                <a:spLocks/>
              </p:cNvSpPr>
              <p:nvPr/>
            </p:nvSpPr>
            <p:spPr bwMode="auto">
              <a:xfrm>
                <a:off x="2005" y="3237"/>
                <a:ext cx="50" cy="63"/>
              </a:xfrm>
              <a:custGeom>
                <a:avLst/>
                <a:gdLst>
                  <a:gd name="T0" fmla="*/ 49 w 50"/>
                  <a:gd name="T1" fmla="*/ 49 h 63"/>
                  <a:gd name="T2" fmla="*/ 49 w 50"/>
                  <a:gd name="T3" fmla="*/ 0 h 63"/>
                  <a:gd name="T4" fmla="*/ 0 w 50"/>
                  <a:gd name="T5" fmla="*/ 13 h 63"/>
                  <a:gd name="T6" fmla="*/ 0 w 50"/>
                  <a:gd name="T7" fmla="*/ 62 h 63"/>
                  <a:gd name="T8" fmla="*/ 49 w 50"/>
                  <a:gd name="T9" fmla="*/ 49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9"/>
                    </a:moveTo>
                    <a:lnTo>
                      <a:pt x="49" y="0"/>
                    </a:lnTo>
                    <a:lnTo>
                      <a:pt x="0" y="13"/>
                    </a:lnTo>
                    <a:lnTo>
                      <a:pt x="0" y="62"/>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0" name="Freeform 102">
                <a:extLst>
                  <a:ext uri="{FF2B5EF4-FFF2-40B4-BE49-F238E27FC236}">
                    <a16:creationId xmlns:a16="http://schemas.microsoft.com/office/drawing/2014/main" id="{B90DC844-BC15-4981-B0F4-07F8D06841D9}"/>
                  </a:ext>
                </a:extLst>
              </p:cNvPr>
              <p:cNvSpPr>
                <a:spLocks/>
              </p:cNvSpPr>
              <p:nvPr/>
            </p:nvSpPr>
            <p:spPr bwMode="auto">
              <a:xfrm>
                <a:off x="1581" y="3418"/>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1" name="Freeform 103">
                <a:extLst>
                  <a:ext uri="{FF2B5EF4-FFF2-40B4-BE49-F238E27FC236}">
                    <a16:creationId xmlns:a16="http://schemas.microsoft.com/office/drawing/2014/main" id="{D6A1F003-4B2A-463F-9CFA-F2E3B3837384}"/>
                  </a:ext>
                </a:extLst>
              </p:cNvPr>
              <p:cNvSpPr>
                <a:spLocks/>
              </p:cNvSpPr>
              <p:nvPr/>
            </p:nvSpPr>
            <p:spPr bwMode="auto">
              <a:xfrm>
                <a:off x="1652" y="3399"/>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2" name="Freeform 104">
                <a:extLst>
                  <a:ext uri="{FF2B5EF4-FFF2-40B4-BE49-F238E27FC236}">
                    <a16:creationId xmlns:a16="http://schemas.microsoft.com/office/drawing/2014/main" id="{124D65F9-2E37-4C2F-8FE9-66312088FFAA}"/>
                  </a:ext>
                </a:extLst>
              </p:cNvPr>
              <p:cNvSpPr>
                <a:spLocks/>
              </p:cNvSpPr>
              <p:nvPr/>
            </p:nvSpPr>
            <p:spPr bwMode="auto">
              <a:xfrm>
                <a:off x="1721" y="3381"/>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3" name="Freeform 105">
                <a:extLst>
                  <a:ext uri="{FF2B5EF4-FFF2-40B4-BE49-F238E27FC236}">
                    <a16:creationId xmlns:a16="http://schemas.microsoft.com/office/drawing/2014/main" id="{EB760221-B319-4B6C-97AE-27309EF8C2DE}"/>
                  </a:ext>
                </a:extLst>
              </p:cNvPr>
              <p:cNvSpPr>
                <a:spLocks/>
              </p:cNvSpPr>
              <p:nvPr/>
            </p:nvSpPr>
            <p:spPr bwMode="auto">
              <a:xfrm>
                <a:off x="1792" y="3362"/>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4" name="Freeform 106">
                <a:extLst>
                  <a:ext uri="{FF2B5EF4-FFF2-40B4-BE49-F238E27FC236}">
                    <a16:creationId xmlns:a16="http://schemas.microsoft.com/office/drawing/2014/main" id="{EBDC19C4-3B29-4CCC-8A41-D764B414C8B8}"/>
                  </a:ext>
                </a:extLst>
              </p:cNvPr>
              <p:cNvSpPr>
                <a:spLocks/>
              </p:cNvSpPr>
              <p:nvPr/>
            </p:nvSpPr>
            <p:spPr bwMode="auto">
              <a:xfrm>
                <a:off x="1864" y="3343"/>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5" name="Freeform 107">
                <a:extLst>
                  <a:ext uri="{FF2B5EF4-FFF2-40B4-BE49-F238E27FC236}">
                    <a16:creationId xmlns:a16="http://schemas.microsoft.com/office/drawing/2014/main" id="{910DB812-3403-4736-891E-5FD44982C62B}"/>
                  </a:ext>
                </a:extLst>
              </p:cNvPr>
              <p:cNvSpPr>
                <a:spLocks/>
              </p:cNvSpPr>
              <p:nvPr/>
            </p:nvSpPr>
            <p:spPr bwMode="auto">
              <a:xfrm>
                <a:off x="1934" y="3323"/>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6" name="Freeform 108">
                <a:extLst>
                  <a:ext uri="{FF2B5EF4-FFF2-40B4-BE49-F238E27FC236}">
                    <a16:creationId xmlns:a16="http://schemas.microsoft.com/office/drawing/2014/main" id="{A4490E16-CFFF-4EC8-B893-794B930C0E4F}"/>
                  </a:ext>
                </a:extLst>
              </p:cNvPr>
              <p:cNvSpPr>
                <a:spLocks/>
              </p:cNvSpPr>
              <p:nvPr/>
            </p:nvSpPr>
            <p:spPr bwMode="auto">
              <a:xfrm>
                <a:off x="2005" y="3304"/>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7" name="Freeform 109">
                <a:extLst>
                  <a:ext uri="{FF2B5EF4-FFF2-40B4-BE49-F238E27FC236}">
                    <a16:creationId xmlns:a16="http://schemas.microsoft.com/office/drawing/2014/main" id="{6A9FA10A-09C1-4095-B238-B4F85A9AA931}"/>
                  </a:ext>
                </a:extLst>
              </p:cNvPr>
              <p:cNvSpPr>
                <a:spLocks/>
              </p:cNvSpPr>
              <p:nvPr/>
            </p:nvSpPr>
            <p:spPr bwMode="auto">
              <a:xfrm>
                <a:off x="1581" y="3486"/>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8" name="Freeform 110">
                <a:extLst>
                  <a:ext uri="{FF2B5EF4-FFF2-40B4-BE49-F238E27FC236}">
                    <a16:creationId xmlns:a16="http://schemas.microsoft.com/office/drawing/2014/main" id="{B3E97FB1-6060-45EC-831E-8FEFBB28EF23}"/>
                  </a:ext>
                </a:extLst>
              </p:cNvPr>
              <p:cNvSpPr>
                <a:spLocks/>
              </p:cNvSpPr>
              <p:nvPr/>
            </p:nvSpPr>
            <p:spPr bwMode="auto">
              <a:xfrm>
                <a:off x="1652" y="3467"/>
                <a:ext cx="49" cy="64"/>
              </a:xfrm>
              <a:custGeom>
                <a:avLst/>
                <a:gdLst>
                  <a:gd name="T0" fmla="*/ 48 w 49"/>
                  <a:gd name="T1" fmla="*/ 50 h 64"/>
                  <a:gd name="T2" fmla="*/ 48 w 49"/>
                  <a:gd name="T3" fmla="*/ 0 h 64"/>
                  <a:gd name="T4" fmla="*/ 0 w 49"/>
                  <a:gd name="T5" fmla="*/ 13 h 64"/>
                  <a:gd name="T6" fmla="*/ 0 w 49"/>
                  <a:gd name="T7" fmla="*/ 63 h 64"/>
                  <a:gd name="T8" fmla="*/ 48 w 49"/>
                  <a:gd name="T9" fmla="*/ 50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50"/>
                    </a:moveTo>
                    <a:lnTo>
                      <a:pt x="48" y="0"/>
                    </a:lnTo>
                    <a:lnTo>
                      <a:pt x="0" y="13"/>
                    </a:lnTo>
                    <a:lnTo>
                      <a:pt x="0" y="63"/>
                    </a:lnTo>
                    <a:lnTo>
                      <a:pt x="48"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69" name="Freeform 111">
                <a:extLst>
                  <a:ext uri="{FF2B5EF4-FFF2-40B4-BE49-F238E27FC236}">
                    <a16:creationId xmlns:a16="http://schemas.microsoft.com/office/drawing/2014/main" id="{20E18522-7559-48F6-B24E-9FF2D2A8EEFE}"/>
                  </a:ext>
                </a:extLst>
              </p:cNvPr>
              <p:cNvSpPr>
                <a:spLocks/>
              </p:cNvSpPr>
              <p:nvPr/>
            </p:nvSpPr>
            <p:spPr bwMode="auto">
              <a:xfrm>
                <a:off x="1721" y="3449"/>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0" name="Freeform 112">
                <a:extLst>
                  <a:ext uri="{FF2B5EF4-FFF2-40B4-BE49-F238E27FC236}">
                    <a16:creationId xmlns:a16="http://schemas.microsoft.com/office/drawing/2014/main" id="{AB588B2D-98A2-4F9E-8186-64D87D136967}"/>
                  </a:ext>
                </a:extLst>
              </p:cNvPr>
              <p:cNvSpPr>
                <a:spLocks/>
              </p:cNvSpPr>
              <p:nvPr/>
            </p:nvSpPr>
            <p:spPr bwMode="auto">
              <a:xfrm>
                <a:off x="1792" y="3430"/>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1" name="Freeform 113">
                <a:extLst>
                  <a:ext uri="{FF2B5EF4-FFF2-40B4-BE49-F238E27FC236}">
                    <a16:creationId xmlns:a16="http://schemas.microsoft.com/office/drawing/2014/main" id="{B292C714-5077-4963-91D7-068329B9ACB3}"/>
                  </a:ext>
                </a:extLst>
              </p:cNvPr>
              <p:cNvSpPr>
                <a:spLocks/>
              </p:cNvSpPr>
              <p:nvPr/>
            </p:nvSpPr>
            <p:spPr bwMode="auto">
              <a:xfrm>
                <a:off x="1864" y="3410"/>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2" name="Freeform 114">
                <a:extLst>
                  <a:ext uri="{FF2B5EF4-FFF2-40B4-BE49-F238E27FC236}">
                    <a16:creationId xmlns:a16="http://schemas.microsoft.com/office/drawing/2014/main" id="{2A85A34D-A145-47C4-9C5E-DD5E4C051F9E}"/>
                  </a:ext>
                </a:extLst>
              </p:cNvPr>
              <p:cNvSpPr>
                <a:spLocks/>
              </p:cNvSpPr>
              <p:nvPr/>
            </p:nvSpPr>
            <p:spPr bwMode="auto">
              <a:xfrm>
                <a:off x="1934" y="3392"/>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3" name="Freeform 115">
                <a:extLst>
                  <a:ext uri="{FF2B5EF4-FFF2-40B4-BE49-F238E27FC236}">
                    <a16:creationId xmlns:a16="http://schemas.microsoft.com/office/drawing/2014/main" id="{2E709F43-EB6E-49E3-8ACC-CC9101B8BD04}"/>
                  </a:ext>
                </a:extLst>
              </p:cNvPr>
              <p:cNvSpPr>
                <a:spLocks/>
              </p:cNvSpPr>
              <p:nvPr/>
            </p:nvSpPr>
            <p:spPr bwMode="auto">
              <a:xfrm>
                <a:off x="2005" y="3372"/>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4" name="Freeform 116">
                <a:extLst>
                  <a:ext uri="{FF2B5EF4-FFF2-40B4-BE49-F238E27FC236}">
                    <a16:creationId xmlns:a16="http://schemas.microsoft.com/office/drawing/2014/main" id="{675B418A-071B-4B85-B3ED-889A83B77CA2}"/>
                  </a:ext>
                </a:extLst>
              </p:cNvPr>
              <p:cNvSpPr>
                <a:spLocks/>
              </p:cNvSpPr>
              <p:nvPr/>
            </p:nvSpPr>
            <p:spPr bwMode="auto">
              <a:xfrm>
                <a:off x="1581" y="3554"/>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75" name="Freeform 117">
                <a:extLst>
                  <a:ext uri="{FF2B5EF4-FFF2-40B4-BE49-F238E27FC236}">
                    <a16:creationId xmlns:a16="http://schemas.microsoft.com/office/drawing/2014/main" id="{D408BEEF-AAFD-463F-90A0-F02125E049B1}"/>
                  </a:ext>
                </a:extLst>
              </p:cNvPr>
              <p:cNvSpPr>
                <a:spLocks/>
              </p:cNvSpPr>
              <p:nvPr/>
            </p:nvSpPr>
            <p:spPr bwMode="auto">
              <a:xfrm>
                <a:off x="1652" y="3536"/>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grpSp>
          <p:nvGrpSpPr>
            <p:cNvPr id="12407" name="Group 118">
              <a:extLst>
                <a:ext uri="{FF2B5EF4-FFF2-40B4-BE49-F238E27FC236}">
                  <a16:creationId xmlns:a16="http://schemas.microsoft.com/office/drawing/2014/main" id="{526616F9-07D4-452B-AB73-CDF092CA94E9}"/>
                </a:ext>
              </a:extLst>
            </p:cNvPr>
            <p:cNvGrpSpPr>
              <a:grpSpLocks/>
            </p:cNvGrpSpPr>
            <p:nvPr/>
          </p:nvGrpSpPr>
          <p:grpSpPr bwMode="auto">
            <a:xfrm>
              <a:off x="1559" y="3020"/>
              <a:ext cx="656" cy="796"/>
              <a:chOff x="1559" y="3020"/>
              <a:chExt cx="656" cy="796"/>
            </a:xfrm>
          </p:grpSpPr>
          <p:sp>
            <p:nvSpPr>
              <p:cNvPr id="12408" name="Freeform 119">
                <a:extLst>
                  <a:ext uri="{FF2B5EF4-FFF2-40B4-BE49-F238E27FC236}">
                    <a16:creationId xmlns:a16="http://schemas.microsoft.com/office/drawing/2014/main" id="{1213A0E0-8A4E-4AFC-A56D-1A2BB468D58D}"/>
                  </a:ext>
                </a:extLst>
              </p:cNvPr>
              <p:cNvSpPr>
                <a:spLocks/>
              </p:cNvSpPr>
              <p:nvPr/>
            </p:nvSpPr>
            <p:spPr bwMode="auto">
              <a:xfrm>
                <a:off x="1559" y="3020"/>
                <a:ext cx="656" cy="796"/>
              </a:xfrm>
              <a:custGeom>
                <a:avLst/>
                <a:gdLst>
                  <a:gd name="T0" fmla="*/ 655 w 656"/>
                  <a:gd name="T1" fmla="*/ 615 h 796"/>
                  <a:gd name="T2" fmla="*/ 655 w 656"/>
                  <a:gd name="T3" fmla="*/ 0 h 796"/>
                  <a:gd name="T4" fmla="*/ 0 w 656"/>
                  <a:gd name="T5" fmla="*/ 179 h 796"/>
                  <a:gd name="T6" fmla="*/ 0 w 656"/>
                  <a:gd name="T7" fmla="*/ 795 h 796"/>
                  <a:gd name="T8" fmla="*/ 655 w 656"/>
                  <a:gd name="T9" fmla="*/ 615 h 796"/>
                  <a:gd name="T10" fmla="*/ 0 60000 65536"/>
                  <a:gd name="T11" fmla="*/ 0 60000 65536"/>
                  <a:gd name="T12" fmla="*/ 0 60000 65536"/>
                  <a:gd name="T13" fmla="*/ 0 60000 65536"/>
                  <a:gd name="T14" fmla="*/ 0 60000 65536"/>
                  <a:gd name="T15" fmla="*/ 0 w 656"/>
                  <a:gd name="T16" fmla="*/ 0 h 796"/>
                  <a:gd name="T17" fmla="*/ 656 w 656"/>
                  <a:gd name="T18" fmla="*/ 796 h 796"/>
                </a:gdLst>
                <a:ahLst/>
                <a:cxnLst>
                  <a:cxn ang="T10">
                    <a:pos x="T0" y="T1"/>
                  </a:cxn>
                  <a:cxn ang="T11">
                    <a:pos x="T2" y="T3"/>
                  </a:cxn>
                  <a:cxn ang="T12">
                    <a:pos x="T4" y="T5"/>
                  </a:cxn>
                  <a:cxn ang="T13">
                    <a:pos x="T6" y="T7"/>
                  </a:cxn>
                  <a:cxn ang="T14">
                    <a:pos x="T8" y="T9"/>
                  </a:cxn>
                </a:cxnLst>
                <a:rect l="T15" t="T16" r="T17" b="T18"/>
                <a:pathLst>
                  <a:path w="656" h="796">
                    <a:moveTo>
                      <a:pt x="655" y="615"/>
                    </a:moveTo>
                    <a:lnTo>
                      <a:pt x="655" y="0"/>
                    </a:lnTo>
                    <a:lnTo>
                      <a:pt x="0" y="179"/>
                    </a:lnTo>
                    <a:lnTo>
                      <a:pt x="0" y="795"/>
                    </a:lnTo>
                    <a:lnTo>
                      <a:pt x="655" y="615"/>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09" name="Freeform 120">
                <a:extLst>
                  <a:ext uri="{FF2B5EF4-FFF2-40B4-BE49-F238E27FC236}">
                    <a16:creationId xmlns:a16="http://schemas.microsoft.com/office/drawing/2014/main" id="{A0CFAEC5-4147-498F-8BDB-3CFD32F6FBC4}"/>
                  </a:ext>
                </a:extLst>
              </p:cNvPr>
              <p:cNvSpPr>
                <a:spLocks/>
              </p:cNvSpPr>
              <p:nvPr/>
            </p:nvSpPr>
            <p:spPr bwMode="white">
              <a:xfrm>
                <a:off x="1582" y="3050"/>
                <a:ext cx="610" cy="736"/>
              </a:xfrm>
              <a:custGeom>
                <a:avLst/>
                <a:gdLst>
                  <a:gd name="T0" fmla="*/ 609 w 610"/>
                  <a:gd name="T1" fmla="*/ 571 h 736"/>
                  <a:gd name="T2" fmla="*/ 609 w 610"/>
                  <a:gd name="T3" fmla="*/ 0 h 736"/>
                  <a:gd name="T4" fmla="*/ 0 w 610"/>
                  <a:gd name="T5" fmla="*/ 162 h 736"/>
                  <a:gd name="T6" fmla="*/ 0 w 610"/>
                  <a:gd name="T7" fmla="*/ 735 h 736"/>
                  <a:gd name="T8" fmla="*/ 609 w 610"/>
                  <a:gd name="T9" fmla="*/ 571 h 736"/>
                  <a:gd name="T10" fmla="*/ 0 60000 65536"/>
                  <a:gd name="T11" fmla="*/ 0 60000 65536"/>
                  <a:gd name="T12" fmla="*/ 0 60000 65536"/>
                  <a:gd name="T13" fmla="*/ 0 60000 65536"/>
                  <a:gd name="T14" fmla="*/ 0 60000 65536"/>
                  <a:gd name="T15" fmla="*/ 0 w 610"/>
                  <a:gd name="T16" fmla="*/ 0 h 736"/>
                  <a:gd name="T17" fmla="*/ 610 w 610"/>
                  <a:gd name="T18" fmla="*/ 736 h 736"/>
                </a:gdLst>
                <a:ahLst/>
                <a:cxnLst>
                  <a:cxn ang="T10">
                    <a:pos x="T0" y="T1"/>
                  </a:cxn>
                  <a:cxn ang="T11">
                    <a:pos x="T2" y="T3"/>
                  </a:cxn>
                  <a:cxn ang="T12">
                    <a:pos x="T4" y="T5"/>
                  </a:cxn>
                  <a:cxn ang="T13">
                    <a:pos x="T6" y="T7"/>
                  </a:cxn>
                  <a:cxn ang="T14">
                    <a:pos x="T8" y="T9"/>
                  </a:cxn>
                </a:cxnLst>
                <a:rect l="T15" t="T16" r="T17" b="T18"/>
                <a:pathLst>
                  <a:path w="610" h="736">
                    <a:moveTo>
                      <a:pt x="609" y="571"/>
                    </a:moveTo>
                    <a:lnTo>
                      <a:pt x="609" y="0"/>
                    </a:lnTo>
                    <a:lnTo>
                      <a:pt x="0" y="162"/>
                    </a:lnTo>
                    <a:lnTo>
                      <a:pt x="0" y="735"/>
                    </a:lnTo>
                    <a:lnTo>
                      <a:pt x="609" y="571"/>
                    </a:lnTo>
                  </a:path>
                </a:pathLst>
              </a:custGeom>
              <a:solidFill>
                <a:srgbClr val="EAEAEA"/>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0" name="Freeform 121">
                <a:extLst>
                  <a:ext uri="{FF2B5EF4-FFF2-40B4-BE49-F238E27FC236}">
                    <a16:creationId xmlns:a16="http://schemas.microsoft.com/office/drawing/2014/main" id="{4675D370-D305-4699-8E98-4255B8F7400F}"/>
                  </a:ext>
                </a:extLst>
              </p:cNvPr>
              <p:cNvSpPr>
                <a:spLocks/>
              </p:cNvSpPr>
              <p:nvPr/>
            </p:nvSpPr>
            <p:spPr bwMode="auto">
              <a:xfrm>
                <a:off x="1617" y="3197"/>
                <a:ext cx="537" cy="534"/>
              </a:xfrm>
              <a:custGeom>
                <a:avLst/>
                <a:gdLst>
                  <a:gd name="T0" fmla="*/ 536 w 537"/>
                  <a:gd name="T1" fmla="*/ 391 h 534"/>
                  <a:gd name="T2" fmla="*/ 536 w 537"/>
                  <a:gd name="T3" fmla="*/ 0 h 534"/>
                  <a:gd name="T4" fmla="*/ 0 w 537"/>
                  <a:gd name="T5" fmla="*/ 141 h 534"/>
                  <a:gd name="T6" fmla="*/ 0 w 537"/>
                  <a:gd name="T7" fmla="*/ 533 h 534"/>
                  <a:gd name="T8" fmla="*/ 536 w 537"/>
                  <a:gd name="T9" fmla="*/ 391 h 534"/>
                  <a:gd name="T10" fmla="*/ 0 60000 65536"/>
                  <a:gd name="T11" fmla="*/ 0 60000 65536"/>
                  <a:gd name="T12" fmla="*/ 0 60000 65536"/>
                  <a:gd name="T13" fmla="*/ 0 60000 65536"/>
                  <a:gd name="T14" fmla="*/ 0 60000 65536"/>
                  <a:gd name="T15" fmla="*/ 0 w 537"/>
                  <a:gd name="T16" fmla="*/ 0 h 534"/>
                  <a:gd name="T17" fmla="*/ 537 w 537"/>
                  <a:gd name="T18" fmla="*/ 534 h 534"/>
                </a:gdLst>
                <a:ahLst/>
                <a:cxnLst>
                  <a:cxn ang="T10">
                    <a:pos x="T0" y="T1"/>
                  </a:cxn>
                  <a:cxn ang="T11">
                    <a:pos x="T2" y="T3"/>
                  </a:cxn>
                  <a:cxn ang="T12">
                    <a:pos x="T4" y="T5"/>
                  </a:cxn>
                  <a:cxn ang="T13">
                    <a:pos x="T6" y="T7"/>
                  </a:cxn>
                  <a:cxn ang="T14">
                    <a:pos x="T8" y="T9"/>
                  </a:cxn>
                </a:cxnLst>
                <a:rect l="T15" t="T16" r="T17" b="T18"/>
                <a:pathLst>
                  <a:path w="537" h="534">
                    <a:moveTo>
                      <a:pt x="536" y="391"/>
                    </a:moveTo>
                    <a:lnTo>
                      <a:pt x="536" y="0"/>
                    </a:lnTo>
                    <a:lnTo>
                      <a:pt x="0" y="141"/>
                    </a:lnTo>
                    <a:lnTo>
                      <a:pt x="0" y="533"/>
                    </a:lnTo>
                    <a:lnTo>
                      <a:pt x="536" y="391"/>
                    </a:lnTo>
                  </a:path>
                </a:pathLst>
              </a:custGeom>
              <a:solidFill>
                <a:srgbClr val="66FF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1" name="Freeform 122">
                <a:extLst>
                  <a:ext uri="{FF2B5EF4-FFF2-40B4-BE49-F238E27FC236}">
                    <a16:creationId xmlns:a16="http://schemas.microsoft.com/office/drawing/2014/main" id="{FB1C386D-C03F-4B40-9C40-CBD27297A8E8}"/>
                  </a:ext>
                </a:extLst>
              </p:cNvPr>
              <p:cNvSpPr>
                <a:spLocks/>
              </p:cNvSpPr>
              <p:nvPr/>
            </p:nvSpPr>
            <p:spPr bwMode="auto">
              <a:xfrm>
                <a:off x="1617" y="3092"/>
                <a:ext cx="537" cy="211"/>
              </a:xfrm>
              <a:custGeom>
                <a:avLst/>
                <a:gdLst>
                  <a:gd name="T0" fmla="*/ 536 w 537"/>
                  <a:gd name="T1" fmla="*/ 69 h 211"/>
                  <a:gd name="T2" fmla="*/ 536 w 537"/>
                  <a:gd name="T3" fmla="*/ 0 h 211"/>
                  <a:gd name="T4" fmla="*/ 0 w 537"/>
                  <a:gd name="T5" fmla="*/ 141 h 211"/>
                  <a:gd name="T6" fmla="*/ 0 w 537"/>
                  <a:gd name="T7" fmla="*/ 210 h 211"/>
                  <a:gd name="T8" fmla="*/ 536 w 537"/>
                  <a:gd name="T9" fmla="*/ 69 h 211"/>
                  <a:gd name="T10" fmla="*/ 0 60000 65536"/>
                  <a:gd name="T11" fmla="*/ 0 60000 65536"/>
                  <a:gd name="T12" fmla="*/ 0 60000 65536"/>
                  <a:gd name="T13" fmla="*/ 0 60000 65536"/>
                  <a:gd name="T14" fmla="*/ 0 60000 65536"/>
                  <a:gd name="T15" fmla="*/ 0 w 537"/>
                  <a:gd name="T16" fmla="*/ 0 h 211"/>
                  <a:gd name="T17" fmla="*/ 537 w 537"/>
                  <a:gd name="T18" fmla="*/ 211 h 211"/>
                </a:gdLst>
                <a:ahLst/>
                <a:cxnLst>
                  <a:cxn ang="T10">
                    <a:pos x="T0" y="T1"/>
                  </a:cxn>
                  <a:cxn ang="T11">
                    <a:pos x="T2" y="T3"/>
                  </a:cxn>
                  <a:cxn ang="T12">
                    <a:pos x="T4" y="T5"/>
                  </a:cxn>
                  <a:cxn ang="T13">
                    <a:pos x="T6" y="T7"/>
                  </a:cxn>
                  <a:cxn ang="T14">
                    <a:pos x="T8" y="T9"/>
                  </a:cxn>
                </a:cxnLst>
                <a:rect l="T15" t="T16" r="T17" b="T18"/>
                <a:pathLst>
                  <a:path w="537" h="211">
                    <a:moveTo>
                      <a:pt x="536" y="69"/>
                    </a:moveTo>
                    <a:lnTo>
                      <a:pt x="536" y="0"/>
                    </a:lnTo>
                    <a:lnTo>
                      <a:pt x="0" y="141"/>
                    </a:lnTo>
                    <a:lnTo>
                      <a:pt x="0" y="210"/>
                    </a:lnTo>
                    <a:lnTo>
                      <a:pt x="536" y="69"/>
                    </a:lnTo>
                  </a:path>
                </a:pathLst>
              </a:custGeom>
              <a:solidFill>
                <a:srgbClr val="99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2" name="Freeform 123">
                <a:extLst>
                  <a:ext uri="{FF2B5EF4-FFF2-40B4-BE49-F238E27FC236}">
                    <a16:creationId xmlns:a16="http://schemas.microsoft.com/office/drawing/2014/main" id="{18823129-E4A4-4D39-A624-84280B6A6DA9}"/>
                  </a:ext>
                </a:extLst>
              </p:cNvPr>
              <p:cNvSpPr>
                <a:spLocks/>
              </p:cNvSpPr>
              <p:nvPr/>
            </p:nvSpPr>
            <p:spPr bwMode="auto">
              <a:xfrm>
                <a:off x="1653" y="3354"/>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3" name="Freeform 124">
                <a:extLst>
                  <a:ext uri="{FF2B5EF4-FFF2-40B4-BE49-F238E27FC236}">
                    <a16:creationId xmlns:a16="http://schemas.microsoft.com/office/drawing/2014/main" id="{82F80BF0-6A6B-4B2A-83C0-EDF19F07236C}"/>
                  </a:ext>
                </a:extLst>
              </p:cNvPr>
              <p:cNvSpPr>
                <a:spLocks/>
              </p:cNvSpPr>
              <p:nvPr/>
            </p:nvSpPr>
            <p:spPr bwMode="auto">
              <a:xfrm>
                <a:off x="1724" y="3335"/>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4" name="Freeform 125">
                <a:extLst>
                  <a:ext uri="{FF2B5EF4-FFF2-40B4-BE49-F238E27FC236}">
                    <a16:creationId xmlns:a16="http://schemas.microsoft.com/office/drawing/2014/main" id="{1214CD13-8451-48FA-889F-9E55A7686D96}"/>
                  </a:ext>
                </a:extLst>
              </p:cNvPr>
              <p:cNvSpPr>
                <a:spLocks/>
              </p:cNvSpPr>
              <p:nvPr/>
            </p:nvSpPr>
            <p:spPr bwMode="auto">
              <a:xfrm>
                <a:off x="1793" y="3317"/>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5" name="Freeform 126">
                <a:extLst>
                  <a:ext uri="{FF2B5EF4-FFF2-40B4-BE49-F238E27FC236}">
                    <a16:creationId xmlns:a16="http://schemas.microsoft.com/office/drawing/2014/main" id="{026E0559-F19D-41E5-8ED8-4B6FBB0FDF84}"/>
                  </a:ext>
                </a:extLst>
              </p:cNvPr>
              <p:cNvSpPr>
                <a:spLocks/>
              </p:cNvSpPr>
              <p:nvPr/>
            </p:nvSpPr>
            <p:spPr bwMode="auto">
              <a:xfrm>
                <a:off x="1864" y="3298"/>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6" name="Freeform 127">
                <a:extLst>
                  <a:ext uri="{FF2B5EF4-FFF2-40B4-BE49-F238E27FC236}">
                    <a16:creationId xmlns:a16="http://schemas.microsoft.com/office/drawing/2014/main" id="{204011EC-B3A5-4850-8CBB-43CC967ED769}"/>
                  </a:ext>
                </a:extLst>
              </p:cNvPr>
              <p:cNvSpPr>
                <a:spLocks/>
              </p:cNvSpPr>
              <p:nvPr/>
            </p:nvSpPr>
            <p:spPr bwMode="auto">
              <a:xfrm>
                <a:off x="1936" y="3278"/>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7" name="Freeform 128">
                <a:extLst>
                  <a:ext uri="{FF2B5EF4-FFF2-40B4-BE49-F238E27FC236}">
                    <a16:creationId xmlns:a16="http://schemas.microsoft.com/office/drawing/2014/main" id="{7BC8E6ED-230A-411A-BF4B-1CAE2A01A274}"/>
                  </a:ext>
                </a:extLst>
              </p:cNvPr>
              <p:cNvSpPr>
                <a:spLocks/>
              </p:cNvSpPr>
              <p:nvPr/>
            </p:nvSpPr>
            <p:spPr bwMode="auto">
              <a:xfrm>
                <a:off x="2006" y="3260"/>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8" name="Freeform 129">
                <a:extLst>
                  <a:ext uri="{FF2B5EF4-FFF2-40B4-BE49-F238E27FC236}">
                    <a16:creationId xmlns:a16="http://schemas.microsoft.com/office/drawing/2014/main" id="{6A7C902D-B069-447F-80A2-82E8A2A6A0CB}"/>
                  </a:ext>
                </a:extLst>
              </p:cNvPr>
              <p:cNvSpPr>
                <a:spLocks/>
              </p:cNvSpPr>
              <p:nvPr/>
            </p:nvSpPr>
            <p:spPr bwMode="auto">
              <a:xfrm>
                <a:off x="2077" y="3240"/>
                <a:ext cx="50" cy="64"/>
              </a:xfrm>
              <a:custGeom>
                <a:avLst/>
                <a:gdLst>
                  <a:gd name="T0" fmla="*/ 49 w 50"/>
                  <a:gd name="T1" fmla="*/ 50 h 64"/>
                  <a:gd name="T2" fmla="*/ 49 w 50"/>
                  <a:gd name="T3" fmla="*/ 0 h 64"/>
                  <a:gd name="T4" fmla="*/ 0 w 50"/>
                  <a:gd name="T5" fmla="*/ 13 h 64"/>
                  <a:gd name="T6" fmla="*/ 0 w 50"/>
                  <a:gd name="T7" fmla="*/ 63 h 64"/>
                  <a:gd name="T8" fmla="*/ 49 w 50"/>
                  <a:gd name="T9" fmla="*/ 50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50"/>
                    </a:moveTo>
                    <a:lnTo>
                      <a:pt x="49" y="0"/>
                    </a:lnTo>
                    <a:lnTo>
                      <a:pt x="0" y="13"/>
                    </a:lnTo>
                    <a:lnTo>
                      <a:pt x="0" y="63"/>
                    </a:lnTo>
                    <a:lnTo>
                      <a:pt x="49"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19" name="Freeform 130">
                <a:extLst>
                  <a:ext uri="{FF2B5EF4-FFF2-40B4-BE49-F238E27FC236}">
                    <a16:creationId xmlns:a16="http://schemas.microsoft.com/office/drawing/2014/main" id="{45E22846-CB7A-42CE-8B40-C02218FA868F}"/>
                  </a:ext>
                </a:extLst>
              </p:cNvPr>
              <p:cNvSpPr>
                <a:spLocks/>
              </p:cNvSpPr>
              <p:nvPr/>
            </p:nvSpPr>
            <p:spPr bwMode="auto">
              <a:xfrm>
                <a:off x="1653" y="3422"/>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0" name="Freeform 131">
                <a:extLst>
                  <a:ext uri="{FF2B5EF4-FFF2-40B4-BE49-F238E27FC236}">
                    <a16:creationId xmlns:a16="http://schemas.microsoft.com/office/drawing/2014/main" id="{98702E5C-6FFA-4880-95A6-E20D2457B3BF}"/>
                  </a:ext>
                </a:extLst>
              </p:cNvPr>
              <p:cNvSpPr>
                <a:spLocks/>
              </p:cNvSpPr>
              <p:nvPr/>
            </p:nvSpPr>
            <p:spPr bwMode="auto">
              <a:xfrm>
                <a:off x="1724" y="3404"/>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1" name="Freeform 132">
                <a:extLst>
                  <a:ext uri="{FF2B5EF4-FFF2-40B4-BE49-F238E27FC236}">
                    <a16:creationId xmlns:a16="http://schemas.microsoft.com/office/drawing/2014/main" id="{BAC89F14-5E10-413E-88AE-F80C928723F8}"/>
                  </a:ext>
                </a:extLst>
              </p:cNvPr>
              <p:cNvSpPr>
                <a:spLocks/>
              </p:cNvSpPr>
              <p:nvPr/>
            </p:nvSpPr>
            <p:spPr bwMode="auto">
              <a:xfrm>
                <a:off x="1793" y="3385"/>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2" name="Freeform 133">
                <a:extLst>
                  <a:ext uri="{FF2B5EF4-FFF2-40B4-BE49-F238E27FC236}">
                    <a16:creationId xmlns:a16="http://schemas.microsoft.com/office/drawing/2014/main" id="{5260CB24-33C5-4A56-8B01-7B5C4AB354BA}"/>
                  </a:ext>
                </a:extLst>
              </p:cNvPr>
              <p:cNvSpPr>
                <a:spLocks/>
              </p:cNvSpPr>
              <p:nvPr/>
            </p:nvSpPr>
            <p:spPr bwMode="auto">
              <a:xfrm>
                <a:off x="1864" y="3365"/>
                <a:ext cx="51" cy="64"/>
              </a:xfrm>
              <a:custGeom>
                <a:avLst/>
                <a:gdLst>
                  <a:gd name="T0" fmla="*/ 50 w 51"/>
                  <a:gd name="T1" fmla="*/ 49 h 64"/>
                  <a:gd name="T2" fmla="*/ 50 w 51"/>
                  <a:gd name="T3" fmla="*/ 0 h 64"/>
                  <a:gd name="T4" fmla="*/ 0 w 51"/>
                  <a:gd name="T5" fmla="*/ 12 h 64"/>
                  <a:gd name="T6" fmla="*/ 0 w 51"/>
                  <a:gd name="T7" fmla="*/ 63 h 64"/>
                  <a:gd name="T8" fmla="*/ 50 w 51"/>
                  <a:gd name="T9" fmla="*/ 49 h 64"/>
                  <a:gd name="T10" fmla="*/ 0 60000 65536"/>
                  <a:gd name="T11" fmla="*/ 0 60000 65536"/>
                  <a:gd name="T12" fmla="*/ 0 60000 65536"/>
                  <a:gd name="T13" fmla="*/ 0 60000 65536"/>
                  <a:gd name="T14" fmla="*/ 0 60000 65536"/>
                  <a:gd name="T15" fmla="*/ 0 w 51"/>
                  <a:gd name="T16" fmla="*/ 0 h 64"/>
                  <a:gd name="T17" fmla="*/ 51 w 51"/>
                  <a:gd name="T18" fmla="*/ 64 h 64"/>
                </a:gdLst>
                <a:ahLst/>
                <a:cxnLst>
                  <a:cxn ang="T10">
                    <a:pos x="T0" y="T1"/>
                  </a:cxn>
                  <a:cxn ang="T11">
                    <a:pos x="T2" y="T3"/>
                  </a:cxn>
                  <a:cxn ang="T12">
                    <a:pos x="T4" y="T5"/>
                  </a:cxn>
                  <a:cxn ang="T13">
                    <a:pos x="T6" y="T7"/>
                  </a:cxn>
                  <a:cxn ang="T14">
                    <a:pos x="T8" y="T9"/>
                  </a:cxn>
                </a:cxnLst>
                <a:rect l="T15" t="T16" r="T17" b="T18"/>
                <a:pathLst>
                  <a:path w="51" h="64">
                    <a:moveTo>
                      <a:pt x="50" y="49"/>
                    </a:moveTo>
                    <a:lnTo>
                      <a:pt x="50" y="0"/>
                    </a:lnTo>
                    <a:lnTo>
                      <a:pt x="0" y="12"/>
                    </a:lnTo>
                    <a:lnTo>
                      <a:pt x="0" y="63"/>
                    </a:lnTo>
                    <a:lnTo>
                      <a:pt x="50"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3" name="Freeform 134">
                <a:extLst>
                  <a:ext uri="{FF2B5EF4-FFF2-40B4-BE49-F238E27FC236}">
                    <a16:creationId xmlns:a16="http://schemas.microsoft.com/office/drawing/2014/main" id="{3FA34B00-B9AD-4D47-841A-FFE478F6A6B5}"/>
                  </a:ext>
                </a:extLst>
              </p:cNvPr>
              <p:cNvSpPr>
                <a:spLocks/>
              </p:cNvSpPr>
              <p:nvPr/>
            </p:nvSpPr>
            <p:spPr bwMode="auto">
              <a:xfrm>
                <a:off x="1936" y="3347"/>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4" name="Freeform 135">
                <a:extLst>
                  <a:ext uri="{FF2B5EF4-FFF2-40B4-BE49-F238E27FC236}">
                    <a16:creationId xmlns:a16="http://schemas.microsoft.com/office/drawing/2014/main" id="{70304D58-5DD3-4779-8137-29F3378C070A}"/>
                  </a:ext>
                </a:extLst>
              </p:cNvPr>
              <p:cNvSpPr>
                <a:spLocks/>
              </p:cNvSpPr>
              <p:nvPr/>
            </p:nvSpPr>
            <p:spPr bwMode="auto">
              <a:xfrm>
                <a:off x="2006" y="3327"/>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5" name="Freeform 136">
                <a:extLst>
                  <a:ext uri="{FF2B5EF4-FFF2-40B4-BE49-F238E27FC236}">
                    <a16:creationId xmlns:a16="http://schemas.microsoft.com/office/drawing/2014/main" id="{8965F2A0-1928-455F-A1EA-BB69A1086A63}"/>
                  </a:ext>
                </a:extLst>
              </p:cNvPr>
              <p:cNvSpPr>
                <a:spLocks/>
              </p:cNvSpPr>
              <p:nvPr/>
            </p:nvSpPr>
            <p:spPr bwMode="auto">
              <a:xfrm>
                <a:off x="2077" y="3309"/>
                <a:ext cx="50" cy="63"/>
              </a:xfrm>
              <a:custGeom>
                <a:avLst/>
                <a:gdLst>
                  <a:gd name="T0" fmla="*/ 49 w 50"/>
                  <a:gd name="T1" fmla="*/ 49 h 63"/>
                  <a:gd name="T2" fmla="*/ 49 w 50"/>
                  <a:gd name="T3" fmla="*/ 0 h 63"/>
                  <a:gd name="T4" fmla="*/ 0 w 50"/>
                  <a:gd name="T5" fmla="*/ 13 h 63"/>
                  <a:gd name="T6" fmla="*/ 0 w 50"/>
                  <a:gd name="T7" fmla="*/ 62 h 63"/>
                  <a:gd name="T8" fmla="*/ 49 w 50"/>
                  <a:gd name="T9" fmla="*/ 49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9"/>
                    </a:moveTo>
                    <a:lnTo>
                      <a:pt x="49" y="0"/>
                    </a:lnTo>
                    <a:lnTo>
                      <a:pt x="0" y="13"/>
                    </a:lnTo>
                    <a:lnTo>
                      <a:pt x="0" y="62"/>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6" name="Freeform 137">
                <a:extLst>
                  <a:ext uri="{FF2B5EF4-FFF2-40B4-BE49-F238E27FC236}">
                    <a16:creationId xmlns:a16="http://schemas.microsoft.com/office/drawing/2014/main" id="{3A5DD511-BD41-40FD-9927-3F5D72CA38C8}"/>
                  </a:ext>
                </a:extLst>
              </p:cNvPr>
              <p:cNvSpPr>
                <a:spLocks/>
              </p:cNvSpPr>
              <p:nvPr/>
            </p:nvSpPr>
            <p:spPr bwMode="auto">
              <a:xfrm>
                <a:off x="1653" y="3490"/>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7" name="Freeform 138">
                <a:extLst>
                  <a:ext uri="{FF2B5EF4-FFF2-40B4-BE49-F238E27FC236}">
                    <a16:creationId xmlns:a16="http://schemas.microsoft.com/office/drawing/2014/main" id="{06486AE0-2063-4CC8-A775-CFC120670DF9}"/>
                  </a:ext>
                </a:extLst>
              </p:cNvPr>
              <p:cNvSpPr>
                <a:spLocks/>
              </p:cNvSpPr>
              <p:nvPr/>
            </p:nvSpPr>
            <p:spPr bwMode="auto">
              <a:xfrm>
                <a:off x="1724" y="3471"/>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8" name="Freeform 139">
                <a:extLst>
                  <a:ext uri="{FF2B5EF4-FFF2-40B4-BE49-F238E27FC236}">
                    <a16:creationId xmlns:a16="http://schemas.microsoft.com/office/drawing/2014/main" id="{0A507C73-AA4A-451E-8752-AEDD501DC0EB}"/>
                  </a:ext>
                </a:extLst>
              </p:cNvPr>
              <p:cNvSpPr>
                <a:spLocks/>
              </p:cNvSpPr>
              <p:nvPr/>
            </p:nvSpPr>
            <p:spPr bwMode="auto">
              <a:xfrm>
                <a:off x="1793" y="3453"/>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29" name="Freeform 140">
                <a:extLst>
                  <a:ext uri="{FF2B5EF4-FFF2-40B4-BE49-F238E27FC236}">
                    <a16:creationId xmlns:a16="http://schemas.microsoft.com/office/drawing/2014/main" id="{4B973106-96C4-4B48-B9A2-C9D790B3F63C}"/>
                  </a:ext>
                </a:extLst>
              </p:cNvPr>
              <p:cNvSpPr>
                <a:spLocks/>
              </p:cNvSpPr>
              <p:nvPr/>
            </p:nvSpPr>
            <p:spPr bwMode="auto">
              <a:xfrm>
                <a:off x="1864" y="3434"/>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0" name="Freeform 141">
                <a:extLst>
                  <a:ext uri="{FF2B5EF4-FFF2-40B4-BE49-F238E27FC236}">
                    <a16:creationId xmlns:a16="http://schemas.microsoft.com/office/drawing/2014/main" id="{E7709B90-734B-43F0-8661-F9EA059472B8}"/>
                  </a:ext>
                </a:extLst>
              </p:cNvPr>
              <p:cNvSpPr>
                <a:spLocks/>
              </p:cNvSpPr>
              <p:nvPr/>
            </p:nvSpPr>
            <p:spPr bwMode="auto">
              <a:xfrm>
                <a:off x="1936" y="3415"/>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1" name="Freeform 142">
                <a:extLst>
                  <a:ext uri="{FF2B5EF4-FFF2-40B4-BE49-F238E27FC236}">
                    <a16:creationId xmlns:a16="http://schemas.microsoft.com/office/drawing/2014/main" id="{EA81F85C-9FEF-4931-84A3-2E570420B672}"/>
                  </a:ext>
                </a:extLst>
              </p:cNvPr>
              <p:cNvSpPr>
                <a:spLocks/>
              </p:cNvSpPr>
              <p:nvPr/>
            </p:nvSpPr>
            <p:spPr bwMode="auto">
              <a:xfrm>
                <a:off x="2006" y="3395"/>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2" name="Freeform 143">
                <a:extLst>
                  <a:ext uri="{FF2B5EF4-FFF2-40B4-BE49-F238E27FC236}">
                    <a16:creationId xmlns:a16="http://schemas.microsoft.com/office/drawing/2014/main" id="{64875FDB-6ED9-467F-A8F5-055B413CC691}"/>
                  </a:ext>
                </a:extLst>
              </p:cNvPr>
              <p:cNvSpPr>
                <a:spLocks/>
              </p:cNvSpPr>
              <p:nvPr/>
            </p:nvSpPr>
            <p:spPr bwMode="auto">
              <a:xfrm>
                <a:off x="2077" y="3376"/>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3" name="Freeform 144">
                <a:extLst>
                  <a:ext uri="{FF2B5EF4-FFF2-40B4-BE49-F238E27FC236}">
                    <a16:creationId xmlns:a16="http://schemas.microsoft.com/office/drawing/2014/main" id="{22F9E1E4-AF87-425A-88B4-04F0A0CC4E2C}"/>
                  </a:ext>
                </a:extLst>
              </p:cNvPr>
              <p:cNvSpPr>
                <a:spLocks/>
              </p:cNvSpPr>
              <p:nvPr/>
            </p:nvSpPr>
            <p:spPr bwMode="auto">
              <a:xfrm>
                <a:off x="1653" y="3558"/>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4" name="Freeform 145">
                <a:extLst>
                  <a:ext uri="{FF2B5EF4-FFF2-40B4-BE49-F238E27FC236}">
                    <a16:creationId xmlns:a16="http://schemas.microsoft.com/office/drawing/2014/main" id="{2960642B-190D-4B1D-AEAB-2E822D8BE537}"/>
                  </a:ext>
                </a:extLst>
              </p:cNvPr>
              <p:cNvSpPr>
                <a:spLocks/>
              </p:cNvSpPr>
              <p:nvPr/>
            </p:nvSpPr>
            <p:spPr bwMode="auto">
              <a:xfrm>
                <a:off x="1724" y="3539"/>
                <a:ext cx="49" cy="64"/>
              </a:xfrm>
              <a:custGeom>
                <a:avLst/>
                <a:gdLst>
                  <a:gd name="T0" fmla="*/ 48 w 49"/>
                  <a:gd name="T1" fmla="*/ 50 h 64"/>
                  <a:gd name="T2" fmla="*/ 48 w 49"/>
                  <a:gd name="T3" fmla="*/ 0 h 64"/>
                  <a:gd name="T4" fmla="*/ 0 w 49"/>
                  <a:gd name="T5" fmla="*/ 13 h 64"/>
                  <a:gd name="T6" fmla="*/ 0 w 49"/>
                  <a:gd name="T7" fmla="*/ 63 h 64"/>
                  <a:gd name="T8" fmla="*/ 48 w 49"/>
                  <a:gd name="T9" fmla="*/ 50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50"/>
                    </a:moveTo>
                    <a:lnTo>
                      <a:pt x="48" y="0"/>
                    </a:lnTo>
                    <a:lnTo>
                      <a:pt x="0" y="13"/>
                    </a:lnTo>
                    <a:lnTo>
                      <a:pt x="0" y="63"/>
                    </a:lnTo>
                    <a:lnTo>
                      <a:pt x="48"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5" name="Freeform 146">
                <a:extLst>
                  <a:ext uri="{FF2B5EF4-FFF2-40B4-BE49-F238E27FC236}">
                    <a16:creationId xmlns:a16="http://schemas.microsoft.com/office/drawing/2014/main" id="{FA17C1A3-7605-427D-B7DF-DFFC1AB9DB7D}"/>
                  </a:ext>
                </a:extLst>
              </p:cNvPr>
              <p:cNvSpPr>
                <a:spLocks/>
              </p:cNvSpPr>
              <p:nvPr/>
            </p:nvSpPr>
            <p:spPr bwMode="auto">
              <a:xfrm>
                <a:off x="1793" y="3521"/>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6" name="Freeform 147">
                <a:extLst>
                  <a:ext uri="{FF2B5EF4-FFF2-40B4-BE49-F238E27FC236}">
                    <a16:creationId xmlns:a16="http://schemas.microsoft.com/office/drawing/2014/main" id="{545CCFED-BFA7-4D91-A2FD-30A9BBDB4C28}"/>
                  </a:ext>
                </a:extLst>
              </p:cNvPr>
              <p:cNvSpPr>
                <a:spLocks/>
              </p:cNvSpPr>
              <p:nvPr/>
            </p:nvSpPr>
            <p:spPr bwMode="auto">
              <a:xfrm>
                <a:off x="1864" y="3502"/>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7" name="Freeform 148">
                <a:extLst>
                  <a:ext uri="{FF2B5EF4-FFF2-40B4-BE49-F238E27FC236}">
                    <a16:creationId xmlns:a16="http://schemas.microsoft.com/office/drawing/2014/main" id="{FB72798C-E3F0-41CE-9943-526445E6004C}"/>
                  </a:ext>
                </a:extLst>
              </p:cNvPr>
              <p:cNvSpPr>
                <a:spLocks/>
              </p:cNvSpPr>
              <p:nvPr/>
            </p:nvSpPr>
            <p:spPr bwMode="auto">
              <a:xfrm>
                <a:off x="1936" y="3482"/>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8" name="Freeform 149">
                <a:extLst>
                  <a:ext uri="{FF2B5EF4-FFF2-40B4-BE49-F238E27FC236}">
                    <a16:creationId xmlns:a16="http://schemas.microsoft.com/office/drawing/2014/main" id="{51E36E00-FFAF-40C1-B35A-86F3162D6554}"/>
                  </a:ext>
                </a:extLst>
              </p:cNvPr>
              <p:cNvSpPr>
                <a:spLocks/>
              </p:cNvSpPr>
              <p:nvPr/>
            </p:nvSpPr>
            <p:spPr bwMode="auto">
              <a:xfrm>
                <a:off x="2006" y="3464"/>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39" name="Freeform 150">
                <a:extLst>
                  <a:ext uri="{FF2B5EF4-FFF2-40B4-BE49-F238E27FC236}">
                    <a16:creationId xmlns:a16="http://schemas.microsoft.com/office/drawing/2014/main" id="{465D3870-FFFF-4DF0-B574-981C6200B4CD}"/>
                  </a:ext>
                </a:extLst>
              </p:cNvPr>
              <p:cNvSpPr>
                <a:spLocks/>
              </p:cNvSpPr>
              <p:nvPr/>
            </p:nvSpPr>
            <p:spPr bwMode="auto">
              <a:xfrm>
                <a:off x="2077" y="3444"/>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0" name="Freeform 151">
                <a:extLst>
                  <a:ext uri="{FF2B5EF4-FFF2-40B4-BE49-F238E27FC236}">
                    <a16:creationId xmlns:a16="http://schemas.microsoft.com/office/drawing/2014/main" id="{001C9E2F-BB66-424D-8744-8FFFFBCE876C}"/>
                  </a:ext>
                </a:extLst>
              </p:cNvPr>
              <p:cNvSpPr>
                <a:spLocks/>
              </p:cNvSpPr>
              <p:nvPr/>
            </p:nvSpPr>
            <p:spPr bwMode="auto">
              <a:xfrm>
                <a:off x="1653" y="3626"/>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41" name="Freeform 152">
                <a:extLst>
                  <a:ext uri="{FF2B5EF4-FFF2-40B4-BE49-F238E27FC236}">
                    <a16:creationId xmlns:a16="http://schemas.microsoft.com/office/drawing/2014/main" id="{4DF2EF1D-2713-4249-AC56-4F87EE75D073}"/>
                  </a:ext>
                </a:extLst>
              </p:cNvPr>
              <p:cNvSpPr>
                <a:spLocks/>
              </p:cNvSpPr>
              <p:nvPr/>
            </p:nvSpPr>
            <p:spPr bwMode="auto">
              <a:xfrm>
                <a:off x="1724" y="3608"/>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grpSp>
      <p:sp>
        <p:nvSpPr>
          <p:cNvPr id="96409" name="Rectangle 153">
            <a:extLst>
              <a:ext uri="{FF2B5EF4-FFF2-40B4-BE49-F238E27FC236}">
                <a16:creationId xmlns:a16="http://schemas.microsoft.com/office/drawing/2014/main" id="{D1593432-A91D-4EAC-AF10-6CFA321E9F6B}"/>
              </a:ext>
            </a:extLst>
          </p:cNvPr>
          <p:cNvSpPr>
            <a:spLocks noChangeArrowheads="1"/>
          </p:cNvSpPr>
          <p:nvPr/>
        </p:nvSpPr>
        <p:spPr bwMode="auto">
          <a:xfrm>
            <a:off x="5172075" y="1304925"/>
            <a:ext cx="1851025" cy="812800"/>
          </a:xfrm>
          <a:prstGeom prst="rect">
            <a:avLst/>
          </a:prstGeom>
          <a:noFill/>
          <a:ln w="9525">
            <a:noFill/>
            <a:miter lim="800000"/>
            <a:headEnd/>
            <a:tailEnd/>
          </a:ln>
          <a:effectLst/>
        </p:spPr>
        <p:txBody>
          <a:bodyPr lIns="82550" tIns="41275" rIns="82550" bIns="41275">
            <a:spAutoFit/>
          </a:bodyPr>
          <a:lstStyle/>
          <a:p>
            <a:pPr algn="ctr" defTabSz="822325">
              <a:spcBef>
                <a:spcPct val="50000"/>
              </a:spcBef>
              <a:defRPr/>
            </a:pPr>
            <a:r>
              <a:rPr lang="hu-HU" sz="2400" b="1">
                <a:solidFill>
                  <a:schemeClr val="accent2"/>
                </a:solidFill>
                <a:effectLst>
                  <a:outerShdw blurRad="38100" dist="38100" dir="2700000" algn="tl">
                    <a:srgbClr val="C0C0C0"/>
                  </a:outerShdw>
                </a:effectLst>
              </a:rPr>
              <a:t>Hash cluster</a:t>
            </a:r>
          </a:p>
        </p:txBody>
      </p:sp>
      <p:sp>
        <p:nvSpPr>
          <p:cNvPr id="96410" name="AutoShape 154">
            <a:extLst>
              <a:ext uri="{FF2B5EF4-FFF2-40B4-BE49-F238E27FC236}">
                <a16:creationId xmlns:a16="http://schemas.microsoft.com/office/drawing/2014/main" id="{B616E4A6-D7B2-4A14-8748-C953C0751649}"/>
              </a:ext>
            </a:extLst>
          </p:cNvPr>
          <p:cNvSpPr>
            <a:spLocks noChangeArrowheads="1"/>
          </p:cNvSpPr>
          <p:nvPr/>
        </p:nvSpPr>
        <p:spPr bwMode="blackWhite">
          <a:xfrm>
            <a:off x="5353050" y="2457450"/>
            <a:ext cx="1701800" cy="800100"/>
          </a:xfrm>
          <a:prstGeom prst="roundRect">
            <a:avLst>
              <a:gd name="adj" fmla="val 12495"/>
            </a:avLst>
          </a:prstGeom>
          <a:gradFill rotWithShape="0">
            <a:gsLst>
              <a:gs pos="0">
                <a:schemeClr val="accent1">
                  <a:gamma/>
                  <a:shade val="89804"/>
                  <a:invGamma/>
                </a:schemeClr>
              </a:gs>
              <a:gs pos="50000">
                <a:schemeClr val="accent1"/>
              </a:gs>
              <a:gs pos="100000">
                <a:schemeClr val="accent1">
                  <a:gamma/>
                  <a:shade val="89804"/>
                  <a:invGamma/>
                </a:schemeClr>
              </a:gs>
            </a:gsLst>
            <a:lin ang="18900000" scaled="1"/>
          </a:gradFill>
          <a:ln w="12700">
            <a:solidFill>
              <a:schemeClr val="tx1"/>
            </a:solidFill>
            <a:round/>
            <a:headEnd/>
            <a:tailEnd/>
          </a:ln>
          <a:effectLst/>
        </p:spPr>
        <p:txBody>
          <a:bodyPr wrap="none" anchor="ctr"/>
          <a:lstStyle/>
          <a:p>
            <a:pPr eaLnBrk="1" hangingPunct="1">
              <a:defRPr/>
            </a:pPr>
            <a:endParaRPr lang="hu-HU"/>
          </a:p>
        </p:txBody>
      </p:sp>
      <p:sp>
        <p:nvSpPr>
          <p:cNvPr id="96411" name="Rectangle 155">
            <a:extLst>
              <a:ext uri="{FF2B5EF4-FFF2-40B4-BE49-F238E27FC236}">
                <a16:creationId xmlns:a16="http://schemas.microsoft.com/office/drawing/2014/main" id="{9C245EEF-9960-4D78-850E-445A0F58ADB0}"/>
              </a:ext>
            </a:extLst>
          </p:cNvPr>
          <p:cNvSpPr>
            <a:spLocks noChangeArrowheads="1"/>
          </p:cNvSpPr>
          <p:nvPr/>
        </p:nvSpPr>
        <p:spPr bwMode="auto">
          <a:xfrm>
            <a:off x="5248275" y="2600325"/>
            <a:ext cx="1851025" cy="357188"/>
          </a:xfrm>
          <a:prstGeom prst="rect">
            <a:avLst/>
          </a:prstGeom>
          <a:noFill/>
          <a:ln w="9525">
            <a:noFill/>
            <a:miter lim="800000"/>
            <a:headEnd/>
            <a:tailEnd/>
          </a:ln>
          <a:effectLst/>
        </p:spPr>
        <p:txBody>
          <a:bodyPr lIns="82550" tIns="41275" rIns="82550" bIns="41275">
            <a:spAutoFit/>
          </a:bodyPr>
          <a:lstStyle/>
          <a:p>
            <a:pPr algn="ctr" defTabSz="822325">
              <a:spcBef>
                <a:spcPct val="50000"/>
              </a:spcBef>
              <a:defRPr/>
            </a:pPr>
            <a:r>
              <a:rPr lang="hu-HU" b="1">
                <a:solidFill>
                  <a:srgbClr val="000000"/>
                </a:solidFill>
                <a:effectLst>
                  <a:outerShdw blurRad="38100" dist="38100" dir="2700000" algn="tl">
                    <a:srgbClr val="C0C0C0"/>
                  </a:outerShdw>
                </a:effectLst>
              </a:rPr>
              <a:t>Hash function</a:t>
            </a:r>
          </a:p>
        </p:txBody>
      </p:sp>
      <p:sp>
        <p:nvSpPr>
          <p:cNvPr id="96412" name="AutoShape 156">
            <a:extLst>
              <a:ext uri="{FF2B5EF4-FFF2-40B4-BE49-F238E27FC236}">
                <a16:creationId xmlns:a16="http://schemas.microsoft.com/office/drawing/2014/main" id="{1FAA2FE4-CBB0-4323-AB6F-3B82A111261B}"/>
              </a:ext>
            </a:extLst>
          </p:cNvPr>
          <p:cNvSpPr>
            <a:spLocks noChangeArrowheads="1"/>
          </p:cNvSpPr>
          <p:nvPr/>
        </p:nvSpPr>
        <p:spPr bwMode="auto">
          <a:xfrm>
            <a:off x="5876925" y="3619500"/>
            <a:ext cx="611188" cy="784225"/>
          </a:xfrm>
          <a:prstGeom prst="downArrow">
            <a:avLst>
              <a:gd name="adj1" fmla="val 50000"/>
              <a:gd name="adj2" fmla="val 64162"/>
            </a:avLst>
          </a:prstGeom>
          <a:gradFill rotWithShape="0">
            <a:gsLst>
              <a:gs pos="0">
                <a:schemeClr val="hlink">
                  <a:gamma/>
                  <a:shade val="60000"/>
                  <a:invGamma/>
                </a:schemeClr>
              </a:gs>
              <a:gs pos="100000">
                <a:schemeClr val="hlink"/>
              </a:gs>
            </a:gsLst>
            <a:lin ang="0" scaled="1"/>
          </a:gradFill>
          <a:ln w="9525">
            <a:noFill/>
            <a:miter lim="800000"/>
            <a:headEnd/>
            <a:tailEnd/>
          </a:ln>
          <a:effectLst/>
        </p:spPr>
        <p:txBody>
          <a:bodyPr wrap="none" anchor="ctr"/>
          <a:lstStyle/>
          <a:p>
            <a:pPr eaLnBrk="1" hangingPunct="1">
              <a:defRPr/>
            </a:pPr>
            <a:endParaRPr lang="hu-HU"/>
          </a:p>
        </p:txBody>
      </p:sp>
      <p:grpSp>
        <p:nvGrpSpPr>
          <p:cNvPr id="8" name="Group 157">
            <a:extLst>
              <a:ext uri="{FF2B5EF4-FFF2-40B4-BE49-F238E27FC236}">
                <a16:creationId xmlns:a16="http://schemas.microsoft.com/office/drawing/2014/main" id="{24AD4DD5-9AF2-4BE6-A588-D7249E2AC372}"/>
              </a:ext>
            </a:extLst>
          </p:cNvPr>
          <p:cNvGrpSpPr>
            <a:grpSpLocks/>
          </p:cNvGrpSpPr>
          <p:nvPr/>
        </p:nvGrpSpPr>
        <p:grpSpPr bwMode="auto">
          <a:xfrm>
            <a:off x="5700713" y="4476750"/>
            <a:ext cx="1270000" cy="1492250"/>
            <a:chOff x="3591" y="2820"/>
            <a:chExt cx="800" cy="940"/>
          </a:xfrm>
        </p:grpSpPr>
        <p:grpSp>
          <p:nvGrpSpPr>
            <p:cNvPr id="12300" name="Group 158">
              <a:extLst>
                <a:ext uri="{FF2B5EF4-FFF2-40B4-BE49-F238E27FC236}">
                  <a16:creationId xmlns:a16="http://schemas.microsoft.com/office/drawing/2014/main" id="{075CD2B6-E144-48C3-BB72-E3188AFC9032}"/>
                </a:ext>
              </a:extLst>
            </p:cNvPr>
            <p:cNvGrpSpPr>
              <a:grpSpLocks/>
            </p:cNvGrpSpPr>
            <p:nvPr/>
          </p:nvGrpSpPr>
          <p:grpSpPr bwMode="auto">
            <a:xfrm>
              <a:off x="3591" y="2820"/>
              <a:ext cx="656" cy="796"/>
              <a:chOff x="3591" y="2820"/>
              <a:chExt cx="656" cy="796"/>
            </a:xfrm>
          </p:grpSpPr>
          <p:sp>
            <p:nvSpPr>
              <p:cNvPr id="12371" name="Freeform 159">
                <a:extLst>
                  <a:ext uri="{FF2B5EF4-FFF2-40B4-BE49-F238E27FC236}">
                    <a16:creationId xmlns:a16="http://schemas.microsoft.com/office/drawing/2014/main" id="{AD0CC9C8-6948-4C97-8CBC-6C22690EF978}"/>
                  </a:ext>
                </a:extLst>
              </p:cNvPr>
              <p:cNvSpPr>
                <a:spLocks/>
              </p:cNvSpPr>
              <p:nvPr/>
            </p:nvSpPr>
            <p:spPr bwMode="auto">
              <a:xfrm>
                <a:off x="3591" y="2820"/>
                <a:ext cx="656" cy="796"/>
              </a:xfrm>
              <a:custGeom>
                <a:avLst/>
                <a:gdLst>
                  <a:gd name="T0" fmla="*/ 655 w 656"/>
                  <a:gd name="T1" fmla="*/ 615 h 796"/>
                  <a:gd name="T2" fmla="*/ 655 w 656"/>
                  <a:gd name="T3" fmla="*/ 0 h 796"/>
                  <a:gd name="T4" fmla="*/ 0 w 656"/>
                  <a:gd name="T5" fmla="*/ 179 h 796"/>
                  <a:gd name="T6" fmla="*/ 0 w 656"/>
                  <a:gd name="T7" fmla="*/ 795 h 796"/>
                  <a:gd name="T8" fmla="*/ 655 w 656"/>
                  <a:gd name="T9" fmla="*/ 615 h 796"/>
                  <a:gd name="T10" fmla="*/ 0 60000 65536"/>
                  <a:gd name="T11" fmla="*/ 0 60000 65536"/>
                  <a:gd name="T12" fmla="*/ 0 60000 65536"/>
                  <a:gd name="T13" fmla="*/ 0 60000 65536"/>
                  <a:gd name="T14" fmla="*/ 0 60000 65536"/>
                  <a:gd name="T15" fmla="*/ 0 w 656"/>
                  <a:gd name="T16" fmla="*/ 0 h 796"/>
                  <a:gd name="T17" fmla="*/ 656 w 656"/>
                  <a:gd name="T18" fmla="*/ 796 h 796"/>
                </a:gdLst>
                <a:ahLst/>
                <a:cxnLst>
                  <a:cxn ang="T10">
                    <a:pos x="T0" y="T1"/>
                  </a:cxn>
                  <a:cxn ang="T11">
                    <a:pos x="T2" y="T3"/>
                  </a:cxn>
                  <a:cxn ang="T12">
                    <a:pos x="T4" y="T5"/>
                  </a:cxn>
                  <a:cxn ang="T13">
                    <a:pos x="T6" y="T7"/>
                  </a:cxn>
                  <a:cxn ang="T14">
                    <a:pos x="T8" y="T9"/>
                  </a:cxn>
                </a:cxnLst>
                <a:rect l="T15" t="T16" r="T17" b="T18"/>
                <a:pathLst>
                  <a:path w="656" h="796">
                    <a:moveTo>
                      <a:pt x="655" y="615"/>
                    </a:moveTo>
                    <a:lnTo>
                      <a:pt x="655" y="0"/>
                    </a:lnTo>
                    <a:lnTo>
                      <a:pt x="0" y="179"/>
                    </a:lnTo>
                    <a:lnTo>
                      <a:pt x="0" y="795"/>
                    </a:lnTo>
                    <a:lnTo>
                      <a:pt x="655" y="615"/>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2" name="Freeform 160">
                <a:extLst>
                  <a:ext uri="{FF2B5EF4-FFF2-40B4-BE49-F238E27FC236}">
                    <a16:creationId xmlns:a16="http://schemas.microsoft.com/office/drawing/2014/main" id="{F819A356-52EA-4FDA-B07F-ADCFA0B3AB08}"/>
                  </a:ext>
                </a:extLst>
              </p:cNvPr>
              <p:cNvSpPr>
                <a:spLocks/>
              </p:cNvSpPr>
              <p:nvPr/>
            </p:nvSpPr>
            <p:spPr bwMode="white">
              <a:xfrm>
                <a:off x="3614" y="2850"/>
                <a:ext cx="610" cy="736"/>
              </a:xfrm>
              <a:custGeom>
                <a:avLst/>
                <a:gdLst>
                  <a:gd name="T0" fmla="*/ 609 w 610"/>
                  <a:gd name="T1" fmla="*/ 571 h 736"/>
                  <a:gd name="T2" fmla="*/ 609 w 610"/>
                  <a:gd name="T3" fmla="*/ 0 h 736"/>
                  <a:gd name="T4" fmla="*/ 0 w 610"/>
                  <a:gd name="T5" fmla="*/ 162 h 736"/>
                  <a:gd name="T6" fmla="*/ 0 w 610"/>
                  <a:gd name="T7" fmla="*/ 735 h 736"/>
                  <a:gd name="T8" fmla="*/ 609 w 610"/>
                  <a:gd name="T9" fmla="*/ 571 h 736"/>
                  <a:gd name="T10" fmla="*/ 0 60000 65536"/>
                  <a:gd name="T11" fmla="*/ 0 60000 65536"/>
                  <a:gd name="T12" fmla="*/ 0 60000 65536"/>
                  <a:gd name="T13" fmla="*/ 0 60000 65536"/>
                  <a:gd name="T14" fmla="*/ 0 60000 65536"/>
                  <a:gd name="T15" fmla="*/ 0 w 610"/>
                  <a:gd name="T16" fmla="*/ 0 h 736"/>
                  <a:gd name="T17" fmla="*/ 610 w 610"/>
                  <a:gd name="T18" fmla="*/ 736 h 736"/>
                </a:gdLst>
                <a:ahLst/>
                <a:cxnLst>
                  <a:cxn ang="T10">
                    <a:pos x="T0" y="T1"/>
                  </a:cxn>
                  <a:cxn ang="T11">
                    <a:pos x="T2" y="T3"/>
                  </a:cxn>
                  <a:cxn ang="T12">
                    <a:pos x="T4" y="T5"/>
                  </a:cxn>
                  <a:cxn ang="T13">
                    <a:pos x="T6" y="T7"/>
                  </a:cxn>
                  <a:cxn ang="T14">
                    <a:pos x="T8" y="T9"/>
                  </a:cxn>
                </a:cxnLst>
                <a:rect l="T15" t="T16" r="T17" b="T18"/>
                <a:pathLst>
                  <a:path w="610" h="736">
                    <a:moveTo>
                      <a:pt x="609" y="571"/>
                    </a:moveTo>
                    <a:lnTo>
                      <a:pt x="609" y="0"/>
                    </a:lnTo>
                    <a:lnTo>
                      <a:pt x="0" y="162"/>
                    </a:lnTo>
                    <a:lnTo>
                      <a:pt x="0" y="735"/>
                    </a:lnTo>
                    <a:lnTo>
                      <a:pt x="609" y="571"/>
                    </a:lnTo>
                  </a:path>
                </a:pathLst>
              </a:custGeom>
              <a:solidFill>
                <a:srgbClr val="EAEAEA"/>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3" name="Freeform 161">
                <a:extLst>
                  <a:ext uri="{FF2B5EF4-FFF2-40B4-BE49-F238E27FC236}">
                    <a16:creationId xmlns:a16="http://schemas.microsoft.com/office/drawing/2014/main" id="{B3E785CE-183E-46A2-93CB-D6D0C512FB0C}"/>
                  </a:ext>
                </a:extLst>
              </p:cNvPr>
              <p:cNvSpPr>
                <a:spLocks/>
              </p:cNvSpPr>
              <p:nvPr/>
            </p:nvSpPr>
            <p:spPr bwMode="auto">
              <a:xfrm>
                <a:off x="3649" y="2997"/>
                <a:ext cx="537" cy="534"/>
              </a:xfrm>
              <a:custGeom>
                <a:avLst/>
                <a:gdLst>
                  <a:gd name="T0" fmla="*/ 536 w 537"/>
                  <a:gd name="T1" fmla="*/ 391 h 534"/>
                  <a:gd name="T2" fmla="*/ 536 w 537"/>
                  <a:gd name="T3" fmla="*/ 0 h 534"/>
                  <a:gd name="T4" fmla="*/ 0 w 537"/>
                  <a:gd name="T5" fmla="*/ 141 h 534"/>
                  <a:gd name="T6" fmla="*/ 0 w 537"/>
                  <a:gd name="T7" fmla="*/ 533 h 534"/>
                  <a:gd name="T8" fmla="*/ 536 w 537"/>
                  <a:gd name="T9" fmla="*/ 391 h 534"/>
                  <a:gd name="T10" fmla="*/ 0 60000 65536"/>
                  <a:gd name="T11" fmla="*/ 0 60000 65536"/>
                  <a:gd name="T12" fmla="*/ 0 60000 65536"/>
                  <a:gd name="T13" fmla="*/ 0 60000 65536"/>
                  <a:gd name="T14" fmla="*/ 0 60000 65536"/>
                  <a:gd name="T15" fmla="*/ 0 w 537"/>
                  <a:gd name="T16" fmla="*/ 0 h 534"/>
                  <a:gd name="T17" fmla="*/ 537 w 537"/>
                  <a:gd name="T18" fmla="*/ 534 h 534"/>
                </a:gdLst>
                <a:ahLst/>
                <a:cxnLst>
                  <a:cxn ang="T10">
                    <a:pos x="T0" y="T1"/>
                  </a:cxn>
                  <a:cxn ang="T11">
                    <a:pos x="T2" y="T3"/>
                  </a:cxn>
                  <a:cxn ang="T12">
                    <a:pos x="T4" y="T5"/>
                  </a:cxn>
                  <a:cxn ang="T13">
                    <a:pos x="T6" y="T7"/>
                  </a:cxn>
                  <a:cxn ang="T14">
                    <a:pos x="T8" y="T9"/>
                  </a:cxn>
                </a:cxnLst>
                <a:rect l="T15" t="T16" r="T17" b="T18"/>
                <a:pathLst>
                  <a:path w="537" h="534">
                    <a:moveTo>
                      <a:pt x="536" y="391"/>
                    </a:moveTo>
                    <a:lnTo>
                      <a:pt x="536" y="0"/>
                    </a:lnTo>
                    <a:lnTo>
                      <a:pt x="0" y="141"/>
                    </a:lnTo>
                    <a:lnTo>
                      <a:pt x="0" y="533"/>
                    </a:lnTo>
                    <a:lnTo>
                      <a:pt x="536" y="391"/>
                    </a:lnTo>
                  </a:path>
                </a:pathLst>
              </a:custGeom>
              <a:solidFill>
                <a:srgbClr val="66FF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4" name="Freeform 162">
                <a:extLst>
                  <a:ext uri="{FF2B5EF4-FFF2-40B4-BE49-F238E27FC236}">
                    <a16:creationId xmlns:a16="http://schemas.microsoft.com/office/drawing/2014/main" id="{2D76024C-66FE-4D42-899D-37C487442312}"/>
                  </a:ext>
                </a:extLst>
              </p:cNvPr>
              <p:cNvSpPr>
                <a:spLocks/>
              </p:cNvSpPr>
              <p:nvPr/>
            </p:nvSpPr>
            <p:spPr bwMode="auto">
              <a:xfrm>
                <a:off x="3649" y="2892"/>
                <a:ext cx="537" cy="211"/>
              </a:xfrm>
              <a:custGeom>
                <a:avLst/>
                <a:gdLst>
                  <a:gd name="T0" fmla="*/ 536 w 537"/>
                  <a:gd name="T1" fmla="*/ 69 h 211"/>
                  <a:gd name="T2" fmla="*/ 536 w 537"/>
                  <a:gd name="T3" fmla="*/ 0 h 211"/>
                  <a:gd name="T4" fmla="*/ 0 w 537"/>
                  <a:gd name="T5" fmla="*/ 141 h 211"/>
                  <a:gd name="T6" fmla="*/ 0 w 537"/>
                  <a:gd name="T7" fmla="*/ 210 h 211"/>
                  <a:gd name="T8" fmla="*/ 536 w 537"/>
                  <a:gd name="T9" fmla="*/ 69 h 211"/>
                  <a:gd name="T10" fmla="*/ 0 60000 65536"/>
                  <a:gd name="T11" fmla="*/ 0 60000 65536"/>
                  <a:gd name="T12" fmla="*/ 0 60000 65536"/>
                  <a:gd name="T13" fmla="*/ 0 60000 65536"/>
                  <a:gd name="T14" fmla="*/ 0 60000 65536"/>
                  <a:gd name="T15" fmla="*/ 0 w 537"/>
                  <a:gd name="T16" fmla="*/ 0 h 211"/>
                  <a:gd name="T17" fmla="*/ 537 w 537"/>
                  <a:gd name="T18" fmla="*/ 211 h 211"/>
                </a:gdLst>
                <a:ahLst/>
                <a:cxnLst>
                  <a:cxn ang="T10">
                    <a:pos x="T0" y="T1"/>
                  </a:cxn>
                  <a:cxn ang="T11">
                    <a:pos x="T2" y="T3"/>
                  </a:cxn>
                  <a:cxn ang="T12">
                    <a:pos x="T4" y="T5"/>
                  </a:cxn>
                  <a:cxn ang="T13">
                    <a:pos x="T6" y="T7"/>
                  </a:cxn>
                  <a:cxn ang="T14">
                    <a:pos x="T8" y="T9"/>
                  </a:cxn>
                </a:cxnLst>
                <a:rect l="T15" t="T16" r="T17" b="T18"/>
                <a:pathLst>
                  <a:path w="537" h="211">
                    <a:moveTo>
                      <a:pt x="536" y="69"/>
                    </a:moveTo>
                    <a:lnTo>
                      <a:pt x="536" y="0"/>
                    </a:lnTo>
                    <a:lnTo>
                      <a:pt x="0" y="141"/>
                    </a:lnTo>
                    <a:lnTo>
                      <a:pt x="0" y="210"/>
                    </a:lnTo>
                    <a:lnTo>
                      <a:pt x="536" y="69"/>
                    </a:lnTo>
                  </a:path>
                </a:pathLst>
              </a:custGeom>
              <a:solidFill>
                <a:srgbClr val="99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5" name="Freeform 163">
                <a:extLst>
                  <a:ext uri="{FF2B5EF4-FFF2-40B4-BE49-F238E27FC236}">
                    <a16:creationId xmlns:a16="http://schemas.microsoft.com/office/drawing/2014/main" id="{6D9DC5F0-4107-4983-BA0C-707B3ED400CC}"/>
                  </a:ext>
                </a:extLst>
              </p:cNvPr>
              <p:cNvSpPr>
                <a:spLocks/>
              </p:cNvSpPr>
              <p:nvPr/>
            </p:nvSpPr>
            <p:spPr bwMode="auto">
              <a:xfrm>
                <a:off x="3685" y="3154"/>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6" name="Freeform 164">
                <a:extLst>
                  <a:ext uri="{FF2B5EF4-FFF2-40B4-BE49-F238E27FC236}">
                    <a16:creationId xmlns:a16="http://schemas.microsoft.com/office/drawing/2014/main" id="{7CBE4B30-E6FB-42FE-9DD8-05A5914A4A63}"/>
                  </a:ext>
                </a:extLst>
              </p:cNvPr>
              <p:cNvSpPr>
                <a:spLocks/>
              </p:cNvSpPr>
              <p:nvPr/>
            </p:nvSpPr>
            <p:spPr bwMode="auto">
              <a:xfrm>
                <a:off x="3756" y="3135"/>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7" name="Freeform 165">
                <a:extLst>
                  <a:ext uri="{FF2B5EF4-FFF2-40B4-BE49-F238E27FC236}">
                    <a16:creationId xmlns:a16="http://schemas.microsoft.com/office/drawing/2014/main" id="{7526212C-5C0A-4E9E-89FB-D83653155520}"/>
                  </a:ext>
                </a:extLst>
              </p:cNvPr>
              <p:cNvSpPr>
                <a:spLocks/>
              </p:cNvSpPr>
              <p:nvPr/>
            </p:nvSpPr>
            <p:spPr bwMode="auto">
              <a:xfrm>
                <a:off x="3825" y="3117"/>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8" name="Freeform 166">
                <a:extLst>
                  <a:ext uri="{FF2B5EF4-FFF2-40B4-BE49-F238E27FC236}">
                    <a16:creationId xmlns:a16="http://schemas.microsoft.com/office/drawing/2014/main" id="{A8DF7CA3-8F82-4EC2-9060-20E13F25DC1B}"/>
                  </a:ext>
                </a:extLst>
              </p:cNvPr>
              <p:cNvSpPr>
                <a:spLocks/>
              </p:cNvSpPr>
              <p:nvPr/>
            </p:nvSpPr>
            <p:spPr bwMode="auto">
              <a:xfrm>
                <a:off x="3896" y="3098"/>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9" name="Freeform 167">
                <a:extLst>
                  <a:ext uri="{FF2B5EF4-FFF2-40B4-BE49-F238E27FC236}">
                    <a16:creationId xmlns:a16="http://schemas.microsoft.com/office/drawing/2014/main" id="{D9E06B20-FAAC-420F-A168-F7F3BA4BFBC7}"/>
                  </a:ext>
                </a:extLst>
              </p:cNvPr>
              <p:cNvSpPr>
                <a:spLocks/>
              </p:cNvSpPr>
              <p:nvPr/>
            </p:nvSpPr>
            <p:spPr bwMode="auto">
              <a:xfrm>
                <a:off x="3968" y="3078"/>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0" name="Freeform 168">
                <a:extLst>
                  <a:ext uri="{FF2B5EF4-FFF2-40B4-BE49-F238E27FC236}">
                    <a16:creationId xmlns:a16="http://schemas.microsoft.com/office/drawing/2014/main" id="{B4D91B71-5294-4455-9E3F-3DEC8B16F439}"/>
                  </a:ext>
                </a:extLst>
              </p:cNvPr>
              <p:cNvSpPr>
                <a:spLocks/>
              </p:cNvSpPr>
              <p:nvPr/>
            </p:nvSpPr>
            <p:spPr bwMode="auto">
              <a:xfrm>
                <a:off x="4038" y="3060"/>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1" name="Freeform 169">
                <a:extLst>
                  <a:ext uri="{FF2B5EF4-FFF2-40B4-BE49-F238E27FC236}">
                    <a16:creationId xmlns:a16="http://schemas.microsoft.com/office/drawing/2014/main" id="{8812E6A5-FB12-453B-A84C-BCA5E05174EC}"/>
                  </a:ext>
                </a:extLst>
              </p:cNvPr>
              <p:cNvSpPr>
                <a:spLocks/>
              </p:cNvSpPr>
              <p:nvPr/>
            </p:nvSpPr>
            <p:spPr bwMode="auto">
              <a:xfrm>
                <a:off x="4109" y="3040"/>
                <a:ext cx="50" cy="64"/>
              </a:xfrm>
              <a:custGeom>
                <a:avLst/>
                <a:gdLst>
                  <a:gd name="T0" fmla="*/ 49 w 50"/>
                  <a:gd name="T1" fmla="*/ 50 h 64"/>
                  <a:gd name="T2" fmla="*/ 49 w 50"/>
                  <a:gd name="T3" fmla="*/ 0 h 64"/>
                  <a:gd name="T4" fmla="*/ 0 w 50"/>
                  <a:gd name="T5" fmla="*/ 13 h 64"/>
                  <a:gd name="T6" fmla="*/ 0 w 50"/>
                  <a:gd name="T7" fmla="*/ 63 h 64"/>
                  <a:gd name="T8" fmla="*/ 49 w 50"/>
                  <a:gd name="T9" fmla="*/ 50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50"/>
                    </a:moveTo>
                    <a:lnTo>
                      <a:pt x="49" y="0"/>
                    </a:lnTo>
                    <a:lnTo>
                      <a:pt x="0" y="13"/>
                    </a:lnTo>
                    <a:lnTo>
                      <a:pt x="0" y="63"/>
                    </a:lnTo>
                    <a:lnTo>
                      <a:pt x="49"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2" name="Freeform 170">
                <a:extLst>
                  <a:ext uri="{FF2B5EF4-FFF2-40B4-BE49-F238E27FC236}">
                    <a16:creationId xmlns:a16="http://schemas.microsoft.com/office/drawing/2014/main" id="{18CB93EE-C09E-4AA3-A1DE-3E084BB1AB76}"/>
                  </a:ext>
                </a:extLst>
              </p:cNvPr>
              <p:cNvSpPr>
                <a:spLocks/>
              </p:cNvSpPr>
              <p:nvPr/>
            </p:nvSpPr>
            <p:spPr bwMode="auto">
              <a:xfrm>
                <a:off x="3685" y="3222"/>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3" name="Freeform 171">
                <a:extLst>
                  <a:ext uri="{FF2B5EF4-FFF2-40B4-BE49-F238E27FC236}">
                    <a16:creationId xmlns:a16="http://schemas.microsoft.com/office/drawing/2014/main" id="{C65272FC-3710-4C51-9CF8-E1A90BEB1D38}"/>
                  </a:ext>
                </a:extLst>
              </p:cNvPr>
              <p:cNvSpPr>
                <a:spLocks/>
              </p:cNvSpPr>
              <p:nvPr/>
            </p:nvSpPr>
            <p:spPr bwMode="auto">
              <a:xfrm>
                <a:off x="3756" y="3204"/>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4" name="Freeform 172">
                <a:extLst>
                  <a:ext uri="{FF2B5EF4-FFF2-40B4-BE49-F238E27FC236}">
                    <a16:creationId xmlns:a16="http://schemas.microsoft.com/office/drawing/2014/main" id="{0F50A846-EF57-4D16-96B0-E673C06B06F2}"/>
                  </a:ext>
                </a:extLst>
              </p:cNvPr>
              <p:cNvSpPr>
                <a:spLocks/>
              </p:cNvSpPr>
              <p:nvPr/>
            </p:nvSpPr>
            <p:spPr bwMode="auto">
              <a:xfrm>
                <a:off x="3825" y="3185"/>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5" name="Freeform 173">
                <a:extLst>
                  <a:ext uri="{FF2B5EF4-FFF2-40B4-BE49-F238E27FC236}">
                    <a16:creationId xmlns:a16="http://schemas.microsoft.com/office/drawing/2014/main" id="{9528C48A-7E65-4A85-A181-55CA027818B4}"/>
                  </a:ext>
                </a:extLst>
              </p:cNvPr>
              <p:cNvSpPr>
                <a:spLocks/>
              </p:cNvSpPr>
              <p:nvPr/>
            </p:nvSpPr>
            <p:spPr bwMode="auto">
              <a:xfrm>
                <a:off x="3896" y="3165"/>
                <a:ext cx="51" cy="64"/>
              </a:xfrm>
              <a:custGeom>
                <a:avLst/>
                <a:gdLst>
                  <a:gd name="T0" fmla="*/ 50 w 51"/>
                  <a:gd name="T1" fmla="*/ 49 h 64"/>
                  <a:gd name="T2" fmla="*/ 50 w 51"/>
                  <a:gd name="T3" fmla="*/ 0 h 64"/>
                  <a:gd name="T4" fmla="*/ 0 w 51"/>
                  <a:gd name="T5" fmla="*/ 12 h 64"/>
                  <a:gd name="T6" fmla="*/ 0 w 51"/>
                  <a:gd name="T7" fmla="*/ 63 h 64"/>
                  <a:gd name="T8" fmla="*/ 50 w 51"/>
                  <a:gd name="T9" fmla="*/ 49 h 64"/>
                  <a:gd name="T10" fmla="*/ 0 60000 65536"/>
                  <a:gd name="T11" fmla="*/ 0 60000 65536"/>
                  <a:gd name="T12" fmla="*/ 0 60000 65536"/>
                  <a:gd name="T13" fmla="*/ 0 60000 65536"/>
                  <a:gd name="T14" fmla="*/ 0 60000 65536"/>
                  <a:gd name="T15" fmla="*/ 0 w 51"/>
                  <a:gd name="T16" fmla="*/ 0 h 64"/>
                  <a:gd name="T17" fmla="*/ 51 w 51"/>
                  <a:gd name="T18" fmla="*/ 64 h 64"/>
                </a:gdLst>
                <a:ahLst/>
                <a:cxnLst>
                  <a:cxn ang="T10">
                    <a:pos x="T0" y="T1"/>
                  </a:cxn>
                  <a:cxn ang="T11">
                    <a:pos x="T2" y="T3"/>
                  </a:cxn>
                  <a:cxn ang="T12">
                    <a:pos x="T4" y="T5"/>
                  </a:cxn>
                  <a:cxn ang="T13">
                    <a:pos x="T6" y="T7"/>
                  </a:cxn>
                  <a:cxn ang="T14">
                    <a:pos x="T8" y="T9"/>
                  </a:cxn>
                </a:cxnLst>
                <a:rect l="T15" t="T16" r="T17" b="T18"/>
                <a:pathLst>
                  <a:path w="51" h="64">
                    <a:moveTo>
                      <a:pt x="50" y="49"/>
                    </a:moveTo>
                    <a:lnTo>
                      <a:pt x="50" y="0"/>
                    </a:lnTo>
                    <a:lnTo>
                      <a:pt x="0" y="12"/>
                    </a:lnTo>
                    <a:lnTo>
                      <a:pt x="0" y="63"/>
                    </a:lnTo>
                    <a:lnTo>
                      <a:pt x="50"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6" name="Freeform 174">
                <a:extLst>
                  <a:ext uri="{FF2B5EF4-FFF2-40B4-BE49-F238E27FC236}">
                    <a16:creationId xmlns:a16="http://schemas.microsoft.com/office/drawing/2014/main" id="{B523822E-FBB7-4BBF-8D95-58490110B07E}"/>
                  </a:ext>
                </a:extLst>
              </p:cNvPr>
              <p:cNvSpPr>
                <a:spLocks/>
              </p:cNvSpPr>
              <p:nvPr/>
            </p:nvSpPr>
            <p:spPr bwMode="auto">
              <a:xfrm>
                <a:off x="3968" y="3147"/>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7" name="Freeform 175">
                <a:extLst>
                  <a:ext uri="{FF2B5EF4-FFF2-40B4-BE49-F238E27FC236}">
                    <a16:creationId xmlns:a16="http://schemas.microsoft.com/office/drawing/2014/main" id="{1935A699-7518-4CA7-954B-DA220F60BC39}"/>
                  </a:ext>
                </a:extLst>
              </p:cNvPr>
              <p:cNvSpPr>
                <a:spLocks/>
              </p:cNvSpPr>
              <p:nvPr/>
            </p:nvSpPr>
            <p:spPr bwMode="auto">
              <a:xfrm>
                <a:off x="4038" y="3127"/>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8" name="Freeform 176">
                <a:extLst>
                  <a:ext uri="{FF2B5EF4-FFF2-40B4-BE49-F238E27FC236}">
                    <a16:creationId xmlns:a16="http://schemas.microsoft.com/office/drawing/2014/main" id="{9369C4AA-0261-45DC-8C15-40052E40F26C}"/>
                  </a:ext>
                </a:extLst>
              </p:cNvPr>
              <p:cNvSpPr>
                <a:spLocks/>
              </p:cNvSpPr>
              <p:nvPr/>
            </p:nvSpPr>
            <p:spPr bwMode="auto">
              <a:xfrm>
                <a:off x="4109" y="3109"/>
                <a:ext cx="50" cy="63"/>
              </a:xfrm>
              <a:custGeom>
                <a:avLst/>
                <a:gdLst>
                  <a:gd name="T0" fmla="*/ 49 w 50"/>
                  <a:gd name="T1" fmla="*/ 49 h 63"/>
                  <a:gd name="T2" fmla="*/ 49 w 50"/>
                  <a:gd name="T3" fmla="*/ 0 h 63"/>
                  <a:gd name="T4" fmla="*/ 0 w 50"/>
                  <a:gd name="T5" fmla="*/ 13 h 63"/>
                  <a:gd name="T6" fmla="*/ 0 w 50"/>
                  <a:gd name="T7" fmla="*/ 62 h 63"/>
                  <a:gd name="T8" fmla="*/ 49 w 50"/>
                  <a:gd name="T9" fmla="*/ 49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9"/>
                    </a:moveTo>
                    <a:lnTo>
                      <a:pt x="49" y="0"/>
                    </a:lnTo>
                    <a:lnTo>
                      <a:pt x="0" y="13"/>
                    </a:lnTo>
                    <a:lnTo>
                      <a:pt x="0" y="62"/>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89" name="Freeform 177">
                <a:extLst>
                  <a:ext uri="{FF2B5EF4-FFF2-40B4-BE49-F238E27FC236}">
                    <a16:creationId xmlns:a16="http://schemas.microsoft.com/office/drawing/2014/main" id="{8E4BA521-E505-43C4-A895-A388501A54C7}"/>
                  </a:ext>
                </a:extLst>
              </p:cNvPr>
              <p:cNvSpPr>
                <a:spLocks/>
              </p:cNvSpPr>
              <p:nvPr/>
            </p:nvSpPr>
            <p:spPr bwMode="auto">
              <a:xfrm>
                <a:off x="3685" y="3290"/>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0" name="Freeform 178">
                <a:extLst>
                  <a:ext uri="{FF2B5EF4-FFF2-40B4-BE49-F238E27FC236}">
                    <a16:creationId xmlns:a16="http://schemas.microsoft.com/office/drawing/2014/main" id="{2C6963EF-DF5F-4C15-A41E-68D8BDFD74DF}"/>
                  </a:ext>
                </a:extLst>
              </p:cNvPr>
              <p:cNvSpPr>
                <a:spLocks/>
              </p:cNvSpPr>
              <p:nvPr/>
            </p:nvSpPr>
            <p:spPr bwMode="auto">
              <a:xfrm>
                <a:off x="3756" y="3271"/>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1" name="Freeform 179">
                <a:extLst>
                  <a:ext uri="{FF2B5EF4-FFF2-40B4-BE49-F238E27FC236}">
                    <a16:creationId xmlns:a16="http://schemas.microsoft.com/office/drawing/2014/main" id="{A01255B5-E53F-4C21-8BDB-41DE04417E2E}"/>
                  </a:ext>
                </a:extLst>
              </p:cNvPr>
              <p:cNvSpPr>
                <a:spLocks/>
              </p:cNvSpPr>
              <p:nvPr/>
            </p:nvSpPr>
            <p:spPr bwMode="auto">
              <a:xfrm>
                <a:off x="3825" y="3253"/>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2" name="Freeform 180">
                <a:extLst>
                  <a:ext uri="{FF2B5EF4-FFF2-40B4-BE49-F238E27FC236}">
                    <a16:creationId xmlns:a16="http://schemas.microsoft.com/office/drawing/2014/main" id="{CCAFA584-5B97-4E56-997D-5993EDF45EAA}"/>
                  </a:ext>
                </a:extLst>
              </p:cNvPr>
              <p:cNvSpPr>
                <a:spLocks/>
              </p:cNvSpPr>
              <p:nvPr/>
            </p:nvSpPr>
            <p:spPr bwMode="auto">
              <a:xfrm>
                <a:off x="3896" y="3234"/>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3" name="Freeform 181">
                <a:extLst>
                  <a:ext uri="{FF2B5EF4-FFF2-40B4-BE49-F238E27FC236}">
                    <a16:creationId xmlns:a16="http://schemas.microsoft.com/office/drawing/2014/main" id="{54250BA5-CD68-4E1C-AEE9-C2333B14E7FB}"/>
                  </a:ext>
                </a:extLst>
              </p:cNvPr>
              <p:cNvSpPr>
                <a:spLocks/>
              </p:cNvSpPr>
              <p:nvPr/>
            </p:nvSpPr>
            <p:spPr bwMode="auto">
              <a:xfrm>
                <a:off x="3968" y="3215"/>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4" name="Freeform 182">
                <a:extLst>
                  <a:ext uri="{FF2B5EF4-FFF2-40B4-BE49-F238E27FC236}">
                    <a16:creationId xmlns:a16="http://schemas.microsoft.com/office/drawing/2014/main" id="{FE841815-9057-4F52-B742-BEC34EB396D2}"/>
                  </a:ext>
                </a:extLst>
              </p:cNvPr>
              <p:cNvSpPr>
                <a:spLocks/>
              </p:cNvSpPr>
              <p:nvPr/>
            </p:nvSpPr>
            <p:spPr bwMode="auto">
              <a:xfrm>
                <a:off x="4038" y="3195"/>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5" name="Freeform 183">
                <a:extLst>
                  <a:ext uri="{FF2B5EF4-FFF2-40B4-BE49-F238E27FC236}">
                    <a16:creationId xmlns:a16="http://schemas.microsoft.com/office/drawing/2014/main" id="{2924E89B-ADF6-475F-84F9-129F0072EAE8}"/>
                  </a:ext>
                </a:extLst>
              </p:cNvPr>
              <p:cNvSpPr>
                <a:spLocks/>
              </p:cNvSpPr>
              <p:nvPr/>
            </p:nvSpPr>
            <p:spPr bwMode="auto">
              <a:xfrm>
                <a:off x="4109" y="3176"/>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6" name="Freeform 184">
                <a:extLst>
                  <a:ext uri="{FF2B5EF4-FFF2-40B4-BE49-F238E27FC236}">
                    <a16:creationId xmlns:a16="http://schemas.microsoft.com/office/drawing/2014/main" id="{61A11E26-E408-4FF1-B44B-7F83E61EDF4A}"/>
                  </a:ext>
                </a:extLst>
              </p:cNvPr>
              <p:cNvSpPr>
                <a:spLocks/>
              </p:cNvSpPr>
              <p:nvPr/>
            </p:nvSpPr>
            <p:spPr bwMode="auto">
              <a:xfrm>
                <a:off x="3685" y="3358"/>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7" name="Freeform 185">
                <a:extLst>
                  <a:ext uri="{FF2B5EF4-FFF2-40B4-BE49-F238E27FC236}">
                    <a16:creationId xmlns:a16="http://schemas.microsoft.com/office/drawing/2014/main" id="{D07C3D73-FC6A-4F31-A9CE-6085900D2935}"/>
                  </a:ext>
                </a:extLst>
              </p:cNvPr>
              <p:cNvSpPr>
                <a:spLocks/>
              </p:cNvSpPr>
              <p:nvPr/>
            </p:nvSpPr>
            <p:spPr bwMode="auto">
              <a:xfrm>
                <a:off x="3756" y="3339"/>
                <a:ext cx="49" cy="64"/>
              </a:xfrm>
              <a:custGeom>
                <a:avLst/>
                <a:gdLst>
                  <a:gd name="T0" fmla="*/ 48 w 49"/>
                  <a:gd name="T1" fmla="*/ 50 h 64"/>
                  <a:gd name="T2" fmla="*/ 48 w 49"/>
                  <a:gd name="T3" fmla="*/ 0 h 64"/>
                  <a:gd name="T4" fmla="*/ 0 w 49"/>
                  <a:gd name="T5" fmla="*/ 13 h 64"/>
                  <a:gd name="T6" fmla="*/ 0 w 49"/>
                  <a:gd name="T7" fmla="*/ 63 h 64"/>
                  <a:gd name="T8" fmla="*/ 48 w 49"/>
                  <a:gd name="T9" fmla="*/ 50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50"/>
                    </a:moveTo>
                    <a:lnTo>
                      <a:pt x="48" y="0"/>
                    </a:lnTo>
                    <a:lnTo>
                      <a:pt x="0" y="13"/>
                    </a:lnTo>
                    <a:lnTo>
                      <a:pt x="0" y="63"/>
                    </a:lnTo>
                    <a:lnTo>
                      <a:pt x="48"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8" name="Freeform 186">
                <a:extLst>
                  <a:ext uri="{FF2B5EF4-FFF2-40B4-BE49-F238E27FC236}">
                    <a16:creationId xmlns:a16="http://schemas.microsoft.com/office/drawing/2014/main" id="{45A6020C-B230-43FB-8CC0-4F3EC3500220}"/>
                  </a:ext>
                </a:extLst>
              </p:cNvPr>
              <p:cNvSpPr>
                <a:spLocks/>
              </p:cNvSpPr>
              <p:nvPr/>
            </p:nvSpPr>
            <p:spPr bwMode="auto">
              <a:xfrm>
                <a:off x="3825" y="3321"/>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99" name="Freeform 187">
                <a:extLst>
                  <a:ext uri="{FF2B5EF4-FFF2-40B4-BE49-F238E27FC236}">
                    <a16:creationId xmlns:a16="http://schemas.microsoft.com/office/drawing/2014/main" id="{53BBBDBC-B928-4575-914E-27F3D7A96E0E}"/>
                  </a:ext>
                </a:extLst>
              </p:cNvPr>
              <p:cNvSpPr>
                <a:spLocks/>
              </p:cNvSpPr>
              <p:nvPr/>
            </p:nvSpPr>
            <p:spPr bwMode="auto">
              <a:xfrm>
                <a:off x="3896" y="3302"/>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00" name="Freeform 188">
                <a:extLst>
                  <a:ext uri="{FF2B5EF4-FFF2-40B4-BE49-F238E27FC236}">
                    <a16:creationId xmlns:a16="http://schemas.microsoft.com/office/drawing/2014/main" id="{30EF5A25-D92E-41DE-B061-F90406007C4C}"/>
                  </a:ext>
                </a:extLst>
              </p:cNvPr>
              <p:cNvSpPr>
                <a:spLocks/>
              </p:cNvSpPr>
              <p:nvPr/>
            </p:nvSpPr>
            <p:spPr bwMode="auto">
              <a:xfrm>
                <a:off x="3968" y="3282"/>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01" name="Freeform 189">
                <a:extLst>
                  <a:ext uri="{FF2B5EF4-FFF2-40B4-BE49-F238E27FC236}">
                    <a16:creationId xmlns:a16="http://schemas.microsoft.com/office/drawing/2014/main" id="{AEADE1F5-DE58-43B6-8A58-9C3D9A54F22F}"/>
                  </a:ext>
                </a:extLst>
              </p:cNvPr>
              <p:cNvSpPr>
                <a:spLocks/>
              </p:cNvSpPr>
              <p:nvPr/>
            </p:nvSpPr>
            <p:spPr bwMode="auto">
              <a:xfrm>
                <a:off x="4038" y="3264"/>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02" name="Freeform 190">
                <a:extLst>
                  <a:ext uri="{FF2B5EF4-FFF2-40B4-BE49-F238E27FC236}">
                    <a16:creationId xmlns:a16="http://schemas.microsoft.com/office/drawing/2014/main" id="{BA15D016-559A-4072-BE7D-64199AFF4D99}"/>
                  </a:ext>
                </a:extLst>
              </p:cNvPr>
              <p:cNvSpPr>
                <a:spLocks/>
              </p:cNvSpPr>
              <p:nvPr/>
            </p:nvSpPr>
            <p:spPr bwMode="auto">
              <a:xfrm>
                <a:off x="4109" y="3244"/>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03" name="Freeform 191">
                <a:extLst>
                  <a:ext uri="{FF2B5EF4-FFF2-40B4-BE49-F238E27FC236}">
                    <a16:creationId xmlns:a16="http://schemas.microsoft.com/office/drawing/2014/main" id="{2C63C2B3-6250-4907-A00A-8AAD7432ACE7}"/>
                  </a:ext>
                </a:extLst>
              </p:cNvPr>
              <p:cNvSpPr>
                <a:spLocks/>
              </p:cNvSpPr>
              <p:nvPr/>
            </p:nvSpPr>
            <p:spPr bwMode="auto">
              <a:xfrm>
                <a:off x="3685" y="3426"/>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404" name="Freeform 192">
                <a:extLst>
                  <a:ext uri="{FF2B5EF4-FFF2-40B4-BE49-F238E27FC236}">
                    <a16:creationId xmlns:a16="http://schemas.microsoft.com/office/drawing/2014/main" id="{A78BB607-81C4-4822-AB67-039ECB85B0DA}"/>
                  </a:ext>
                </a:extLst>
              </p:cNvPr>
              <p:cNvSpPr>
                <a:spLocks/>
              </p:cNvSpPr>
              <p:nvPr/>
            </p:nvSpPr>
            <p:spPr bwMode="auto">
              <a:xfrm>
                <a:off x="3756" y="3408"/>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grpSp>
          <p:nvGrpSpPr>
            <p:cNvPr id="12301" name="Group 193">
              <a:extLst>
                <a:ext uri="{FF2B5EF4-FFF2-40B4-BE49-F238E27FC236}">
                  <a16:creationId xmlns:a16="http://schemas.microsoft.com/office/drawing/2014/main" id="{8ECF0BDF-2DBC-459F-835E-02C5ACE27C9C}"/>
                </a:ext>
              </a:extLst>
            </p:cNvPr>
            <p:cNvGrpSpPr>
              <a:grpSpLocks/>
            </p:cNvGrpSpPr>
            <p:nvPr/>
          </p:nvGrpSpPr>
          <p:grpSpPr bwMode="auto">
            <a:xfrm>
              <a:off x="3663" y="2892"/>
              <a:ext cx="656" cy="796"/>
              <a:chOff x="3663" y="2892"/>
              <a:chExt cx="656" cy="796"/>
            </a:xfrm>
          </p:grpSpPr>
          <p:sp>
            <p:nvSpPr>
              <p:cNvPr id="12337" name="Freeform 194">
                <a:extLst>
                  <a:ext uri="{FF2B5EF4-FFF2-40B4-BE49-F238E27FC236}">
                    <a16:creationId xmlns:a16="http://schemas.microsoft.com/office/drawing/2014/main" id="{89A9BAA7-8301-4782-A7B3-0276CF095222}"/>
                  </a:ext>
                </a:extLst>
              </p:cNvPr>
              <p:cNvSpPr>
                <a:spLocks/>
              </p:cNvSpPr>
              <p:nvPr/>
            </p:nvSpPr>
            <p:spPr bwMode="auto">
              <a:xfrm>
                <a:off x="3663" y="2892"/>
                <a:ext cx="656" cy="796"/>
              </a:xfrm>
              <a:custGeom>
                <a:avLst/>
                <a:gdLst>
                  <a:gd name="T0" fmla="*/ 655 w 656"/>
                  <a:gd name="T1" fmla="*/ 615 h 796"/>
                  <a:gd name="T2" fmla="*/ 655 w 656"/>
                  <a:gd name="T3" fmla="*/ 0 h 796"/>
                  <a:gd name="T4" fmla="*/ 0 w 656"/>
                  <a:gd name="T5" fmla="*/ 179 h 796"/>
                  <a:gd name="T6" fmla="*/ 0 w 656"/>
                  <a:gd name="T7" fmla="*/ 795 h 796"/>
                  <a:gd name="T8" fmla="*/ 655 w 656"/>
                  <a:gd name="T9" fmla="*/ 615 h 796"/>
                  <a:gd name="T10" fmla="*/ 0 60000 65536"/>
                  <a:gd name="T11" fmla="*/ 0 60000 65536"/>
                  <a:gd name="T12" fmla="*/ 0 60000 65536"/>
                  <a:gd name="T13" fmla="*/ 0 60000 65536"/>
                  <a:gd name="T14" fmla="*/ 0 60000 65536"/>
                  <a:gd name="T15" fmla="*/ 0 w 656"/>
                  <a:gd name="T16" fmla="*/ 0 h 796"/>
                  <a:gd name="T17" fmla="*/ 656 w 656"/>
                  <a:gd name="T18" fmla="*/ 796 h 796"/>
                </a:gdLst>
                <a:ahLst/>
                <a:cxnLst>
                  <a:cxn ang="T10">
                    <a:pos x="T0" y="T1"/>
                  </a:cxn>
                  <a:cxn ang="T11">
                    <a:pos x="T2" y="T3"/>
                  </a:cxn>
                  <a:cxn ang="T12">
                    <a:pos x="T4" y="T5"/>
                  </a:cxn>
                  <a:cxn ang="T13">
                    <a:pos x="T6" y="T7"/>
                  </a:cxn>
                  <a:cxn ang="T14">
                    <a:pos x="T8" y="T9"/>
                  </a:cxn>
                </a:cxnLst>
                <a:rect l="T15" t="T16" r="T17" b="T18"/>
                <a:pathLst>
                  <a:path w="656" h="796">
                    <a:moveTo>
                      <a:pt x="655" y="615"/>
                    </a:moveTo>
                    <a:lnTo>
                      <a:pt x="655" y="0"/>
                    </a:lnTo>
                    <a:lnTo>
                      <a:pt x="0" y="179"/>
                    </a:lnTo>
                    <a:lnTo>
                      <a:pt x="0" y="795"/>
                    </a:lnTo>
                    <a:lnTo>
                      <a:pt x="655" y="615"/>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8" name="Freeform 195">
                <a:extLst>
                  <a:ext uri="{FF2B5EF4-FFF2-40B4-BE49-F238E27FC236}">
                    <a16:creationId xmlns:a16="http://schemas.microsoft.com/office/drawing/2014/main" id="{EEAC3412-4EC9-4F6B-A24D-8222AC63A394}"/>
                  </a:ext>
                </a:extLst>
              </p:cNvPr>
              <p:cNvSpPr>
                <a:spLocks/>
              </p:cNvSpPr>
              <p:nvPr/>
            </p:nvSpPr>
            <p:spPr bwMode="white">
              <a:xfrm>
                <a:off x="3686" y="2922"/>
                <a:ext cx="610" cy="736"/>
              </a:xfrm>
              <a:custGeom>
                <a:avLst/>
                <a:gdLst>
                  <a:gd name="T0" fmla="*/ 609 w 610"/>
                  <a:gd name="T1" fmla="*/ 571 h 736"/>
                  <a:gd name="T2" fmla="*/ 609 w 610"/>
                  <a:gd name="T3" fmla="*/ 0 h 736"/>
                  <a:gd name="T4" fmla="*/ 0 w 610"/>
                  <a:gd name="T5" fmla="*/ 162 h 736"/>
                  <a:gd name="T6" fmla="*/ 0 w 610"/>
                  <a:gd name="T7" fmla="*/ 735 h 736"/>
                  <a:gd name="T8" fmla="*/ 609 w 610"/>
                  <a:gd name="T9" fmla="*/ 571 h 736"/>
                  <a:gd name="T10" fmla="*/ 0 60000 65536"/>
                  <a:gd name="T11" fmla="*/ 0 60000 65536"/>
                  <a:gd name="T12" fmla="*/ 0 60000 65536"/>
                  <a:gd name="T13" fmla="*/ 0 60000 65536"/>
                  <a:gd name="T14" fmla="*/ 0 60000 65536"/>
                  <a:gd name="T15" fmla="*/ 0 w 610"/>
                  <a:gd name="T16" fmla="*/ 0 h 736"/>
                  <a:gd name="T17" fmla="*/ 610 w 610"/>
                  <a:gd name="T18" fmla="*/ 736 h 736"/>
                </a:gdLst>
                <a:ahLst/>
                <a:cxnLst>
                  <a:cxn ang="T10">
                    <a:pos x="T0" y="T1"/>
                  </a:cxn>
                  <a:cxn ang="T11">
                    <a:pos x="T2" y="T3"/>
                  </a:cxn>
                  <a:cxn ang="T12">
                    <a:pos x="T4" y="T5"/>
                  </a:cxn>
                  <a:cxn ang="T13">
                    <a:pos x="T6" y="T7"/>
                  </a:cxn>
                  <a:cxn ang="T14">
                    <a:pos x="T8" y="T9"/>
                  </a:cxn>
                </a:cxnLst>
                <a:rect l="T15" t="T16" r="T17" b="T18"/>
                <a:pathLst>
                  <a:path w="610" h="736">
                    <a:moveTo>
                      <a:pt x="609" y="571"/>
                    </a:moveTo>
                    <a:lnTo>
                      <a:pt x="609" y="0"/>
                    </a:lnTo>
                    <a:lnTo>
                      <a:pt x="0" y="162"/>
                    </a:lnTo>
                    <a:lnTo>
                      <a:pt x="0" y="735"/>
                    </a:lnTo>
                    <a:lnTo>
                      <a:pt x="609" y="571"/>
                    </a:lnTo>
                  </a:path>
                </a:pathLst>
              </a:custGeom>
              <a:solidFill>
                <a:srgbClr val="EAEAEA"/>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9" name="Freeform 196">
                <a:extLst>
                  <a:ext uri="{FF2B5EF4-FFF2-40B4-BE49-F238E27FC236}">
                    <a16:creationId xmlns:a16="http://schemas.microsoft.com/office/drawing/2014/main" id="{A94FC32E-2116-45F5-8AAF-C8E6FE4BCA2E}"/>
                  </a:ext>
                </a:extLst>
              </p:cNvPr>
              <p:cNvSpPr>
                <a:spLocks/>
              </p:cNvSpPr>
              <p:nvPr/>
            </p:nvSpPr>
            <p:spPr bwMode="auto">
              <a:xfrm>
                <a:off x="3721" y="3069"/>
                <a:ext cx="537" cy="534"/>
              </a:xfrm>
              <a:custGeom>
                <a:avLst/>
                <a:gdLst>
                  <a:gd name="T0" fmla="*/ 536 w 537"/>
                  <a:gd name="T1" fmla="*/ 391 h 534"/>
                  <a:gd name="T2" fmla="*/ 536 w 537"/>
                  <a:gd name="T3" fmla="*/ 0 h 534"/>
                  <a:gd name="T4" fmla="*/ 0 w 537"/>
                  <a:gd name="T5" fmla="*/ 141 h 534"/>
                  <a:gd name="T6" fmla="*/ 0 w 537"/>
                  <a:gd name="T7" fmla="*/ 533 h 534"/>
                  <a:gd name="T8" fmla="*/ 536 w 537"/>
                  <a:gd name="T9" fmla="*/ 391 h 534"/>
                  <a:gd name="T10" fmla="*/ 0 60000 65536"/>
                  <a:gd name="T11" fmla="*/ 0 60000 65536"/>
                  <a:gd name="T12" fmla="*/ 0 60000 65536"/>
                  <a:gd name="T13" fmla="*/ 0 60000 65536"/>
                  <a:gd name="T14" fmla="*/ 0 60000 65536"/>
                  <a:gd name="T15" fmla="*/ 0 w 537"/>
                  <a:gd name="T16" fmla="*/ 0 h 534"/>
                  <a:gd name="T17" fmla="*/ 537 w 537"/>
                  <a:gd name="T18" fmla="*/ 534 h 534"/>
                </a:gdLst>
                <a:ahLst/>
                <a:cxnLst>
                  <a:cxn ang="T10">
                    <a:pos x="T0" y="T1"/>
                  </a:cxn>
                  <a:cxn ang="T11">
                    <a:pos x="T2" y="T3"/>
                  </a:cxn>
                  <a:cxn ang="T12">
                    <a:pos x="T4" y="T5"/>
                  </a:cxn>
                  <a:cxn ang="T13">
                    <a:pos x="T6" y="T7"/>
                  </a:cxn>
                  <a:cxn ang="T14">
                    <a:pos x="T8" y="T9"/>
                  </a:cxn>
                </a:cxnLst>
                <a:rect l="T15" t="T16" r="T17" b="T18"/>
                <a:pathLst>
                  <a:path w="537" h="534">
                    <a:moveTo>
                      <a:pt x="536" y="391"/>
                    </a:moveTo>
                    <a:lnTo>
                      <a:pt x="536" y="0"/>
                    </a:lnTo>
                    <a:lnTo>
                      <a:pt x="0" y="141"/>
                    </a:lnTo>
                    <a:lnTo>
                      <a:pt x="0" y="533"/>
                    </a:lnTo>
                    <a:lnTo>
                      <a:pt x="536" y="391"/>
                    </a:lnTo>
                  </a:path>
                </a:pathLst>
              </a:custGeom>
              <a:solidFill>
                <a:srgbClr val="66FF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0" name="Freeform 197">
                <a:extLst>
                  <a:ext uri="{FF2B5EF4-FFF2-40B4-BE49-F238E27FC236}">
                    <a16:creationId xmlns:a16="http://schemas.microsoft.com/office/drawing/2014/main" id="{35B186D1-53C1-4260-8B50-DC901624030C}"/>
                  </a:ext>
                </a:extLst>
              </p:cNvPr>
              <p:cNvSpPr>
                <a:spLocks/>
              </p:cNvSpPr>
              <p:nvPr/>
            </p:nvSpPr>
            <p:spPr bwMode="auto">
              <a:xfrm>
                <a:off x="3721" y="2964"/>
                <a:ext cx="537" cy="211"/>
              </a:xfrm>
              <a:custGeom>
                <a:avLst/>
                <a:gdLst>
                  <a:gd name="T0" fmla="*/ 536 w 537"/>
                  <a:gd name="T1" fmla="*/ 69 h 211"/>
                  <a:gd name="T2" fmla="*/ 536 w 537"/>
                  <a:gd name="T3" fmla="*/ 0 h 211"/>
                  <a:gd name="T4" fmla="*/ 0 w 537"/>
                  <a:gd name="T5" fmla="*/ 141 h 211"/>
                  <a:gd name="T6" fmla="*/ 0 w 537"/>
                  <a:gd name="T7" fmla="*/ 210 h 211"/>
                  <a:gd name="T8" fmla="*/ 536 w 537"/>
                  <a:gd name="T9" fmla="*/ 69 h 211"/>
                  <a:gd name="T10" fmla="*/ 0 60000 65536"/>
                  <a:gd name="T11" fmla="*/ 0 60000 65536"/>
                  <a:gd name="T12" fmla="*/ 0 60000 65536"/>
                  <a:gd name="T13" fmla="*/ 0 60000 65536"/>
                  <a:gd name="T14" fmla="*/ 0 60000 65536"/>
                  <a:gd name="T15" fmla="*/ 0 w 537"/>
                  <a:gd name="T16" fmla="*/ 0 h 211"/>
                  <a:gd name="T17" fmla="*/ 537 w 537"/>
                  <a:gd name="T18" fmla="*/ 211 h 211"/>
                </a:gdLst>
                <a:ahLst/>
                <a:cxnLst>
                  <a:cxn ang="T10">
                    <a:pos x="T0" y="T1"/>
                  </a:cxn>
                  <a:cxn ang="T11">
                    <a:pos x="T2" y="T3"/>
                  </a:cxn>
                  <a:cxn ang="T12">
                    <a:pos x="T4" y="T5"/>
                  </a:cxn>
                  <a:cxn ang="T13">
                    <a:pos x="T6" y="T7"/>
                  </a:cxn>
                  <a:cxn ang="T14">
                    <a:pos x="T8" y="T9"/>
                  </a:cxn>
                </a:cxnLst>
                <a:rect l="T15" t="T16" r="T17" b="T18"/>
                <a:pathLst>
                  <a:path w="537" h="211">
                    <a:moveTo>
                      <a:pt x="536" y="69"/>
                    </a:moveTo>
                    <a:lnTo>
                      <a:pt x="536" y="0"/>
                    </a:lnTo>
                    <a:lnTo>
                      <a:pt x="0" y="141"/>
                    </a:lnTo>
                    <a:lnTo>
                      <a:pt x="0" y="210"/>
                    </a:lnTo>
                    <a:lnTo>
                      <a:pt x="536" y="69"/>
                    </a:lnTo>
                  </a:path>
                </a:pathLst>
              </a:custGeom>
              <a:solidFill>
                <a:srgbClr val="99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1" name="Freeform 198">
                <a:extLst>
                  <a:ext uri="{FF2B5EF4-FFF2-40B4-BE49-F238E27FC236}">
                    <a16:creationId xmlns:a16="http://schemas.microsoft.com/office/drawing/2014/main" id="{47E0422E-FFF1-4923-B007-012796A0D0C7}"/>
                  </a:ext>
                </a:extLst>
              </p:cNvPr>
              <p:cNvSpPr>
                <a:spLocks/>
              </p:cNvSpPr>
              <p:nvPr/>
            </p:nvSpPr>
            <p:spPr bwMode="auto">
              <a:xfrm>
                <a:off x="3757" y="3226"/>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2" name="Freeform 199">
                <a:extLst>
                  <a:ext uri="{FF2B5EF4-FFF2-40B4-BE49-F238E27FC236}">
                    <a16:creationId xmlns:a16="http://schemas.microsoft.com/office/drawing/2014/main" id="{C5479ACB-1F4E-4B4D-9DC0-24A0D8E29E4B}"/>
                  </a:ext>
                </a:extLst>
              </p:cNvPr>
              <p:cNvSpPr>
                <a:spLocks/>
              </p:cNvSpPr>
              <p:nvPr/>
            </p:nvSpPr>
            <p:spPr bwMode="auto">
              <a:xfrm>
                <a:off x="3828" y="3207"/>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3" name="Freeform 200">
                <a:extLst>
                  <a:ext uri="{FF2B5EF4-FFF2-40B4-BE49-F238E27FC236}">
                    <a16:creationId xmlns:a16="http://schemas.microsoft.com/office/drawing/2014/main" id="{B0C09104-1645-4BA8-8D66-B93364718EB5}"/>
                  </a:ext>
                </a:extLst>
              </p:cNvPr>
              <p:cNvSpPr>
                <a:spLocks/>
              </p:cNvSpPr>
              <p:nvPr/>
            </p:nvSpPr>
            <p:spPr bwMode="auto">
              <a:xfrm>
                <a:off x="3897" y="3189"/>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4" name="Freeform 201">
                <a:extLst>
                  <a:ext uri="{FF2B5EF4-FFF2-40B4-BE49-F238E27FC236}">
                    <a16:creationId xmlns:a16="http://schemas.microsoft.com/office/drawing/2014/main" id="{38C53705-89CB-4334-ABCA-0050A20C5DA7}"/>
                  </a:ext>
                </a:extLst>
              </p:cNvPr>
              <p:cNvSpPr>
                <a:spLocks/>
              </p:cNvSpPr>
              <p:nvPr/>
            </p:nvSpPr>
            <p:spPr bwMode="auto">
              <a:xfrm>
                <a:off x="3968" y="3170"/>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5" name="Freeform 202">
                <a:extLst>
                  <a:ext uri="{FF2B5EF4-FFF2-40B4-BE49-F238E27FC236}">
                    <a16:creationId xmlns:a16="http://schemas.microsoft.com/office/drawing/2014/main" id="{1AAEEE36-BC0D-42E8-913A-00A306561992}"/>
                  </a:ext>
                </a:extLst>
              </p:cNvPr>
              <p:cNvSpPr>
                <a:spLocks/>
              </p:cNvSpPr>
              <p:nvPr/>
            </p:nvSpPr>
            <p:spPr bwMode="auto">
              <a:xfrm>
                <a:off x="4040" y="3150"/>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6" name="Freeform 203">
                <a:extLst>
                  <a:ext uri="{FF2B5EF4-FFF2-40B4-BE49-F238E27FC236}">
                    <a16:creationId xmlns:a16="http://schemas.microsoft.com/office/drawing/2014/main" id="{EA7891EA-42C0-4EAC-9422-423FA01F7DF1}"/>
                  </a:ext>
                </a:extLst>
              </p:cNvPr>
              <p:cNvSpPr>
                <a:spLocks/>
              </p:cNvSpPr>
              <p:nvPr/>
            </p:nvSpPr>
            <p:spPr bwMode="auto">
              <a:xfrm>
                <a:off x="4110" y="3132"/>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7" name="Freeform 204">
                <a:extLst>
                  <a:ext uri="{FF2B5EF4-FFF2-40B4-BE49-F238E27FC236}">
                    <a16:creationId xmlns:a16="http://schemas.microsoft.com/office/drawing/2014/main" id="{13478A61-FEC5-4AC4-A46C-DD489118A45B}"/>
                  </a:ext>
                </a:extLst>
              </p:cNvPr>
              <p:cNvSpPr>
                <a:spLocks/>
              </p:cNvSpPr>
              <p:nvPr/>
            </p:nvSpPr>
            <p:spPr bwMode="auto">
              <a:xfrm>
                <a:off x="4181" y="3112"/>
                <a:ext cx="50" cy="64"/>
              </a:xfrm>
              <a:custGeom>
                <a:avLst/>
                <a:gdLst>
                  <a:gd name="T0" fmla="*/ 49 w 50"/>
                  <a:gd name="T1" fmla="*/ 50 h 64"/>
                  <a:gd name="T2" fmla="*/ 49 w 50"/>
                  <a:gd name="T3" fmla="*/ 0 h 64"/>
                  <a:gd name="T4" fmla="*/ 0 w 50"/>
                  <a:gd name="T5" fmla="*/ 13 h 64"/>
                  <a:gd name="T6" fmla="*/ 0 w 50"/>
                  <a:gd name="T7" fmla="*/ 63 h 64"/>
                  <a:gd name="T8" fmla="*/ 49 w 50"/>
                  <a:gd name="T9" fmla="*/ 50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50"/>
                    </a:moveTo>
                    <a:lnTo>
                      <a:pt x="49" y="0"/>
                    </a:lnTo>
                    <a:lnTo>
                      <a:pt x="0" y="13"/>
                    </a:lnTo>
                    <a:lnTo>
                      <a:pt x="0" y="63"/>
                    </a:lnTo>
                    <a:lnTo>
                      <a:pt x="49"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8" name="Freeform 205">
                <a:extLst>
                  <a:ext uri="{FF2B5EF4-FFF2-40B4-BE49-F238E27FC236}">
                    <a16:creationId xmlns:a16="http://schemas.microsoft.com/office/drawing/2014/main" id="{AEBD58E2-8B44-41B6-97D7-3EDA37464B95}"/>
                  </a:ext>
                </a:extLst>
              </p:cNvPr>
              <p:cNvSpPr>
                <a:spLocks/>
              </p:cNvSpPr>
              <p:nvPr/>
            </p:nvSpPr>
            <p:spPr bwMode="auto">
              <a:xfrm>
                <a:off x="3757" y="3294"/>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49" name="Freeform 206">
                <a:extLst>
                  <a:ext uri="{FF2B5EF4-FFF2-40B4-BE49-F238E27FC236}">
                    <a16:creationId xmlns:a16="http://schemas.microsoft.com/office/drawing/2014/main" id="{093131A7-5351-4129-B51C-FF84DD8FFDC7}"/>
                  </a:ext>
                </a:extLst>
              </p:cNvPr>
              <p:cNvSpPr>
                <a:spLocks/>
              </p:cNvSpPr>
              <p:nvPr/>
            </p:nvSpPr>
            <p:spPr bwMode="auto">
              <a:xfrm>
                <a:off x="3828" y="3276"/>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0" name="Freeform 207">
                <a:extLst>
                  <a:ext uri="{FF2B5EF4-FFF2-40B4-BE49-F238E27FC236}">
                    <a16:creationId xmlns:a16="http://schemas.microsoft.com/office/drawing/2014/main" id="{CB1C1F63-C2C3-46F3-BF6E-A6A0F91E9E76}"/>
                  </a:ext>
                </a:extLst>
              </p:cNvPr>
              <p:cNvSpPr>
                <a:spLocks/>
              </p:cNvSpPr>
              <p:nvPr/>
            </p:nvSpPr>
            <p:spPr bwMode="auto">
              <a:xfrm>
                <a:off x="3897" y="3257"/>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1" name="Freeform 208">
                <a:extLst>
                  <a:ext uri="{FF2B5EF4-FFF2-40B4-BE49-F238E27FC236}">
                    <a16:creationId xmlns:a16="http://schemas.microsoft.com/office/drawing/2014/main" id="{407747D4-3610-4C29-B9CC-3B4D461279C1}"/>
                  </a:ext>
                </a:extLst>
              </p:cNvPr>
              <p:cNvSpPr>
                <a:spLocks/>
              </p:cNvSpPr>
              <p:nvPr/>
            </p:nvSpPr>
            <p:spPr bwMode="auto">
              <a:xfrm>
                <a:off x="3968" y="3237"/>
                <a:ext cx="51" cy="64"/>
              </a:xfrm>
              <a:custGeom>
                <a:avLst/>
                <a:gdLst>
                  <a:gd name="T0" fmla="*/ 50 w 51"/>
                  <a:gd name="T1" fmla="*/ 49 h 64"/>
                  <a:gd name="T2" fmla="*/ 50 w 51"/>
                  <a:gd name="T3" fmla="*/ 0 h 64"/>
                  <a:gd name="T4" fmla="*/ 0 w 51"/>
                  <a:gd name="T5" fmla="*/ 12 h 64"/>
                  <a:gd name="T6" fmla="*/ 0 w 51"/>
                  <a:gd name="T7" fmla="*/ 63 h 64"/>
                  <a:gd name="T8" fmla="*/ 50 w 51"/>
                  <a:gd name="T9" fmla="*/ 49 h 64"/>
                  <a:gd name="T10" fmla="*/ 0 60000 65536"/>
                  <a:gd name="T11" fmla="*/ 0 60000 65536"/>
                  <a:gd name="T12" fmla="*/ 0 60000 65536"/>
                  <a:gd name="T13" fmla="*/ 0 60000 65536"/>
                  <a:gd name="T14" fmla="*/ 0 60000 65536"/>
                  <a:gd name="T15" fmla="*/ 0 w 51"/>
                  <a:gd name="T16" fmla="*/ 0 h 64"/>
                  <a:gd name="T17" fmla="*/ 51 w 51"/>
                  <a:gd name="T18" fmla="*/ 64 h 64"/>
                </a:gdLst>
                <a:ahLst/>
                <a:cxnLst>
                  <a:cxn ang="T10">
                    <a:pos x="T0" y="T1"/>
                  </a:cxn>
                  <a:cxn ang="T11">
                    <a:pos x="T2" y="T3"/>
                  </a:cxn>
                  <a:cxn ang="T12">
                    <a:pos x="T4" y="T5"/>
                  </a:cxn>
                  <a:cxn ang="T13">
                    <a:pos x="T6" y="T7"/>
                  </a:cxn>
                  <a:cxn ang="T14">
                    <a:pos x="T8" y="T9"/>
                  </a:cxn>
                </a:cxnLst>
                <a:rect l="T15" t="T16" r="T17" b="T18"/>
                <a:pathLst>
                  <a:path w="51" h="64">
                    <a:moveTo>
                      <a:pt x="50" y="49"/>
                    </a:moveTo>
                    <a:lnTo>
                      <a:pt x="50" y="0"/>
                    </a:lnTo>
                    <a:lnTo>
                      <a:pt x="0" y="12"/>
                    </a:lnTo>
                    <a:lnTo>
                      <a:pt x="0" y="63"/>
                    </a:lnTo>
                    <a:lnTo>
                      <a:pt x="50"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2" name="Freeform 209">
                <a:extLst>
                  <a:ext uri="{FF2B5EF4-FFF2-40B4-BE49-F238E27FC236}">
                    <a16:creationId xmlns:a16="http://schemas.microsoft.com/office/drawing/2014/main" id="{AF39C4E6-2803-462B-9BF7-44F0F23FDE2C}"/>
                  </a:ext>
                </a:extLst>
              </p:cNvPr>
              <p:cNvSpPr>
                <a:spLocks/>
              </p:cNvSpPr>
              <p:nvPr/>
            </p:nvSpPr>
            <p:spPr bwMode="auto">
              <a:xfrm>
                <a:off x="4040" y="3219"/>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3" name="Freeform 210">
                <a:extLst>
                  <a:ext uri="{FF2B5EF4-FFF2-40B4-BE49-F238E27FC236}">
                    <a16:creationId xmlns:a16="http://schemas.microsoft.com/office/drawing/2014/main" id="{A39FEE86-14C9-4F71-97BA-47555D52C667}"/>
                  </a:ext>
                </a:extLst>
              </p:cNvPr>
              <p:cNvSpPr>
                <a:spLocks/>
              </p:cNvSpPr>
              <p:nvPr/>
            </p:nvSpPr>
            <p:spPr bwMode="auto">
              <a:xfrm>
                <a:off x="4110" y="3199"/>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4" name="Freeform 211">
                <a:extLst>
                  <a:ext uri="{FF2B5EF4-FFF2-40B4-BE49-F238E27FC236}">
                    <a16:creationId xmlns:a16="http://schemas.microsoft.com/office/drawing/2014/main" id="{5974810C-437A-4B57-9E11-A59306BAC75A}"/>
                  </a:ext>
                </a:extLst>
              </p:cNvPr>
              <p:cNvSpPr>
                <a:spLocks/>
              </p:cNvSpPr>
              <p:nvPr/>
            </p:nvSpPr>
            <p:spPr bwMode="auto">
              <a:xfrm>
                <a:off x="4181" y="3181"/>
                <a:ext cx="50" cy="63"/>
              </a:xfrm>
              <a:custGeom>
                <a:avLst/>
                <a:gdLst>
                  <a:gd name="T0" fmla="*/ 49 w 50"/>
                  <a:gd name="T1" fmla="*/ 49 h 63"/>
                  <a:gd name="T2" fmla="*/ 49 w 50"/>
                  <a:gd name="T3" fmla="*/ 0 h 63"/>
                  <a:gd name="T4" fmla="*/ 0 w 50"/>
                  <a:gd name="T5" fmla="*/ 13 h 63"/>
                  <a:gd name="T6" fmla="*/ 0 w 50"/>
                  <a:gd name="T7" fmla="*/ 62 h 63"/>
                  <a:gd name="T8" fmla="*/ 49 w 50"/>
                  <a:gd name="T9" fmla="*/ 49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9"/>
                    </a:moveTo>
                    <a:lnTo>
                      <a:pt x="49" y="0"/>
                    </a:lnTo>
                    <a:lnTo>
                      <a:pt x="0" y="13"/>
                    </a:lnTo>
                    <a:lnTo>
                      <a:pt x="0" y="62"/>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5" name="Freeform 212">
                <a:extLst>
                  <a:ext uri="{FF2B5EF4-FFF2-40B4-BE49-F238E27FC236}">
                    <a16:creationId xmlns:a16="http://schemas.microsoft.com/office/drawing/2014/main" id="{0F369465-0140-4DD2-B2D3-E1FD81935622}"/>
                  </a:ext>
                </a:extLst>
              </p:cNvPr>
              <p:cNvSpPr>
                <a:spLocks/>
              </p:cNvSpPr>
              <p:nvPr/>
            </p:nvSpPr>
            <p:spPr bwMode="auto">
              <a:xfrm>
                <a:off x="3757" y="3362"/>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6" name="Freeform 213">
                <a:extLst>
                  <a:ext uri="{FF2B5EF4-FFF2-40B4-BE49-F238E27FC236}">
                    <a16:creationId xmlns:a16="http://schemas.microsoft.com/office/drawing/2014/main" id="{9B522EC7-CA8A-4112-A1DC-15EF8B9F6022}"/>
                  </a:ext>
                </a:extLst>
              </p:cNvPr>
              <p:cNvSpPr>
                <a:spLocks/>
              </p:cNvSpPr>
              <p:nvPr/>
            </p:nvSpPr>
            <p:spPr bwMode="auto">
              <a:xfrm>
                <a:off x="3828" y="3343"/>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7" name="Freeform 214">
                <a:extLst>
                  <a:ext uri="{FF2B5EF4-FFF2-40B4-BE49-F238E27FC236}">
                    <a16:creationId xmlns:a16="http://schemas.microsoft.com/office/drawing/2014/main" id="{0589E0CE-80FD-4098-B45F-2E0EF2E35771}"/>
                  </a:ext>
                </a:extLst>
              </p:cNvPr>
              <p:cNvSpPr>
                <a:spLocks/>
              </p:cNvSpPr>
              <p:nvPr/>
            </p:nvSpPr>
            <p:spPr bwMode="auto">
              <a:xfrm>
                <a:off x="3897" y="3325"/>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8" name="Freeform 215">
                <a:extLst>
                  <a:ext uri="{FF2B5EF4-FFF2-40B4-BE49-F238E27FC236}">
                    <a16:creationId xmlns:a16="http://schemas.microsoft.com/office/drawing/2014/main" id="{55C0BBB6-A4E5-4E98-9269-FDFE6A52C9FA}"/>
                  </a:ext>
                </a:extLst>
              </p:cNvPr>
              <p:cNvSpPr>
                <a:spLocks/>
              </p:cNvSpPr>
              <p:nvPr/>
            </p:nvSpPr>
            <p:spPr bwMode="auto">
              <a:xfrm>
                <a:off x="3968" y="3306"/>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59" name="Freeform 216">
                <a:extLst>
                  <a:ext uri="{FF2B5EF4-FFF2-40B4-BE49-F238E27FC236}">
                    <a16:creationId xmlns:a16="http://schemas.microsoft.com/office/drawing/2014/main" id="{E7C4C011-2175-49AD-BDEE-3E1E71346B79}"/>
                  </a:ext>
                </a:extLst>
              </p:cNvPr>
              <p:cNvSpPr>
                <a:spLocks/>
              </p:cNvSpPr>
              <p:nvPr/>
            </p:nvSpPr>
            <p:spPr bwMode="auto">
              <a:xfrm>
                <a:off x="4040" y="3287"/>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0" name="Freeform 217">
                <a:extLst>
                  <a:ext uri="{FF2B5EF4-FFF2-40B4-BE49-F238E27FC236}">
                    <a16:creationId xmlns:a16="http://schemas.microsoft.com/office/drawing/2014/main" id="{A11E4E03-C0AE-4EAC-96D2-7C7D35C04AD3}"/>
                  </a:ext>
                </a:extLst>
              </p:cNvPr>
              <p:cNvSpPr>
                <a:spLocks/>
              </p:cNvSpPr>
              <p:nvPr/>
            </p:nvSpPr>
            <p:spPr bwMode="auto">
              <a:xfrm>
                <a:off x="4110" y="3267"/>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1" name="Freeform 218">
                <a:extLst>
                  <a:ext uri="{FF2B5EF4-FFF2-40B4-BE49-F238E27FC236}">
                    <a16:creationId xmlns:a16="http://schemas.microsoft.com/office/drawing/2014/main" id="{FA9F2BCF-EB22-4AEE-89DB-12BF4CE3436E}"/>
                  </a:ext>
                </a:extLst>
              </p:cNvPr>
              <p:cNvSpPr>
                <a:spLocks/>
              </p:cNvSpPr>
              <p:nvPr/>
            </p:nvSpPr>
            <p:spPr bwMode="auto">
              <a:xfrm>
                <a:off x="4181" y="3248"/>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2" name="Freeform 219">
                <a:extLst>
                  <a:ext uri="{FF2B5EF4-FFF2-40B4-BE49-F238E27FC236}">
                    <a16:creationId xmlns:a16="http://schemas.microsoft.com/office/drawing/2014/main" id="{BC4AB32D-E57B-4319-A1C3-1CBF7951784E}"/>
                  </a:ext>
                </a:extLst>
              </p:cNvPr>
              <p:cNvSpPr>
                <a:spLocks/>
              </p:cNvSpPr>
              <p:nvPr/>
            </p:nvSpPr>
            <p:spPr bwMode="auto">
              <a:xfrm>
                <a:off x="3757" y="3430"/>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3" name="Freeform 220">
                <a:extLst>
                  <a:ext uri="{FF2B5EF4-FFF2-40B4-BE49-F238E27FC236}">
                    <a16:creationId xmlns:a16="http://schemas.microsoft.com/office/drawing/2014/main" id="{D90F0507-99D0-48C4-B8B6-4D30FCEAEA39}"/>
                  </a:ext>
                </a:extLst>
              </p:cNvPr>
              <p:cNvSpPr>
                <a:spLocks/>
              </p:cNvSpPr>
              <p:nvPr/>
            </p:nvSpPr>
            <p:spPr bwMode="auto">
              <a:xfrm>
                <a:off x="3828" y="3411"/>
                <a:ext cx="49" cy="64"/>
              </a:xfrm>
              <a:custGeom>
                <a:avLst/>
                <a:gdLst>
                  <a:gd name="T0" fmla="*/ 48 w 49"/>
                  <a:gd name="T1" fmla="*/ 50 h 64"/>
                  <a:gd name="T2" fmla="*/ 48 w 49"/>
                  <a:gd name="T3" fmla="*/ 0 h 64"/>
                  <a:gd name="T4" fmla="*/ 0 w 49"/>
                  <a:gd name="T5" fmla="*/ 13 h 64"/>
                  <a:gd name="T6" fmla="*/ 0 w 49"/>
                  <a:gd name="T7" fmla="*/ 63 h 64"/>
                  <a:gd name="T8" fmla="*/ 48 w 49"/>
                  <a:gd name="T9" fmla="*/ 50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50"/>
                    </a:moveTo>
                    <a:lnTo>
                      <a:pt x="48" y="0"/>
                    </a:lnTo>
                    <a:lnTo>
                      <a:pt x="0" y="13"/>
                    </a:lnTo>
                    <a:lnTo>
                      <a:pt x="0" y="63"/>
                    </a:lnTo>
                    <a:lnTo>
                      <a:pt x="48"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4" name="Freeform 221">
                <a:extLst>
                  <a:ext uri="{FF2B5EF4-FFF2-40B4-BE49-F238E27FC236}">
                    <a16:creationId xmlns:a16="http://schemas.microsoft.com/office/drawing/2014/main" id="{70356328-F328-4CAA-8067-41DFAA5BE93E}"/>
                  </a:ext>
                </a:extLst>
              </p:cNvPr>
              <p:cNvSpPr>
                <a:spLocks/>
              </p:cNvSpPr>
              <p:nvPr/>
            </p:nvSpPr>
            <p:spPr bwMode="auto">
              <a:xfrm>
                <a:off x="3897" y="3393"/>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5" name="Freeform 222">
                <a:extLst>
                  <a:ext uri="{FF2B5EF4-FFF2-40B4-BE49-F238E27FC236}">
                    <a16:creationId xmlns:a16="http://schemas.microsoft.com/office/drawing/2014/main" id="{CDCD9136-55F2-4B85-8A8E-3EECD78B12FF}"/>
                  </a:ext>
                </a:extLst>
              </p:cNvPr>
              <p:cNvSpPr>
                <a:spLocks/>
              </p:cNvSpPr>
              <p:nvPr/>
            </p:nvSpPr>
            <p:spPr bwMode="auto">
              <a:xfrm>
                <a:off x="3968" y="3374"/>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6" name="Freeform 223">
                <a:extLst>
                  <a:ext uri="{FF2B5EF4-FFF2-40B4-BE49-F238E27FC236}">
                    <a16:creationId xmlns:a16="http://schemas.microsoft.com/office/drawing/2014/main" id="{36142250-C839-4D05-B0A8-756A400D78E7}"/>
                  </a:ext>
                </a:extLst>
              </p:cNvPr>
              <p:cNvSpPr>
                <a:spLocks/>
              </p:cNvSpPr>
              <p:nvPr/>
            </p:nvSpPr>
            <p:spPr bwMode="auto">
              <a:xfrm>
                <a:off x="4040" y="3354"/>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7" name="Freeform 224">
                <a:extLst>
                  <a:ext uri="{FF2B5EF4-FFF2-40B4-BE49-F238E27FC236}">
                    <a16:creationId xmlns:a16="http://schemas.microsoft.com/office/drawing/2014/main" id="{1705C775-0AA0-4E63-999D-549ED36257D5}"/>
                  </a:ext>
                </a:extLst>
              </p:cNvPr>
              <p:cNvSpPr>
                <a:spLocks/>
              </p:cNvSpPr>
              <p:nvPr/>
            </p:nvSpPr>
            <p:spPr bwMode="auto">
              <a:xfrm>
                <a:off x="4110" y="3336"/>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8" name="Freeform 225">
                <a:extLst>
                  <a:ext uri="{FF2B5EF4-FFF2-40B4-BE49-F238E27FC236}">
                    <a16:creationId xmlns:a16="http://schemas.microsoft.com/office/drawing/2014/main" id="{58066DD8-1EBE-4214-B45E-E2686342D72D}"/>
                  </a:ext>
                </a:extLst>
              </p:cNvPr>
              <p:cNvSpPr>
                <a:spLocks/>
              </p:cNvSpPr>
              <p:nvPr/>
            </p:nvSpPr>
            <p:spPr bwMode="auto">
              <a:xfrm>
                <a:off x="4181" y="3316"/>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69" name="Freeform 226">
                <a:extLst>
                  <a:ext uri="{FF2B5EF4-FFF2-40B4-BE49-F238E27FC236}">
                    <a16:creationId xmlns:a16="http://schemas.microsoft.com/office/drawing/2014/main" id="{B9234C3A-5BE5-4791-8F56-BE3B88D82FAA}"/>
                  </a:ext>
                </a:extLst>
              </p:cNvPr>
              <p:cNvSpPr>
                <a:spLocks/>
              </p:cNvSpPr>
              <p:nvPr/>
            </p:nvSpPr>
            <p:spPr bwMode="auto">
              <a:xfrm>
                <a:off x="3757" y="3498"/>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70" name="Freeform 227">
                <a:extLst>
                  <a:ext uri="{FF2B5EF4-FFF2-40B4-BE49-F238E27FC236}">
                    <a16:creationId xmlns:a16="http://schemas.microsoft.com/office/drawing/2014/main" id="{583F81E7-014B-486A-963E-3DD182620614}"/>
                  </a:ext>
                </a:extLst>
              </p:cNvPr>
              <p:cNvSpPr>
                <a:spLocks/>
              </p:cNvSpPr>
              <p:nvPr/>
            </p:nvSpPr>
            <p:spPr bwMode="auto">
              <a:xfrm>
                <a:off x="3828" y="3480"/>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grpSp>
          <p:nvGrpSpPr>
            <p:cNvPr id="12302" name="Group 228">
              <a:extLst>
                <a:ext uri="{FF2B5EF4-FFF2-40B4-BE49-F238E27FC236}">
                  <a16:creationId xmlns:a16="http://schemas.microsoft.com/office/drawing/2014/main" id="{9012F68D-8D4D-417B-9CE9-9B6DD3BDF90F}"/>
                </a:ext>
              </a:extLst>
            </p:cNvPr>
            <p:cNvGrpSpPr>
              <a:grpSpLocks/>
            </p:cNvGrpSpPr>
            <p:nvPr/>
          </p:nvGrpSpPr>
          <p:grpSpPr bwMode="auto">
            <a:xfrm>
              <a:off x="3735" y="2964"/>
              <a:ext cx="656" cy="796"/>
              <a:chOff x="3735" y="2964"/>
              <a:chExt cx="656" cy="796"/>
            </a:xfrm>
          </p:grpSpPr>
          <p:sp>
            <p:nvSpPr>
              <p:cNvPr id="12303" name="Freeform 229">
                <a:extLst>
                  <a:ext uri="{FF2B5EF4-FFF2-40B4-BE49-F238E27FC236}">
                    <a16:creationId xmlns:a16="http://schemas.microsoft.com/office/drawing/2014/main" id="{339707CB-6CBD-46DD-8105-7D5B13AAB79C}"/>
                  </a:ext>
                </a:extLst>
              </p:cNvPr>
              <p:cNvSpPr>
                <a:spLocks/>
              </p:cNvSpPr>
              <p:nvPr/>
            </p:nvSpPr>
            <p:spPr bwMode="auto">
              <a:xfrm>
                <a:off x="3735" y="2964"/>
                <a:ext cx="656" cy="796"/>
              </a:xfrm>
              <a:custGeom>
                <a:avLst/>
                <a:gdLst>
                  <a:gd name="T0" fmla="*/ 655 w 656"/>
                  <a:gd name="T1" fmla="*/ 615 h 796"/>
                  <a:gd name="T2" fmla="*/ 655 w 656"/>
                  <a:gd name="T3" fmla="*/ 0 h 796"/>
                  <a:gd name="T4" fmla="*/ 0 w 656"/>
                  <a:gd name="T5" fmla="*/ 179 h 796"/>
                  <a:gd name="T6" fmla="*/ 0 w 656"/>
                  <a:gd name="T7" fmla="*/ 795 h 796"/>
                  <a:gd name="T8" fmla="*/ 655 w 656"/>
                  <a:gd name="T9" fmla="*/ 615 h 796"/>
                  <a:gd name="T10" fmla="*/ 0 60000 65536"/>
                  <a:gd name="T11" fmla="*/ 0 60000 65536"/>
                  <a:gd name="T12" fmla="*/ 0 60000 65536"/>
                  <a:gd name="T13" fmla="*/ 0 60000 65536"/>
                  <a:gd name="T14" fmla="*/ 0 60000 65536"/>
                  <a:gd name="T15" fmla="*/ 0 w 656"/>
                  <a:gd name="T16" fmla="*/ 0 h 796"/>
                  <a:gd name="T17" fmla="*/ 656 w 656"/>
                  <a:gd name="T18" fmla="*/ 796 h 796"/>
                </a:gdLst>
                <a:ahLst/>
                <a:cxnLst>
                  <a:cxn ang="T10">
                    <a:pos x="T0" y="T1"/>
                  </a:cxn>
                  <a:cxn ang="T11">
                    <a:pos x="T2" y="T3"/>
                  </a:cxn>
                  <a:cxn ang="T12">
                    <a:pos x="T4" y="T5"/>
                  </a:cxn>
                  <a:cxn ang="T13">
                    <a:pos x="T6" y="T7"/>
                  </a:cxn>
                  <a:cxn ang="T14">
                    <a:pos x="T8" y="T9"/>
                  </a:cxn>
                </a:cxnLst>
                <a:rect l="T15" t="T16" r="T17" b="T18"/>
                <a:pathLst>
                  <a:path w="656" h="796">
                    <a:moveTo>
                      <a:pt x="655" y="615"/>
                    </a:moveTo>
                    <a:lnTo>
                      <a:pt x="655" y="0"/>
                    </a:lnTo>
                    <a:lnTo>
                      <a:pt x="0" y="179"/>
                    </a:lnTo>
                    <a:lnTo>
                      <a:pt x="0" y="795"/>
                    </a:lnTo>
                    <a:lnTo>
                      <a:pt x="655" y="615"/>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4" name="Freeform 230">
                <a:extLst>
                  <a:ext uri="{FF2B5EF4-FFF2-40B4-BE49-F238E27FC236}">
                    <a16:creationId xmlns:a16="http://schemas.microsoft.com/office/drawing/2014/main" id="{E9B0C696-D05A-4145-8305-B60F9FA22CF3}"/>
                  </a:ext>
                </a:extLst>
              </p:cNvPr>
              <p:cNvSpPr>
                <a:spLocks/>
              </p:cNvSpPr>
              <p:nvPr/>
            </p:nvSpPr>
            <p:spPr bwMode="white">
              <a:xfrm>
                <a:off x="3758" y="2994"/>
                <a:ext cx="610" cy="736"/>
              </a:xfrm>
              <a:custGeom>
                <a:avLst/>
                <a:gdLst>
                  <a:gd name="T0" fmla="*/ 609 w 610"/>
                  <a:gd name="T1" fmla="*/ 571 h 736"/>
                  <a:gd name="T2" fmla="*/ 609 w 610"/>
                  <a:gd name="T3" fmla="*/ 0 h 736"/>
                  <a:gd name="T4" fmla="*/ 0 w 610"/>
                  <a:gd name="T5" fmla="*/ 162 h 736"/>
                  <a:gd name="T6" fmla="*/ 0 w 610"/>
                  <a:gd name="T7" fmla="*/ 735 h 736"/>
                  <a:gd name="T8" fmla="*/ 609 w 610"/>
                  <a:gd name="T9" fmla="*/ 571 h 736"/>
                  <a:gd name="T10" fmla="*/ 0 60000 65536"/>
                  <a:gd name="T11" fmla="*/ 0 60000 65536"/>
                  <a:gd name="T12" fmla="*/ 0 60000 65536"/>
                  <a:gd name="T13" fmla="*/ 0 60000 65536"/>
                  <a:gd name="T14" fmla="*/ 0 60000 65536"/>
                  <a:gd name="T15" fmla="*/ 0 w 610"/>
                  <a:gd name="T16" fmla="*/ 0 h 736"/>
                  <a:gd name="T17" fmla="*/ 610 w 610"/>
                  <a:gd name="T18" fmla="*/ 736 h 736"/>
                </a:gdLst>
                <a:ahLst/>
                <a:cxnLst>
                  <a:cxn ang="T10">
                    <a:pos x="T0" y="T1"/>
                  </a:cxn>
                  <a:cxn ang="T11">
                    <a:pos x="T2" y="T3"/>
                  </a:cxn>
                  <a:cxn ang="T12">
                    <a:pos x="T4" y="T5"/>
                  </a:cxn>
                  <a:cxn ang="T13">
                    <a:pos x="T6" y="T7"/>
                  </a:cxn>
                  <a:cxn ang="T14">
                    <a:pos x="T8" y="T9"/>
                  </a:cxn>
                </a:cxnLst>
                <a:rect l="T15" t="T16" r="T17" b="T18"/>
                <a:pathLst>
                  <a:path w="610" h="736">
                    <a:moveTo>
                      <a:pt x="609" y="571"/>
                    </a:moveTo>
                    <a:lnTo>
                      <a:pt x="609" y="0"/>
                    </a:lnTo>
                    <a:lnTo>
                      <a:pt x="0" y="162"/>
                    </a:lnTo>
                    <a:lnTo>
                      <a:pt x="0" y="735"/>
                    </a:lnTo>
                    <a:lnTo>
                      <a:pt x="609" y="571"/>
                    </a:lnTo>
                  </a:path>
                </a:pathLst>
              </a:custGeom>
              <a:solidFill>
                <a:srgbClr val="EAEAEA"/>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5" name="Freeform 231">
                <a:extLst>
                  <a:ext uri="{FF2B5EF4-FFF2-40B4-BE49-F238E27FC236}">
                    <a16:creationId xmlns:a16="http://schemas.microsoft.com/office/drawing/2014/main" id="{7C6A5746-A2C8-4647-82EB-ACABF46CF295}"/>
                  </a:ext>
                </a:extLst>
              </p:cNvPr>
              <p:cNvSpPr>
                <a:spLocks/>
              </p:cNvSpPr>
              <p:nvPr/>
            </p:nvSpPr>
            <p:spPr bwMode="auto">
              <a:xfrm>
                <a:off x="3793" y="3141"/>
                <a:ext cx="537" cy="534"/>
              </a:xfrm>
              <a:custGeom>
                <a:avLst/>
                <a:gdLst>
                  <a:gd name="T0" fmla="*/ 536 w 537"/>
                  <a:gd name="T1" fmla="*/ 391 h 534"/>
                  <a:gd name="T2" fmla="*/ 536 w 537"/>
                  <a:gd name="T3" fmla="*/ 0 h 534"/>
                  <a:gd name="T4" fmla="*/ 0 w 537"/>
                  <a:gd name="T5" fmla="*/ 141 h 534"/>
                  <a:gd name="T6" fmla="*/ 0 w 537"/>
                  <a:gd name="T7" fmla="*/ 533 h 534"/>
                  <a:gd name="T8" fmla="*/ 536 w 537"/>
                  <a:gd name="T9" fmla="*/ 391 h 534"/>
                  <a:gd name="T10" fmla="*/ 0 60000 65536"/>
                  <a:gd name="T11" fmla="*/ 0 60000 65536"/>
                  <a:gd name="T12" fmla="*/ 0 60000 65536"/>
                  <a:gd name="T13" fmla="*/ 0 60000 65536"/>
                  <a:gd name="T14" fmla="*/ 0 60000 65536"/>
                  <a:gd name="T15" fmla="*/ 0 w 537"/>
                  <a:gd name="T16" fmla="*/ 0 h 534"/>
                  <a:gd name="T17" fmla="*/ 537 w 537"/>
                  <a:gd name="T18" fmla="*/ 534 h 534"/>
                </a:gdLst>
                <a:ahLst/>
                <a:cxnLst>
                  <a:cxn ang="T10">
                    <a:pos x="T0" y="T1"/>
                  </a:cxn>
                  <a:cxn ang="T11">
                    <a:pos x="T2" y="T3"/>
                  </a:cxn>
                  <a:cxn ang="T12">
                    <a:pos x="T4" y="T5"/>
                  </a:cxn>
                  <a:cxn ang="T13">
                    <a:pos x="T6" y="T7"/>
                  </a:cxn>
                  <a:cxn ang="T14">
                    <a:pos x="T8" y="T9"/>
                  </a:cxn>
                </a:cxnLst>
                <a:rect l="T15" t="T16" r="T17" b="T18"/>
                <a:pathLst>
                  <a:path w="537" h="534">
                    <a:moveTo>
                      <a:pt x="536" y="391"/>
                    </a:moveTo>
                    <a:lnTo>
                      <a:pt x="536" y="0"/>
                    </a:lnTo>
                    <a:lnTo>
                      <a:pt x="0" y="141"/>
                    </a:lnTo>
                    <a:lnTo>
                      <a:pt x="0" y="533"/>
                    </a:lnTo>
                    <a:lnTo>
                      <a:pt x="536" y="391"/>
                    </a:lnTo>
                  </a:path>
                </a:pathLst>
              </a:custGeom>
              <a:solidFill>
                <a:srgbClr val="66FF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6" name="Freeform 232">
                <a:extLst>
                  <a:ext uri="{FF2B5EF4-FFF2-40B4-BE49-F238E27FC236}">
                    <a16:creationId xmlns:a16="http://schemas.microsoft.com/office/drawing/2014/main" id="{3A33B191-76E1-41C0-A11F-1BEE4A2DDF88}"/>
                  </a:ext>
                </a:extLst>
              </p:cNvPr>
              <p:cNvSpPr>
                <a:spLocks/>
              </p:cNvSpPr>
              <p:nvPr/>
            </p:nvSpPr>
            <p:spPr bwMode="auto">
              <a:xfrm>
                <a:off x="3793" y="3036"/>
                <a:ext cx="537" cy="211"/>
              </a:xfrm>
              <a:custGeom>
                <a:avLst/>
                <a:gdLst>
                  <a:gd name="T0" fmla="*/ 536 w 537"/>
                  <a:gd name="T1" fmla="*/ 69 h 211"/>
                  <a:gd name="T2" fmla="*/ 536 w 537"/>
                  <a:gd name="T3" fmla="*/ 0 h 211"/>
                  <a:gd name="T4" fmla="*/ 0 w 537"/>
                  <a:gd name="T5" fmla="*/ 141 h 211"/>
                  <a:gd name="T6" fmla="*/ 0 w 537"/>
                  <a:gd name="T7" fmla="*/ 210 h 211"/>
                  <a:gd name="T8" fmla="*/ 536 w 537"/>
                  <a:gd name="T9" fmla="*/ 69 h 211"/>
                  <a:gd name="T10" fmla="*/ 0 60000 65536"/>
                  <a:gd name="T11" fmla="*/ 0 60000 65536"/>
                  <a:gd name="T12" fmla="*/ 0 60000 65536"/>
                  <a:gd name="T13" fmla="*/ 0 60000 65536"/>
                  <a:gd name="T14" fmla="*/ 0 60000 65536"/>
                  <a:gd name="T15" fmla="*/ 0 w 537"/>
                  <a:gd name="T16" fmla="*/ 0 h 211"/>
                  <a:gd name="T17" fmla="*/ 537 w 537"/>
                  <a:gd name="T18" fmla="*/ 211 h 211"/>
                </a:gdLst>
                <a:ahLst/>
                <a:cxnLst>
                  <a:cxn ang="T10">
                    <a:pos x="T0" y="T1"/>
                  </a:cxn>
                  <a:cxn ang="T11">
                    <a:pos x="T2" y="T3"/>
                  </a:cxn>
                  <a:cxn ang="T12">
                    <a:pos x="T4" y="T5"/>
                  </a:cxn>
                  <a:cxn ang="T13">
                    <a:pos x="T6" y="T7"/>
                  </a:cxn>
                  <a:cxn ang="T14">
                    <a:pos x="T8" y="T9"/>
                  </a:cxn>
                </a:cxnLst>
                <a:rect l="T15" t="T16" r="T17" b="T18"/>
                <a:pathLst>
                  <a:path w="537" h="211">
                    <a:moveTo>
                      <a:pt x="536" y="69"/>
                    </a:moveTo>
                    <a:lnTo>
                      <a:pt x="536" y="0"/>
                    </a:lnTo>
                    <a:lnTo>
                      <a:pt x="0" y="141"/>
                    </a:lnTo>
                    <a:lnTo>
                      <a:pt x="0" y="210"/>
                    </a:lnTo>
                    <a:lnTo>
                      <a:pt x="536" y="69"/>
                    </a:lnTo>
                  </a:path>
                </a:pathLst>
              </a:custGeom>
              <a:solidFill>
                <a:srgbClr val="99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7" name="Freeform 233">
                <a:extLst>
                  <a:ext uri="{FF2B5EF4-FFF2-40B4-BE49-F238E27FC236}">
                    <a16:creationId xmlns:a16="http://schemas.microsoft.com/office/drawing/2014/main" id="{BDD72433-E546-4186-8DAA-75A2EDC5CB83}"/>
                  </a:ext>
                </a:extLst>
              </p:cNvPr>
              <p:cNvSpPr>
                <a:spLocks/>
              </p:cNvSpPr>
              <p:nvPr/>
            </p:nvSpPr>
            <p:spPr bwMode="auto">
              <a:xfrm>
                <a:off x="3829" y="3298"/>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8" name="Freeform 234">
                <a:extLst>
                  <a:ext uri="{FF2B5EF4-FFF2-40B4-BE49-F238E27FC236}">
                    <a16:creationId xmlns:a16="http://schemas.microsoft.com/office/drawing/2014/main" id="{388BC335-38E4-41C8-8063-D05C925110E9}"/>
                  </a:ext>
                </a:extLst>
              </p:cNvPr>
              <p:cNvSpPr>
                <a:spLocks/>
              </p:cNvSpPr>
              <p:nvPr/>
            </p:nvSpPr>
            <p:spPr bwMode="auto">
              <a:xfrm>
                <a:off x="3900" y="3279"/>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9" name="Freeform 235">
                <a:extLst>
                  <a:ext uri="{FF2B5EF4-FFF2-40B4-BE49-F238E27FC236}">
                    <a16:creationId xmlns:a16="http://schemas.microsoft.com/office/drawing/2014/main" id="{7DB39977-A9C4-4563-830D-25FF18596BCE}"/>
                  </a:ext>
                </a:extLst>
              </p:cNvPr>
              <p:cNvSpPr>
                <a:spLocks/>
              </p:cNvSpPr>
              <p:nvPr/>
            </p:nvSpPr>
            <p:spPr bwMode="auto">
              <a:xfrm>
                <a:off x="3969" y="3261"/>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0" name="Freeform 236">
                <a:extLst>
                  <a:ext uri="{FF2B5EF4-FFF2-40B4-BE49-F238E27FC236}">
                    <a16:creationId xmlns:a16="http://schemas.microsoft.com/office/drawing/2014/main" id="{B729F243-4AA8-466F-8EFB-A6098248CDB5}"/>
                  </a:ext>
                </a:extLst>
              </p:cNvPr>
              <p:cNvSpPr>
                <a:spLocks/>
              </p:cNvSpPr>
              <p:nvPr/>
            </p:nvSpPr>
            <p:spPr bwMode="auto">
              <a:xfrm>
                <a:off x="4040" y="3242"/>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1" name="Freeform 237">
                <a:extLst>
                  <a:ext uri="{FF2B5EF4-FFF2-40B4-BE49-F238E27FC236}">
                    <a16:creationId xmlns:a16="http://schemas.microsoft.com/office/drawing/2014/main" id="{D56FEE66-CDB2-4B5C-91FB-83C92AD75F0B}"/>
                  </a:ext>
                </a:extLst>
              </p:cNvPr>
              <p:cNvSpPr>
                <a:spLocks/>
              </p:cNvSpPr>
              <p:nvPr/>
            </p:nvSpPr>
            <p:spPr bwMode="auto">
              <a:xfrm>
                <a:off x="4112" y="3222"/>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2" name="Freeform 238">
                <a:extLst>
                  <a:ext uri="{FF2B5EF4-FFF2-40B4-BE49-F238E27FC236}">
                    <a16:creationId xmlns:a16="http://schemas.microsoft.com/office/drawing/2014/main" id="{7ADEE913-28E8-41EB-BF6A-CFFC7A4C9E33}"/>
                  </a:ext>
                </a:extLst>
              </p:cNvPr>
              <p:cNvSpPr>
                <a:spLocks/>
              </p:cNvSpPr>
              <p:nvPr/>
            </p:nvSpPr>
            <p:spPr bwMode="auto">
              <a:xfrm>
                <a:off x="4182" y="3204"/>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3" name="Freeform 239">
                <a:extLst>
                  <a:ext uri="{FF2B5EF4-FFF2-40B4-BE49-F238E27FC236}">
                    <a16:creationId xmlns:a16="http://schemas.microsoft.com/office/drawing/2014/main" id="{D160BEB4-E929-484E-A5A1-801DB60B836E}"/>
                  </a:ext>
                </a:extLst>
              </p:cNvPr>
              <p:cNvSpPr>
                <a:spLocks/>
              </p:cNvSpPr>
              <p:nvPr/>
            </p:nvSpPr>
            <p:spPr bwMode="auto">
              <a:xfrm>
                <a:off x="4253" y="3184"/>
                <a:ext cx="50" cy="64"/>
              </a:xfrm>
              <a:custGeom>
                <a:avLst/>
                <a:gdLst>
                  <a:gd name="T0" fmla="*/ 49 w 50"/>
                  <a:gd name="T1" fmla="*/ 50 h 64"/>
                  <a:gd name="T2" fmla="*/ 49 w 50"/>
                  <a:gd name="T3" fmla="*/ 0 h 64"/>
                  <a:gd name="T4" fmla="*/ 0 w 50"/>
                  <a:gd name="T5" fmla="*/ 13 h 64"/>
                  <a:gd name="T6" fmla="*/ 0 w 50"/>
                  <a:gd name="T7" fmla="*/ 63 h 64"/>
                  <a:gd name="T8" fmla="*/ 49 w 50"/>
                  <a:gd name="T9" fmla="*/ 50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50"/>
                    </a:moveTo>
                    <a:lnTo>
                      <a:pt x="49" y="0"/>
                    </a:lnTo>
                    <a:lnTo>
                      <a:pt x="0" y="13"/>
                    </a:lnTo>
                    <a:lnTo>
                      <a:pt x="0" y="63"/>
                    </a:lnTo>
                    <a:lnTo>
                      <a:pt x="49"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4" name="Freeform 240">
                <a:extLst>
                  <a:ext uri="{FF2B5EF4-FFF2-40B4-BE49-F238E27FC236}">
                    <a16:creationId xmlns:a16="http://schemas.microsoft.com/office/drawing/2014/main" id="{03DDB909-F13C-4190-9DF5-75B4F0C963CF}"/>
                  </a:ext>
                </a:extLst>
              </p:cNvPr>
              <p:cNvSpPr>
                <a:spLocks/>
              </p:cNvSpPr>
              <p:nvPr/>
            </p:nvSpPr>
            <p:spPr bwMode="auto">
              <a:xfrm>
                <a:off x="3829" y="3366"/>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5" name="Freeform 241">
                <a:extLst>
                  <a:ext uri="{FF2B5EF4-FFF2-40B4-BE49-F238E27FC236}">
                    <a16:creationId xmlns:a16="http://schemas.microsoft.com/office/drawing/2014/main" id="{749740AA-C1F0-47EC-8071-A98FA26D3FA8}"/>
                  </a:ext>
                </a:extLst>
              </p:cNvPr>
              <p:cNvSpPr>
                <a:spLocks/>
              </p:cNvSpPr>
              <p:nvPr/>
            </p:nvSpPr>
            <p:spPr bwMode="auto">
              <a:xfrm>
                <a:off x="3900" y="3348"/>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6" name="Freeform 242">
                <a:extLst>
                  <a:ext uri="{FF2B5EF4-FFF2-40B4-BE49-F238E27FC236}">
                    <a16:creationId xmlns:a16="http://schemas.microsoft.com/office/drawing/2014/main" id="{01140CE0-A441-4A15-A7F8-8FA9CD82DAC6}"/>
                  </a:ext>
                </a:extLst>
              </p:cNvPr>
              <p:cNvSpPr>
                <a:spLocks/>
              </p:cNvSpPr>
              <p:nvPr/>
            </p:nvSpPr>
            <p:spPr bwMode="auto">
              <a:xfrm>
                <a:off x="3969" y="3329"/>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7" name="Freeform 243">
                <a:extLst>
                  <a:ext uri="{FF2B5EF4-FFF2-40B4-BE49-F238E27FC236}">
                    <a16:creationId xmlns:a16="http://schemas.microsoft.com/office/drawing/2014/main" id="{12A60165-4AE8-4A64-9D6A-3135055CEBE9}"/>
                  </a:ext>
                </a:extLst>
              </p:cNvPr>
              <p:cNvSpPr>
                <a:spLocks/>
              </p:cNvSpPr>
              <p:nvPr/>
            </p:nvSpPr>
            <p:spPr bwMode="auto">
              <a:xfrm>
                <a:off x="4040" y="3309"/>
                <a:ext cx="51" cy="64"/>
              </a:xfrm>
              <a:custGeom>
                <a:avLst/>
                <a:gdLst>
                  <a:gd name="T0" fmla="*/ 50 w 51"/>
                  <a:gd name="T1" fmla="*/ 49 h 64"/>
                  <a:gd name="T2" fmla="*/ 50 w 51"/>
                  <a:gd name="T3" fmla="*/ 0 h 64"/>
                  <a:gd name="T4" fmla="*/ 0 w 51"/>
                  <a:gd name="T5" fmla="*/ 12 h 64"/>
                  <a:gd name="T6" fmla="*/ 0 w 51"/>
                  <a:gd name="T7" fmla="*/ 63 h 64"/>
                  <a:gd name="T8" fmla="*/ 50 w 51"/>
                  <a:gd name="T9" fmla="*/ 49 h 64"/>
                  <a:gd name="T10" fmla="*/ 0 60000 65536"/>
                  <a:gd name="T11" fmla="*/ 0 60000 65536"/>
                  <a:gd name="T12" fmla="*/ 0 60000 65536"/>
                  <a:gd name="T13" fmla="*/ 0 60000 65536"/>
                  <a:gd name="T14" fmla="*/ 0 60000 65536"/>
                  <a:gd name="T15" fmla="*/ 0 w 51"/>
                  <a:gd name="T16" fmla="*/ 0 h 64"/>
                  <a:gd name="T17" fmla="*/ 51 w 51"/>
                  <a:gd name="T18" fmla="*/ 64 h 64"/>
                </a:gdLst>
                <a:ahLst/>
                <a:cxnLst>
                  <a:cxn ang="T10">
                    <a:pos x="T0" y="T1"/>
                  </a:cxn>
                  <a:cxn ang="T11">
                    <a:pos x="T2" y="T3"/>
                  </a:cxn>
                  <a:cxn ang="T12">
                    <a:pos x="T4" y="T5"/>
                  </a:cxn>
                  <a:cxn ang="T13">
                    <a:pos x="T6" y="T7"/>
                  </a:cxn>
                  <a:cxn ang="T14">
                    <a:pos x="T8" y="T9"/>
                  </a:cxn>
                </a:cxnLst>
                <a:rect l="T15" t="T16" r="T17" b="T18"/>
                <a:pathLst>
                  <a:path w="51" h="64">
                    <a:moveTo>
                      <a:pt x="50" y="49"/>
                    </a:moveTo>
                    <a:lnTo>
                      <a:pt x="50" y="0"/>
                    </a:lnTo>
                    <a:lnTo>
                      <a:pt x="0" y="12"/>
                    </a:lnTo>
                    <a:lnTo>
                      <a:pt x="0" y="63"/>
                    </a:lnTo>
                    <a:lnTo>
                      <a:pt x="50"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8" name="Freeform 244">
                <a:extLst>
                  <a:ext uri="{FF2B5EF4-FFF2-40B4-BE49-F238E27FC236}">
                    <a16:creationId xmlns:a16="http://schemas.microsoft.com/office/drawing/2014/main" id="{D708D0C6-3FE3-4A83-9460-35275B99952C}"/>
                  </a:ext>
                </a:extLst>
              </p:cNvPr>
              <p:cNvSpPr>
                <a:spLocks/>
              </p:cNvSpPr>
              <p:nvPr/>
            </p:nvSpPr>
            <p:spPr bwMode="auto">
              <a:xfrm>
                <a:off x="4112" y="3291"/>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9" name="Freeform 245">
                <a:extLst>
                  <a:ext uri="{FF2B5EF4-FFF2-40B4-BE49-F238E27FC236}">
                    <a16:creationId xmlns:a16="http://schemas.microsoft.com/office/drawing/2014/main" id="{9DD16BD4-C602-4F03-AAB2-33EC45E91331}"/>
                  </a:ext>
                </a:extLst>
              </p:cNvPr>
              <p:cNvSpPr>
                <a:spLocks/>
              </p:cNvSpPr>
              <p:nvPr/>
            </p:nvSpPr>
            <p:spPr bwMode="auto">
              <a:xfrm>
                <a:off x="4182" y="3271"/>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0" name="Freeform 246">
                <a:extLst>
                  <a:ext uri="{FF2B5EF4-FFF2-40B4-BE49-F238E27FC236}">
                    <a16:creationId xmlns:a16="http://schemas.microsoft.com/office/drawing/2014/main" id="{FE0C379C-6E94-4DC7-849E-4C0DD50F5DFE}"/>
                  </a:ext>
                </a:extLst>
              </p:cNvPr>
              <p:cNvSpPr>
                <a:spLocks/>
              </p:cNvSpPr>
              <p:nvPr/>
            </p:nvSpPr>
            <p:spPr bwMode="auto">
              <a:xfrm>
                <a:off x="4253" y="3253"/>
                <a:ext cx="50" cy="63"/>
              </a:xfrm>
              <a:custGeom>
                <a:avLst/>
                <a:gdLst>
                  <a:gd name="T0" fmla="*/ 49 w 50"/>
                  <a:gd name="T1" fmla="*/ 49 h 63"/>
                  <a:gd name="T2" fmla="*/ 49 w 50"/>
                  <a:gd name="T3" fmla="*/ 0 h 63"/>
                  <a:gd name="T4" fmla="*/ 0 w 50"/>
                  <a:gd name="T5" fmla="*/ 13 h 63"/>
                  <a:gd name="T6" fmla="*/ 0 w 50"/>
                  <a:gd name="T7" fmla="*/ 62 h 63"/>
                  <a:gd name="T8" fmla="*/ 49 w 50"/>
                  <a:gd name="T9" fmla="*/ 49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9"/>
                    </a:moveTo>
                    <a:lnTo>
                      <a:pt x="49" y="0"/>
                    </a:lnTo>
                    <a:lnTo>
                      <a:pt x="0" y="13"/>
                    </a:lnTo>
                    <a:lnTo>
                      <a:pt x="0" y="62"/>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1" name="Freeform 247">
                <a:extLst>
                  <a:ext uri="{FF2B5EF4-FFF2-40B4-BE49-F238E27FC236}">
                    <a16:creationId xmlns:a16="http://schemas.microsoft.com/office/drawing/2014/main" id="{9B1537F9-187E-486F-AD16-F8AE24A3E5E1}"/>
                  </a:ext>
                </a:extLst>
              </p:cNvPr>
              <p:cNvSpPr>
                <a:spLocks/>
              </p:cNvSpPr>
              <p:nvPr/>
            </p:nvSpPr>
            <p:spPr bwMode="auto">
              <a:xfrm>
                <a:off x="3829" y="3434"/>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2" name="Freeform 248">
                <a:extLst>
                  <a:ext uri="{FF2B5EF4-FFF2-40B4-BE49-F238E27FC236}">
                    <a16:creationId xmlns:a16="http://schemas.microsoft.com/office/drawing/2014/main" id="{5F9E3399-2660-4691-B76E-15EA2BA7C671}"/>
                  </a:ext>
                </a:extLst>
              </p:cNvPr>
              <p:cNvSpPr>
                <a:spLocks/>
              </p:cNvSpPr>
              <p:nvPr/>
            </p:nvSpPr>
            <p:spPr bwMode="auto">
              <a:xfrm>
                <a:off x="3900" y="3415"/>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3" name="Freeform 249">
                <a:extLst>
                  <a:ext uri="{FF2B5EF4-FFF2-40B4-BE49-F238E27FC236}">
                    <a16:creationId xmlns:a16="http://schemas.microsoft.com/office/drawing/2014/main" id="{7664B887-9F86-4ECB-980C-D1D440C7A5C6}"/>
                  </a:ext>
                </a:extLst>
              </p:cNvPr>
              <p:cNvSpPr>
                <a:spLocks/>
              </p:cNvSpPr>
              <p:nvPr/>
            </p:nvSpPr>
            <p:spPr bwMode="auto">
              <a:xfrm>
                <a:off x="3969" y="3397"/>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4" name="Freeform 250">
                <a:extLst>
                  <a:ext uri="{FF2B5EF4-FFF2-40B4-BE49-F238E27FC236}">
                    <a16:creationId xmlns:a16="http://schemas.microsoft.com/office/drawing/2014/main" id="{22104056-6F52-4018-93F8-A4ACAC70E618}"/>
                  </a:ext>
                </a:extLst>
              </p:cNvPr>
              <p:cNvSpPr>
                <a:spLocks/>
              </p:cNvSpPr>
              <p:nvPr/>
            </p:nvSpPr>
            <p:spPr bwMode="auto">
              <a:xfrm>
                <a:off x="4040" y="3378"/>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5" name="Freeform 251">
                <a:extLst>
                  <a:ext uri="{FF2B5EF4-FFF2-40B4-BE49-F238E27FC236}">
                    <a16:creationId xmlns:a16="http://schemas.microsoft.com/office/drawing/2014/main" id="{DD27F9A1-0905-4B69-9698-8EFA4B82198A}"/>
                  </a:ext>
                </a:extLst>
              </p:cNvPr>
              <p:cNvSpPr>
                <a:spLocks/>
              </p:cNvSpPr>
              <p:nvPr/>
            </p:nvSpPr>
            <p:spPr bwMode="auto">
              <a:xfrm>
                <a:off x="4112" y="3359"/>
                <a:ext cx="49" cy="63"/>
              </a:xfrm>
              <a:custGeom>
                <a:avLst/>
                <a:gdLst>
                  <a:gd name="T0" fmla="*/ 48 w 49"/>
                  <a:gd name="T1" fmla="*/ 48 h 63"/>
                  <a:gd name="T2" fmla="*/ 48 w 49"/>
                  <a:gd name="T3" fmla="*/ 0 h 63"/>
                  <a:gd name="T4" fmla="*/ 0 w 49"/>
                  <a:gd name="T5" fmla="*/ 13 h 63"/>
                  <a:gd name="T6" fmla="*/ 0 w 49"/>
                  <a:gd name="T7" fmla="*/ 62 h 63"/>
                  <a:gd name="T8" fmla="*/ 48 w 49"/>
                  <a:gd name="T9" fmla="*/ 48 h 63"/>
                  <a:gd name="T10" fmla="*/ 0 60000 65536"/>
                  <a:gd name="T11" fmla="*/ 0 60000 65536"/>
                  <a:gd name="T12" fmla="*/ 0 60000 65536"/>
                  <a:gd name="T13" fmla="*/ 0 60000 65536"/>
                  <a:gd name="T14" fmla="*/ 0 60000 65536"/>
                  <a:gd name="T15" fmla="*/ 0 w 49"/>
                  <a:gd name="T16" fmla="*/ 0 h 63"/>
                  <a:gd name="T17" fmla="*/ 49 w 49"/>
                  <a:gd name="T18" fmla="*/ 63 h 63"/>
                </a:gdLst>
                <a:ahLst/>
                <a:cxnLst>
                  <a:cxn ang="T10">
                    <a:pos x="T0" y="T1"/>
                  </a:cxn>
                  <a:cxn ang="T11">
                    <a:pos x="T2" y="T3"/>
                  </a:cxn>
                  <a:cxn ang="T12">
                    <a:pos x="T4" y="T5"/>
                  </a:cxn>
                  <a:cxn ang="T13">
                    <a:pos x="T6" y="T7"/>
                  </a:cxn>
                  <a:cxn ang="T14">
                    <a:pos x="T8" y="T9"/>
                  </a:cxn>
                </a:cxnLst>
                <a:rect l="T15" t="T16" r="T17" b="T18"/>
                <a:pathLst>
                  <a:path w="49" h="63">
                    <a:moveTo>
                      <a:pt x="48" y="48"/>
                    </a:moveTo>
                    <a:lnTo>
                      <a:pt x="48" y="0"/>
                    </a:lnTo>
                    <a:lnTo>
                      <a:pt x="0" y="13"/>
                    </a:lnTo>
                    <a:lnTo>
                      <a:pt x="0" y="62"/>
                    </a:lnTo>
                    <a:lnTo>
                      <a:pt x="48"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6" name="Freeform 252">
                <a:extLst>
                  <a:ext uri="{FF2B5EF4-FFF2-40B4-BE49-F238E27FC236}">
                    <a16:creationId xmlns:a16="http://schemas.microsoft.com/office/drawing/2014/main" id="{A9A61D9F-5E98-48E8-A7BD-CB5E0388D946}"/>
                  </a:ext>
                </a:extLst>
              </p:cNvPr>
              <p:cNvSpPr>
                <a:spLocks/>
              </p:cNvSpPr>
              <p:nvPr/>
            </p:nvSpPr>
            <p:spPr bwMode="auto">
              <a:xfrm>
                <a:off x="4182" y="3339"/>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7" name="Freeform 253">
                <a:extLst>
                  <a:ext uri="{FF2B5EF4-FFF2-40B4-BE49-F238E27FC236}">
                    <a16:creationId xmlns:a16="http://schemas.microsoft.com/office/drawing/2014/main" id="{A1229B98-846F-4692-8B3D-A6CCFF81C136}"/>
                  </a:ext>
                </a:extLst>
              </p:cNvPr>
              <p:cNvSpPr>
                <a:spLocks/>
              </p:cNvSpPr>
              <p:nvPr/>
            </p:nvSpPr>
            <p:spPr bwMode="auto">
              <a:xfrm>
                <a:off x="4253" y="3320"/>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8" name="Freeform 254">
                <a:extLst>
                  <a:ext uri="{FF2B5EF4-FFF2-40B4-BE49-F238E27FC236}">
                    <a16:creationId xmlns:a16="http://schemas.microsoft.com/office/drawing/2014/main" id="{71D6B4CE-D032-4782-85E0-E4311E477AB7}"/>
                  </a:ext>
                </a:extLst>
              </p:cNvPr>
              <p:cNvSpPr>
                <a:spLocks/>
              </p:cNvSpPr>
              <p:nvPr/>
            </p:nvSpPr>
            <p:spPr bwMode="auto">
              <a:xfrm>
                <a:off x="3829" y="3502"/>
                <a:ext cx="50" cy="63"/>
              </a:xfrm>
              <a:custGeom>
                <a:avLst/>
                <a:gdLst>
                  <a:gd name="T0" fmla="*/ 49 w 50"/>
                  <a:gd name="T1" fmla="*/ 48 h 63"/>
                  <a:gd name="T2" fmla="*/ 49 w 50"/>
                  <a:gd name="T3" fmla="*/ 0 h 63"/>
                  <a:gd name="T4" fmla="*/ 0 w 50"/>
                  <a:gd name="T5" fmla="*/ 13 h 63"/>
                  <a:gd name="T6" fmla="*/ 0 w 50"/>
                  <a:gd name="T7" fmla="*/ 62 h 63"/>
                  <a:gd name="T8" fmla="*/ 49 w 50"/>
                  <a:gd name="T9" fmla="*/ 48 h 63"/>
                  <a:gd name="T10" fmla="*/ 0 60000 65536"/>
                  <a:gd name="T11" fmla="*/ 0 60000 65536"/>
                  <a:gd name="T12" fmla="*/ 0 60000 65536"/>
                  <a:gd name="T13" fmla="*/ 0 60000 65536"/>
                  <a:gd name="T14" fmla="*/ 0 60000 65536"/>
                  <a:gd name="T15" fmla="*/ 0 w 50"/>
                  <a:gd name="T16" fmla="*/ 0 h 63"/>
                  <a:gd name="T17" fmla="*/ 50 w 50"/>
                  <a:gd name="T18" fmla="*/ 63 h 63"/>
                </a:gdLst>
                <a:ahLst/>
                <a:cxnLst>
                  <a:cxn ang="T10">
                    <a:pos x="T0" y="T1"/>
                  </a:cxn>
                  <a:cxn ang="T11">
                    <a:pos x="T2" y="T3"/>
                  </a:cxn>
                  <a:cxn ang="T12">
                    <a:pos x="T4" y="T5"/>
                  </a:cxn>
                  <a:cxn ang="T13">
                    <a:pos x="T6" y="T7"/>
                  </a:cxn>
                  <a:cxn ang="T14">
                    <a:pos x="T8" y="T9"/>
                  </a:cxn>
                </a:cxnLst>
                <a:rect l="T15" t="T16" r="T17" b="T18"/>
                <a:pathLst>
                  <a:path w="50" h="63">
                    <a:moveTo>
                      <a:pt x="49" y="48"/>
                    </a:moveTo>
                    <a:lnTo>
                      <a:pt x="49" y="0"/>
                    </a:lnTo>
                    <a:lnTo>
                      <a:pt x="0" y="13"/>
                    </a:lnTo>
                    <a:lnTo>
                      <a:pt x="0" y="62"/>
                    </a:lnTo>
                    <a:lnTo>
                      <a:pt x="49"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29" name="Freeform 255">
                <a:extLst>
                  <a:ext uri="{FF2B5EF4-FFF2-40B4-BE49-F238E27FC236}">
                    <a16:creationId xmlns:a16="http://schemas.microsoft.com/office/drawing/2014/main" id="{5A1DB4E3-79E3-455C-A867-07D08AF50247}"/>
                  </a:ext>
                </a:extLst>
              </p:cNvPr>
              <p:cNvSpPr>
                <a:spLocks/>
              </p:cNvSpPr>
              <p:nvPr/>
            </p:nvSpPr>
            <p:spPr bwMode="auto">
              <a:xfrm>
                <a:off x="3900" y="3483"/>
                <a:ext cx="49" cy="64"/>
              </a:xfrm>
              <a:custGeom>
                <a:avLst/>
                <a:gdLst>
                  <a:gd name="T0" fmla="*/ 48 w 49"/>
                  <a:gd name="T1" fmla="*/ 50 h 64"/>
                  <a:gd name="T2" fmla="*/ 48 w 49"/>
                  <a:gd name="T3" fmla="*/ 0 h 64"/>
                  <a:gd name="T4" fmla="*/ 0 w 49"/>
                  <a:gd name="T5" fmla="*/ 13 h 64"/>
                  <a:gd name="T6" fmla="*/ 0 w 49"/>
                  <a:gd name="T7" fmla="*/ 63 h 64"/>
                  <a:gd name="T8" fmla="*/ 48 w 49"/>
                  <a:gd name="T9" fmla="*/ 50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50"/>
                    </a:moveTo>
                    <a:lnTo>
                      <a:pt x="48" y="0"/>
                    </a:lnTo>
                    <a:lnTo>
                      <a:pt x="0" y="13"/>
                    </a:lnTo>
                    <a:lnTo>
                      <a:pt x="0" y="63"/>
                    </a:lnTo>
                    <a:lnTo>
                      <a:pt x="48" y="50"/>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0" name="Freeform 256">
                <a:extLst>
                  <a:ext uri="{FF2B5EF4-FFF2-40B4-BE49-F238E27FC236}">
                    <a16:creationId xmlns:a16="http://schemas.microsoft.com/office/drawing/2014/main" id="{8898F886-A51E-4274-A1DF-A8D4572161D6}"/>
                  </a:ext>
                </a:extLst>
              </p:cNvPr>
              <p:cNvSpPr>
                <a:spLocks/>
              </p:cNvSpPr>
              <p:nvPr/>
            </p:nvSpPr>
            <p:spPr bwMode="auto">
              <a:xfrm>
                <a:off x="3969" y="3465"/>
                <a:ext cx="51" cy="62"/>
              </a:xfrm>
              <a:custGeom>
                <a:avLst/>
                <a:gdLst>
                  <a:gd name="T0" fmla="*/ 50 w 51"/>
                  <a:gd name="T1" fmla="*/ 48 h 62"/>
                  <a:gd name="T2" fmla="*/ 50 w 51"/>
                  <a:gd name="T3" fmla="*/ 0 h 62"/>
                  <a:gd name="T4" fmla="*/ 0 w 51"/>
                  <a:gd name="T5" fmla="*/ 12 h 62"/>
                  <a:gd name="T6" fmla="*/ 0 w 51"/>
                  <a:gd name="T7" fmla="*/ 61 h 62"/>
                  <a:gd name="T8" fmla="*/ 50 w 51"/>
                  <a:gd name="T9" fmla="*/ 48 h 62"/>
                  <a:gd name="T10" fmla="*/ 0 60000 65536"/>
                  <a:gd name="T11" fmla="*/ 0 60000 65536"/>
                  <a:gd name="T12" fmla="*/ 0 60000 65536"/>
                  <a:gd name="T13" fmla="*/ 0 60000 65536"/>
                  <a:gd name="T14" fmla="*/ 0 60000 65536"/>
                  <a:gd name="T15" fmla="*/ 0 w 51"/>
                  <a:gd name="T16" fmla="*/ 0 h 62"/>
                  <a:gd name="T17" fmla="*/ 51 w 51"/>
                  <a:gd name="T18" fmla="*/ 62 h 62"/>
                </a:gdLst>
                <a:ahLst/>
                <a:cxnLst>
                  <a:cxn ang="T10">
                    <a:pos x="T0" y="T1"/>
                  </a:cxn>
                  <a:cxn ang="T11">
                    <a:pos x="T2" y="T3"/>
                  </a:cxn>
                  <a:cxn ang="T12">
                    <a:pos x="T4" y="T5"/>
                  </a:cxn>
                  <a:cxn ang="T13">
                    <a:pos x="T6" y="T7"/>
                  </a:cxn>
                  <a:cxn ang="T14">
                    <a:pos x="T8" y="T9"/>
                  </a:cxn>
                </a:cxnLst>
                <a:rect l="T15" t="T16" r="T17" b="T18"/>
                <a:pathLst>
                  <a:path w="51" h="62">
                    <a:moveTo>
                      <a:pt x="50" y="48"/>
                    </a:moveTo>
                    <a:lnTo>
                      <a:pt x="50" y="0"/>
                    </a:lnTo>
                    <a:lnTo>
                      <a:pt x="0" y="12"/>
                    </a:lnTo>
                    <a:lnTo>
                      <a:pt x="0" y="61"/>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1" name="Freeform 257">
                <a:extLst>
                  <a:ext uri="{FF2B5EF4-FFF2-40B4-BE49-F238E27FC236}">
                    <a16:creationId xmlns:a16="http://schemas.microsoft.com/office/drawing/2014/main" id="{6EC48733-8D90-4A7D-9E98-5F13C8C99730}"/>
                  </a:ext>
                </a:extLst>
              </p:cNvPr>
              <p:cNvSpPr>
                <a:spLocks/>
              </p:cNvSpPr>
              <p:nvPr/>
            </p:nvSpPr>
            <p:spPr bwMode="auto">
              <a:xfrm>
                <a:off x="4040" y="3446"/>
                <a:ext cx="51" cy="63"/>
              </a:xfrm>
              <a:custGeom>
                <a:avLst/>
                <a:gdLst>
                  <a:gd name="T0" fmla="*/ 50 w 51"/>
                  <a:gd name="T1" fmla="*/ 48 h 63"/>
                  <a:gd name="T2" fmla="*/ 50 w 51"/>
                  <a:gd name="T3" fmla="*/ 0 h 63"/>
                  <a:gd name="T4" fmla="*/ 0 w 51"/>
                  <a:gd name="T5" fmla="*/ 12 h 63"/>
                  <a:gd name="T6" fmla="*/ 0 w 51"/>
                  <a:gd name="T7" fmla="*/ 62 h 63"/>
                  <a:gd name="T8" fmla="*/ 50 w 51"/>
                  <a:gd name="T9" fmla="*/ 48 h 63"/>
                  <a:gd name="T10" fmla="*/ 0 60000 65536"/>
                  <a:gd name="T11" fmla="*/ 0 60000 65536"/>
                  <a:gd name="T12" fmla="*/ 0 60000 65536"/>
                  <a:gd name="T13" fmla="*/ 0 60000 65536"/>
                  <a:gd name="T14" fmla="*/ 0 60000 65536"/>
                  <a:gd name="T15" fmla="*/ 0 w 51"/>
                  <a:gd name="T16" fmla="*/ 0 h 63"/>
                  <a:gd name="T17" fmla="*/ 51 w 51"/>
                  <a:gd name="T18" fmla="*/ 63 h 63"/>
                </a:gdLst>
                <a:ahLst/>
                <a:cxnLst>
                  <a:cxn ang="T10">
                    <a:pos x="T0" y="T1"/>
                  </a:cxn>
                  <a:cxn ang="T11">
                    <a:pos x="T2" y="T3"/>
                  </a:cxn>
                  <a:cxn ang="T12">
                    <a:pos x="T4" y="T5"/>
                  </a:cxn>
                  <a:cxn ang="T13">
                    <a:pos x="T6" y="T7"/>
                  </a:cxn>
                  <a:cxn ang="T14">
                    <a:pos x="T8" y="T9"/>
                  </a:cxn>
                </a:cxnLst>
                <a:rect l="T15" t="T16" r="T17" b="T18"/>
                <a:pathLst>
                  <a:path w="51" h="63">
                    <a:moveTo>
                      <a:pt x="50" y="48"/>
                    </a:moveTo>
                    <a:lnTo>
                      <a:pt x="50" y="0"/>
                    </a:lnTo>
                    <a:lnTo>
                      <a:pt x="0" y="12"/>
                    </a:lnTo>
                    <a:lnTo>
                      <a:pt x="0" y="62"/>
                    </a:lnTo>
                    <a:lnTo>
                      <a:pt x="50" y="48"/>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2" name="Freeform 258">
                <a:extLst>
                  <a:ext uri="{FF2B5EF4-FFF2-40B4-BE49-F238E27FC236}">
                    <a16:creationId xmlns:a16="http://schemas.microsoft.com/office/drawing/2014/main" id="{D4788E85-6229-4E96-87CD-D9B7A9622C54}"/>
                  </a:ext>
                </a:extLst>
              </p:cNvPr>
              <p:cNvSpPr>
                <a:spLocks/>
              </p:cNvSpPr>
              <p:nvPr/>
            </p:nvSpPr>
            <p:spPr bwMode="auto">
              <a:xfrm>
                <a:off x="4112" y="3426"/>
                <a:ext cx="49" cy="64"/>
              </a:xfrm>
              <a:custGeom>
                <a:avLst/>
                <a:gdLst>
                  <a:gd name="T0" fmla="*/ 48 w 49"/>
                  <a:gd name="T1" fmla="*/ 49 h 64"/>
                  <a:gd name="T2" fmla="*/ 48 w 49"/>
                  <a:gd name="T3" fmla="*/ 0 h 64"/>
                  <a:gd name="T4" fmla="*/ 0 w 49"/>
                  <a:gd name="T5" fmla="*/ 13 h 64"/>
                  <a:gd name="T6" fmla="*/ 0 w 49"/>
                  <a:gd name="T7" fmla="*/ 63 h 64"/>
                  <a:gd name="T8" fmla="*/ 48 w 49"/>
                  <a:gd name="T9" fmla="*/ 49 h 64"/>
                  <a:gd name="T10" fmla="*/ 0 60000 65536"/>
                  <a:gd name="T11" fmla="*/ 0 60000 65536"/>
                  <a:gd name="T12" fmla="*/ 0 60000 65536"/>
                  <a:gd name="T13" fmla="*/ 0 60000 65536"/>
                  <a:gd name="T14" fmla="*/ 0 60000 65536"/>
                  <a:gd name="T15" fmla="*/ 0 w 49"/>
                  <a:gd name="T16" fmla="*/ 0 h 64"/>
                  <a:gd name="T17" fmla="*/ 49 w 49"/>
                  <a:gd name="T18" fmla="*/ 64 h 64"/>
                </a:gdLst>
                <a:ahLst/>
                <a:cxnLst>
                  <a:cxn ang="T10">
                    <a:pos x="T0" y="T1"/>
                  </a:cxn>
                  <a:cxn ang="T11">
                    <a:pos x="T2" y="T3"/>
                  </a:cxn>
                  <a:cxn ang="T12">
                    <a:pos x="T4" y="T5"/>
                  </a:cxn>
                  <a:cxn ang="T13">
                    <a:pos x="T6" y="T7"/>
                  </a:cxn>
                  <a:cxn ang="T14">
                    <a:pos x="T8" y="T9"/>
                  </a:cxn>
                </a:cxnLst>
                <a:rect l="T15" t="T16" r="T17" b="T18"/>
                <a:pathLst>
                  <a:path w="49" h="64">
                    <a:moveTo>
                      <a:pt x="48" y="49"/>
                    </a:moveTo>
                    <a:lnTo>
                      <a:pt x="48" y="0"/>
                    </a:lnTo>
                    <a:lnTo>
                      <a:pt x="0" y="13"/>
                    </a:lnTo>
                    <a:lnTo>
                      <a:pt x="0" y="63"/>
                    </a:lnTo>
                    <a:lnTo>
                      <a:pt x="48"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3" name="Freeform 259">
                <a:extLst>
                  <a:ext uri="{FF2B5EF4-FFF2-40B4-BE49-F238E27FC236}">
                    <a16:creationId xmlns:a16="http://schemas.microsoft.com/office/drawing/2014/main" id="{18AF5E67-C02B-4D93-B58D-644374AD3B67}"/>
                  </a:ext>
                </a:extLst>
              </p:cNvPr>
              <p:cNvSpPr>
                <a:spLocks/>
              </p:cNvSpPr>
              <p:nvPr/>
            </p:nvSpPr>
            <p:spPr bwMode="auto">
              <a:xfrm>
                <a:off x="4182" y="3408"/>
                <a:ext cx="50" cy="62"/>
              </a:xfrm>
              <a:custGeom>
                <a:avLst/>
                <a:gdLst>
                  <a:gd name="T0" fmla="*/ 49 w 50"/>
                  <a:gd name="T1" fmla="*/ 47 h 62"/>
                  <a:gd name="T2" fmla="*/ 49 w 50"/>
                  <a:gd name="T3" fmla="*/ 0 h 62"/>
                  <a:gd name="T4" fmla="*/ 0 w 50"/>
                  <a:gd name="T5" fmla="*/ 13 h 62"/>
                  <a:gd name="T6" fmla="*/ 0 w 50"/>
                  <a:gd name="T7" fmla="*/ 61 h 62"/>
                  <a:gd name="T8" fmla="*/ 49 w 50"/>
                  <a:gd name="T9" fmla="*/ 47 h 62"/>
                  <a:gd name="T10" fmla="*/ 0 60000 65536"/>
                  <a:gd name="T11" fmla="*/ 0 60000 65536"/>
                  <a:gd name="T12" fmla="*/ 0 60000 65536"/>
                  <a:gd name="T13" fmla="*/ 0 60000 65536"/>
                  <a:gd name="T14" fmla="*/ 0 60000 65536"/>
                  <a:gd name="T15" fmla="*/ 0 w 50"/>
                  <a:gd name="T16" fmla="*/ 0 h 62"/>
                  <a:gd name="T17" fmla="*/ 50 w 50"/>
                  <a:gd name="T18" fmla="*/ 62 h 62"/>
                </a:gdLst>
                <a:ahLst/>
                <a:cxnLst>
                  <a:cxn ang="T10">
                    <a:pos x="T0" y="T1"/>
                  </a:cxn>
                  <a:cxn ang="T11">
                    <a:pos x="T2" y="T3"/>
                  </a:cxn>
                  <a:cxn ang="T12">
                    <a:pos x="T4" y="T5"/>
                  </a:cxn>
                  <a:cxn ang="T13">
                    <a:pos x="T6" y="T7"/>
                  </a:cxn>
                  <a:cxn ang="T14">
                    <a:pos x="T8" y="T9"/>
                  </a:cxn>
                </a:cxnLst>
                <a:rect l="T15" t="T16" r="T17" b="T18"/>
                <a:pathLst>
                  <a:path w="50" h="62">
                    <a:moveTo>
                      <a:pt x="49" y="47"/>
                    </a:moveTo>
                    <a:lnTo>
                      <a:pt x="49" y="0"/>
                    </a:lnTo>
                    <a:lnTo>
                      <a:pt x="0" y="13"/>
                    </a:lnTo>
                    <a:lnTo>
                      <a:pt x="0" y="61"/>
                    </a:lnTo>
                    <a:lnTo>
                      <a:pt x="49"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4" name="Freeform 260">
                <a:extLst>
                  <a:ext uri="{FF2B5EF4-FFF2-40B4-BE49-F238E27FC236}">
                    <a16:creationId xmlns:a16="http://schemas.microsoft.com/office/drawing/2014/main" id="{1CDBA799-5C6D-45F0-888F-10BF4E5AF134}"/>
                  </a:ext>
                </a:extLst>
              </p:cNvPr>
              <p:cNvSpPr>
                <a:spLocks/>
              </p:cNvSpPr>
              <p:nvPr/>
            </p:nvSpPr>
            <p:spPr bwMode="auto">
              <a:xfrm>
                <a:off x="4253" y="3388"/>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5" name="Freeform 261">
                <a:extLst>
                  <a:ext uri="{FF2B5EF4-FFF2-40B4-BE49-F238E27FC236}">
                    <a16:creationId xmlns:a16="http://schemas.microsoft.com/office/drawing/2014/main" id="{0172D040-61DB-44C2-9C9B-C7D8E53F8E4F}"/>
                  </a:ext>
                </a:extLst>
              </p:cNvPr>
              <p:cNvSpPr>
                <a:spLocks/>
              </p:cNvSpPr>
              <p:nvPr/>
            </p:nvSpPr>
            <p:spPr bwMode="auto">
              <a:xfrm>
                <a:off x="3829" y="3570"/>
                <a:ext cx="50" cy="64"/>
              </a:xfrm>
              <a:custGeom>
                <a:avLst/>
                <a:gdLst>
                  <a:gd name="T0" fmla="*/ 49 w 50"/>
                  <a:gd name="T1" fmla="*/ 49 h 64"/>
                  <a:gd name="T2" fmla="*/ 49 w 50"/>
                  <a:gd name="T3" fmla="*/ 0 h 64"/>
                  <a:gd name="T4" fmla="*/ 0 w 50"/>
                  <a:gd name="T5" fmla="*/ 13 h 64"/>
                  <a:gd name="T6" fmla="*/ 0 w 50"/>
                  <a:gd name="T7" fmla="*/ 63 h 64"/>
                  <a:gd name="T8" fmla="*/ 49 w 50"/>
                  <a:gd name="T9" fmla="*/ 49 h 64"/>
                  <a:gd name="T10" fmla="*/ 0 60000 65536"/>
                  <a:gd name="T11" fmla="*/ 0 60000 65536"/>
                  <a:gd name="T12" fmla="*/ 0 60000 65536"/>
                  <a:gd name="T13" fmla="*/ 0 60000 65536"/>
                  <a:gd name="T14" fmla="*/ 0 60000 65536"/>
                  <a:gd name="T15" fmla="*/ 0 w 50"/>
                  <a:gd name="T16" fmla="*/ 0 h 64"/>
                  <a:gd name="T17" fmla="*/ 50 w 50"/>
                  <a:gd name="T18" fmla="*/ 64 h 64"/>
                </a:gdLst>
                <a:ahLst/>
                <a:cxnLst>
                  <a:cxn ang="T10">
                    <a:pos x="T0" y="T1"/>
                  </a:cxn>
                  <a:cxn ang="T11">
                    <a:pos x="T2" y="T3"/>
                  </a:cxn>
                  <a:cxn ang="T12">
                    <a:pos x="T4" y="T5"/>
                  </a:cxn>
                  <a:cxn ang="T13">
                    <a:pos x="T6" y="T7"/>
                  </a:cxn>
                  <a:cxn ang="T14">
                    <a:pos x="T8" y="T9"/>
                  </a:cxn>
                </a:cxnLst>
                <a:rect l="T15" t="T16" r="T17" b="T18"/>
                <a:pathLst>
                  <a:path w="50" h="64">
                    <a:moveTo>
                      <a:pt x="49" y="49"/>
                    </a:moveTo>
                    <a:lnTo>
                      <a:pt x="49" y="0"/>
                    </a:lnTo>
                    <a:lnTo>
                      <a:pt x="0" y="13"/>
                    </a:lnTo>
                    <a:lnTo>
                      <a:pt x="0" y="63"/>
                    </a:lnTo>
                    <a:lnTo>
                      <a:pt x="49" y="49"/>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36" name="Freeform 262">
                <a:extLst>
                  <a:ext uri="{FF2B5EF4-FFF2-40B4-BE49-F238E27FC236}">
                    <a16:creationId xmlns:a16="http://schemas.microsoft.com/office/drawing/2014/main" id="{26BD2070-4301-45BD-9313-034D24CF2B53}"/>
                  </a:ext>
                </a:extLst>
              </p:cNvPr>
              <p:cNvSpPr>
                <a:spLocks/>
              </p:cNvSpPr>
              <p:nvPr/>
            </p:nvSpPr>
            <p:spPr bwMode="auto">
              <a:xfrm>
                <a:off x="3900" y="3552"/>
                <a:ext cx="49" cy="62"/>
              </a:xfrm>
              <a:custGeom>
                <a:avLst/>
                <a:gdLst>
                  <a:gd name="T0" fmla="*/ 48 w 49"/>
                  <a:gd name="T1" fmla="*/ 47 h 62"/>
                  <a:gd name="T2" fmla="*/ 48 w 49"/>
                  <a:gd name="T3" fmla="*/ 0 h 62"/>
                  <a:gd name="T4" fmla="*/ 0 w 49"/>
                  <a:gd name="T5" fmla="*/ 13 h 62"/>
                  <a:gd name="T6" fmla="*/ 0 w 49"/>
                  <a:gd name="T7" fmla="*/ 61 h 62"/>
                  <a:gd name="T8" fmla="*/ 48 w 49"/>
                  <a:gd name="T9" fmla="*/ 47 h 62"/>
                  <a:gd name="T10" fmla="*/ 0 60000 65536"/>
                  <a:gd name="T11" fmla="*/ 0 60000 65536"/>
                  <a:gd name="T12" fmla="*/ 0 60000 65536"/>
                  <a:gd name="T13" fmla="*/ 0 60000 65536"/>
                  <a:gd name="T14" fmla="*/ 0 60000 65536"/>
                  <a:gd name="T15" fmla="*/ 0 w 49"/>
                  <a:gd name="T16" fmla="*/ 0 h 62"/>
                  <a:gd name="T17" fmla="*/ 49 w 49"/>
                  <a:gd name="T18" fmla="*/ 62 h 62"/>
                </a:gdLst>
                <a:ahLst/>
                <a:cxnLst>
                  <a:cxn ang="T10">
                    <a:pos x="T0" y="T1"/>
                  </a:cxn>
                  <a:cxn ang="T11">
                    <a:pos x="T2" y="T3"/>
                  </a:cxn>
                  <a:cxn ang="T12">
                    <a:pos x="T4" y="T5"/>
                  </a:cxn>
                  <a:cxn ang="T13">
                    <a:pos x="T6" y="T7"/>
                  </a:cxn>
                  <a:cxn ang="T14">
                    <a:pos x="T8" y="T9"/>
                  </a:cxn>
                </a:cxnLst>
                <a:rect l="T15" t="T16" r="T17" b="T18"/>
                <a:pathLst>
                  <a:path w="49" h="62">
                    <a:moveTo>
                      <a:pt x="48" y="47"/>
                    </a:moveTo>
                    <a:lnTo>
                      <a:pt x="48" y="0"/>
                    </a:lnTo>
                    <a:lnTo>
                      <a:pt x="0" y="13"/>
                    </a:lnTo>
                    <a:lnTo>
                      <a:pt x="0" y="61"/>
                    </a:lnTo>
                    <a:lnTo>
                      <a:pt x="48" y="47"/>
                    </a:lnTo>
                  </a:path>
                </a:pathLst>
              </a:custGeom>
              <a:solidFill>
                <a:srgbClr val="339933"/>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625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96302"/>
                                        </p:tgtEl>
                                        <p:attrNameLst>
                                          <p:attrName>style.visibility</p:attrName>
                                        </p:attrNameLst>
                                      </p:cBhvr>
                                      <p:to>
                                        <p:strVal val="visible"/>
                                      </p:to>
                                    </p:set>
                                    <p:animEffect transition="in" filter="wipe(up)">
                                      <p:cBhvr>
                                        <p:cTn id="16" dur="500"/>
                                        <p:tgtEl>
                                          <p:spTgt spid="9630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6411"/>
                                        </p:tgtEl>
                                        <p:attrNameLst>
                                          <p:attrName>style.visibility</p:attrName>
                                        </p:attrNameLst>
                                      </p:cBhvr>
                                      <p:to>
                                        <p:strVal val="visible"/>
                                      </p:to>
                                    </p:set>
                                    <p:animEffect transition="in" filter="dissolve">
                                      <p:cBhvr>
                                        <p:cTn id="25" dur="500"/>
                                        <p:tgtEl>
                                          <p:spTgt spid="9641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96412"/>
                                        </p:tgtEl>
                                        <p:attrNameLst>
                                          <p:attrName>style.visibility</p:attrName>
                                        </p:attrNameLst>
                                      </p:cBhvr>
                                      <p:to>
                                        <p:strVal val="visible"/>
                                      </p:to>
                                    </p:set>
                                    <p:animEffect transition="in" filter="wipe(up)">
                                      <p:cBhvr>
                                        <p:cTn id="30" dur="500"/>
                                        <p:tgtEl>
                                          <p:spTgt spid="9641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autoUpdateAnimBg="0"/>
      <p:bldP spid="96302" grpId="0" animBg="1"/>
      <p:bldP spid="96411" grpId="0" autoUpdateAnimBg="0"/>
      <p:bldP spid="964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78718FB-7646-497C-9F05-D871B1A54639}"/>
              </a:ext>
            </a:extLst>
          </p:cNvPr>
          <p:cNvSpPr>
            <a:spLocks noGrp="1" noChangeArrowheads="1"/>
          </p:cNvSpPr>
          <p:nvPr>
            <p:ph type="title"/>
          </p:nvPr>
        </p:nvSpPr>
        <p:spPr>
          <a:effectLst>
            <a:outerShdw dist="53882" dir="2700000" algn="ctr" rotWithShape="0">
              <a:schemeClr val="bg2">
                <a:alpha val="50000"/>
              </a:schemeClr>
            </a:outerShdw>
          </a:effectLst>
        </p:spPr>
        <p:txBody>
          <a:bodyPr lIns="92075" tIns="46038" rIns="92075" bIns="46038" anchor="t"/>
          <a:lstStyle/>
          <a:p>
            <a:pPr eaLnBrk="1" hangingPunct="1"/>
            <a:r>
              <a:rPr lang="hu-HU" altLang="hu-HU"/>
              <a:t>Situations Where Clusters </a:t>
            </a:r>
            <a:br>
              <a:rPr lang="hu-HU" altLang="hu-HU"/>
            </a:br>
            <a:r>
              <a:rPr lang="hu-HU" altLang="hu-HU"/>
              <a:t>Are Useful</a:t>
            </a:r>
          </a:p>
        </p:txBody>
      </p:sp>
      <p:sp>
        <p:nvSpPr>
          <p:cNvPr id="13315" name="Rectangle 3">
            <a:extLst>
              <a:ext uri="{FF2B5EF4-FFF2-40B4-BE49-F238E27FC236}">
                <a16:creationId xmlns:a16="http://schemas.microsoft.com/office/drawing/2014/main" id="{D7CA5B0C-3186-46AF-B95A-3A6FEB0EC7FB}"/>
              </a:ext>
            </a:extLst>
          </p:cNvPr>
          <p:cNvSpPr>
            <a:spLocks noChangeArrowheads="1"/>
          </p:cNvSpPr>
          <p:nvPr/>
        </p:nvSpPr>
        <p:spPr bwMode="blackWhite">
          <a:xfrm>
            <a:off x="1008063" y="2179638"/>
            <a:ext cx="5297487" cy="3567112"/>
          </a:xfrm>
          <a:prstGeom prst="rect">
            <a:avLst/>
          </a:prstGeom>
          <a:solidFill>
            <a:srgbClr val="FFCC99"/>
          </a:solidFill>
          <a:ln w="12700">
            <a:solidFill>
              <a:schemeClr val="bg2"/>
            </a:solidFill>
            <a:miter lim="800000"/>
            <a:headEnd/>
            <a:tailEnd/>
          </a:ln>
        </p:spPr>
        <p:txBody>
          <a:bodyPr wrap="none" lIns="92075" tIns="46038" rIns="92075" bIns="46038"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spcBef>
                <a:spcPct val="60000"/>
              </a:spcBef>
              <a:buFontTx/>
              <a:buNone/>
            </a:pPr>
            <a:r>
              <a:rPr lang="hu-HU" altLang="hu-HU" sz="1800" b="1">
                <a:solidFill>
                  <a:srgbClr val="000000"/>
                </a:solidFill>
              </a:rPr>
              <a:t>Criterion</a:t>
            </a:r>
          </a:p>
          <a:p>
            <a:pPr>
              <a:lnSpc>
                <a:spcPct val="120000"/>
              </a:lnSpc>
              <a:spcBef>
                <a:spcPct val="60000"/>
              </a:spcBef>
              <a:buFontTx/>
              <a:buNone/>
            </a:pPr>
            <a:r>
              <a:rPr lang="hu-HU" altLang="hu-HU" sz="1800" b="1">
                <a:solidFill>
                  <a:srgbClr val="000000"/>
                </a:solidFill>
              </a:rPr>
              <a:t>Uniform key distribution</a:t>
            </a:r>
          </a:p>
          <a:p>
            <a:pPr>
              <a:lnSpc>
                <a:spcPct val="120000"/>
              </a:lnSpc>
              <a:spcBef>
                <a:spcPct val="60000"/>
              </a:spcBef>
              <a:buFontTx/>
              <a:buNone/>
            </a:pPr>
            <a:r>
              <a:rPr lang="hu-HU" altLang="hu-HU" sz="1800" b="1">
                <a:solidFill>
                  <a:srgbClr val="000000"/>
                </a:solidFill>
              </a:rPr>
              <a:t>Evenly spread key values </a:t>
            </a:r>
          </a:p>
          <a:p>
            <a:pPr>
              <a:lnSpc>
                <a:spcPct val="120000"/>
              </a:lnSpc>
              <a:spcBef>
                <a:spcPct val="60000"/>
              </a:spcBef>
              <a:buFontTx/>
              <a:buNone/>
            </a:pPr>
            <a:r>
              <a:rPr lang="hu-HU" altLang="hu-HU" sz="1800" b="1">
                <a:solidFill>
                  <a:srgbClr val="000000"/>
                </a:solidFill>
              </a:rPr>
              <a:t>Rarely updated key </a:t>
            </a:r>
          </a:p>
          <a:p>
            <a:pPr>
              <a:lnSpc>
                <a:spcPct val="120000"/>
              </a:lnSpc>
              <a:spcBef>
                <a:spcPct val="60000"/>
              </a:spcBef>
              <a:buFontTx/>
              <a:buNone/>
            </a:pPr>
            <a:r>
              <a:rPr lang="hu-HU" altLang="hu-HU" sz="1800" b="1">
                <a:solidFill>
                  <a:srgbClr val="000000"/>
                </a:solidFill>
              </a:rPr>
              <a:t>Often joined master-detail tables</a:t>
            </a:r>
          </a:p>
          <a:p>
            <a:pPr>
              <a:lnSpc>
                <a:spcPct val="120000"/>
              </a:lnSpc>
              <a:spcBef>
                <a:spcPct val="60000"/>
              </a:spcBef>
              <a:buFontTx/>
              <a:buNone/>
            </a:pPr>
            <a:r>
              <a:rPr lang="hu-HU" altLang="hu-HU" sz="1800" b="1">
                <a:solidFill>
                  <a:srgbClr val="000000"/>
                </a:solidFill>
              </a:rPr>
              <a:t>Predictable number of key values</a:t>
            </a:r>
          </a:p>
          <a:p>
            <a:pPr>
              <a:lnSpc>
                <a:spcPct val="120000"/>
              </a:lnSpc>
              <a:spcBef>
                <a:spcPct val="60000"/>
              </a:spcBef>
              <a:buFontTx/>
              <a:buNone/>
            </a:pPr>
            <a:r>
              <a:rPr lang="hu-HU" altLang="hu-HU" sz="1800" b="1">
                <a:solidFill>
                  <a:srgbClr val="000000"/>
                </a:solidFill>
              </a:rPr>
              <a:t>Queries using equality predicate on key</a:t>
            </a:r>
          </a:p>
        </p:txBody>
      </p:sp>
      <p:sp>
        <p:nvSpPr>
          <p:cNvPr id="13316" name="Rectangle 4">
            <a:extLst>
              <a:ext uri="{FF2B5EF4-FFF2-40B4-BE49-F238E27FC236}">
                <a16:creationId xmlns:a16="http://schemas.microsoft.com/office/drawing/2014/main" id="{5DE94D4B-7F4E-4CBD-AE98-91D03E4980A6}"/>
              </a:ext>
            </a:extLst>
          </p:cNvPr>
          <p:cNvSpPr>
            <a:spLocks noChangeArrowheads="1"/>
          </p:cNvSpPr>
          <p:nvPr/>
        </p:nvSpPr>
        <p:spPr bwMode="blackWhite">
          <a:xfrm>
            <a:off x="7308850" y="2179638"/>
            <a:ext cx="825500" cy="3567112"/>
          </a:xfrm>
          <a:prstGeom prst="rect">
            <a:avLst/>
          </a:prstGeom>
          <a:solidFill>
            <a:srgbClr val="FFCC99"/>
          </a:solidFill>
          <a:ln w="12700">
            <a:solidFill>
              <a:schemeClr val="bg2"/>
            </a:solidFill>
            <a:miter lim="800000"/>
            <a:headEnd/>
            <a:tailEnd/>
          </a:ln>
        </p:spPr>
        <p:txBody>
          <a:bodyPr wrap="none" lIns="92075" tIns="46038" rIns="92075" bIns="46038"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spcBef>
                <a:spcPct val="60000"/>
              </a:spcBef>
              <a:buFontTx/>
              <a:buNone/>
            </a:pPr>
            <a:r>
              <a:rPr lang="hu-HU" altLang="hu-HU" sz="1800" b="1">
                <a:solidFill>
                  <a:srgbClr val="000000"/>
                </a:solidFill>
              </a:rPr>
              <a:t>Hash</a:t>
            </a:r>
          </a:p>
          <a:p>
            <a:pPr>
              <a:lnSpc>
                <a:spcPct val="120000"/>
              </a:lnSpc>
              <a:spcBef>
                <a:spcPct val="60000"/>
              </a:spcBef>
              <a:buFontTx/>
              <a:buNone/>
            </a:pPr>
            <a:r>
              <a:rPr lang="hu-HU" altLang="hu-HU" sz="1800" b="1">
                <a:solidFill>
                  <a:srgbClr val="000000"/>
                </a:solidFill>
              </a:rPr>
              <a:t>X</a:t>
            </a:r>
          </a:p>
          <a:p>
            <a:pPr>
              <a:lnSpc>
                <a:spcPct val="120000"/>
              </a:lnSpc>
              <a:spcBef>
                <a:spcPct val="60000"/>
              </a:spcBef>
              <a:buFontTx/>
              <a:buNone/>
            </a:pPr>
            <a:r>
              <a:rPr lang="hu-HU" altLang="hu-HU" sz="1800" b="1">
                <a:solidFill>
                  <a:srgbClr val="000000"/>
                </a:solidFill>
              </a:rPr>
              <a:t>X</a:t>
            </a:r>
          </a:p>
          <a:p>
            <a:pPr>
              <a:lnSpc>
                <a:spcPct val="120000"/>
              </a:lnSpc>
              <a:spcBef>
                <a:spcPct val="60000"/>
              </a:spcBef>
              <a:buFontTx/>
              <a:buNone/>
            </a:pPr>
            <a:r>
              <a:rPr lang="hu-HU" altLang="hu-HU" sz="1800" b="1">
                <a:solidFill>
                  <a:srgbClr val="000000"/>
                </a:solidFill>
              </a:rPr>
              <a:t>X</a:t>
            </a:r>
          </a:p>
          <a:p>
            <a:pPr>
              <a:lnSpc>
                <a:spcPct val="120000"/>
              </a:lnSpc>
              <a:spcBef>
                <a:spcPct val="60000"/>
              </a:spcBef>
              <a:buFontTx/>
              <a:buNone/>
            </a:pPr>
            <a:endParaRPr lang="hu-HU" altLang="hu-HU" sz="1800" b="1">
              <a:solidFill>
                <a:srgbClr val="000000"/>
              </a:solidFill>
            </a:endParaRPr>
          </a:p>
          <a:p>
            <a:pPr>
              <a:lnSpc>
                <a:spcPct val="120000"/>
              </a:lnSpc>
              <a:spcBef>
                <a:spcPct val="60000"/>
              </a:spcBef>
              <a:buFontTx/>
              <a:buNone/>
            </a:pPr>
            <a:r>
              <a:rPr lang="hu-HU" altLang="hu-HU" sz="1800" b="1">
                <a:solidFill>
                  <a:srgbClr val="000000"/>
                </a:solidFill>
              </a:rPr>
              <a:t>X</a:t>
            </a:r>
          </a:p>
          <a:p>
            <a:pPr>
              <a:lnSpc>
                <a:spcPct val="120000"/>
              </a:lnSpc>
              <a:spcBef>
                <a:spcPct val="60000"/>
              </a:spcBef>
              <a:buFontTx/>
              <a:buNone/>
            </a:pPr>
            <a:r>
              <a:rPr lang="hu-HU" altLang="hu-HU" sz="1800" b="1">
                <a:solidFill>
                  <a:srgbClr val="000000"/>
                </a:solidFill>
              </a:rPr>
              <a:t>X</a:t>
            </a:r>
          </a:p>
        </p:txBody>
      </p:sp>
      <p:sp>
        <p:nvSpPr>
          <p:cNvPr id="13317" name="Rectangle 5">
            <a:extLst>
              <a:ext uri="{FF2B5EF4-FFF2-40B4-BE49-F238E27FC236}">
                <a16:creationId xmlns:a16="http://schemas.microsoft.com/office/drawing/2014/main" id="{83A037DB-8EEC-4CC1-8276-1E3960FE7575}"/>
              </a:ext>
            </a:extLst>
          </p:cNvPr>
          <p:cNvSpPr>
            <a:spLocks noChangeArrowheads="1"/>
          </p:cNvSpPr>
          <p:nvPr/>
        </p:nvSpPr>
        <p:spPr bwMode="blackWhite">
          <a:xfrm>
            <a:off x="6318250" y="2179638"/>
            <a:ext cx="977900" cy="3567112"/>
          </a:xfrm>
          <a:prstGeom prst="rect">
            <a:avLst/>
          </a:prstGeom>
          <a:solidFill>
            <a:srgbClr val="FFCC99"/>
          </a:solidFill>
          <a:ln w="12700">
            <a:solidFill>
              <a:schemeClr val="bg2"/>
            </a:solidFill>
            <a:miter lim="800000"/>
            <a:headEnd/>
            <a:tailEnd/>
          </a:ln>
        </p:spPr>
        <p:txBody>
          <a:bodyPr wrap="none" lIns="92075" tIns="46038" rIns="92075" bIns="46038"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spcBef>
                <a:spcPct val="60000"/>
              </a:spcBef>
              <a:buFontTx/>
              <a:buNone/>
            </a:pPr>
            <a:r>
              <a:rPr lang="hu-HU" altLang="hu-HU" sz="1800" b="1">
                <a:solidFill>
                  <a:srgbClr val="000000"/>
                </a:solidFill>
              </a:rPr>
              <a:t>Index</a:t>
            </a:r>
          </a:p>
          <a:p>
            <a:pPr>
              <a:lnSpc>
                <a:spcPct val="120000"/>
              </a:lnSpc>
              <a:spcBef>
                <a:spcPct val="60000"/>
              </a:spcBef>
              <a:buFontTx/>
              <a:buNone/>
            </a:pPr>
            <a:r>
              <a:rPr lang="hu-HU" altLang="hu-HU" sz="1800" b="1">
                <a:solidFill>
                  <a:srgbClr val="000000"/>
                </a:solidFill>
              </a:rPr>
              <a:t>X</a:t>
            </a:r>
          </a:p>
          <a:p>
            <a:pPr>
              <a:lnSpc>
                <a:spcPct val="120000"/>
              </a:lnSpc>
              <a:spcBef>
                <a:spcPct val="60000"/>
              </a:spcBef>
              <a:buFontTx/>
              <a:buNone/>
            </a:pPr>
            <a:endParaRPr lang="hu-HU" altLang="hu-HU" sz="1800" b="1">
              <a:solidFill>
                <a:srgbClr val="000000"/>
              </a:solidFill>
              <a:latin typeface="Symbol" panose="05050102010706020507" pitchFamily="18" charset="2"/>
            </a:endParaRPr>
          </a:p>
          <a:p>
            <a:pPr>
              <a:lnSpc>
                <a:spcPct val="120000"/>
              </a:lnSpc>
              <a:spcBef>
                <a:spcPct val="60000"/>
              </a:spcBef>
              <a:buFontTx/>
              <a:buNone/>
            </a:pPr>
            <a:r>
              <a:rPr lang="hu-HU" altLang="hu-HU" sz="1800" b="1">
                <a:solidFill>
                  <a:srgbClr val="000000"/>
                </a:solidFill>
              </a:rPr>
              <a:t>X</a:t>
            </a:r>
          </a:p>
          <a:p>
            <a:pPr>
              <a:lnSpc>
                <a:spcPct val="120000"/>
              </a:lnSpc>
              <a:spcBef>
                <a:spcPct val="60000"/>
              </a:spcBef>
              <a:buFontTx/>
              <a:buNone/>
            </a:pPr>
            <a:r>
              <a:rPr lang="hu-HU" altLang="hu-HU" sz="1800" b="1">
                <a:solidFill>
                  <a:srgbClr val="000000"/>
                </a:solidFill>
              </a:rPr>
              <a:t>X</a:t>
            </a:r>
            <a:endParaRPr lang="hu-HU" altLang="hu-HU" sz="1800" b="1">
              <a:solidFill>
                <a:srgbClr val="000000"/>
              </a:solidFill>
              <a:latin typeface="Symbol" panose="05050102010706020507" pitchFamily="18" charset="2"/>
            </a:endParaRPr>
          </a:p>
          <a:p>
            <a:pPr>
              <a:lnSpc>
                <a:spcPct val="120000"/>
              </a:lnSpc>
              <a:spcBef>
                <a:spcPct val="60000"/>
              </a:spcBef>
              <a:buFontTx/>
              <a:buNone/>
            </a:pPr>
            <a:endParaRPr lang="hu-HU" altLang="hu-HU" sz="1800" b="1">
              <a:solidFill>
                <a:srgbClr val="000000"/>
              </a:solidFill>
              <a:latin typeface="Symbol" panose="05050102010706020507" pitchFamily="18" charset="2"/>
            </a:endParaRPr>
          </a:p>
          <a:p>
            <a:pPr>
              <a:lnSpc>
                <a:spcPct val="120000"/>
              </a:lnSpc>
              <a:spcBef>
                <a:spcPct val="60000"/>
              </a:spcBef>
              <a:buFontTx/>
              <a:buNone/>
            </a:pPr>
            <a:endParaRPr lang="hu-HU" altLang="hu-HU" sz="1800" b="1">
              <a:solidFill>
                <a:srgbClr val="000000"/>
              </a:solidFill>
              <a:latin typeface="Symbol" panose="05050102010706020507" pitchFamily="18" charset="2"/>
            </a:endParaRPr>
          </a:p>
        </p:txBody>
      </p:sp>
      <p:sp>
        <p:nvSpPr>
          <p:cNvPr id="13318" name="Line 6">
            <a:extLst>
              <a:ext uri="{FF2B5EF4-FFF2-40B4-BE49-F238E27FC236}">
                <a16:creationId xmlns:a16="http://schemas.microsoft.com/office/drawing/2014/main" id="{2B71C195-6F5C-4440-B023-4DA35C4C385E}"/>
              </a:ext>
            </a:extLst>
          </p:cNvPr>
          <p:cNvSpPr>
            <a:spLocks noChangeShapeType="1"/>
          </p:cNvSpPr>
          <p:nvPr/>
        </p:nvSpPr>
        <p:spPr bwMode="blackWhite">
          <a:xfrm>
            <a:off x="1009650" y="2705100"/>
            <a:ext cx="7102475" cy="0"/>
          </a:xfrm>
          <a:prstGeom prst="line">
            <a:avLst/>
          </a:prstGeom>
          <a:noFill/>
          <a:ln w="508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3319" name="Line 7">
            <a:extLst>
              <a:ext uri="{FF2B5EF4-FFF2-40B4-BE49-F238E27FC236}">
                <a16:creationId xmlns:a16="http://schemas.microsoft.com/office/drawing/2014/main" id="{80F1CBEA-FCBF-4DB8-9617-B8280E52C498}"/>
              </a:ext>
            </a:extLst>
          </p:cNvPr>
          <p:cNvSpPr>
            <a:spLocks noChangeShapeType="1"/>
          </p:cNvSpPr>
          <p:nvPr/>
        </p:nvSpPr>
        <p:spPr bwMode="blackWhite">
          <a:xfrm>
            <a:off x="1009650" y="3214688"/>
            <a:ext cx="712470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3320" name="Line 8">
            <a:extLst>
              <a:ext uri="{FF2B5EF4-FFF2-40B4-BE49-F238E27FC236}">
                <a16:creationId xmlns:a16="http://schemas.microsoft.com/office/drawing/2014/main" id="{1BB328E8-1811-4A80-80BB-323434868872}"/>
              </a:ext>
            </a:extLst>
          </p:cNvPr>
          <p:cNvSpPr>
            <a:spLocks noChangeShapeType="1"/>
          </p:cNvSpPr>
          <p:nvPr/>
        </p:nvSpPr>
        <p:spPr bwMode="blackWhite">
          <a:xfrm>
            <a:off x="1003300" y="3703638"/>
            <a:ext cx="713105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3321" name="Line 9">
            <a:extLst>
              <a:ext uri="{FF2B5EF4-FFF2-40B4-BE49-F238E27FC236}">
                <a16:creationId xmlns:a16="http://schemas.microsoft.com/office/drawing/2014/main" id="{9D89B5CC-41BC-48F7-B221-DEBF50F28609}"/>
              </a:ext>
            </a:extLst>
          </p:cNvPr>
          <p:cNvSpPr>
            <a:spLocks noChangeShapeType="1"/>
          </p:cNvSpPr>
          <p:nvPr/>
        </p:nvSpPr>
        <p:spPr bwMode="blackWhite">
          <a:xfrm>
            <a:off x="1003300" y="4222750"/>
            <a:ext cx="713105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3322" name="Line 10">
            <a:extLst>
              <a:ext uri="{FF2B5EF4-FFF2-40B4-BE49-F238E27FC236}">
                <a16:creationId xmlns:a16="http://schemas.microsoft.com/office/drawing/2014/main" id="{FDEA0E6B-5E69-4110-A584-038E6DE77C26}"/>
              </a:ext>
            </a:extLst>
          </p:cNvPr>
          <p:cNvSpPr>
            <a:spLocks noChangeShapeType="1"/>
          </p:cNvSpPr>
          <p:nvPr/>
        </p:nvSpPr>
        <p:spPr bwMode="blackWhite">
          <a:xfrm>
            <a:off x="989013" y="4713288"/>
            <a:ext cx="714375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3323" name="Line 11">
            <a:extLst>
              <a:ext uri="{FF2B5EF4-FFF2-40B4-BE49-F238E27FC236}">
                <a16:creationId xmlns:a16="http://schemas.microsoft.com/office/drawing/2014/main" id="{74360A45-7DED-4A8E-93F5-08CC9A197838}"/>
              </a:ext>
            </a:extLst>
          </p:cNvPr>
          <p:cNvSpPr>
            <a:spLocks noChangeShapeType="1"/>
          </p:cNvSpPr>
          <p:nvPr/>
        </p:nvSpPr>
        <p:spPr bwMode="blackWhite">
          <a:xfrm>
            <a:off x="998538" y="5208588"/>
            <a:ext cx="7135812"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Tree>
  </p:cSld>
  <p:clrMapOvr>
    <a:masterClrMapping/>
  </p:clrMapOvr>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1321</Words>
  <Application>Microsoft Office PowerPoint</Application>
  <PresentationFormat>Diavetítés a képernyőre (4:3 oldalarány)</PresentationFormat>
  <Paragraphs>127</Paragraphs>
  <Slides>7</Slides>
  <Notes>6</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7</vt:i4>
      </vt:variant>
    </vt:vector>
  </HeadingPairs>
  <TitlesOfParts>
    <vt:vector size="11" baseType="lpstr">
      <vt:lpstr>Arial</vt:lpstr>
      <vt:lpstr>Courier New</vt:lpstr>
      <vt:lpstr>Symbol</vt:lpstr>
      <vt:lpstr>Alapértelmezett terv</vt:lpstr>
      <vt:lpstr>Table Types</vt:lpstr>
      <vt:lpstr>What Is a Partition  and Why Use It?</vt:lpstr>
      <vt:lpstr>Index-Organized Tables</vt:lpstr>
      <vt:lpstr>Index-Organized Tables and Heap Tables</vt:lpstr>
      <vt:lpstr>Clusters</vt:lpstr>
      <vt:lpstr>Cluster Types</vt:lpstr>
      <vt:lpstr>Situations Where Clusters  Are Useful</vt:lpstr>
    </vt:vector>
  </TitlesOfParts>
  <Company>ELTE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Structures</dc:title>
  <dc:creator>Nikovits Tibor</dc:creator>
  <cp:lastModifiedBy>Tibor</cp:lastModifiedBy>
  <cp:revision>22</cp:revision>
  <dcterms:created xsi:type="dcterms:W3CDTF">2008-09-10T08:55:52Z</dcterms:created>
  <dcterms:modified xsi:type="dcterms:W3CDTF">2020-10-08T11:15:02Z</dcterms:modified>
</cp:coreProperties>
</file>