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2"/>
  </p:notesMasterIdLst>
  <p:sldIdLst>
    <p:sldId id="256" r:id="rId5"/>
    <p:sldId id="302" r:id="rId6"/>
    <p:sldId id="260" r:id="rId7"/>
    <p:sldId id="312" r:id="rId8"/>
    <p:sldId id="263" r:id="rId9"/>
    <p:sldId id="313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81" r:id="rId18"/>
    <p:sldId id="279" r:id="rId19"/>
    <p:sldId id="280" r:id="rId20"/>
    <p:sldId id="270" r:id="rId2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014" autoAdjust="0"/>
  </p:normalViewPr>
  <p:slideViewPr>
    <p:cSldViewPr>
      <p:cViewPr varScale="1">
        <p:scale>
          <a:sx n="75" d="100"/>
          <a:sy n="75" d="100"/>
        </p:scale>
        <p:origin x="182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6321B-65D2-41FB-871C-379B9C6A6421}" type="datetimeFigureOut">
              <a:rPr lang="hu-HU" smtClean="0"/>
              <a:t>2022. 11. 21.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414F0-FD0B-4526-8D3E-3A54338177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7146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11021" indent="-211021">
              <a:buFont typeface="+mj-lt"/>
              <a:buAutoNum type="arabicPeriod"/>
            </a:pPr>
            <a:r>
              <a:rPr lang="en-US" i="1" dirty="0"/>
              <a:t>frame contains "GET"</a:t>
            </a:r>
            <a:r>
              <a:rPr lang="hu-HU" dirty="0"/>
              <a:t> vagy </a:t>
            </a:r>
            <a:r>
              <a:rPr lang="hu-HU" i="1" dirty="0" err="1"/>
              <a:t>tcp.dstport</a:t>
            </a:r>
            <a:r>
              <a:rPr lang="hu-HU" i="1" dirty="0"/>
              <a:t>==80 and</a:t>
            </a:r>
            <a:r>
              <a:rPr lang="hu-HU" i="1" baseline="0" dirty="0"/>
              <a:t> </a:t>
            </a:r>
            <a:r>
              <a:rPr lang="en-US" i="1" dirty="0"/>
              <a:t>frame contains "GET"</a:t>
            </a:r>
            <a:r>
              <a:rPr lang="hu-HU" dirty="0"/>
              <a:t> (</a:t>
            </a:r>
            <a:r>
              <a:rPr lang="hu-HU" i="1" dirty="0" err="1"/>
              <a:t>User-agent</a:t>
            </a:r>
            <a:r>
              <a:rPr lang="hu-HU" baseline="0" dirty="0"/>
              <a:t> információból szedhető ki a böngészővel kapcsolatos infó</a:t>
            </a:r>
            <a:r>
              <a:rPr lang="hu-HU" dirty="0"/>
              <a:t>)</a:t>
            </a:r>
          </a:p>
          <a:p>
            <a:pPr marL="211021" indent="-211021">
              <a:buFont typeface="+mj-lt"/>
              <a:buAutoNum type="arabicPeriod"/>
            </a:pPr>
            <a:r>
              <a:rPr lang="en-US" i="1" dirty="0" err="1"/>
              <a:t>http.accept</a:t>
            </a:r>
            <a:r>
              <a:rPr lang="en-US" i="1" dirty="0"/>
              <a:t> == "image/</a:t>
            </a:r>
            <a:r>
              <a:rPr lang="en-US" i="1" dirty="0" err="1"/>
              <a:t>webp</a:t>
            </a:r>
            <a:r>
              <a:rPr lang="en-US" i="1" dirty="0"/>
              <a:t>,*/*;q=0.8"</a:t>
            </a:r>
            <a:r>
              <a:rPr lang="hu-HU" dirty="0"/>
              <a:t> (új, veszteséges tömörítést alkalmazó képformátum</a:t>
            </a:r>
            <a:r>
              <a:rPr lang="hu-HU" baseline="0" dirty="0"/>
              <a:t>, amelyet a </a:t>
            </a:r>
            <a:r>
              <a:rPr lang="hu-HU" baseline="0" dirty="0" err="1"/>
              <a:t>Google</a:t>
            </a:r>
            <a:r>
              <a:rPr lang="hu-HU" baseline="0" dirty="0"/>
              <a:t> fejlesztett ki</a:t>
            </a:r>
            <a:r>
              <a:rPr lang="hu-HU" dirty="0"/>
              <a:t>)</a:t>
            </a:r>
          </a:p>
          <a:p>
            <a:pPr marL="633062" lvl="1" indent="-211021">
              <a:buFont typeface="+mj-lt"/>
              <a:buAutoNum type="arabicPeriod"/>
            </a:pPr>
            <a:r>
              <a:rPr lang="hu-HU" dirty="0" err="1"/>
              <a:t>frame</a:t>
            </a:r>
            <a:r>
              <a:rPr lang="hu-HU" dirty="0"/>
              <a:t> </a:t>
            </a:r>
            <a:r>
              <a:rPr lang="hu-HU" dirty="0" err="1"/>
              <a:t>contains</a:t>
            </a:r>
            <a:r>
              <a:rPr lang="hu-HU" dirty="0"/>
              <a:t> "</a:t>
            </a:r>
            <a:r>
              <a:rPr lang="hu-HU" dirty="0" err="1"/>
              <a:t>png</a:t>
            </a:r>
            <a:r>
              <a:rPr lang="hu-HU" dirty="0"/>
              <a:t>"</a:t>
            </a:r>
          </a:p>
          <a:p>
            <a:pPr marL="211021" indent="-211021">
              <a:buFont typeface="+mj-lt"/>
              <a:buAutoNum type="arabicPeriod"/>
            </a:pPr>
            <a:r>
              <a:rPr lang="hu-HU" i="1" dirty="0" err="1"/>
              <a:t>tcp.stream</a:t>
            </a:r>
            <a:r>
              <a:rPr lang="hu-HU" i="1" dirty="0"/>
              <a:t> </a:t>
            </a:r>
            <a:r>
              <a:rPr lang="hu-HU" i="1" dirty="0" err="1"/>
              <a:t>eq</a:t>
            </a:r>
            <a:r>
              <a:rPr lang="hu-HU" i="1" dirty="0"/>
              <a:t> 7</a:t>
            </a:r>
            <a:r>
              <a:rPr lang="hu-HU" i="0" dirty="0"/>
              <a:t> és </a:t>
            </a:r>
            <a:r>
              <a:rPr lang="en-US" i="1" dirty="0" err="1"/>
              <a:t>tcp.stream</a:t>
            </a:r>
            <a:r>
              <a:rPr lang="en-US" i="1" dirty="0"/>
              <a:t> </a:t>
            </a:r>
            <a:r>
              <a:rPr lang="en-US" i="1" dirty="0" err="1"/>
              <a:t>eq</a:t>
            </a:r>
            <a:r>
              <a:rPr lang="en-US" i="1" dirty="0"/>
              <a:t> 7 and </a:t>
            </a:r>
            <a:r>
              <a:rPr lang="en-US" i="1" dirty="0" err="1"/>
              <a:t>http.response.code</a:t>
            </a:r>
            <a:r>
              <a:rPr lang="en-US" i="1" dirty="0"/>
              <a:t> == 304</a:t>
            </a:r>
            <a:r>
              <a:rPr lang="hu-HU" dirty="0"/>
              <a:t> (a </a:t>
            </a:r>
            <a:r>
              <a:rPr lang="hu-HU" i="1" dirty="0" err="1"/>
              <a:t>Follow</a:t>
            </a:r>
            <a:r>
              <a:rPr lang="hu-HU" i="1" dirty="0"/>
              <a:t> TCP </a:t>
            </a:r>
            <a:r>
              <a:rPr lang="hu-HU" i="1" dirty="0" err="1"/>
              <a:t>stream</a:t>
            </a:r>
            <a:r>
              <a:rPr lang="hu-HU" dirty="0"/>
              <a:t> itt hasznos eszköz, lesz nem is</a:t>
            </a:r>
            <a:r>
              <a:rPr lang="hu-HU" baseline="0" dirty="0"/>
              <a:t> egy 304-es státusz kóddal jelzi a szerver</a:t>
            </a:r>
            <a:r>
              <a:rPr lang="hu-HU" dirty="0"/>
              <a:t>)</a:t>
            </a:r>
          </a:p>
          <a:p>
            <a:pPr marL="211021" indent="-211021">
              <a:buFont typeface="+mj-lt"/>
              <a:buAutoNum type="arabicPeriod"/>
            </a:pPr>
            <a:r>
              <a:rPr lang="en-US" i="1" dirty="0" err="1"/>
              <a:t>http.response.code</a:t>
            </a:r>
            <a:r>
              <a:rPr lang="en-US" i="1" dirty="0"/>
              <a:t> == 304</a:t>
            </a:r>
            <a:r>
              <a:rPr lang="hu-HU" i="1" dirty="0"/>
              <a:t> </a:t>
            </a:r>
            <a:r>
              <a:rPr lang="hu-HU" i="0" dirty="0"/>
              <a:t>(</a:t>
            </a:r>
            <a:r>
              <a:rPr lang="hu-HU" i="0" dirty="0" err="1"/>
              <a:t>to.ttk.elte.hu</a:t>
            </a:r>
            <a:r>
              <a:rPr lang="hu-HU" i="0" dirty="0"/>
              <a:t> és </a:t>
            </a:r>
            <a:r>
              <a:rPr lang="hu-HU" i="0" dirty="0" err="1"/>
              <a:t>www.inf.elte.hu</a:t>
            </a:r>
            <a:r>
              <a:rPr lang="hu-HU" i="0" dirty="0"/>
              <a:t>)</a:t>
            </a:r>
          </a:p>
          <a:p>
            <a:pPr marL="211021" indent="-211021">
              <a:buFont typeface="+mj-lt"/>
              <a:buAutoNum type="arabicPeriod"/>
            </a:pPr>
            <a:r>
              <a:rPr lang="hu-HU" b="0" i="1" dirty="0" err="1"/>
              <a:t>tcp.dstport</a:t>
            </a:r>
            <a:r>
              <a:rPr lang="hu-HU" b="0" i="1" dirty="0"/>
              <a:t>==443</a:t>
            </a:r>
            <a:r>
              <a:rPr lang="hu-HU" i="0" dirty="0"/>
              <a:t> (</a:t>
            </a:r>
            <a:r>
              <a:rPr lang="hu-HU" i="1" dirty="0" err="1"/>
              <a:t>Follow</a:t>
            </a:r>
            <a:r>
              <a:rPr lang="hu-HU" i="1" dirty="0"/>
              <a:t> TCP </a:t>
            </a:r>
            <a:r>
              <a:rPr lang="hu-HU" i="1" dirty="0" err="1"/>
              <a:t>stream</a:t>
            </a:r>
            <a:r>
              <a:rPr lang="hu-HU" i="0" dirty="0"/>
              <a:t>, itt érdemes visszahivatkozni az előadásra a </a:t>
            </a:r>
            <a:r>
              <a:rPr lang="hu-HU" i="0" dirty="0" err="1"/>
              <a:t>certificate-ekre</a:t>
            </a:r>
            <a:r>
              <a:rPr lang="hu-HU" i="0" baseline="0" dirty="0"/>
              <a:t> és a titkos kulcsra</a:t>
            </a:r>
            <a:r>
              <a:rPr lang="hu-HU" i="0" dirty="0"/>
              <a:t>)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0C7BA6-1BD4-4570-AF92-FC04CDF977A4}" type="slidenum">
              <a:rPr lang="hu-HU" altLang="hu-HU" smtClean="0"/>
              <a:pPr>
                <a:defRPr/>
              </a:pPr>
              <a:t>13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53189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11021" indent="-211021">
              <a:buFont typeface="+mj-lt"/>
              <a:buAutoNum type="arabicPeriod"/>
            </a:pPr>
            <a:r>
              <a:rPr lang="en-US" i="1" dirty="0"/>
              <a:t>frame contains "GET"</a:t>
            </a:r>
            <a:r>
              <a:rPr lang="hu-HU" dirty="0"/>
              <a:t> vagy </a:t>
            </a:r>
            <a:r>
              <a:rPr lang="hu-HU" i="1" dirty="0" err="1"/>
              <a:t>tcp.dstport</a:t>
            </a:r>
            <a:r>
              <a:rPr lang="hu-HU" i="1" dirty="0"/>
              <a:t>==80 and</a:t>
            </a:r>
            <a:r>
              <a:rPr lang="hu-HU" i="1" baseline="0" dirty="0"/>
              <a:t> </a:t>
            </a:r>
            <a:r>
              <a:rPr lang="en-US" i="1" dirty="0"/>
              <a:t>frame contains "GET"</a:t>
            </a:r>
            <a:r>
              <a:rPr lang="hu-HU" dirty="0"/>
              <a:t> (</a:t>
            </a:r>
            <a:r>
              <a:rPr lang="hu-HU" i="1" dirty="0" err="1"/>
              <a:t>User-agent</a:t>
            </a:r>
            <a:r>
              <a:rPr lang="hu-HU" baseline="0" dirty="0"/>
              <a:t> információból szedhető ki a böngészővel kapcsolatos infó</a:t>
            </a:r>
            <a:r>
              <a:rPr lang="hu-HU" dirty="0"/>
              <a:t>)</a:t>
            </a:r>
          </a:p>
          <a:p>
            <a:pPr marL="211021" indent="-211021">
              <a:buFont typeface="+mj-lt"/>
              <a:buAutoNum type="arabicPeriod"/>
            </a:pPr>
            <a:r>
              <a:rPr lang="en-US" i="1" dirty="0" err="1"/>
              <a:t>http.accept</a:t>
            </a:r>
            <a:r>
              <a:rPr lang="en-US" i="1" dirty="0"/>
              <a:t> == "image/</a:t>
            </a:r>
            <a:r>
              <a:rPr lang="en-US" i="1" dirty="0" err="1"/>
              <a:t>webp</a:t>
            </a:r>
            <a:r>
              <a:rPr lang="en-US" i="1" dirty="0"/>
              <a:t>,*/*;q=0.8"</a:t>
            </a:r>
            <a:r>
              <a:rPr lang="hu-HU" dirty="0"/>
              <a:t> (új, veszteséges tömörítést alkalmazó képformátum</a:t>
            </a:r>
            <a:r>
              <a:rPr lang="hu-HU" baseline="0" dirty="0"/>
              <a:t>, amelyet a </a:t>
            </a:r>
            <a:r>
              <a:rPr lang="hu-HU" baseline="0" dirty="0" err="1"/>
              <a:t>Google</a:t>
            </a:r>
            <a:r>
              <a:rPr lang="hu-HU" baseline="0" dirty="0"/>
              <a:t> fejlesztett ki</a:t>
            </a:r>
            <a:r>
              <a:rPr lang="hu-HU" dirty="0"/>
              <a:t>)</a:t>
            </a:r>
          </a:p>
          <a:p>
            <a:pPr marL="633062" lvl="1" indent="-211021">
              <a:buFont typeface="+mj-lt"/>
              <a:buAutoNum type="arabicPeriod"/>
            </a:pPr>
            <a:r>
              <a:rPr lang="hu-HU" dirty="0" err="1"/>
              <a:t>frame</a:t>
            </a:r>
            <a:r>
              <a:rPr lang="hu-HU" dirty="0"/>
              <a:t> </a:t>
            </a:r>
            <a:r>
              <a:rPr lang="hu-HU" dirty="0" err="1"/>
              <a:t>contains</a:t>
            </a:r>
            <a:r>
              <a:rPr lang="hu-HU" dirty="0"/>
              <a:t> "</a:t>
            </a:r>
            <a:r>
              <a:rPr lang="hu-HU" dirty="0" err="1"/>
              <a:t>png</a:t>
            </a:r>
            <a:r>
              <a:rPr lang="hu-HU" dirty="0"/>
              <a:t>"</a:t>
            </a:r>
          </a:p>
          <a:p>
            <a:pPr marL="211021" indent="-211021">
              <a:buFont typeface="+mj-lt"/>
              <a:buAutoNum type="arabicPeriod"/>
            </a:pPr>
            <a:r>
              <a:rPr lang="hu-HU" i="1" dirty="0" err="1"/>
              <a:t>tcp.stream</a:t>
            </a:r>
            <a:r>
              <a:rPr lang="hu-HU" i="1" dirty="0"/>
              <a:t> </a:t>
            </a:r>
            <a:r>
              <a:rPr lang="hu-HU" i="1" dirty="0" err="1"/>
              <a:t>eq</a:t>
            </a:r>
            <a:r>
              <a:rPr lang="hu-HU" i="1" dirty="0"/>
              <a:t> 7</a:t>
            </a:r>
            <a:r>
              <a:rPr lang="hu-HU" i="0" dirty="0"/>
              <a:t> és </a:t>
            </a:r>
            <a:r>
              <a:rPr lang="en-US" i="1" dirty="0" err="1"/>
              <a:t>tcp.stream</a:t>
            </a:r>
            <a:r>
              <a:rPr lang="en-US" i="1" dirty="0"/>
              <a:t> </a:t>
            </a:r>
            <a:r>
              <a:rPr lang="en-US" i="1" dirty="0" err="1"/>
              <a:t>eq</a:t>
            </a:r>
            <a:r>
              <a:rPr lang="en-US" i="1" dirty="0"/>
              <a:t> 7 and </a:t>
            </a:r>
            <a:r>
              <a:rPr lang="en-US" i="1" dirty="0" err="1"/>
              <a:t>http.response.code</a:t>
            </a:r>
            <a:r>
              <a:rPr lang="en-US" i="1" dirty="0"/>
              <a:t> == 304</a:t>
            </a:r>
            <a:r>
              <a:rPr lang="hu-HU" dirty="0"/>
              <a:t> (a </a:t>
            </a:r>
            <a:r>
              <a:rPr lang="hu-HU" i="1" dirty="0" err="1"/>
              <a:t>Follow</a:t>
            </a:r>
            <a:r>
              <a:rPr lang="hu-HU" i="1" dirty="0"/>
              <a:t> TCP </a:t>
            </a:r>
            <a:r>
              <a:rPr lang="hu-HU" i="1" dirty="0" err="1"/>
              <a:t>stream</a:t>
            </a:r>
            <a:r>
              <a:rPr lang="hu-HU" dirty="0"/>
              <a:t> itt hasznos eszköz, lesz nem is</a:t>
            </a:r>
            <a:r>
              <a:rPr lang="hu-HU" baseline="0" dirty="0"/>
              <a:t> egy 304-es státusz kóddal jelzi a szerver</a:t>
            </a:r>
            <a:r>
              <a:rPr lang="hu-HU" dirty="0"/>
              <a:t>)</a:t>
            </a:r>
          </a:p>
          <a:p>
            <a:pPr marL="211021" indent="-211021">
              <a:buFont typeface="+mj-lt"/>
              <a:buAutoNum type="arabicPeriod"/>
            </a:pPr>
            <a:r>
              <a:rPr lang="en-US" i="1" dirty="0" err="1"/>
              <a:t>http.response.code</a:t>
            </a:r>
            <a:r>
              <a:rPr lang="en-US" i="1" dirty="0"/>
              <a:t> == 304</a:t>
            </a:r>
            <a:r>
              <a:rPr lang="hu-HU" i="1" dirty="0"/>
              <a:t> </a:t>
            </a:r>
            <a:r>
              <a:rPr lang="hu-HU" i="0" dirty="0"/>
              <a:t>(</a:t>
            </a:r>
            <a:r>
              <a:rPr lang="hu-HU" i="0" dirty="0" err="1"/>
              <a:t>to.ttk.elte.hu</a:t>
            </a:r>
            <a:r>
              <a:rPr lang="hu-HU" i="0" dirty="0"/>
              <a:t> és </a:t>
            </a:r>
            <a:r>
              <a:rPr lang="hu-HU" i="0" dirty="0" err="1"/>
              <a:t>www.inf.elte.hu</a:t>
            </a:r>
            <a:r>
              <a:rPr lang="hu-HU" i="0" dirty="0"/>
              <a:t>)</a:t>
            </a:r>
          </a:p>
          <a:p>
            <a:pPr marL="211021" indent="-211021">
              <a:buFont typeface="+mj-lt"/>
              <a:buAutoNum type="arabicPeriod"/>
            </a:pPr>
            <a:r>
              <a:rPr lang="hu-HU" b="0" i="1" dirty="0" err="1"/>
              <a:t>tcp.dstport</a:t>
            </a:r>
            <a:r>
              <a:rPr lang="hu-HU" b="0" i="1" dirty="0"/>
              <a:t>==443</a:t>
            </a:r>
            <a:r>
              <a:rPr lang="hu-HU" i="0" dirty="0"/>
              <a:t> (</a:t>
            </a:r>
            <a:r>
              <a:rPr lang="hu-HU" i="1" dirty="0" err="1"/>
              <a:t>Follow</a:t>
            </a:r>
            <a:r>
              <a:rPr lang="hu-HU" i="1" dirty="0"/>
              <a:t> TCP </a:t>
            </a:r>
            <a:r>
              <a:rPr lang="hu-HU" i="1" dirty="0" err="1"/>
              <a:t>stream</a:t>
            </a:r>
            <a:r>
              <a:rPr lang="hu-HU" i="0" dirty="0"/>
              <a:t>, itt érdemes visszahivatkozni az előadásra a </a:t>
            </a:r>
            <a:r>
              <a:rPr lang="hu-HU" i="0" dirty="0" err="1"/>
              <a:t>certificate-ekre</a:t>
            </a:r>
            <a:r>
              <a:rPr lang="hu-HU" i="0" baseline="0" dirty="0"/>
              <a:t> és a titkos kulcsra</a:t>
            </a:r>
            <a:r>
              <a:rPr lang="hu-HU" i="0" dirty="0"/>
              <a:t>)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0C7BA6-1BD4-4570-AF92-FC04CDF977A4}" type="slidenum">
              <a:rPr lang="hu-HU" altLang="hu-HU" smtClean="0"/>
              <a:pPr>
                <a:defRPr/>
              </a:pPr>
              <a:t>14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53189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11021" indent="-211021">
              <a:buFont typeface="+mj-lt"/>
              <a:buAutoNum type="arabicPeriod"/>
            </a:pPr>
            <a:r>
              <a:rPr lang="en-US" i="1" dirty="0" err="1"/>
              <a:t>dns.flags.response</a:t>
            </a:r>
            <a:r>
              <a:rPr lang="en-US" i="1" dirty="0"/>
              <a:t>==0</a:t>
            </a:r>
            <a:r>
              <a:rPr lang="hu-HU" dirty="0"/>
              <a:t> (</a:t>
            </a:r>
            <a:r>
              <a:rPr lang="hu-HU" baseline="0" dirty="0"/>
              <a:t>92 darab, párat kiválasztva meg lehet nézni a kérések szerkezetét.</a:t>
            </a:r>
            <a:r>
              <a:rPr lang="hu-HU" dirty="0"/>
              <a:t>)</a:t>
            </a:r>
          </a:p>
          <a:p>
            <a:pPr marL="211021" indent="-211021">
              <a:buFont typeface="+mj-lt"/>
              <a:buAutoNum type="arabicPeriod"/>
            </a:pPr>
            <a:r>
              <a:rPr lang="en-US" i="1" dirty="0" err="1"/>
              <a:t>dns.flags.response</a:t>
            </a:r>
            <a:r>
              <a:rPr lang="en-US" i="1" dirty="0"/>
              <a:t>==1 and (dns.id == 0x8865 || dns.id == 0x5c83 || dns.id == 0xd1ea)</a:t>
            </a:r>
            <a:r>
              <a:rPr lang="hu-HU" i="1" dirty="0"/>
              <a:t> </a:t>
            </a:r>
            <a:r>
              <a:rPr lang="hu-HU" i="0" dirty="0"/>
              <a:t>(itt lehet</a:t>
            </a:r>
            <a:r>
              <a:rPr lang="hu-HU" i="0" baseline="0" dirty="0"/>
              <a:t> felhívni a figyelmet az elosztott névszerverekre.</a:t>
            </a:r>
            <a:r>
              <a:rPr lang="hu-HU" i="0" dirty="0"/>
              <a:t>)</a:t>
            </a:r>
          </a:p>
          <a:p>
            <a:pPr marL="211021" indent="-211021">
              <a:buFont typeface="+mj-lt"/>
              <a:buAutoNum type="arabicPeriod"/>
            </a:pPr>
            <a:r>
              <a:rPr lang="en-US" i="1" dirty="0" err="1"/>
              <a:t>dns.count.answers</a:t>
            </a:r>
            <a:r>
              <a:rPr lang="en-US" i="1" dirty="0"/>
              <a:t> &gt; 4</a:t>
            </a:r>
            <a:r>
              <a:rPr lang="hu-HU" i="1" dirty="0"/>
              <a:t> </a:t>
            </a:r>
            <a:r>
              <a:rPr lang="hu-HU" i="0" dirty="0"/>
              <a:t>(tipikusan a nagy szolgáltatók esetén több válasz van, </a:t>
            </a:r>
            <a:r>
              <a:rPr lang="hu-HU" i="0" dirty="0" err="1"/>
              <a:t>pl</a:t>
            </a:r>
            <a:r>
              <a:rPr lang="hu-HU" i="0" dirty="0"/>
              <a:t>: </a:t>
            </a:r>
            <a:r>
              <a:rPr lang="hu-HU" i="0" dirty="0" err="1"/>
              <a:t>google</a:t>
            </a:r>
            <a:r>
              <a:rPr lang="hu-HU" i="0" dirty="0"/>
              <a:t>,</a:t>
            </a:r>
            <a:r>
              <a:rPr lang="hu-HU" i="0" baseline="0" dirty="0"/>
              <a:t> </a:t>
            </a:r>
            <a:r>
              <a:rPr lang="hu-HU" i="0" baseline="0" dirty="0" err="1"/>
              <a:t>microsoft</a:t>
            </a:r>
            <a:r>
              <a:rPr lang="hu-HU" i="0" baseline="0" dirty="0"/>
              <a:t>[</a:t>
            </a:r>
            <a:r>
              <a:rPr lang="hu-HU" i="0" baseline="0" dirty="0" err="1"/>
              <a:t>outlook</a:t>
            </a:r>
            <a:r>
              <a:rPr lang="hu-HU" i="0" baseline="0" dirty="0"/>
              <a:t>]; ez az elosztott terhelésre jó példa</a:t>
            </a:r>
            <a:r>
              <a:rPr lang="hu-HU" i="0" dirty="0"/>
              <a:t>)</a:t>
            </a:r>
          </a:p>
          <a:p>
            <a:pPr marL="211021" indent="-211021">
              <a:buFont typeface="+mj-lt"/>
              <a:buAutoNum type="arabicPeriod"/>
            </a:pPr>
            <a:r>
              <a:rPr lang="hu-HU" b="0" i="1" dirty="0" err="1"/>
              <a:t>dns.flags.recdesired</a:t>
            </a:r>
            <a:r>
              <a:rPr lang="hu-HU" b="0" i="1" dirty="0"/>
              <a:t> == 0</a:t>
            </a:r>
            <a:r>
              <a:rPr lang="hu-HU" i="0" dirty="0"/>
              <a:t> (</a:t>
            </a:r>
            <a:r>
              <a:rPr lang="hu-HU" i="1" dirty="0"/>
              <a:t>magyarázat az lehet, hogy a </a:t>
            </a:r>
            <a:r>
              <a:rPr lang="hu-HU" i="1" dirty="0" err="1"/>
              <a:t>hoszt</a:t>
            </a:r>
            <a:r>
              <a:rPr lang="hu-HU" i="1" baseline="0" dirty="0"/>
              <a:t> nem névszerver és a lokális névszervert kérdezi, az pedig rekurzív lekérdezést végez majd</a:t>
            </a:r>
            <a:r>
              <a:rPr lang="hu-HU" i="0" dirty="0"/>
              <a:t>)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0C7BA6-1BD4-4570-AF92-FC04CDF977A4}" type="slidenum">
              <a:rPr lang="hu-HU" altLang="hu-HU" smtClean="0"/>
              <a:pPr>
                <a:defRPr/>
              </a:pPr>
              <a:t>15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309888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44083">
              <a:defRPr/>
            </a:pPr>
            <a:r>
              <a:rPr lang="hu-HU" b="0" i="0" dirty="0"/>
              <a:t>Ez az</a:t>
            </a:r>
            <a:r>
              <a:rPr lang="hu-HU" b="0" i="0" baseline="0" dirty="0"/>
              <a:t> első szűréses csokor titkosított kommunikációra jellemző dolgait szemlélteti.</a:t>
            </a:r>
            <a:endParaRPr lang="hu-HU" b="0" i="0" dirty="0"/>
          </a:p>
          <a:p>
            <a:pPr marL="211021" indent="-211021" defTabSz="844083">
              <a:buFont typeface="+mj-lt"/>
              <a:buAutoNum type="arabicPeriod"/>
              <a:defRPr/>
            </a:pPr>
            <a:r>
              <a:rPr lang="en-US" i="1" dirty="0"/>
              <a:t>frame contains "GET"</a:t>
            </a:r>
            <a:r>
              <a:rPr lang="hu-HU" dirty="0"/>
              <a:t> vagy </a:t>
            </a:r>
            <a:r>
              <a:rPr lang="hu-HU" i="1" dirty="0" err="1"/>
              <a:t>tcp.dstport</a:t>
            </a:r>
            <a:r>
              <a:rPr lang="hu-HU" i="1" dirty="0"/>
              <a:t>==443 and</a:t>
            </a:r>
            <a:r>
              <a:rPr lang="hu-HU" i="1" baseline="0" dirty="0"/>
              <a:t> </a:t>
            </a:r>
            <a:r>
              <a:rPr lang="en-US" i="1" dirty="0"/>
              <a:t>frame contains "GET"</a:t>
            </a:r>
            <a:r>
              <a:rPr lang="hu-HU" dirty="0"/>
              <a:t> (a böngésző</a:t>
            </a:r>
            <a:r>
              <a:rPr lang="hu-HU" baseline="0" dirty="0"/>
              <a:t> információt sem lehet kinyerni a titkos kulcs ismerete nélkül</a:t>
            </a:r>
            <a:r>
              <a:rPr lang="hu-HU" dirty="0"/>
              <a:t>)</a:t>
            </a:r>
          </a:p>
          <a:p>
            <a:pPr marL="211021" indent="-211021">
              <a:buFont typeface="+mj-lt"/>
              <a:buAutoNum type="arabicPeriod"/>
            </a:pPr>
            <a:r>
              <a:rPr lang="en-US" i="1" dirty="0" err="1"/>
              <a:t>ssl</a:t>
            </a:r>
            <a:r>
              <a:rPr lang="hu-HU" i="1" dirty="0"/>
              <a:t> </a:t>
            </a:r>
            <a:r>
              <a:rPr lang="hu-HU" i="0" dirty="0"/>
              <a:t>(82 darab, </a:t>
            </a:r>
            <a:r>
              <a:rPr lang="hu-HU" i="1" dirty="0" err="1"/>
              <a:t>Follow</a:t>
            </a:r>
            <a:r>
              <a:rPr lang="hu-HU" i="1" dirty="0"/>
              <a:t> SSL </a:t>
            </a:r>
            <a:r>
              <a:rPr lang="hu-HU" i="1" dirty="0" err="1"/>
              <a:t>Stream</a:t>
            </a:r>
            <a:r>
              <a:rPr lang="hu-HU" i="0" dirty="0"/>
              <a:t>)</a:t>
            </a:r>
          </a:p>
          <a:p>
            <a:pPr marL="211021" indent="-211021">
              <a:buFont typeface="+mj-lt"/>
              <a:buAutoNum type="arabicPeriod"/>
            </a:pPr>
            <a:r>
              <a:rPr lang="en-US" i="1" dirty="0" err="1"/>
              <a:t>tcp.flags.reset</a:t>
            </a:r>
            <a:r>
              <a:rPr lang="en-US" i="1" dirty="0"/>
              <a:t>==1 and </a:t>
            </a:r>
            <a:r>
              <a:rPr lang="en-US" i="1" dirty="0" err="1"/>
              <a:t>ip.src</a:t>
            </a:r>
            <a:r>
              <a:rPr lang="en-US" i="1" dirty="0"/>
              <a:t>==157.181.152.61</a:t>
            </a:r>
            <a:r>
              <a:rPr lang="hu-HU" i="1" baseline="0" dirty="0"/>
              <a:t> </a:t>
            </a:r>
            <a:r>
              <a:rPr lang="hu-HU" i="0" baseline="0" dirty="0"/>
              <a:t>(3 darab)</a:t>
            </a:r>
            <a:endParaRPr lang="hu-HU" i="0" dirty="0"/>
          </a:p>
          <a:p>
            <a:pPr marL="211021" indent="-211021">
              <a:buFont typeface="+mj-lt"/>
              <a:buAutoNum type="arabicPeriod"/>
            </a:pPr>
            <a:r>
              <a:rPr lang="en-US" i="1" dirty="0" err="1"/>
              <a:t>tcp.flags.reset</a:t>
            </a:r>
            <a:r>
              <a:rPr lang="en-US" i="1" dirty="0"/>
              <a:t>==1 and </a:t>
            </a:r>
            <a:r>
              <a:rPr lang="en-US" i="1" dirty="0" err="1"/>
              <a:t>ip.src</a:t>
            </a:r>
            <a:r>
              <a:rPr lang="en-US" i="1" dirty="0"/>
              <a:t>==157.181.152.61</a:t>
            </a:r>
            <a:r>
              <a:rPr lang="hu-HU" i="1" dirty="0"/>
              <a:t> </a:t>
            </a:r>
            <a:r>
              <a:rPr lang="hu-HU" i="0" dirty="0" err="1"/>
              <a:t>Follow</a:t>
            </a:r>
            <a:r>
              <a:rPr lang="hu-HU" i="0" baseline="0" dirty="0"/>
              <a:t> TCP </a:t>
            </a:r>
            <a:r>
              <a:rPr lang="hu-HU" i="0" baseline="0" dirty="0" err="1"/>
              <a:t>stream-mel</a:t>
            </a:r>
            <a:r>
              <a:rPr lang="hu-HU" i="0" baseline="0" dirty="0"/>
              <a:t> (kiderül, hogy HTTP 1.1 –es protokoll és a </a:t>
            </a:r>
            <a:r>
              <a:rPr lang="hu-HU" i="0" baseline="0" dirty="0" err="1"/>
              <a:t>spdy</a:t>
            </a:r>
            <a:r>
              <a:rPr lang="hu-HU" i="0" baseline="0" dirty="0"/>
              <a:t>/3.1. érintett a </a:t>
            </a:r>
            <a:r>
              <a:rPr lang="hu-HU" i="0" baseline="0" dirty="0" err="1"/>
              <a:t>neptun.elte.hu-n</a:t>
            </a:r>
            <a:r>
              <a:rPr lang="hu-HU" i="0" baseline="0" dirty="0"/>
              <a:t> keresztül kéri le az oldalakat, és a </a:t>
            </a:r>
            <a:r>
              <a:rPr lang="hu-HU" i="0" baseline="0" dirty="0" err="1"/>
              <a:t>spdy</a:t>
            </a:r>
            <a:r>
              <a:rPr lang="hu-HU" i="0" baseline="0" dirty="0"/>
              <a:t> miatt valószínűsíthető a </a:t>
            </a:r>
            <a:r>
              <a:rPr lang="hu-HU" i="0" baseline="0" dirty="0" err="1"/>
              <a:t>Chrome</a:t>
            </a:r>
            <a:r>
              <a:rPr lang="hu-HU" i="0" baseline="0" dirty="0"/>
              <a:t>, </a:t>
            </a:r>
            <a:r>
              <a:rPr lang="hu-HU" i="0" baseline="0" dirty="0" err="1"/>
              <a:t>Mozilla</a:t>
            </a:r>
            <a:r>
              <a:rPr lang="hu-HU" i="0" baseline="0" dirty="0"/>
              <a:t> vagy Opera használata, de biztosan egyik sem állítható. )</a:t>
            </a:r>
            <a:endParaRPr lang="hu-HU" i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0C7BA6-1BD4-4570-AF92-FC04CDF977A4}" type="slidenum">
              <a:rPr lang="hu-HU" altLang="hu-HU" smtClean="0"/>
              <a:pPr>
                <a:defRPr/>
              </a:pPr>
              <a:t>16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739808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8BD1-24BA-45CD-A247-FA930522826B}" type="datetime1">
              <a:rPr lang="hu-HU" smtClean="0"/>
              <a:t>2022. 11. 21.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Számítógépes Hálózatok Gyakorlat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187F-2ACD-4340-86D3-86DD0DBD779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286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89E60-BC84-4CDF-A716-7CCC787A1EC3}" type="datetime1">
              <a:rPr lang="hu-HU" smtClean="0"/>
              <a:t>2022. 11. 21.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Számítógépes Hálózatok Gyakorlat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187F-2ACD-4340-86D3-86DD0DBD779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7867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C8A08-7768-4ED9-B757-85B55870D837}" type="datetime1">
              <a:rPr lang="hu-HU" smtClean="0"/>
              <a:t>2022. 11. 21.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Számítógépes Hálózatok Gyakorlat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187F-2ACD-4340-86D3-86DD0DBD779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66795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D826-B26F-4796-B9B1-D79D8635F10B}" type="datetime1">
              <a:rPr lang="hu-HU" smtClean="0"/>
              <a:t>2022. 11. 21.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Számítógépes Hálózatok Gyakorlat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187F-2ACD-4340-86D3-86DD0DBD779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01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41BFD-6427-4DBE-B081-8C453D7F1F7E}" type="datetime1">
              <a:rPr lang="hu-HU" smtClean="0"/>
              <a:t>2022. 11. 21.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Számítógépes Hálózatok Gyakorlat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187F-2ACD-4340-86D3-86DD0DBD779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3983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FB197-2F7F-4061-9B17-B7CEFE5AE688}" type="datetime1">
              <a:rPr lang="hu-HU" smtClean="0"/>
              <a:t>2022. 11. 21.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Számítógépes Hálózatok Gyakorlat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187F-2ACD-4340-86D3-86DD0DBD779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9845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534B-254B-4443-9FEE-3F1812E65613}" type="datetime1">
              <a:rPr lang="hu-HU" smtClean="0"/>
              <a:t>2022. 11. 21.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Számítógépes Hálózatok Gyakorlat</a:t>
            </a: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187F-2ACD-4340-86D3-86DD0DBD779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64901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C8D24-81F0-48AC-A1C1-8449BBD781AE}" type="datetime1">
              <a:rPr lang="hu-HU" smtClean="0"/>
              <a:t>2022. 11. 21.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Számítógépes Hálózatok Gyakorlat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187F-2ACD-4340-86D3-86DD0DBD779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38303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B1C1-6845-43EA-AA44-4F001ED98E63}" type="datetime1">
              <a:rPr lang="hu-HU" smtClean="0"/>
              <a:t>2022. 11. 21.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Számítógépes Hálózatok Gyakorlat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187F-2ACD-4340-86D3-86DD0DBD779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46323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5673E-46A8-44B0-8E44-FDB0841E4A8B}" type="datetime1">
              <a:rPr lang="hu-HU" smtClean="0"/>
              <a:t>2022. 11. 21.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Számítógépes Hálózatok Gyakorlat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187F-2ACD-4340-86D3-86DD0DBD779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4320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C691C-2DC4-4C6B-BE90-9D94F7E036FD}" type="datetime1">
              <a:rPr lang="hu-HU" smtClean="0"/>
              <a:t>2022. 11. 21.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Számítógépes Hálózatok Gyakorlat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187F-2ACD-4340-86D3-86DD0DBD779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7554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D74C9-169C-42CE-BB85-2DE28ECBAB69}" type="datetime1">
              <a:rPr lang="hu-HU" smtClean="0"/>
              <a:t>2022. 11. 21.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u-HU"/>
              <a:t>Számítógépes Hálózatok Gyakorlat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A187F-2ACD-4340-86D3-86DD0DBD779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67756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.rootshell.be/2010/10/31/socat-another-network-swiss-armyknife" TargetMode="External"/><Relationship Id="rId2" Type="http://schemas.openxmlformats.org/officeDocument/2006/relationships/hyperlink" Target="https://www.binarytides.com/netcat-tutorial-for-beginner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Számítógépes Hálózatok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10. gyakorlat</a:t>
            </a:r>
          </a:p>
        </p:txBody>
      </p:sp>
    </p:spTree>
    <p:extLst>
      <p:ext uri="{BB962C8B-B14F-4D97-AF65-F5344CB8AC3E}">
        <p14:creationId xmlns:p14="http://schemas.microsoft.com/office/powerpoint/2010/main" val="2100804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Wireshark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altLang="hu-HU"/>
              <a:t>Számítógépes Hálózatok Gyakorlat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41F50-5F78-4448-BFBA-2D170FEE1B5E}" type="slidenum">
              <a:rPr lang="hu-HU" altLang="hu-HU" smtClean="0"/>
              <a:pPr>
                <a:defRPr/>
              </a:pPr>
              <a:t>10</a:t>
            </a:fld>
            <a:endParaRPr lang="hu-HU" altLang="hu-HU"/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052" y="1484783"/>
            <a:ext cx="8582925" cy="4825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934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Wireshark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altLang="hu-HU"/>
              <a:t>Számítógépes Hálózatok Gyakorlat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41F50-5F78-4448-BFBA-2D170FEE1B5E}" type="slidenum">
              <a:rPr lang="hu-HU" altLang="hu-HU" smtClean="0"/>
              <a:pPr>
                <a:defRPr/>
              </a:pPr>
              <a:t>11</a:t>
            </a:fld>
            <a:endParaRPr lang="hu-HU" altLang="hu-HU"/>
          </a:p>
        </p:txBody>
      </p:sp>
      <p:grpSp>
        <p:nvGrpSpPr>
          <p:cNvPr id="20" name="Csoportba foglalás 19"/>
          <p:cNvGrpSpPr/>
          <p:nvPr/>
        </p:nvGrpSpPr>
        <p:grpSpPr>
          <a:xfrm>
            <a:off x="135090" y="1760392"/>
            <a:ext cx="9189438" cy="4337519"/>
            <a:chOff x="1058745" y="1439081"/>
            <a:chExt cx="11272955" cy="4813057"/>
          </a:xfrm>
        </p:grpSpPr>
        <p:grpSp>
          <p:nvGrpSpPr>
            <p:cNvPr id="21" name="Csoportba foglalás 20"/>
            <p:cNvGrpSpPr/>
            <p:nvPr/>
          </p:nvGrpSpPr>
          <p:grpSpPr>
            <a:xfrm>
              <a:off x="1058745" y="1439081"/>
              <a:ext cx="9063155" cy="4784438"/>
              <a:chOff x="1058745" y="1439081"/>
              <a:chExt cx="9063155" cy="4784438"/>
            </a:xfrm>
          </p:grpSpPr>
          <p:pic>
            <p:nvPicPr>
              <p:cNvPr id="27" name="Picture 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058747" y="1439081"/>
                <a:ext cx="8470291" cy="4762214"/>
              </a:xfrm>
              <a:prstGeom prst="rect">
                <a:avLst/>
              </a:prstGeom>
            </p:spPr>
          </p:pic>
          <p:sp>
            <p:nvSpPr>
              <p:cNvPr id="28" name="Rectangle 4"/>
              <p:cNvSpPr/>
              <p:nvPr/>
            </p:nvSpPr>
            <p:spPr>
              <a:xfrm>
                <a:off x="1219200" y="2692400"/>
                <a:ext cx="5524500" cy="88900"/>
              </a:xfrm>
              <a:prstGeom prst="rect">
                <a:avLst/>
              </a:prstGeom>
              <a:noFill/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5"/>
              <p:cNvSpPr/>
              <p:nvPr/>
            </p:nvSpPr>
            <p:spPr>
              <a:xfrm>
                <a:off x="1058746" y="3556000"/>
                <a:ext cx="5684953" cy="635000"/>
              </a:xfrm>
              <a:prstGeom prst="rect">
                <a:avLst/>
              </a:prstGeom>
              <a:noFill/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7"/>
              <p:cNvSpPr/>
              <p:nvPr/>
            </p:nvSpPr>
            <p:spPr>
              <a:xfrm>
                <a:off x="1058745" y="4800600"/>
                <a:ext cx="3741855" cy="555624"/>
              </a:xfrm>
              <a:prstGeom prst="rect">
                <a:avLst/>
              </a:prstGeom>
              <a:noFill/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8"/>
              <p:cNvSpPr/>
              <p:nvPr/>
            </p:nvSpPr>
            <p:spPr>
              <a:xfrm>
                <a:off x="1058745" y="1917700"/>
                <a:ext cx="4068027" cy="165100"/>
              </a:xfrm>
              <a:prstGeom prst="rect">
                <a:avLst/>
              </a:prstGeom>
              <a:noFill/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2" name="Straight Arrow Connector 10"/>
              <p:cNvCxnSpPr>
                <a:endCxn id="31" idx="3"/>
              </p:cNvCxnSpPr>
              <p:nvPr/>
            </p:nvCxnSpPr>
            <p:spPr>
              <a:xfrm flipH="1">
                <a:off x="5126772" y="1995488"/>
                <a:ext cx="4855428" cy="476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12"/>
              <p:cNvCxnSpPr/>
              <p:nvPr/>
            </p:nvCxnSpPr>
            <p:spPr>
              <a:xfrm flipH="1">
                <a:off x="6743700" y="2736850"/>
                <a:ext cx="323850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16"/>
              <p:cNvCxnSpPr>
                <a:endCxn id="29" idx="3"/>
              </p:cNvCxnSpPr>
              <p:nvPr/>
            </p:nvCxnSpPr>
            <p:spPr>
              <a:xfrm flipH="1">
                <a:off x="6743699" y="3855256"/>
                <a:ext cx="3238501" cy="1824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20"/>
              <p:cNvCxnSpPr/>
              <p:nvPr/>
            </p:nvCxnSpPr>
            <p:spPr>
              <a:xfrm flipH="1">
                <a:off x="4800600" y="5078412"/>
                <a:ext cx="532130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Rectangle 22"/>
              <p:cNvSpPr/>
              <p:nvPr/>
            </p:nvSpPr>
            <p:spPr>
              <a:xfrm>
                <a:off x="2897922" y="6016624"/>
                <a:ext cx="4131528" cy="206895"/>
              </a:xfrm>
              <a:prstGeom prst="rect">
                <a:avLst/>
              </a:prstGeom>
              <a:noFill/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7" name="Straight Arrow Connector 24"/>
              <p:cNvCxnSpPr/>
              <p:nvPr/>
            </p:nvCxnSpPr>
            <p:spPr>
              <a:xfrm flipH="1">
                <a:off x="7029450" y="6120071"/>
                <a:ext cx="295275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TextBox 26"/>
            <p:cNvSpPr txBox="1"/>
            <p:nvPr/>
          </p:nvSpPr>
          <p:spPr>
            <a:xfrm>
              <a:off x="9982200" y="1703215"/>
              <a:ext cx="2094488" cy="7171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200" dirty="0"/>
                <a:t>Szűrők definiálására alkalmas input eszközök</a:t>
              </a:r>
              <a:endParaRPr lang="en-US" sz="1200" dirty="0"/>
            </a:p>
          </p:txBody>
        </p:sp>
        <p:sp>
          <p:nvSpPr>
            <p:cNvPr id="23" name="TextBox 27"/>
            <p:cNvSpPr txBox="1"/>
            <p:nvPr/>
          </p:nvSpPr>
          <p:spPr>
            <a:xfrm>
              <a:off x="9982200" y="2442237"/>
              <a:ext cx="2209801" cy="5122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200" dirty="0"/>
                <a:t>Csomag összefoglaló nézete</a:t>
              </a:r>
              <a:endParaRPr lang="en-US" sz="1200" dirty="0"/>
            </a:p>
          </p:txBody>
        </p:sp>
        <p:sp>
          <p:nvSpPr>
            <p:cNvPr id="24" name="TextBox 28"/>
            <p:cNvSpPr txBox="1"/>
            <p:nvPr/>
          </p:nvSpPr>
          <p:spPr>
            <a:xfrm>
              <a:off x="9982200" y="3574711"/>
              <a:ext cx="2209801" cy="5122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200" dirty="0"/>
                <a:t>Kiválasztott csomag hierarchikus nézet</a:t>
              </a:r>
              <a:endParaRPr lang="en-US" sz="1200" dirty="0"/>
            </a:p>
          </p:txBody>
        </p:sp>
        <p:sp>
          <p:nvSpPr>
            <p:cNvPr id="25" name="TextBox 29"/>
            <p:cNvSpPr txBox="1"/>
            <p:nvPr/>
          </p:nvSpPr>
          <p:spPr>
            <a:xfrm>
              <a:off x="10121899" y="4787900"/>
              <a:ext cx="2209801" cy="5122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200" dirty="0"/>
                <a:t>Kiválasztott csomag bájt-alapú nézet</a:t>
              </a:r>
              <a:endParaRPr lang="en-US" sz="1200" dirty="0"/>
            </a:p>
          </p:txBody>
        </p:sp>
        <p:sp>
          <p:nvSpPr>
            <p:cNvPr id="26" name="TextBox 30"/>
            <p:cNvSpPr txBox="1"/>
            <p:nvPr/>
          </p:nvSpPr>
          <p:spPr>
            <a:xfrm>
              <a:off x="9982200" y="5944771"/>
              <a:ext cx="2209801" cy="3073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200" dirty="0"/>
                <a:t>Szűrés statisztikái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53394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Wireshark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/>
              <a:t>Korábban rögzített adatok elemzésére szolgál.</a:t>
            </a:r>
          </a:p>
          <a:p>
            <a:r>
              <a:rPr lang="hu-HU" sz="2800" dirty="0"/>
              <a:t>Szűrés felépítése:</a:t>
            </a:r>
          </a:p>
          <a:p>
            <a:endParaRPr lang="hu-HU" sz="2800" dirty="0"/>
          </a:p>
          <a:p>
            <a:endParaRPr lang="hu-HU" sz="2800" dirty="0"/>
          </a:p>
          <a:p>
            <a:endParaRPr lang="hu-HU" sz="2800" dirty="0"/>
          </a:p>
          <a:p>
            <a:r>
              <a:rPr lang="hu-HU" sz="2800" dirty="0"/>
              <a:t>Operátorok: </a:t>
            </a:r>
            <a:r>
              <a:rPr lang="hu-HU" sz="2800" dirty="0" err="1"/>
              <a:t>or</a:t>
            </a:r>
            <a:r>
              <a:rPr lang="hu-HU" sz="2800" dirty="0"/>
              <a:t>, and, </a:t>
            </a:r>
            <a:r>
              <a:rPr lang="hu-HU" sz="2800" dirty="0" err="1"/>
              <a:t>xor</a:t>
            </a:r>
            <a:r>
              <a:rPr lang="hu-HU" sz="2800" dirty="0"/>
              <a:t>, </a:t>
            </a:r>
            <a:r>
              <a:rPr lang="hu-HU" sz="2800" dirty="0" err="1"/>
              <a:t>not</a:t>
            </a:r>
            <a:endParaRPr lang="hu-HU" sz="2800" dirty="0"/>
          </a:p>
          <a:p>
            <a:r>
              <a:rPr lang="hu-HU" sz="2800" dirty="0"/>
              <a:t>Példa: </a:t>
            </a:r>
            <a:r>
              <a:rPr lang="en-US" sz="2800" dirty="0" err="1"/>
              <a:t>tcp.flags.ack</a:t>
            </a:r>
            <a:r>
              <a:rPr lang="en-US" sz="2800" dirty="0"/>
              <a:t>==1 and </a:t>
            </a:r>
            <a:r>
              <a:rPr lang="en-US" sz="2800" dirty="0" err="1"/>
              <a:t>tcp.dstport</a:t>
            </a:r>
            <a:r>
              <a:rPr lang="en-US" sz="2800" dirty="0"/>
              <a:t>==80</a:t>
            </a:r>
            <a:endParaRPr lang="hu-HU" sz="28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altLang="hu-HU"/>
              <a:t>Számítógépes Hálózatok Gyakorlat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41F50-5F78-4448-BFBA-2D170FEE1B5E}" type="slidenum">
              <a:rPr lang="hu-HU" altLang="hu-HU" smtClean="0"/>
              <a:pPr>
                <a:defRPr/>
              </a:pPr>
              <a:t>12</a:t>
            </a:fld>
            <a:endParaRPr lang="hu-HU" altLang="hu-HU"/>
          </a:p>
        </p:txBody>
      </p:sp>
      <p:grpSp>
        <p:nvGrpSpPr>
          <p:cNvPr id="7" name="Csoportba foglalás 6"/>
          <p:cNvGrpSpPr/>
          <p:nvPr/>
        </p:nvGrpSpPr>
        <p:grpSpPr>
          <a:xfrm>
            <a:off x="1052677" y="2856472"/>
            <a:ext cx="7353300" cy="1223407"/>
            <a:chOff x="2387600" y="2921000"/>
            <a:chExt cx="7353300" cy="1223407"/>
          </a:xfrm>
        </p:grpSpPr>
        <p:sp>
          <p:nvSpPr>
            <p:cNvPr id="8" name="Rectangle 3"/>
            <p:cNvSpPr/>
            <p:nvPr/>
          </p:nvSpPr>
          <p:spPr>
            <a:xfrm>
              <a:off x="2387600" y="2921000"/>
              <a:ext cx="11557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600" dirty="0"/>
                <a:t>protokoll</a:t>
              </a:r>
            </a:p>
            <a:p>
              <a:pPr algn="ctr"/>
              <a:r>
                <a:rPr lang="hu-HU" sz="1600" dirty="0"/>
                <a:t>azonosító</a:t>
              </a:r>
              <a:endParaRPr lang="en-US" sz="1600" dirty="0"/>
            </a:p>
          </p:txBody>
        </p:sp>
        <p:sp>
          <p:nvSpPr>
            <p:cNvPr id="9" name="Rectangle 4"/>
            <p:cNvSpPr/>
            <p:nvPr/>
          </p:nvSpPr>
          <p:spPr>
            <a:xfrm>
              <a:off x="3860800" y="2921000"/>
              <a:ext cx="11557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600" dirty="0"/>
                <a:t>fejléc mező</a:t>
              </a:r>
              <a:endParaRPr lang="en-US" sz="1600" dirty="0"/>
            </a:p>
          </p:txBody>
        </p:sp>
        <p:sp>
          <p:nvSpPr>
            <p:cNvPr id="10" name="TextBox 5"/>
            <p:cNvSpPr txBox="1"/>
            <p:nvPr/>
          </p:nvSpPr>
          <p:spPr>
            <a:xfrm>
              <a:off x="3580863" y="3003034"/>
              <a:ext cx="2423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.</a:t>
              </a:r>
              <a:endParaRPr lang="en-US" dirty="0"/>
            </a:p>
          </p:txBody>
        </p:sp>
        <p:sp>
          <p:nvSpPr>
            <p:cNvPr id="11" name="Rectangle 6"/>
            <p:cNvSpPr/>
            <p:nvPr/>
          </p:nvSpPr>
          <p:spPr>
            <a:xfrm>
              <a:off x="5334000" y="2921000"/>
              <a:ext cx="11557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600" dirty="0"/>
                <a:t>fejléc </a:t>
              </a:r>
              <a:r>
                <a:rPr lang="hu-HU" sz="1600" dirty="0" err="1"/>
                <a:t>almező</a:t>
              </a:r>
              <a:endParaRPr lang="en-US" sz="1600" dirty="0"/>
            </a:p>
          </p:txBody>
        </p:sp>
        <p:sp>
          <p:nvSpPr>
            <p:cNvPr id="12" name="TextBox 7"/>
            <p:cNvSpPr txBox="1"/>
            <p:nvPr/>
          </p:nvSpPr>
          <p:spPr>
            <a:xfrm>
              <a:off x="5054063" y="3003034"/>
              <a:ext cx="2423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.</a:t>
              </a:r>
              <a:endParaRPr lang="en-US" dirty="0"/>
            </a:p>
          </p:txBody>
        </p:sp>
        <p:sp>
          <p:nvSpPr>
            <p:cNvPr id="13" name="Rectangle 8"/>
            <p:cNvSpPr/>
            <p:nvPr/>
          </p:nvSpPr>
          <p:spPr>
            <a:xfrm>
              <a:off x="6597381" y="2921000"/>
              <a:ext cx="1765837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600" dirty="0"/>
                <a:t>Összehasonlító operátor</a:t>
              </a:r>
              <a:endParaRPr lang="en-US" sz="1600" dirty="0"/>
            </a:p>
          </p:txBody>
        </p:sp>
        <p:sp>
          <p:nvSpPr>
            <p:cNvPr id="14" name="Rectangle 11"/>
            <p:cNvSpPr/>
            <p:nvPr/>
          </p:nvSpPr>
          <p:spPr>
            <a:xfrm>
              <a:off x="8470899" y="2921000"/>
              <a:ext cx="1257301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600" dirty="0"/>
                <a:t>elvárt érték</a:t>
              </a:r>
              <a:endParaRPr lang="en-US" sz="1600" dirty="0"/>
            </a:p>
          </p:txBody>
        </p:sp>
        <p:sp>
          <p:nvSpPr>
            <p:cNvPr id="15" name="Right Brace 12"/>
            <p:cNvSpPr/>
            <p:nvPr/>
          </p:nvSpPr>
          <p:spPr>
            <a:xfrm rot="5400000">
              <a:off x="5971381" y="5556"/>
              <a:ext cx="185737" cy="735330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3"/>
            <p:cNvSpPr txBox="1"/>
            <p:nvPr/>
          </p:nvSpPr>
          <p:spPr>
            <a:xfrm>
              <a:off x="5054063" y="3775075"/>
              <a:ext cx="21927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/>
                <a:t>kifejezés (</a:t>
              </a:r>
              <a:r>
                <a:rPr lang="hu-HU" i="1" dirty="0" err="1"/>
                <a:t>expression</a:t>
              </a:r>
              <a:r>
                <a:rPr lang="hu-HU" dirty="0"/>
                <a:t>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77181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Szűrési feladatok 1 - HTTP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sz="2400" dirty="0"/>
              <a:t>A</a:t>
            </a:r>
            <a:r>
              <a:rPr lang="hu-HU" dirty="0"/>
              <a:t> 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http_</a:t>
            </a:r>
            <a:r>
              <a:rPr lang="hu-HU" dirty="0" err="1">
                <a:solidFill>
                  <a:schemeClr val="accent1">
                    <a:lumMod val="75000"/>
                  </a:schemeClr>
                </a:solidFill>
              </a:rPr>
              <a:t>out.pcapng</a:t>
            </a:r>
            <a:r>
              <a:rPr lang="hu-HU" dirty="0"/>
              <a:t> felhasználásával állomány felhasználásával válaszolja meg az alábbi kérdéseket: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dirty="0"/>
              <a:t>Milyen oldalakat kértek le a szűrés alapján? Milyen böngészőt használtak hozzá?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dirty="0"/>
              <a:t>Hány darab képet érintett a böngészés?</a:t>
            </a:r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(Segítség: </a:t>
            </a:r>
            <a:r>
              <a:rPr lang="hu-HU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webp</a:t>
            </a:r>
            <a:r>
              <a:rPr lang="hu-HU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dirty="0"/>
              <a:t>Hány olyan erőforrás volt, amelyet nem kellett újra töltenie a böngészőnek? Mely oldalakat érintette ez?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dirty="0"/>
              <a:t>Volt-e olyan kérés, amely titkosított kommunikációt takar? </a:t>
            </a:r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(Segítség: </a:t>
            </a:r>
            <a:r>
              <a:rPr lang="hu-HU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SSL/TLS.</a:t>
            </a:r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r>
              <a:rPr lang="hu-HU" dirty="0"/>
              <a:t> Kövesse végig az első TCP folyamát. Mit tud kideríteni a kommunikációról?</a:t>
            </a:r>
            <a:endParaRPr lang="en-US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altLang="hu-HU"/>
              <a:t>Számítógépes Hálózatok Gyakorlat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41F50-5F78-4448-BFBA-2D170FEE1B5E}" type="slidenum">
              <a:rPr lang="hu-HU" altLang="hu-HU" smtClean="0"/>
              <a:pPr>
                <a:defRPr/>
              </a:pPr>
              <a:t>13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235449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Szűrési feladatok 1 - HTTP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u-HU" sz="2400" dirty="0"/>
              <a:t>A</a:t>
            </a:r>
            <a:r>
              <a:rPr lang="hu-HU" dirty="0"/>
              <a:t> 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http_</a:t>
            </a:r>
            <a:r>
              <a:rPr lang="hu-HU" dirty="0" err="1">
                <a:solidFill>
                  <a:schemeClr val="accent1">
                    <a:lumMod val="75000"/>
                  </a:schemeClr>
                </a:solidFill>
              </a:rPr>
              <a:t>out.pcapng</a:t>
            </a:r>
            <a:r>
              <a:rPr lang="hu-HU" dirty="0"/>
              <a:t> felhasználásával állomány felhasználásával válaszolja meg az alábbi kérdéseket: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dirty="0"/>
              <a:t>Milyen oldalakat kértek le a szűrés alapján? Milyen böngészőt használtak hozzá?</a:t>
            </a:r>
          </a:p>
          <a:p>
            <a:pPr marL="1314450" lvl="2" indent="-457200"/>
            <a:r>
              <a:rPr lang="hu-HU" dirty="0" err="1"/>
              <a:t>http.request.method</a:t>
            </a:r>
            <a:r>
              <a:rPr lang="hu-HU" dirty="0"/>
              <a:t>=="GET"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dirty="0"/>
              <a:t>Hány darab képet érintett a böngészés?</a:t>
            </a:r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 marL="1314450" lvl="2" indent="-457200"/>
            <a:r>
              <a:rPr lang="hu-HU" dirty="0" err="1"/>
              <a:t>http.accept</a:t>
            </a:r>
            <a:r>
              <a:rPr lang="hu-HU" dirty="0"/>
              <a:t> == "image/</a:t>
            </a:r>
            <a:r>
              <a:rPr lang="hu-HU" dirty="0" err="1"/>
              <a:t>webp</a:t>
            </a:r>
            <a:r>
              <a:rPr lang="hu-HU" dirty="0"/>
              <a:t>,*/*;q=0.8"</a:t>
            </a:r>
            <a:endParaRPr lang="hu-HU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hu-HU" dirty="0"/>
              <a:t>Hány olyan erőforrás volt, amelyet nem kellett újra töltenie a böngészőnek? Mely oldalakat érintette ez?</a:t>
            </a:r>
          </a:p>
          <a:p>
            <a:pPr marL="1314450" lvl="2" indent="-457200"/>
            <a:r>
              <a:rPr lang="en-US" i="1" dirty="0" err="1"/>
              <a:t>http.response.code</a:t>
            </a:r>
            <a:r>
              <a:rPr lang="en-US" i="1" dirty="0"/>
              <a:t> == 304</a:t>
            </a:r>
            <a:r>
              <a:rPr lang="hu-HU" i="1" dirty="0"/>
              <a:t> </a:t>
            </a:r>
            <a:r>
              <a:rPr lang="hu-HU" dirty="0"/>
              <a:t>(</a:t>
            </a:r>
            <a:r>
              <a:rPr lang="hu-HU" dirty="0" err="1"/>
              <a:t>to.ttk.elte.hu</a:t>
            </a:r>
            <a:r>
              <a:rPr lang="hu-HU" dirty="0"/>
              <a:t> és </a:t>
            </a:r>
            <a:r>
              <a:rPr lang="hu-HU" dirty="0" err="1"/>
              <a:t>www.inf.elte.hu</a:t>
            </a:r>
            <a:r>
              <a:rPr lang="hu-HU" dirty="0"/>
              <a:t>)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dirty="0"/>
              <a:t>Volt-e olyan kérés, amely titkosított kommunikációt takar? </a:t>
            </a:r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(Segítség: </a:t>
            </a:r>
            <a:r>
              <a:rPr lang="hu-HU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SSL/TLS.</a:t>
            </a:r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r>
              <a:rPr lang="hu-HU" dirty="0"/>
              <a:t> Kövesse végig az első TCP folyamát. Mit tud kideríteni a kommunikációról?</a:t>
            </a:r>
          </a:p>
          <a:p>
            <a:pPr marL="1314450" lvl="2" indent="-457200"/>
            <a:r>
              <a:rPr lang="hu-HU" dirty="0" err="1"/>
              <a:t>tcp.dstport</a:t>
            </a:r>
            <a:r>
              <a:rPr lang="hu-HU" dirty="0"/>
              <a:t>==443</a:t>
            </a:r>
            <a:endParaRPr lang="en-US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altLang="hu-HU"/>
              <a:t>Számítógépes Hálózatok Gyakorlat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41F50-5F78-4448-BFBA-2D170FEE1B5E}" type="slidenum">
              <a:rPr lang="hu-HU" altLang="hu-HU" smtClean="0"/>
              <a:pPr>
                <a:defRPr/>
              </a:pPr>
              <a:t>14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58580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Szűrési feladatok 2 - DNS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sz="2400" dirty="0"/>
              <a:t>A</a:t>
            </a:r>
            <a:r>
              <a:rPr lang="hu-HU" dirty="0"/>
              <a:t> </a:t>
            </a:r>
            <a:r>
              <a:rPr lang="hu-HU" dirty="0" err="1">
                <a:solidFill>
                  <a:schemeClr val="accent1">
                    <a:lumMod val="75000"/>
                  </a:schemeClr>
                </a:solidFill>
              </a:rPr>
              <a:t>dns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_</a:t>
            </a:r>
            <a:r>
              <a:rPr lang="hu-HU" dirty="0" err="1">
                <a:solidFill>
                  <a:schemeClr val="accent1">
                    <a:lumMod val="75000"/>
                  </a:schemeClr>
                </a:solidFill>
              </a:rPr>
              <a:t>out.pcapng</a:t>
            </a:r>
            <a:r>
              <a:rPr lang="hu-HU" dirty="0"/>
              <a:t> felhasználásával állomány felhasználásával válaszolja meg az alábbi kérdéseket: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dirty="0"/>
              <a:t>Hány </a:t>
            </a:r>
            <a:r>
              <a:rPr lang="hu-HU" dirty="0" err="1"/>
              <a:t>domén</a:t>
            </a:r>
            <a:r>
              <a:rPr lang="hu-HU" dirty="0"/>
              <a:t> név feloldást kezdeményeztek a szűrés alapján? Mely </a:t>
            </a:r>
            <a:r>
              <a:rPr lang="hu-HU" dirty="0" err="1"/>
              <a:t>domén</a:t>
            </a:r>
            <a:r>
              <a:rPr lang="hu-HU" dirty="0"/>
              <a:t> nevek voltak ezek?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dirty="0"/>
              <a:t>Válaszon ki 3 darab különböző </a:t>
            </a:r>
            <a:r>
              <a:rPr lang="hu-HU" dirty="0" err="1"/>
              <a:t>domén</a:t>
            </a:r>
            <a:r>
              <a:rPr lang="hu-HU" dirty="0"/>
              <a:t> nevet, és keresse meg a válasz csomagokat hozzájuk? Hány darab válasz van az egyes kérésekre?</a:t>
            </a:r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(Segítség: </a:t>
            </a:r>
            <a:r>
              <a:rPr lang="hu-HU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ID.</a:t>
            </a:r>
            <a:r>
              <a:rPr lang="hu-H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dirty="0"/>
              <a:t>Hány olyan névfeloldás volt, amelyre több válasz is érkezett?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dirty="0"/>
              <a:t>Volt-e iteratív lekérdezés a szűrésben? Ha igen, akkor mennyi? Ha nem, akkor mi lehet a magyarázat?</a:t>
            </a:r>
            <a:endParaRPr lang="en-US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altLang="hu-HU"/>
              <a:t>Számítógépes Hálózatok Gyakorlat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41F50-5F78-4448-BFBA-2D170FEE1B5E}" type="slidenum">
              <a:rPr lang="hu-HU" altLang="hu-HU" smtClean="0"/>
              <a:pPr>
                <a:defRPr/>
              </a:pPr>
              <a:t>15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71178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Szűrési feladatok 3 - NEPTUN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sz="2400" dirty="0"/>
              <a:t>A</a:t>
            </a:r>
            <a:r>
              <a:rPr lang="hu-HU" dirty="0"/>
              <a:t> </a:t>
            </a:r>
            <a:r>
              <a:rPr lang="hu-HU" dirty="0" err="1">
                <a:solidFill>
                  <a:schemeClr val="accent1">
                    <a:lumMod val="75000"/>
                  </a:schemeClr>
                </a:solidFill>
              </a:rPr>
              <a:t>neptun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_</a:t>
            </a:r>
            <a:r>
              <a:rPr lang="hu-HU" dirty="0" err="1">
                <a:solidFill>
                  <a:schemeClr val="accent1">
                    <a:lumMod val="75000"/>
                  </a:schemeClr>
                </a:solidFill>
              </a:rPr>
              <a:t>out.pcapng</a:t>
            </a:r>
            <a:r>
              <a:rPr lang="hu-HU" dirty="0"/>
              <a:t> felhasználásával állomány felhasználásával válaszolja meg az alábbi kérdéseket: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dirty="0"/>
              <a:t>Milyen oldalakat kértek le a szűrés alapján? Milyen böngészőt használtak hozzá?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dirty="0"/>
              <a:t>Hány darab </a:t>
            </a:r>
            <a:r>
              <a:rPr lang="hu-HU" sz="2000" cap="small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ssl</a:t>
            </a:r>
            <a:r>
              <a:rPr lang="hu-HU" sz="2000" cap="small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hu-HU" sz="2000" cap="small" dirty="0" err="1">
                <a:latin typeface="Courier New" panose="02070309020205020404" pitchFamily="49" charset="0"/>
                <a:cs typeface="Courier New" panose="02070309020205020404" pitchFamily="49" charset="0"/>
              </a:rPr>
              <a:t>tls</a:t>
            </a:r>
            <a:r>
              <a:rPr lang="hu-HU" dirty="0"/>
              <a:t> protokollt használó csomag van? Az elsőn kövesse végig a kommunikációt. Minden működési elvnek megfelelően lezajlott? 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dirty="0"/>
              <a:t>Kezdeményezett-e megszakítást a szerver a kommunikáció során? 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dirty="0"/>
              <a:t>Kideríthető-e, hogy milyen kommunikáció folyt a szerver és a kliens között? Esetleg megtippelhető-e a használt böngésző típusa?</a:t>
            </a:r>
            <a:endParaRPr lang="en-US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altLang="hu-HU"/>
              <a:t>Számítógépes Hálózatok Gyakorlat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41F50-5F78-4448-BFBA-2D170FEE1B5E}" type="slidenum">
              <a:rPr lang="hu-HU" altLang="hu-HU" smtClean="0"/>
              <a:pPr>
                <a:defRPr/>
              </a:pPr>
              <a:t>16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55025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Vége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Számítógépes Hálózatok Gyakorlat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187F-2ACD-4340-86D3-86DD0DBD7791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37128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8DD166E-54DE-403A-B624-93BF10E0A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Hálózati eszközök I.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72EACC8-0E8C-4FBD-807B-9EB572D6DC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/>
              <a:t>traceroute</a:t>
            </a:r>
            <a:r>
              <a:rPr lang="hu-HU" dirty="0"/>
              <a:t>, </a:t>
            </a:r>
            <a:r>
              <a:rPr lang="hu-HU" dirty="0" err="1"/>
              <a:t>ping</a:t>
            </a:r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EC1C1387-D1C4-44E7-B1E7-5108057BD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E8589-41CB-4D86-9AD4-D0202C964D3D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8170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hu-HU" dirty="0" err="1"/>
              <a:t>traceroute</a:t>
            </a:r>
            <a:r>
              <a:rPr lang="hu-HU" dirty="0"/>
              <a:t> (</a:t>
            </a:r>
            <a:r>
              <a:rPr lang="hu-HU" dirty="0" err="1"/>
              <a:t>linux</a:t>
            </a:r>
            <a:r>
              <a:rPr lang="hu-HU" dirty="0"/>
              <a:t>) – </a:t>
            </a:r>
            <a:r>
              <a:rPr lang="hu-HU" dirty="0" err="1"/>
              <a:t>tracert</a:t>
            </a:r>
            <a:r>
              <a:rPr lang="hu-HU" dirty="0"/>
              <a:t> (</a:t>
            </a:r>
            <a:r>
              <a:rPr lang="hu-HU" dirty="0" err="1"/>
              <a:t>windows</a:t>
            </a:r>
            <a:r>
              <a:rPr lang="hu-HU" dirty="0"/>
              <a:t>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1846" dirty="0">
                <a:latin typeface="Consolas" panose="020B0609020204030204" pitchFamily="49" charset="0"/>
              </a:rPr>
              <a:t>Cél a hálózati útvonal meghatározása egy célállomás felé!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31B0-1150-4AFF-A008-8D02E091D457}" type="slidenum">
              <a:rPr lang="hu-HU" smtClean="0"/>
              <a:t>3</a:t>
            </a:fld>
            <a:endParaRPr lang="hu-HU"/>
          </a:p>
        </p:txBody>
      </p:sp>
      <p:sp>
        <p:nvSpPr>
          <p:cNvPr id="4" name="Szövegdoboz 3"/>
          <p:cNvSpPr txBox="1"/>
          <p:nvPr/>
        </p:nvSpPr>
        <p:spPr>
          <a:xfrm>
            <a:off x="549522" y="2047134"/>
            <a:ext cx="7886700" cy="38410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hu-HU" sz="1015" dirty="0" err="1">
                <a:latin typeface="Consolas" panose="020B0609020204030204" pitchFamily="49" charset="0"/>
              </a:rPr>
              <a:t>lakis@dpdk-pktgen</a:t>
            </a:r>
            <a:r>
              <a:rPr lang="hu-HU" sz="1015" dirty="0">
                <a:latin typeface="Consolas" panose="020B0609020204030204" pitchFamily="49" charset="0"/>
              </a:rPr>
              <a:t>:~$ </a:t>
            </a:r>
            <a:r>
              <a:rPr lang="hu-HU" sz="1015" dirty="0" err="1">
                <a:latin typeface="Consolas" panose="020B0609020204030204" pitchFamily="49" charset="0"/>
              </a:rPr>
              <a:t>traceroute</a:t>
            </a:r>
            <a:r>
              <a:rPr lang="hu-HU" sz="1015" dirty="0">
                <a:latin typeface="Consolas" panose="020B0609020204030204" pitchFamily="49" charset="0"/>
              </a:rPr>
              <a:t> berkeley.edu</a:t>
            </a:r>
          </a:p>
          <a:p>
            <a:r>
              <a:rPr lang="hu-HU" sz="1015" dirty="0" err="1">
                <a:latin typeface="Consolas" panose="020B0609020204030204" pitchFamily="49" charset="0"/>
              </a:rPr>
              <a:t>traceroute</a:t>
            </a:r>
            <a:r>
              <a:rPr lang="hu-HU" sz="1015" dirty="0">
                <a:latin typeface="Consolas" panose="020B0609020204030204" pitchFamily="49" charset="0"/>
              </a:rPr>
              <a:t> </a:t>
            </a:r>
            <a:r>
              <a:rPr lang="hu-HU" sz="1015" dirty="0" err="1">
                <a:latin typeface="Consolas" panose="020B0609020204030204" pitchFamily="49" charset="0"/>
              </a:rPr>
              <a:t>to</a:t>
            </a:r>
            <a:r>
              <a:rPr lang="hu-HU" sz="1015" dirty="0">
                <a:latin typeface="Consolas" panose="020B0609020204030204" pitchFamily="49" charset="0"/>
              </a:rPr>
              <a:t> berkeley.edu (35.163.72.93), 30 </a:t>
            </a:r>
            <a:r>
              <a:rPr lang="hu-HU" sz="1015" dirty="0" err="1">
                <a:latin typeface="Consolas" panose="020B0609020204030204" pitchFamily="49" charset="0"/>
              </a:rPr>
              <a:t>hops</a:t>
            </a:r>
            <a:r>
              <a:rPr lang="hu-HU" sz="1015" dirty="0">
                <a:latin typeface="Consolas" panose="020B0609020204030204" pitchFamily="49" charset="0"/>
              </a:rPr>
              <a:t> </a:t>
            </a:r>
            <a:r>
              <a:rPr lang="hu-HU" sz="1015" dirty="0" err="1">
                <a:latin typeface="Consolas" panose="020B0609020204030204" pitchFamily="49" charset="0"/>
              </a:rPr>
              <a:t>max</a:t>
            </a:r>
            <a:r>
              <a:rPr lang="hu-HU" sz="1015" dirty="0">
                <a:latin typeface="Consolas" panose="020B0609020204030204" pitchFamily="49" charset="0"/>
              </a:rPr>
              <a:t>, 60 byte </a:t>
            </a:r>
            <a:r>
              <a:rPr lang="hu-HU" sz="1015" dirty="0" err="1">
                <a:latin typeface="Consolas" panose="020B0609020204030204" pitchFamily="49" charset="0"/>
              </a:rPr>
              <a:t>packets</a:t>
            </a:r>
            <a:endParaRPr lang="hu-HU" sz="1015" dirty="0">
              <a:latin typeface="Consolas" panose="020B0609020204030204" pitchFamily="49" charset="0"/>
            </a:endParaRPr>
          </a:p>
          <a:p>
            <a:r>
              <a:rPr lang="hu-HU" sz="1015" dirty="0">
                <a:latin typeface="Consolas" panose="020B0609020204030204" pitchFamily="49" charset="0"/>
              </a:rPr>
              <a:t> 1  192.168.0.192 (192.168.0.192)  0.292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0.344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0.390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endParaRPr lang="hu-HU" sz="1015" dirty="0">
              <a:latin typeface="Consolas" panose="020B0609020204030204" pitchFamily="49" charset="0"/>
            </a:endParaRPr>
          </a:p>
          <a:p>
            <a:r>
              <a:rPr lang="hu-HU" sz="1015" dirty="0">
                <a:latin typeface="Consolas" panose="020B0609020204030204" pitchFamily="49" charset="0"/>
              </a:rPr>
              <a:t> 2  ikoktatok-gate.inf.elte.hu (157.181.167.254)  1.251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1.250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1.265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endParaRPr lang="hu-HU" sz="1015" dirty="0">
              <a:latin typeface="Consolas" panose="020B0609020204030204" pitchFamily="49" charset="0"/>
            </a:endParaRPr>
          </a:p>
          <a:p>
            <a:r>
              <a:rPr lang="hu-HU" sz="1015" dirty="0">
                <a:latin typeface="Consolas" panose="020B0609020204030204" pitchFamily="49" charset="0"/>
              </a:rPr>
              <a:t> 3  taurus.centaur-taurus.elte.hu (157.181.126.134)  5.180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5.267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5.325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endParaRPr lang="hu-HU" sz="1015" dirty="0">
              <a:latin typeface="Consolas" panose="020B0609020204030204" pitchFamily="49" charset="0"/>
            </a:endParaRPr>
          </a:p>
          <a:p>
            <a:r>
              <a:rPr lang="hu-HU" sz="1015" dirty="0">
                <a:latin typeface="Consolas" panose="020B0609020204030204" pitchFamily="49" charset="0"/>
              </a:rPr>
              <a:t> 4  fw1.firewall.elte.hu (157.181.141.145)  1.271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1.358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1.299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endParaRPr lang="hu-HU" sz="1015" dirty="0">
              <a:latin typeface="Consolas" panose="020B0609020204030204" pitchFamily="49" charset="0"/>
            </a:endParaRPr>
          </a:p>
          <a:p>
            <a:r>
              <a:rPr lang="hu-HU" sz="1015" dirty="0">
                <a:latin typeface="Consolas" panose="020B0609020204030204" pitchFamily="49" charset="0"/>
              </a:rPr>
              <a:t> 5  taurus.fw1.fw.backbone.elte.hu (192.153.18.146)  5.626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5.356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5.395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endParaRPr lang="hu-HU" sz="1015" dirty="0">
              <a:latin typeface="Consolas" panose="020B0609020204030204" pitchFamily="49" charset="0"/>
            </a:endParaRPr>
          </a:p>
          <a:p>
            <a:r>
              <a:rPr lang="hu-HU" sz="1015" dirty="0">
                <a:latin typeface="Consolas" panose="020B0609020204030204" pitchFamily="49" charset="0"/>
              </a:rPr>
              <a:t> 6  rtr.hbone-elte.elte.hu (157.181.141.9)  2.229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1.245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1.749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endParaRPr lang="hu-HU" sz="1015" dirty="0">
              <a:latin typeface="Consolas" panose="020B0609020204030204" pitchFamily="49" charset="0"/>
            </a:endParaRPr>
          </a:p>
          <a:p>
            <a:r>
              <a:rPr lang="hu-HU" sz="1015" dirty="0">
                <a:latin typeface="Consolas" panose="020B0609020204030204" pitchFamily="49" charset="0"/>
              </a:rPr>
              <a:t> 7  tg0-0-0-14.rtr2.vh.hbone.hu (195.111.100.47)  2.377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2.415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2.407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endParaRPr lang="hu-HU" sz="1015" dirty="0">
              <a:latin typeface="Consolas" panose="020B0609020204030204" pitchFamily="49" charset="0"/>
            </a:endParaRPr>
          </a:p>
          <a:p>
            <a:r>
              <a:rPr lang="hu-HU" sz="1015" dirty="0">
                <a:latin typeface="Consolas" panose="020B0609020204030204" pitchFamily="49" charset="0"/>
              </a:rPr>
              <a:t> 8  be1.rtr1.vh.hbone.hu (195.111.96.56)  1.945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1.642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1.877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endParaRPr lang="hu-HU" sz="1015" dirty="0">
              <a:latin typeface="Consolas" panose="020B0609020204030204" pitchFamily="49" charset="0"/>
            </a:endParaRPr>
          </a:p>
          <a:p>
            <a:r>
              <a:rPr lang="hu-HU" sz="1015" dirty="0">
                <a:latin typeface="Consolas" panose="020B0609020204030204" pitchFamily="49" charset="0"/>
              </a:rPr>
              <a:t> 9  bpt-b4-link.telia.net (80.239.195.56)  1.626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1.581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1.097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endParaRPr lang="hu-HU" sz="1015" dirty="0">
              <a:latin typeface="Consolas" panose="020B0609020204030204" pitchFamily="49" charset="0"/>
            </a:endParaRPr>
          </a:p>
          <a:p>
            <a:r>
              <a:rPr lang="hu-HU" sz="1015" dirty="0">
                <a:latin typeface="Consolas" panose="020B0609020204030204" pitchFamily="49" charset="0"/>
              </a:rPr>
              <a:t>10  win-bb2-link.telia.net (62.115.143.116)  196.574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win-bb2-link.telia.net (213.155.137.38)  196.993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win-bb2-link.telia.net (213.155.135.222)  180.071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endParaRPr lang="hu-HU" sz="1015" dirty="0">
              <a:latin typeface="Consolas" panose="020B0609020204030204" pitchFamily="49" charset="0"/>
            </a:endParaRPr>
          </a:p>
          <a:p>
            <a:r>
              <a:rPr lang="hu-HU" sz="1015" dirty="0">
                <a:latin typeface="Consolas" panose="020B0609020204030204" pitchFamily="49" charset="0"/>
              </a:rPr>
              <a:t>11  ffm-bb4-link.telia.net (62.115.133.79)  199.425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199.232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*</a:t>
            </a:r>
          </a:p>
          <a:p>
            <a:r>
              <a:rPr lang="hu-HU" sz="1015" dirty="0">
                <a:latin typeface="Consolas" panose="020B0609020204030204" pitchFamily="49" charset="0"/>
              </a:rPr>
              <a:t>12  * * *</a:t>
            </a:r>
          </a:p>
          <a:p>
            <a:r>
              <a:rPr lang="hu-HU" sz="1015" dirty="0">
                <a:latin typeface="Consolas" panose="020B0609020204030204" pitchFamily="49" charset="0"/>
              </a:rPr>
              <a:t>13  prs-bb3-link.telia.net (62.115.137.114)  180.494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179.986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*</a:t>
            </a:r>
          </a:p>
          <a:p>
            <a:r>
              <a:rPr lang="hu-HU" sz="1015" dirty="0">
                <a:latin typeface="Consolas" panose="020B0609020204030204" pitchFamily="49" charset="0"/>
              </a:rPr>
              <a:t>14  sjo-b21-link.telia.net (62.115.119.229)  197.252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197.249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197.264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endParaRPr lang="hu-HU" sz="1015" dirty="0">
              <a:latin typeface="Consolas" panose="020B0609020204030204" pitchFamily="49" charset="0"/>
            </a:endParaRPr>
          </a:p>
          <a:p>
            <a:r>
              <a:rPr lang="hu-HU" sz="1015" dirty="0">
                <a:latin typeface="Consolas" panose="020B0609020204030204" pitchFamily="49" charset="0"/>
              </a:rPr>
              <a:t>15  * a100row-ic-300117-sjo-b21.c.telia.net (213.248.87.118)  196.555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*</a:t>
            </a:r>
          </a:p>
          <a:p>
            <a:r>
              <a:rPr lang="hu-HU" sz="1015" dirty="0">
                <a:latin typeface="Consolas" panose="020B0609020204030204" pitchFamily="49" charset="0"/>
              </a:rPr>
              <a:t>16  nyk-bb4-link.telia.net (62.115.142.222)  180.081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54.240.242.148 (54.240.242.148)  200.986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54.240.242.88 (54.240.242.88)  201.877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endParaRPr lang="hu-HU" sz="1015" dirty="0">
              <a:latin typeface="Consolas" panose="020B0609020204030204" pitchFamily="49" charset="0"/>
            </a:endParaRPr>
          </a:p>
          <a:p>
            <a:r>
              <a:rPr lang="hu-HU" sz="1015" dirty="0">
                <a:latin typeface="Consolas" panose="020B0609020204030204" pitchFamily="49" charset="0"/>
              </a:rPr>
              <a:t>17  54.240.242.161 (54.240.242.161)  200.935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* *</a:t>
            </a:r>
          </a:p>
          <a:p>
            <a:r>
              <a:rPr lang="hu-HU" sz="1015" dirty="0">
                <a:latin typeface="Consolas" panose="020B0609020204030204" pitchFamily="49" charset="0"/>
              </a:rPr>
              <a:t>18  * * *</a:t>
            </a:r>
          </a:p>
          <a:p>
            <a:r>
              <a:rPr lang="hu-HU" sz="1015" dirty="0">
                <a:latin typeface="Consolas" panose="020B0609020204030204" pitchFamily="49" charset="0"/>
              </a:rPr>
              <a:t>19  * * *</a:t>
            </a:r>
          </a:p>
          <a:p>
            <a:endParaRPr lang="hu-HU" sz="1015" dirty="0">
              <a:latin typeface="Consolas" panose="020B0609020204030204" pitchFamily="49" charset="0"/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731A2052-BA93-4C25-89D6-5115EF766D64}"/>
              </a:ext>
            </a:extLst>
          </p:cNvPr>
          <p:cNvSpPr txBox="1"/>
          <p:nvPr/>
        </p:nvSpPr>
        <p:spPr>
          <a:xfrm>
            <a:off x="5824903" y="5208871"/>
            <a:ext cx="3825026" cy="490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585" b="1" dirty="0">
                <a:solidFill>
                  <a:srgbClr val="FF0000"/>
                </a:solidFill>
              </a:rPr>
              <a:t>Linuxon</a:t>
            </a:r>
          </a:p>
        </p:txBody>
      </p:sp>
    </p:spTree>
    <p:extLst>
      <p:ext uri="{BB962C8B-B14F-4D97-AF65-F5344CB8AC3E}">
        <p14:creationId xmlns:p14="http://schemas.microsoft.com/office/powerpoint/2010/main" val="45105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hu-HU" dirty="0" err="1"/>
              <a:t>traceroute</a:t>
            </a:r>
            <a:r>
              <a:rPr lang="hu-HU" dirty="0"/>
              <a:t> (</a:t>
            </a:r>
            <a:r>
              <a:rPr lang="hu-HU" dirty="0" err="1"/>
              <a:t>linux</a:t>
            </a:r>
            <a:r>
              <a:rPr lang="hu-HU" dirty="0"/>
              <a:t>) – </a:t>
            </a:r>
            <a:r>
              <a:rPr lang="hu-HU" dirty="0" err="1"/>
              <a:t>tracert</a:t>
            </a:r>
            <a:r>
              <a:rPr lang="hu-HU" dirty="0"/>
              <a:t> (</a:t>
            </a:r>
            <a:r>
              <a:rPr lang="hu-HU" dirty="0" err="1"/>
              <a:t>windows</a:t>
            </a:r>
            <a:r>
              <a:rPr lang="hu-HU" dirty="0"/>
              <a:t>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3" y="1404353"/>
            <a:ext cx="7886700" cy="42402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846" dirty="0">
                <a:latin typeface="Consolas" panose="020B0609020204030204" pitchFamily="49" charset="0"/>
              </a:rPr>
              <a:t>Cél a hálózati útvonal meghatározása egy célállomás felé!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31B0-1150-4AFF-A008-8D02E091D457}" type="slidenum">
              <a:rPr lang="hu-HU" smtClean="0"/>
              <a:t>4</a:t>
            </a:fld>
            <a:endParaRPr lang="hu-HU"/>
          </a:p>
        </p:txBody>
      </p:sp>
      <p:sp>
        <p:nvSpPr>
          <p:cNvPr id="4" name="Szövegdoboz 3"/>
          <p:cNvSpPr txBox="1"/>
          <p:nvPr/>
        </p:nvSpPr>
        <p:spPr>
          <a:xfrm>
            <a:off x="628653" y="1729489"/>
            <a:ext cx="7886700" cy="47782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hu-HU" sz="1015" dirty="0">
                <a:latin typeface="Consolas" panose="020B0609020204030204" pitchFamily="49" charset="0"/>
              </a:rPr>
              <a:t>C:\Users\laki&gt;tracert berkeley.edu</a:t>
            </a:r>
          </a:p>
          <a:p>
            <a:endParaRPr lang="hu-HU" sz="1015" dirty="0">
              <a:latin typeface="Consolas" panose="020B0609020204030204" pitchFamily="49" charset="0"/>
            </a:endParaRPr>
          </a:p>
          <a:p>
            <a:r>
              <a:rPr lang="hu-HU" sz="1015" dirty="0" err="1">
                <a:latin typeface="Consolas" panose="020B0609020204030204" pitchFamily="49" charset="0"/>
              </a:rPr>
              <a:t>Tracing</a:t>
            </a:r>
            <a:r>
              <a:rPr lang="hu-HU" sz="1015" dirty="0">
                <a:latin typeface="Consolas" panose="020B0609020204030204" pitchFamily="49" charset="0"/>
              </a:rPr>
              <a:t> </a:t>
            </a:r>
            <a:r>
              <a:rPr lang="hu-HU" sz="1015" dirty="0" err="1">
                <a:latin typeface="Consolas" panose="020B0609020204030204" pitchFamily="49" charset="0"/>
              </a:rPr>
              <a:t>route</a:t>
            </a:r>
            <a:r>
              <a:rPr lang="hu-HU" sz="1015" dirty="0">
                <a:latin typeface="Consolas" panose="020B0609020204030204" pitchFamily="49" charset="0"/>
              </a:rPr>
              <a:t> </a:t>
            </a:r>
            <a:r>
              <a:rPr lang="hu-HU" sz="1015" dirty="0" err="1">
                <a:latin typeface="Consolas" panose="020B0609020204030204" pitchFamily="49" charset="0"/>
              </a:rPr>
              <a:t>to</a:t>
            </a:r>
            <a:r>
              <a:rPr lang="hu-HU" sz="1015" dirty="0">
                <a:latin typeface="Consolas" panose="020B0609020204030204" pitchFamily="49" charset="0"/>
              </a:rPr>
              <a:t> berkeley.edu [35.163.72.93]</a:t>
            </a:r>
          </a:p>
          <a:p>
            <a:r>
              <a:rPr lang="hu-HU" sz="1015" dirty="0">
                <a:latin typeface="Consolas" panose="020B0609020204030204" pitchFamily="49" charset="0"/>
              </a:rPr>
              <a:t>over a maximum of 30 </a:t>
            </a:r>
            <a:r>
              <a:rPr lang="hu-HU" sz="1015" dirty="0" err="1">
                <a:latin typeface="Consolas" panose="020B0609020204030204" pitchFamily="49" charset="0"/>
              </a:rPr>
              <a:t>hops</a:t>
            </a:r>
            <a:r>
              <a:rPr lang="hu-HU" sz="1015" dirty="0">
                <a:latin typeface="Consolas" panose="020B0609020204030204" pitchFamily="49" charset="0"/>
              </a:rPr>
              <a:t>:</a:t>
            </a:r>
          </a:p>
          <a:p>
            <a:endParaRPr lang="hu-HU" sz="1015" dirty="0">
              <a:latin typeface="Consolas" panose="020B0609020204030204" pitchFamily="49" charset="0"/>
            </a:endParaRPr>
          </a:p>
          <a:p>
            <a:r>
              <a:rPr lang="hu-HU" sz="1015" dirty="0">
                <a:latin typeface="Consolas" panose="020B0609020204030204" pitchFamily="49" charset="0"/>
              </a:rPr>
              <a:t>  1     1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 &lt;1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 &lt;1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</a:t>
            </a:r>
            <a:r>
              <a:rPr lang="hu-HU" sz="1015" dirty="0" err="1">
                <a:latin typeface="Consolas" panose="020B0609020204030204" pitchFamily="49" charset="0"/>
              </a:rPr>
              <a:t>dlinkrouter</a:t>
            </a:r>
            <a:r>
              <a:rPr lang="hu-HU" sz="1015" dirty="0">
                <a:latin typeface="Consolas" panose="020B0609020204030204" pitchFamily="49" charset="0"/>
              </a:rPr>
              <a:t> [192.168.0.1]</a:t>
            </a:r>
          </a:p>
          <a:p>
            <a:r>
              <a:rPr lang="hu-HU" sz="1015" dirty="0">
                <a:latin typeface="Consolas" panose="020B0609020204030204" pitchFamily="49" charset="0"/>
              </a:rPr>
              <a:t>  2    24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  6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 60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10.0.0.85</a:t>
            </a:r>
          </a:p>
          <a:p>
            <a:r>
              <a:rPr lang="hu-HU" sz="1015" dirty="0">
                <a:latin typeface="Consolas" panose="020B0609020204030204" pitchFamily="49" charset="0"/>
              </a:rPr>
              <a:t>  3    54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 18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 13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fibhost-66-110-33.fibernet.hu [85.66.110.33]</a:t>
            </a:r>
          </a:p>
          <a:p>
            <a:r>
              <a:rPr lang="hu-HU" sz="1015" dirty="0">
                <a:latin typeface="Consolas" panose="020B0609020204030204" pitchFamily="49" charset="0"/>
              </a:rPr>
              <a:t>  4    13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 14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 13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ae0.info-c1.invitech.hu [213.163.54.245]</a:t>
            </a:r>
          </a:p>
          <a:p>
            <a:r>
              <a:rPr lang="hu-HU" sz="1015" dirty="0">
                <a:latin typeface="Consolas" panose="020B0609020204030204" pitchFamily="49" charset="0"/>
              </a:rPr>
              <a:t>  5    13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 12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 17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te0-0-2-3.nr11.b020698-1.bud01.atlas.cogentco.com [149.6.182.13]</a:t>
            </a:r>
          </a:p>
          <a:p>
            <a:r>
              <a:rPr lang="hu-HU" sz="1015" dirty="0">
                <a:latin typeface="Consolas" panose="020B0609020204030204" pitchFamily="49" charset="0"/>
              </a:rPr>
              <a:t>  6    13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 13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 16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te0-0-2-1.agr11.bud01.atlas.cogentco.com [154.25.3.237]</a:t>
            </a:r>
          </a:p>
          <a:p>
            <a:r>
              <a:rPr lang="hu-HU" sz="1015" dirty="0">
                <a:latin typeface="Consolas" panose="020B0609020204030204" pitchFamily="49" charset="0"/>
              </a:rPr>
              <a:t>  7    15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 13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 12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be3272.ccr31.bud01.atlas.cogentco.com [154.54.59.197]</a:t>
            </a:r>
          </a:p>
          <a:p>
            <a:r>
              <a:rPr lang="hu-HU" sz="1015" dirty="0">
                <a:latin typeface="Consolas" panose="020B0609020204030204" pitchFamily="49" charset="0"/>
              </a:rPr>
              <a:t>  8    17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 16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 19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be3263.ccr22.bts01.atlas.cogentco.com [154.54.59.177]</a:t>
            </a:r>
          </a:p>
          <a:p>
            <a:r>
              <a:rPr lang="hu-HU" sz="1015" dirty="0">
                <a:latin typeface="Consolas" panose="020B0609020204030204" pitchFamily="49" charset="0"/>
              </a:rPr>
              <a:t>  9    22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 22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 21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be3045.ccr21.prg01.atlas.cogentco.com [154.54.59.105]</a:t>
            </a:r>
          </a:p>
          <a:p>
            <a:r>
              <a:rPr lang="hu-HU" sz="1015" dirty="0">
                <a:latin typeface="Consolas" panose="020B0609020204030204" pitchFamily="49" charset="0"/>
              </a:rPr>
              <a:t> 10    29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 30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 27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be3027.ccr41.ham01.atlas.cogentco.com [130.117.1.205]</a:t>
            </a:r>
          </a:p>
          <a:p>
            <a:r>
              <a:rPr lang="hu-HU" sz="1015" dirty="0">
                <a:latin typeface="Consolas" panose="020B0609020204030204" pitchFamily="49" charset="0"/>
              </a:rPr>
              <a:t> 11    41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 36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 41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be2815.ccr41.ams03.atlas.cogentco.com [154.54.38.205]</a:t>
            </a:r>
          </a:p>
          <a:p>
            <a:r>
              <a:rPr lang="hu-HU" sz="1015" dirty="0">
                <a:latin typeface="Consolas" panose="020B0609020204030204" pitchFamily="49" charset="0"/>
              </a:rPr>
              <a:t> 12   134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136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133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be12194.ccr41.lon13.atlas.cogentco.com [154.54.56.93]</a:t>
            </a:r>
          </a:p>
          <a:p>
            <a:r>
              <a:rPr lang="hu-HU" sz="1015" dirty="0">
                <a:latin typeface="Consolas" panose="020B0609020204030204" pitchFamily="49" charset="0"/>
              </a:rPr>
              <a:t> 13   133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136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132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be2982.ccr31.bos01.atlas.cogentco.com [154.54.1.117]</a:t>
            </a:r>
          </a:p>
          <a:p>
            <a:r>
              <a:rPr lang="hu-HU" sz="1015" dirty="0">
                <a:latin typeface="Consolas" panose="020B0609020204030204" pitchFamily="49" charset="0"/>
              </a:rPr>
              <a:t> 14   135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134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137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be3599.ccr21.alb02.atlas.cogentco.com [66.28.4.237]</a:t>
            </a:r>
          </a:p>
          <a:p>
            <a:r>
              <a:rPr lang="hu-HU" sz="1015" dirty="0">
                <a:latin typeface="Consolas" panose="020B0609020204030204" pitchFamily="49" charset="0"/>
              </a:rPr>
              <a:t> 15   134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134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135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be2878.ccr21.cle04.atlas.cogentco.com [154.54.26.129]</a:t>
            </a:r>
          </a:p>
          <a:p>
            <a:r>
              <a:rPr lang="hu-HU" sz="1015" dirty="0">
                <a:latin typeface="Consolas" panose="020B0609020204030204" pitchFamily="49" charset="0"/>
              </a:rPr>
              <a:t> 16   136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136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134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be2717.ccr41.ord01.atlas.cogentco.com [154.54.6.221]</a:t>
            </a:r>
          </a:p>
          <a:p>
            <a:r>
              <a:rPr lang="hu-HU" sz="1015" dirty="0">
                <a:latin typeface="Consolas" panose="020B0609020204030204" pitchFamily="49" charset="0"/>
              </a:rPr>
              <a:t> 17   148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147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146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be2831.ccr21.mci01.atlas.cogentco.com [154.54.42.165]</a:t>
            </a:r>
          </a:p>
          <a:p>
            <a:r>
              <a:rPr lang="hu-HU" sz="1015" dirty="0">
                <a:latin typeface="Consolas" panose="020B0609020204030204" pitchFamily="49" charset="0"/>
              </a:rPr>
              <a:t> 18   158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159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159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be3035.ccr21.den01.atlas.cogentco.com [154.54.5.89]</a:t>
            </a:r>
          </a:p>
          <a:p>
            <a:r>
              <a:rPr lang="hu-HU" sz="1015" dirty="0">
                <a:latin typeface="Consolas" panose="020B0609020204030204" pitchFamily="49" charset="0"/>
              </a:rPr>
              <a:t> 19   168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169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167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be3037.ccr21.slc01.atlas.cogentco.com [154.54.41.145]</a:t>
            </a:r>
          </a:p>
          <a:p>
            <a:r>
              <a:rPr lang="hu-HU" sz="1015" dirty="0">
                <a:latin typeface="Consolas" panose="020B0609020204030204" pitchFamily="49" charset="0"/>
              </a:rPr>
              <a:t> 20   183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183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183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be3109.ccr21.sfo01.atlas.cogentco.com [154.54.44.137]</a:t>
            </a:r>
          </a:p>
          <a:p>
            <a:r>
              <a:rPr lang="hu-HU" sz="1015" dirty="0">
                <a:latin typeface="Consolas" panose="020B0609020204030204" pitchFamily="49" charset="0"/>
              </a:rPr>
              <a:t> 21   186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187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184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be3669.ccr41.sjc03.atlas.cogentco.com [154.54.43.10]</a:t>
            </a:r>
          </a:p>
          <a:p>
            <a:r>
              <a:rPr lang="hu-HU" sz="1015" dirty="0">
                <a:latin typeface="Consolas" panose="020B0609020204030204" pitchFamily="49" charset="0"/>
              </a:rPr>
              <a:t> 22   184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186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 185 </a:t>
            </a:r>
            <a:r>
              <a:rPr lang="hu-HU" sz="1015" dirty="0" err="1">
                <a:latin typeface="Consolas" panose="020B0609020204030204" pitchFamily="49" charset="0"/>
              </a:rPr>
              <a:t>ms</a:t>
            </a:r>
            <a:r>
              <a:rPr lang="hu-HU" sz="1015" dirty="0">
                <a:latin typeface="Consolas" panose="020B0609020204030204" pitchFamily="49" charset="0"/>
              </a:rPr>
              <a:t>  38.88.224.218</a:t>
            </a:r>
          </a:p>
          <a:p>
            <a:r>
              <a:rPr lang="hu-HU" sz="1015" dirty="0">
                <a:latin typeface="Consolas" panose="020B0609020204030204" pitchFamily="49" charset="0"/>
              </a:rPr>
              <a:t> 23     *        *        *     </a:t>
            </a:r>
            <a:r>
              <a:rPr lang="hu-HU" sz="1015" dirty="0" err="1">
                <a:latin typeface="Consolas" panose="020B0609020204030204" pitchFamily="49" charset="0"/>
              </a:rPr>
              <a:t>Request</a:t>
            </a:r>
            <a:r>
              <a:rPr lang="hu-HU" sz="1015" dirty="0">
                <a:latin typeface="Consolas" panose="020B0609020204030204" pitchFamily="49" charset="0"/>
              </a:rPr>
              <a:t> </a:t>
            </a:r>
            <a:r>
              <a:rPr lang="hu-HU" sz="1015" dirty="0" err="1">
                <a:latin typeface="Consolas" panose="020B0609020204030204" pitchFamily="49" charset="0"/>
              </a:rPr>
              <a:t>timed</a:t>
            </a:r>
            <a:r>
              <a:rPr lang="hu-HU" sz="1015" dirty="0">
                <a:latin typeface="Consolas" panose="020B0609020204030204" pitchFamily="49" charset="0"/>
              </a:rPr>
              <a:t> out.</a:t>
            </a:r>
          </a:p>
          <a:p>
            <a:r>
              <a:rPr lang="hu-HU" sz="1015" dirty="0">
                <a:latin typeface="Consolas" panose="020B0609020204030204" pitchFamily="49" charset="0"/>
              </a:rPr>
              <a:t> 24     *        *        *     </a:t>
            </a:r>
            <a:r>
              <a:rPr lang="hu-HU" sz="1015" dirty="0" err="1">
                <a:latin typeface="Consolas" panose="020B0609020204030204" pitchFamily="49" charset="0"/>
              </a:rPr>
              <a:t>Request</a:t>
            </a:r>
            <a:r>
              <a:rPr lang="hu-HU" sz="1015" dirty="0">
                <a:latin typeface="Consolas" panose="020B0609020204030204" pitchFamily="49" charset="0"/>
              </a:rPr>
              <a:t> </a:t>
            </a:r>
            <a:r>
              <a:rPr lang="hu-HU" sz="1015" dirty="0" err="1">
                <a:latin typeface="Consolas" panose="020B0609020204030204" pitchFamily="49" charset="0"/>
              </a:rPr>
              <a:t>timed</a:t>
            </a:r>
            <a:r>
              <a:rPr lang="hu-HU" sz="1015" dirty="0">
                <a:latin typeface="Consolas" panose="020B0609020204030204" pitchFamily="49" charset="0"/>
              </a:rPr>
              <a:t> out.</a:t>
            </a:r>
          </a:p>
          <a:p>
            <a:r>
              <a:rPr lang="hu-HU" sz="1015" dirty="0">
                <a:latin typeface="Consolas" panose="020B0609020204030204" pitchFamily="49" charset="0"/>
              </a:rPr>
              <a:t> 25     *        *        *     </a:t>
            </a:r>
            <a:r>
              <a:rPr lang="hu-HU" sz="1015" dirty="0" err="1">
                <a:latin typeface="Consolas" panose="020B0609020204030204" pitchFamily="49" charset="0"/>
              </a:rPr>
              <a:t>Request</a:t>
            </a:r>
            <a:r>
              <a:rPr lang="hu-HU" sz="1015" dirty="0">
                <a:latin typeface="Consolas" panose="020B0609020204030204" pitchFamily="49" charset="0"/>
              </a:rPr>
              <a:t> </a:t>
            </a:r>
            <a:r>
              <a:rPr lang="hu-HU" sz="1015" dirty="0" err="1">
                <a:latin typeface="Consolas" panose="020B0609020204030204" pitchFamily="49" charset="0"/>
              </a:rPr>
              <a:t>timed</a:t>
            </a:r>
            <a:r>
              <a:rPr lang="hu-HU" sz="1015" dirty="0">
                <a:latin typeface="Consolas" panose="020B0609020204030204" pitchFamily="49" charset="0"/>
              </a:rPr>
              <a:t> out.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DA5C6AFC-F655-443A-B948-FCC3C6274494}"/>
              </a:ext>
            </a:extLst>
          </p:cNvPr>
          <p:cNvSpPr txBox="1"/>
          <p:nvPr/>
        </p:nvSpPr>
        <p:spPr>
          <a:xfrm>
            <a:off x="6098146" y="1968792"/>
            <a:ext cx="3825026" cy="490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585" b="1" dirty="0">
                <a:solidFill>
                  <a:srgbClr val="FF0000"/>
                </a:solidFill>
              </a:rPr>
              <a:t>Windowson</a:t>
            </a:r>
          </a:p>
        </p:txBody>
      </p:sp>
    </p:spTree>
    <p:extLst>
      <p:ext uri="{BB962C8B-B14F-4D97-AF65-F5344CB8AC3E}">
        <p14:creationId xmlns:p14="http://schemas.microsoft.com/office/powerpoint/2010/main" val="3619971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hu-HU" sz="3323" dirty="0" err="1"/>
              <a:t>Ping</a:t>
            </a:r>
            <a:r>
              <a:rPr lang="hu-HU" sz="3323" dirty="0"/>
              <a:t> a </a:t>
            </a:r>
            <a:r>
              <a:rPr lang="hu-HU" sz="3323" dirty="0" err="1"/>
              <a:t>hoszt</a:t>
            </a:r>
            <a:r>
              <a:rPr lang="hu-HU" sz="3323" dirty="0"/>
              <a:t> elérhetőségének ellenőrzésére és a </a:t>
            </a:r>
            <a:r>
              <a:rPr lang="hu-HU" sz="3323" dirty="0" err="1"/>
              <a:t>Round</a:t>
            </a:r>
            <a:r>
              <a:rPr lang="hu-HU" sz="3323" dirty="0"/>
              <a:t> </a:t>
            </a:r>
            <a:r>
              <a:rPr lang="hu-HU" sz="3323" dirty="0" err="1"/>
              <a:t>Trip</a:t>
            </a:r>
            <a:r>
              <a:rPr lang="hu-HU" sz="3323" dirty="0"/>
              <a:t> Time (RTT) méréséhez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31B0-1150-4AFF-A008-8D02E091D457}" type="slidenum">
              <a:rPr lang="hu-HU" smtClean="0"/>
              <a:t>5</a:t>
            </a:fld>
            <a:endParaRPr lang="hu-HU"/>
          </a:p>
        </p:txBody>
      </p:sp>
      <p:sp>
        <p:nvSpPr>
          <p:cNvPr id="4" name="Szövegdoboz 3"/>
          <p:cNvSpPr txBox="1"/>
          <p:nvPr/>
        </p:nvSpPr>
        <p:spPr>
          <a:xfrm>
            <a:off x="138448" y="2659151"/>
            <a:ext cx="8867105" cy="16267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hu-HU" sz="1108" dirty="0" err="1">
                <a:latin typeface="Consolas" panose="020B0609020204030204" pitchFamily="49" charset="0"/>
              </a:rPr>
              <a:t>lakis@dpdk-pktgen</a:t>
            </a:r>
            <a:r>
              <a:rPr lang="hu-HU" sz="1108" dirty="0">
                <a:latin typeface="Consolas" panose="020B0609020204030204" pitchFamily="49" charset="0"/>
              </a:rPr>
              <a:t>:~$ </a:t>
            </a:r>
            <a:r>
              <a:rPr lang="hu-HU" sz="1108" dirty="0" err="1">
                <a:latin typeface="Consolas" panose="020B0609020204030204" pitchFamily="49" charset="0"/>
              </a:rPr>
              <a:t>ping</a:t>
            </a:r>
            <a:r>
              <a:rPr lang="hu-HU" sz="1108" dirty="0">
                <a:latin typeface="Consolas" panose="020B0609020204030204" pitchFamily="49" charset="0"/>
              </a:rPr>
              <a:t> -c 3 berkeley.edu</a:t>
            </a:r>
          </a:p>
          <a:p>
            <a:r>
              <a:rPr lang="hu-HU" sz="1108" dirty="0">
                <a:latin typeface="Consolas" panose="020B0609020204030204" pitchFamily="49" charset="0"/>
              </a:rPr>
              <a:t>PING berkeley.edu (35.163.72.93) 56(84) </a:t>
            </a:r>
            <a:r>
              <a:rPr lang="hu-HU" sz="1108" dirty="0" err="1">
                <a:latin typeface="Consolas" panose="020B0609020204030204" pitchFamily="49" charset="0"/>
              </a:rPr>
              <a:t>bytes</a:t>
            </a:r>
            <a:r>
              <a:rPr lang="hu-HU" sz="1108" dirty="0">
                <a:latin typeface="Consolas" panose="020B0609020204030204" pitchFamily="49" charset="0"/>
              </a:rPr>
              <a:t> of </a:t>
            </a:r>
            <a:r>
              <a:rPr lang="hu-HU" sz="1108" dirty="0" err="1">
                <a:latin typeface="Consolas" panose="020B0609020204030204" pitchFamily="49" charset="0"/>
              </a:rPr>
              <a:t>data</a:t>
            </a:r>
            <a:r>
              <a:rPr lang="hu-HU" sz="1108" dirty="0">
                <a:latin typeface="Consolas" panose="020B0609020204030204" pitchFamily="49" charset="0"/>
              </a:rPr>
              <a:t>.</a:t>
            </a:r>
          </a:p>
          <a:p>
            <a:r>
              <a:rPr lang="hu-HU" sz="1108" dirty="0">
                <a:latin typeface="Consolas" panose="020B0609020204030204" pitchFamily="49" charset="0"/>
              </a:rPr>
              <a:t>64 </a:t>
            </a:r>
            <a:r>
              <a:rPr lang="hu-HU" sz="1108" dirty="0" err="1">
                <a:latin typeface="Consolas" panose="020B0609020204030204" pitchFamily="49" charset="0"/>
              </a:rPr>
              <a:t>bytes</a:t>
            </a:r>
            <a:r>
              <a:rPr lang="hu-HU" sz="1108" dirty="0">
                <a:latin typeface="Consolas" panose="020B0609020204030204" pitchFamily="49" charset="0"/>
              </a:rPr>
              <a:t> </a:t>
            </a:r>
            <a:r>
              <a:rPr lang="hu-HU" sz="1108" dirty="0" err="1">
                <a:latin typeface="Consolas" panose="020B0609020204030204" pitchFamily="49" charset="0"/>
              </a:rPr>
              <a:t>from</a:t>
            </a:r>
            <a:r>
              <a:rPr lang="hu-HU" sz="1108" dirty="0">
                <a:latin typeface="Consolas" panose="020B0609020204030204" pitchFamily="49" charset="0"/>
              </a:rPr>
              <a:t> ec2-35-163-72-93.us-west-2.compute.amazonaws.com (35.163.72.93): </a:t>
            </a:r>
            <a:r>
              <a:rPr lang="hu-HU" sz="1108" dirty="0" err="1">
                <a:latin typeface="Consolas" panose="020B0609020204030204" pitchFamily="49" charset="0"/>
              </a:rPr>
              <a:t>icmp_seq</a:t>
            </a:r>
            <a:r>
              <a:rPr lang="hu-HU" sz="1108" dirty="0">
                <a:latin typeface="Consolas" panose="020B0609020204030204" pitchFamily="49" charset="0"/>
              </a:rPr>
              <a:t>=1 </a:t>
            </a:r>
            <a:r>
              <a:rPr lang="hu-HU" sz="1108" dirty="0" err="1">
                <a:latin typeface="Consolas" panose="020B0609020204030204" pitchFamily="49" charset="0"/>
              </a:rPr>
              <a:t>ttl</a:t>
            </a:r>
            <a:r>
              <a:rPr lang="hu-HU" sz="1108" dirty="0">
                <a:latin typeface="Consolas" panose="020B0609020204030204" pitchFamily="49" charset="0"/>
              </a:rPr>
              <a:t>=23 </a:t>
            </a:r>
            <a:r>
              <a:rPr lang="hu-HU" sz="1108" dirty="0" err="1">
                <a:latin typeface="Consolas" panose="020B0609020204030204" pitchFamily="49" charset="0"/>
              </a:rPr>
              <a:t>time</a:t>
            </a:r>
            <a:r>
              <a:rPr lang="hu-HU" sz="1108" dirty="0">
                <a:latin typeface="Consolas" panose="020B0609020204030204" pitchFamily="49" charset="0"/>
              </a:rPr>
              <a:t>=194 </a:t>
            </a:r>
            <a:r>
              <a:rPr lang="hu-HU" sz="1108" dirty="0" err="1">
                <a:latin typeface="Consolas" panose="020B0609020204030204" pitchFamily="49" charset="0"/>
              </a:rPr>
              <a:t>ms</a:t>
            </a:r>
            <a:endParaRPr lang="hu-HU" sz="1108" dirty="0">
              <a:latin typeface="Consolas" panose="020B0609020204030204" pitchFamily="49" charset="0"/>
            </a:endParaRPr>
          </a:p>
          <a:p>
            <a:r>
              <a:rPr lang="hu-HU" sz="1108" dirty="0">
                <a:latin typeface="Consolas" panose="020B0609020204030204" pitchFamily="49" charset="0"/>
              </a:rPr>
              <a:t>64 </a:t>
            </a:r>
            <a:r>
              <a:rPr lang="hu-HU" sz="1108" dirty="0" err="1">
                <a:latin typeface="Consolas" panose="020B0609020204030204" pitchFamily="49" charset="0"/>
              </a:rPr>
              <a:t>bytes</a:t>
            </a:r>
            <a:r>
              <a:rPr lang="hu-HU" sz="1108" dirty="0">
                <a:latin typeface="Consolas" panose="020B0609020204030204" pitchFamily="49" charset="0"/>
              </a:rPr>
              <a:t> </a:t>
            </a:r>
            <a:r>
              <a:rPr lang="hu-HU" sz="1108" dirty="0" err="1">
                <a:latin typeface="Consolas" panose="020B0609020204030204" pitchFamily="49" charset="0"/>
              </a:rPr>
              <a:t>from</a:t>
            </a:r>
            <a:r>
              <a:rPr lang="hu-HU" sz="1108" dirty="0">
                <a:latin typeface="Consolas" panose="020B0609020204030204" pitchFamily="49" charset="0"/>
              </a:rPr>
              <a:t> ec2-35-163-72-93.us-west-2.compute.amazonaws.com (35.163.72.93): </a:t>
            </a:r>
            <a:r>
              <a:rPr lang="hu-HU" sz="1108" dirty="0" err="1">
                <a:latin typeface="Consolas" panose="020B0609020204030204" pitchFamily="49" charset="0"/>
              </a:rPr>
              <a:t>icmp_seq</a:t>
            </a:r>
            <a:r>
              <a:rPr lang="hu-HU" sz="1108" dirty="0">
                <a:latin typeface="Consolas" panose="020B0609020204030204" pitchFamily="49" charset="0"/>
              </a:rPr>
              <a:t>=2 </a:t>
            </a:r>
            <a:r>
              <a:rPr lang="hu-HU" sz="1108" dirty="0" err="1">
                <a:latin typeface="Consolas" panose="020B0609020204030204" pitchFamily="49" charset="0"/>
              </a:rPr>
              <a:t>ttl</a:t>
            </a:r>
            <a:r>
              <a:rPr lang="hu-HU" sz="1108" dirty="0">
                <a:latin typeface="Consolas" panose="020B0609020204030204" pitchFamily="49" charset="0"/>
              </a:rPr>
              <a:t>=23 </a:t>
            </a:r>
            <a:r>
              <a:rPr lang="hu-HU" sz="1108" dirty="0" err="1">
                <a:latin typeface="Consolas" panose="020B0609020204030204" pitchFamily="49" charset="0"/>
              </a:rPr>
              <a:t>time</a:t>
            </a:r>
            <a:r>
              <a:rPr lang="hu-HU" sz="1108" dirty="0">
                <a:latin typeface="Consolas" panose="020B0609020204030204" pitchFamily="49" charset="0"/>
              </a:rPr>
              <a:t>=194 </a:t>
            </a:r>
            <a:r>
              <a:rPr lang="hu-HU" sz="1108" dirty="0" err="1">
                <a:latin typeface="Consolas" panose="020B0609020204030204" pitchFamily="49" charset="0"/>
              </a:rPr>
              <a:t>ms</a:t>
            </a:r>
            <a:endParaRPr lang="hu-HU" sz="1108" dirty="0">
              <a:latin typeface="Consolas" panose="020B0609020204030204" pitchFamily="49" charset="0"/>
            </a:endParaRPr>
          </a:p>
          <a:p>
            <a:r>
              <a:rPr lang="hu-HU" sz="1108" dirty="0">
                <a:latin typeface="Consolas" panose="020B0609020204030204" pitchFamily="49" charset="0"/>
              </a:rPr>
              <a:t>64 </a:t>
            </a:r>
            <a:r>
              <a:rPr lang="hu-HU" sz="1108" dirty="0" err="1">
                <a:latin typeface="Consolas" panose="020B0609020204030204" pitchFamily="49" charset="0"/>
              </a:rPr>
              <a:t>bytes</a:t>
            </a:r>
            <a:r>
              <a:rPr lang="hu-HU" sz="1108" dirty="0">
                <a:latin typeface="Consolas" panose="020B0609020204030204" pitchFamily="49" charset="0"/>
              </a:rPr>
              <a:t> </a:t>
            </a:r>
            <a:r>
              <a:rPr lang="hu-HU" sz="1108" dirty="0" err="1">
                <a:latin typeface="Consolas" panose="020B0609020204030204" pitchFamily="49" charset="0"/>
              </a:rPr>
              <a:t>from</a:t>
            </a:r>
            <a:r>
              <a:rPr lang="hu-HU" sz="1108" dirty="0">
                <a:latin typeface="Consolas" panose="020B0609020204030204" pitchFamily="49" charset="0"/>
              </a:rPr>
              <a:t> ec2-35-163-72-93.us-west-2.compute.amazonaws.com (35.163.72.93): </a:t>
            </a:r>
            <a:r>
              <a:rPr lang="hu-HU" sz="1108" dirty="0" err="1">
                <a:latin typeface="Consolas" panose="020B0609020204030204" pitchFamily="49" charset="0"/>
              </a:rPr>
              <a:t>icmp_seq</a:t>
            </a:r>
            <a:r>
              <a:rPr lang="hu-HU" sz="1108" dirty="0">
                <a:latin typeface="Consolas" panose="020B0609020204030204" pitchFamily="49" charset="0"/>
              </a:rPr>
              <a:t>=3 </a:t>
            </a:r>
            <a:r>
              <a:rPr lang="hu-HU" sz="1108" dirty="0" err="1">
                <a:latin typeface="Consolas" panose="020B0609020204030204" pitchFamily="49" charset="0"/>
              </a:rPr>
              <a:t>ttl</a:t>
            </a:r>
            <a:r>
              <a:rPr lang="hu-HU" sz="1108" dirty="0">
                <a:latin typeface="Consolas" panose="020B0609020204030204" pitchFamily="49" charset="0"/>
              </a:rPr>
              <a:t>=23 </a:t>
            </a:r>
            <a:r>
              <a:rPr lang="hu-HU" sz="1108" dirty="0" err="1">
                <a:latin typeface="Consolas" panose="020B0609020204030204" pitchFamily="49" charset="0"/>
              </a:rPr>
              <a:t>time</a:t>
            </a:r>
            <a:r>
              <a:rPr lang="hu-HU" sz="1108" dirty="0">
                <a:latin typeface="Consolas" panose="020B0609020204030204" pitchFamily="49" charset="0"/>
              </a:rPr>
              <a:t>=193 </a:t>
            </a:r>
            <a:r>
              <a:rPr lang="hu-HU" sz="1108" dirty="0" err="1">
                <a:latin typeface="Consolas" panose="020B0609020204030204" pitchFamily="49" charset="0"/>
              </a:rPr>
              <a:t>ms</a:t>
            </a:r>
            <a:endParaRPr lang="hu-HU" sz="1108" dirty="0">
              <a:latin typeface="Consolas" panose="020B0609020204030204" pitchFamily="49" charset="0"/>
            </a:endParaRPr>
          </a:p>
          <a:p>
            <a:endParaRPr lang="hu-HU" sz="1108" dirty="0">
              <a:latin typeface="Consolas" panose="020B0609020204030204" pitchFamily="49" charset="0"/>
            </a:endParaRPr>
          </a:p>
          <a:p>
            <a:r>
              <a:rPr lang="hu-HU" sz="1108" dirty="0">
                <a:latin typeface="Consolas" panose="020B0609020204030204" pitchFamily="49" charset="0"/>
              </a:rPr>
              <a:t>--- berkeley.edu </a:t>
            </a:r>
            <a:r>
              <a:rPr lang="hu-HU" sz="1108" dirty="0" err="1">
                <a:latin typeface="Consolas" panose="020B0609020204030204" pitchFamily="49" charset="0"/>
              </a:rPr>
              <a:t>ping</a:t>
            </a:r>
            <a:r>
              <a:rPr lang="hu-HU" sz="1108" dirty="0">
                <a:latin typeface="Consolas" panose="020B0609020204030204" pitchFamily="49" charset="0"/>
              </a:rPr>
              <a:t> </a:t>
            </a:r>
            <a:r>
              <a:rPr lang="hu-HU" sz="1108" dirty="0" err="1">
                <a:latin typeface="Consolas" panose="020B0609020204030204" pitchFamily="49" charset="0"/>
              </a:rPr>
              <a:t>statistics</a:t>
            </a:r>
            <a:r>
              <a:rPr lang="hu-HU" sz="1108" dirty="0">
                <a:latin typeface="Consolas" panose="020B0609020204030204" pitchFamily="49" charset="0"/>
              </a:rPr>
              <a:t> ---</a:t>
            </a:r>
          </a:p>
          <a:p>
            <a:r>
              <a:rPr lang="hu-HU" sz="1108" dirty="0">
                <a:latin typeface="Consolas" panose="020B0609020204030204" pitchFamily="49" charset="0"/>
              </a:rPr>
              <a:t>3 </a:t>
            </a:r>
            <a:r>
              <a:rPr lang="hu-HU" sz="1108" dirty="0" err="1">
                <a:latin typeface="Consolas" panose="020B0609020204030204" pitchFamily="49" charset="0"/>
              </a:rPr>
              <a:t>packets</a:t>
            </a:r>
            <a:r>
              <a:rPr lang="hu-HU" sz="1108" dirty="0">
                <a:latin typeface="Consolas" panose="020B0609020204030204" pitchFamily="49" charset="0"/>
              </a:rPr>
              <a:t> </a:t>
            </a:r>
            <a:r>
              <a:rPr lang="hu-HU" sz="1108" dirty="0" err="1">
                <a:latin typeface="Consolas" panose="020B0609020204030204" pitchFamily="49" charset="0"/>
              </a:rPr>
              <a:t>transmitted</a:t>
            </a:r>
            <a:r>
              <a:rPr lang="hu-HU" sz="1108" dirty="0">
                <a:latin typeface="Consolas" panose="020B0609020204030204" pitchFamily="49" charset="0"/>
              </a:rPr>
              <a:t>, 3 </a:t>
            </a:r>
            <a:r>
              <a:rPr lang="hu-HU" sz="1108" dirty="0" err="1">
                <a:latin typeface="Consolas" panose="020B0609020204030204" pitchFamily="49" charset="0"/>
              </a:rPr>
              <a:t>received</a:t>
            </a:r>
            <a:r>
              <a:rPr lang="hu-HU" sz="1108" dirty="0">
                <a:latin typeface="Consolas" panose="020B0609020204030204" pitchFamily="49" charset="0"/>
              </a:rPr>
              <a:t>, 0% </a:t>
            </a:r>
            <a:r>
              <a:rPr lang="hu-HU" sz="1108" dirty="0" err="1">
                <a:latin typeface="Consolas" panose="020B0609020204030204" pitchFamily="49" charset="0"/>
              </a:rPr>
              <a:t>packet</a:t>
            </a:r>
            <a:r>
              <a:rPr lang="hu-HU" sz="1108" dirty="0">
                <a:latin typeface="Consolas" panose="020B0609020204030204" pitchFamily="49" charset="0"/>
              </a:rPr>
              <a:t> </a:t>
            </a:r>
            <a:r>
              <a:rPr lang="hu-HU" sz="1108" dirty="0" err="1">
                <a:latin typeface="Consolas" panose="020B0609020204030204" pitchFamily="49" charset="0"/>
              </a:rPr>
              <a:t>loss</a:t>
            </a:r>
            <a:r>
              <a:rPr lang="hu-HU" sz="1108" dirty="0">
                <a:latin typeface="Consolas" panose="020B0609020204030204" pitchFamily="49" charset="0"/>
              </a:rPr>
              <a:t>, </a:t>
            </a:r>
            <a:r>
              <a:rPr lang="hu-HU" sz="1108" dirty="0" err="1">
                <a:latin typeface="Consolas" panose="020B0609020204030204" pitchFamily="49" charset="0"/>
              </a:rPr>
              <a:t>time</a:t>
            </a:r>
            <a:r>
              <a:rPr lang="hu-HU" sz="1108" dirty="0">
                <a:latin typeface="Consolas" panose="020B0609020204030204" pitchFamily="49" charset="0"/>
              </a:rPr>
              <a:t> 2002ms</a:t>
            </a:r>
          </a:p>
          <a:p>
            <a:r>
              <a:rPr lang="hu-HU" sz="1108" dirty="0" err="1">
                <a:latin typeface="Consolas" panose="020B0609020204030204" pitchFamily="49" charset="0"/>
              </a:rPr>
              <a:t>rtt</a:t>
            </a:r>
            <a:r>
              <a:rPr lang="hu-HU" sz="1108" dirty="0">
                <a:latin typeface="Consolas" panose="020B0609020204030204" pitchFamily="49" charset="0"/>
              </a:rPr>
              <a:t> min/</a:t>
            </a:r>
            <a:r>
              <a:rPr lang="hu-HU" sz="1108" dirty="0" err="1">
                <a:latin typeface="Consolas" panose="020B0609020204030204" pitchFamily="49" charset="0"/>
              </a:rPr>
              <a:t>avg</a:t>
            </a:r>
            <a:r>
              <a:rPr lang="hu-HU" sz="1108" dirty="0">
                <a:latin typeface="Consolas" panose="020B0609020204030204" pitchFamily="49" charset="0"/>
              </a:rPr>
              <a:t>/</a:t>
            </a:r>
            <a:r>
              <a:rPr lang="hu-HU" sz="1108" dirty="0" err="1">
                <a:latin typeface="Consolas" panose="020B0609020204030204" pitchFamily="49" charset="0"/>
              </a:rPr>
              <a:t>max</a:t>
            </a:r>
            <a:r>
              <a:rPr lang="hu-HU" sz="1108" dirty="0">
                <a:latin typeface="Consolas" panose="020B0609020204030204" pitchFamily="49" charset="0"/>
              </a:rPr>
              <a:t>/</a:t>
            </a:r>
            <a:r>
              <a:rPr lang="hu-HU" sz="1108" dirty="0" err="1">
                <a:latin typeface="Consolas" panose="020B0609020204030204" pitchFamily="49" charset="0"/>
              </a:rPr>
              <a:t>mdev</a:t>
            </a:r>
            <a:r>
              <a:rPr lang="hu-HU" sz="1108" dirty="0">
                <a:latin typeface="Consolas" panose="020B0609020204030204" pitchFamily="49" charset="0"/>
              </a:rPr>
              <a:t> = 193.093/193.937/194.428/0.786 </a:t>
            </a:r>
            <a:r>
              <a:rPr lang="hu-HU" sz="1108" dirty="0" err="1">
                <a:latin typeface="Consolas" panose="020B0609020204030204" pitchFamily="49" charset="0"/>
              </a:rPr>
              <a:t>ms</a:t>
            </a:r>
            <a:endParaRPr lang="hu-HU" sz="1108" dirty="0">
              <a:latin typeface="Consolas" panose="020B0609020204030204" pitchFamily="49" charset="0"/>
            </a:endParaRP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D97D8DFB-C516-4D44-B8D1-7897DFC8F2E4}"/>
              </a:ext>
            </a:extLst>
          </p:cNvPr>
          <p:cNvSpPr txBox="1"/>
          <p:nvPr/>
        </p:nvSpPr>
        <p:spPr>
          <a:xfrm>
            <a:off x="138448" y="2201544"/>
            <a:ext cx="3825026" cy="490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585" b="1" dirty="0">
                <a:solidFill>
                  <a:srgbClr val="FF0000"/>
                </a:solidFill>
              </a:rPr>
              <a:t>Linuxon</a:t>
            </a:r>
          </a:p>
        </p:txBody>
      </p:sp>
    </p:spTree>
    <p:extLst>
      <p:ext uri="{BB962C8B-B14F-4D97-AF65-F5344CB8AC3E}">
        <p14:creationId xmlns:p14="http://schemas.microsoft.com/office/powerpoint/2010/main" val="2792293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/>
              <a:t>Ping</a:t>
            </a:r>
            <a:r>
              <a:rPr lang="hu-HU" dirty="0"/>
              <a:t> a </a:t>
            </a:r>
            <a:r>
              <a:rPr lang="hu-HU" dirty="0" err="1"/>
              <a:t>hoszt</a:t>
            </a:r>
            <a:r>
              <a:rPr lang="hu-HU" dirty="0"/>
              <a:t> elérhetőségének ellenőrzésére és a </a:t>
            </a:r>
            <a:r>
              <a:rPr lang="hu-HU" dirty="0" err="1"/>
              <a:t>Round</a:t>
            </a:r>
            <a:r>
              <a:rPr lang="hu-HU" dirty="0"/>
              <a:t> </a:t>
            </a:r>
            <a:r>
              <a:rPr lang="hu-HU" dirty="0" err="1"/>
              <a:t>Trip</a:t>
            </a:r>
            <a:r>
              <a:rPr lang="hu-HU" dirty="0"/>
              <a:t> Time (RTT) méréséhez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31B0-1150-4AFF-A008-8D02E091D457}" type="slidenum">
              <a:rPr lang="hu-HU" smtClean="0"/>
              <a:t>6</a:t>
            </a:fld>
            <a:endParaRPr lang="hu-HU"/>
          </a:p>
        </p:txBody>
      </p:sp>
      <p:sp>
        <p:nvSpPr>
          <p:cNvPr id="4" name="Szövegdoboz 3"/>
          <p:cNvSpPr txBox="1"/>
          <p:nvPr/>
        </p:nvSpPr>
        <p:spPr>
          <a:xfrm>
            <a:off x="138448" y="2659151"/>
            <a:ext cx="8867105" cy="25926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hu-HU" sz="1477" dirty="0">
                <a:latin typeface="Consolas" panose="020B0609020204030204" pitchFamily="49" charset="0"/>
              </a:rPr>
              <a:t>C:\Users\laki&gt;ping -n 3 berkeley.edu</a:t>
            </a:r>
          </a:p>
          <a:p>
            <a:endParaRPr lang="hu-HU" sz="1477" dirty="0">
              <a:latin typeface="Consolas" panose="020B0609020204030204" pitchFamily="49" charset="0"/>
            </a:endParaRPr>
          </a:p>
          <a:p>
            <a:r>
              <a:rPr lang="hu-HU" sz="1477" dirty="0" err="1">
                <a:latin typeface="Consolas" panose="020B0609020204030204" pitchFamily="49" charset="0"/>
              </a:rPr>
              <a:t>Pinging</a:t>
            </a:r>
            <a:r>
              <a:rPr lang="hu-HU" sz="1477" dirty="0">
                <a:latin typeface="Consolas" panose="020B0609020204030204" pitchFamily="49" charset="0"/>
              </a:rPr>
              <a:t> berkeley.edu [35.163.72.93] </a:t>
            </a:r>
            <a:r>
              <a:rPr lang="hu-HU" sz="1477" dirty="0" err="1">
                <a:latin typeface="Consolas" panose="020B0609020204030204" pitchFamily="49" charset="0"/>
              </a:rPr>
              <a:t>with</a:t>
            </a:r>
            <a:r>
              <a:rPr lang="hu-HU" sz="1477" dirty="0">
                <a:latin typeface="Consolas" panose="020B0609020204030204" pitchFamily="49" charset="0"/>
              </a:rPr>
              <a:t> 32 </a:t>
            </a:r>
            <a:r>
              <a:rPr lang="hu-HU" sz="1477" dirty="0" err="1">
                <a:latin typeface="Consolas" panose="020B0609020204030204" pitchFamily="49" charset="0"/>
              </a:rPr>
              <a:t>bytes</a:t>
            </a:r>
            <a:r>
              <a:rPr lang="hu-HU" sz="1477" dirty="0">
                <a:latin typeface="Consolas" panose="020B0609020204030204" pitchFamily="49" charset="0"/>
              </a:rPr>
              <a:t> of </a:t>
            </a:r>
            <a:r>
              <a:rPr lang="hu-HU" sz="1477" dirty="0" err="1">
                <a:latin typeface="Consolas" panose="020B0609020204030204" pitchFamily="49" charset="0"/>
              </a:rPr>
              <a:t>data</a:t>
            </a:r>
            <a:r>
              <a:rPr lang="hu-HU" sz="1477" dirty="0">
                <a:latin typeface="Consolas" panose="020B0609020204030204" pitchFamily="49" charset="0"/>
              </a:rPr>
              <a:t>:</a:t>
            </a:r>
          </a:p>
          <a:p>
            <a:r>
              <a:rPr lang="hu-HU" sz="1477" dirty="0" err="1">
                <a:latin typeface="Consolas" panose="020B0609020204030204" pitchFamily="49" charset="0"/>
              </a:rPr>
              <a:t>Reply</a:t>
            </a:r>
            <a:r>
              <a:rPr lang="hu-HU" sz="1477" dirty="0">
                <a:latin typeface="Consolas" panose="020B0609020204030204" pitchFamily="49" charset="0"/>
              </a:rPr>
              <a:t> </a:t>
            </a:r>
            <a:r>
              <a:rPr lang="hu-HU" sz="1477" dirty="0" err="1">
                <a:latin typeface="Consolas" panose="020B0609020204030204" pitchFamily="49" charset="0"/>
              </a:rPr>
              <a:t>from</a:t>
            </a:r>
            <a:r>
              <a:rPr lang="hu-HU" sz="1477" dirty="0">
                <a:latin typeface="Consolas" panose="020B0609020204030204" pitchFamily="49" charset="0"/>
              </a:rPr>
              <a:t> 35.163.72.93: </a:t>
            </a:r>
            <a:r>
              <a:rPr lang="hu-HU" sz="1477" dirty="0" err="1">
                <a:latin typeface="Consolas" panose="020B0609020204030204" pitchFamily="49" charset="0"/>
              </a:rPr>
              <a:t>bytes</a:t>
            </a:r>
            <a:r>
              <a:rPr lang="hu-HU" sz="1477" dirty="0">
                <a:latin typeface="Consolas" panose="020B0609020204030204" pitchFamily="49" charset="0"/>
              </a:rPr>
              <a:t>=32 </a:t>
            </a:r>
            <a:r>
              <a:rPr lang="hu-HU" sz="1477" dirty="0" err="1">
                <a:latin typeface="Consolas" panose="020B0609020204030204" pitchFamily="49" charset="0"/>
              </a:rPr>
              <a:t>time</a:t>
            </a:r>
            <a:r>
              <a:rPr lang="hu-HU" sz="1477" dirty="0">
                <a:latin typeface="Consolas" panose="020B0609020204030204" pitchFamily="49" charset="0"/>
              </a:rPr>
              <a:t>=200ms TTL=39</a:t>
            </a:r>
          </a:p>
          <a:p>
            <a:r>
              <a:rPr lang="hu-HU" sz="1477" dirty="0" err="1">
                <a:latin typeface="Consolas" panose="020B0609020204030204" pitchFamily="49" charset="0"/>
              </a:rPr>
              <a:t>Reply</a:t>
            </a:r>
            <a:r>
              <a:rPr lang="hu-HU" sz="1477" dirty="0">
                <a:latin typeface="Consolas" panose="020B0609020204030204" pitchFamily="49" charset="0"/>
              </a:rPr>
              <a:t> </a:t>
            </a:r>
            <a:r>
              <a:rPr lang="hu-HU" sz="1477" dirty="0" err="1">
                <a:latin typeface="Consolas" panose="020B0609020204030204" pitchFamily="49" charset="0"/>
              </a:rPr>
              <a:t>from</a:t>
            </a:r>
            <a:r>
              <a:rPr lang="hu-HU" sz="1477" dirty="0">
                <a:latin typeface="Consolas" panose="020B0609020204030204" pitchFamily="49" charset="0"/>
              </a:rPr>
              <a:t> 35.163.72.93: </a:t>
            </a:r>
            <a:r>
              <a:rPr lang="hu-HU" sz="1477" dirty="0" err="1">
                <a:latin typeface="Consolas" panose="020B0609020204030204" pitchFamily="49" charset="0"/>
              </a:rPr>
              <a:t>bytes</a:t>
            </a:r>
            <a:r>
              <a:rPr lang="hu-HU" sz="1477" dirty="0">
                <a:latin typeface="Consolas" panose="020B0609020204030204" pitchFamily="49" charset="0"/>
              </a:rPr>
              <a:t>=32 </a:t>
            </a:r>
            <a:r>
              <a:rPr lang="hu-HU" sz="1477" dirty="0" err="1">
                <a:latin typeface="Consolas" panose="020B0609020204030204" pitchFamily="49" charset="0"/>
              </a:rPr>
              <a:t>time</a:t>
            </a:r>
            <a:r>
              <a:rPr lang="hu-HU" sz="1477" dirty="0">
                <a:latin typeface="Consolas" panose="020B0609020204030204" pitchFamily="49" charset="0"/>
              </a:rPr>
              <a:t>=201ms TTL=39</a:t>
            </a:r>
          </a:p>
          <a:p>
            <a:r>
              <a:rPr lang="hu-HU" sz="1477" dirty="0" err="1">
                <a:latin typeface="Consolas" panose="020B0609020204030204" pitchFamily="49" charset="0"/>
              </a:rPr>
              <a:t>Reply</a:t>
            </a:r>
            <a:r>
              <a:rPr lang="hu-HU" sz="1477" dirty="0">
                <a:latin typeface="Consolas" panose="020B0609020204030204" pitchFamily="49" charset="0"/>
              </a:rPr>
              <a:t> </a:t>
            </a:r>
            <a:r>
              <a:rPr lang="hu-HU" sz="1477" dirty="0" err="1">
                <a:latin typeface="Consolas" panose="020B0609020204030204" pitchFamily="49" charset="0"/>
              </a:rPr>
              <a:t>from</a:t>
            </a:r>
            <a:r>
              <a:rPr lang="hu-HU" sz="1477" dirty="0">
                <a:latin typeface="Consolas" panose="020B0609020204030204" pitchFamily="49" charset="0"/>
              </a:rPr>
              <a:t> 35.163.72.93: </a:t>
            </a:r>
            <a:r>
              <a:rPr lang="hu-HU" sz="1477" dirty="0" err="1">
                <a:latin typeface="Consolas" panose="020B0609020204030204" pitchFamily="49" charset="0"/>
              </a:rPr>
              <a:t>bytes</a:t>
            </a:r>
            <a:r>
              <a:rPr lang="hu-HU" sz="1477" dirty="0">
                <a:latin typeface="Consolas" panose="020B0609020204030204" pitchFamily="49" charset="0"/>
              </a:rPr>
              <a:t>=32 </a:t>
            </a:r>
            <a:r>
              <a:rPr lang="hu-HU" sz="1477" dirty="0" err="1">
                <a:latin typeface="Consolas" panose="020B0609020204030204" pitchFamily="49" charset="0"/>
              </a:rPr>
              <a:t>time</a:t>
            </a:r>
            <a:r>
              <a:rPr lang="hu-HU" sz="1477" dirty="0">
                <a:latin typeface="Consolas" panose="020B0609020204030204" pitchFamily="49" charset="0"/>
              </a:rPr>
              <a:t>=200ms TTL=39</a:t>
            </a:r>
          </a:p>
          <a:p>
            <a:endParaRPr lang="hu-HU" sz="1477" dirty="0">
              <a:latin typeface="Consolas" panose="020B0609020204030204" pitchFamily="49" charset="0"/>
            </a:endParaRPr>
          </a:p>
          <a:p>
            <a:r>
              <a:rPr lang="hu-HU" sz="1477" dirty="0" err="1">
                <a:latin typeface="Consolas" panose="020B0609020204030204" pitchFamily="49" charset="0"/>
              </a:rPr>
              <a:t>Ping</a:t>
            </a:r>
            <a:r>
              <a:rPr lang="hu-HU" sz="1477" dirty="0">
                <a:latin typeface="Consolas" panose="020B0609020204030204" pitchFamily="49" charset="0"/>
              </a:rPr>
              <a:t> </a:t>
            </a:r>
            <a:r>
              <a:rPr lang="hu-HU" sz="1477" dirty="0" err="1">
                <a:latin typeface="Consolas" panose="020B0609020204030204" pitchFamily="49" charset="0"/>
              </a:rPr>
              <a:t>statistics</a:t>
            </a:r>
            <a:r>
              <a:rPr lang="hu-HU" sz="1477" dirty="0">
                <a:latin typeface="Consolas" panose="020B0609020204030204" pitchFamily="49" charset="0"/>
              </a:rPr>
              <a:t> </a:t>
            </a:r>
            <a:r>
              <a:rPr lang="hu-HU" sz="1477" dirty="0" err="1">
                <a:latin typeface="Consolas" panose="020B0609020204030204" pitchFamily="49" charset="0"/>
              </a:rPr>
              <a:t>for</a:t>
            </a:r>
            <a:r>
              <a:rPr lang="hu-HU" sz="1477" dirty="0">
                <a:latin typeface="Consolas" panose="020B0609020204030204" pitchFamily="49" charset="0"/>
              </a:rPr>
              <a:t> 35.163.72.93:</a:t>
            </a:r>
          </a:p>
          <a:p>
            <a:r>
              <a:rPr lang="hu-HU" sz="1477" dirty="0">
                <a:latin typeface="Consolas" panose="020B0609020204030204" pitchFamily="49" charset="0"/>
              </a:rPr>
              <a:t>    </a:t>
            </a:r>
            <a:r>
              <a:rPr lang="hu-HU" sz="1477" dirty="0" err="1">
                <a:latin typeface="Consolas" panose="020B0609020204030204" pitchFamily="49" charset="0"/>
              </a:rPr>
              <a:t>Packets</a:t>
            </a:r>
            <a:r>
              <a:rPr lang="hu-HU" sz="1477" dirty="0">
                <a:latin typeface="Consolas" panose="020B0609020204030204" pitchFamily="49" charset="0"/>
              </a:rPr>
              <a:t>: </a:t>
            </a:r>
            <a:r>
              <a:rPr lang="hu-HU" sz="1477" dirty="0" err="1">
                <a:latin typeface="Consolas" panose="020B0609020204030204" pitchFamily="49" charset="0"/>
              </a:rPr>
              <a:t>Sent</a:t>
            </a:r>
            <a:r>
              <a:rPr lang="hu-HU" sz="1477" dirty="0">
                <a:latin typeface="Consolas" panose="020B0609020204030204" pitchFamily="49" charset="0"/>
              </a:rPr>
              <a:t> = 3, </a:t>
            </a:r>
            <a:r>
              <a:rPr lang="hu-HU" sz="1477" dirty="0" err="1">
                <a:latin typeface="Consolas" panose="020B0609020204030204" pitchFamily="49" charset="0"/>
              </a:rPr>
              <a:t>Received</a:t>
            </a:r>
            <a:r>
              <a:rPr lang="hu-HU" sz="1477" dirty="0">
                <a:latin typeface="Consolas" panose="020B0609020204030204" pitchFamily="49" charset="0"/>
              </a:rPr>
              <a:t> = 3, Lost = 0 (0% </a:t>
            </a:r>
            <a:r>
              <a:rPr lang="hu-HU" sz="1477" dirty="0" err="1">
                <a:latin typeface="Consolas" panose="020B0609020204030204" pitchFamily="49" charset="0"/>
              </a:rPr>
              <a:t>loss</a:t>
            </a:r>
            <a:r>
              <a:rPr lang="hu-HU" sz="1477" dirty="0">
                <a:latin typeface="Consolas" panose="020B0609020204030204" pitchFamily="49" charset="0"/>
              </a:rPr>
              <a:t>),</a:t>
            </a:r>
          </a:p>
          <a:p>
            <a:r>
              <a:rPr lang="hu-HU" sz="1477" dirty="0" err="1">
                <a:latin typeface="Consolas" panose="020B0609020204030204" pitchFamily="49" charset="0"/>
              </a:rPr>
              <a:t>Approximate</a:t>
            </a:r>
            <a:r>
              <a:rPr lang="hu-HU" sz="1477" dirty="0">
                <a:latin typeface="Consolas" panose="020B0609020204030204" pitchFamily="49" charset="0"/>
              </a:rPr>
              <a:t> </a:t>
            </a:r>
            <a:r>
              <a:rPr lang="hu-HU" sz="1477" dirty="0" err="1">
                <a:latin typeface="Consolas" panose="020B0609020204030204" pitchFamily="49" charset="0"/>
              </a:rPr>
              <a:t>round</a:t>
            </a:r>
            <a:r>
              <a:rPr lang="hu-HU" sz="1477" dirty="0">
                <a:latin typeface="Consolas" panose="020B0609020204030204" pitchFamily="49" charset="0"/>
              </a:rPr>
              <a:t> </a:t>
            </a:r>
            <a:r>
              <a:rPr lang="hu-HU" sz="1477" dirty="0" err="1">
                <a:latin typeface="Consolas" panose="020B0609020204030204" pitchFamily="49" charset="0"/>
              </a:rPr>
              <a:t>trip</a:t>
            </a:r>
            <a:r>
              <a:rPr lang="hu-HU" sz="1477" dirty="0">
                <a:latin typeface="Consolas" panose="020B0609020204030204" pitchFamily="49" charset="0"/>
              </a:rPr>
              <a:t> </a:t>
            </a:r>
            <a:r>
              <a:rPr lang="hu-HU" sz="1477" dirty="0" err="1">
                <a:latin typeface="Consolas" panose="020B0609020204030204" pitchFamily="49" charset="0"/>
              </a:rPr>
              <a:t>times</a:t>
            </a:r>
            <a:r>
              <a:rPr lang="hu-HU" sz="1477" dirty="0">
                <a:latin typeface="Consolas" panose="020B0609020204030204" pitchFamily="49" charset="0"/>
              </a:rPr>
              <a:t> in milli-</a:t>
            </a:r>
            <a:r>
              <a:rPr lang="hu-HU" sz="1477" dirty="0" err="1">
                <a:latin typeface="Consolas" panose="020B0609020204030204" pitchFamily="49" charset="0"/>
              </a:rPr>
              <a:t>seconds</a:t>
            </a:r>
            <a:r>
              <a:rPr lang="hu-HU" sz="1477" dirty="0">
                <a:latin typeface="Consolas" panose="020B0609020204030204" pitchFamily="49" charset="0"/>
              </a:rPr>
              <a:t>:</a:t>
            </a:r>
          </a:p>
          <a:p>
            <a:r>
              <a:rPr lang="hu-HU" sz="1477" dirty="0">
                <a:latin typeface="Consolas" panose="020B0609020204030204" pitchFamily="49" charset="0"/>
              </a:rPr>
              <a:t>    Minimum = 200ms, Maximum = 201ms, </a:t>
            </a:r>
            <a:r>
              <a:rPr lang="hu-HU" sz="1477" dirty="0" err="1">
                <a:latin typeface="Consolas" panose="020B0609020204030204" pitchFamily="49" charset="0"/>
              </a:rPr>
              <a:t>Average</a:t>
            </a:r>
            <a:r>
              <a:rPr lang="hu-HU" sz="1477" dirty="0">
                <a:latin typeface="Consolas" panose="020B0609020204030204" pitchFamily="49" charset="0"/>
              </a:rPr>
              <a:t> = 200ms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D97D8DFB-C516-4D44-B8D1-7897DFC8F2E4}"/>
              </a:ext>
            </a:extLst>
          </p:cNvPr>
          <p:cNvSpPr txBox="1"/>
          <p:nvPr/>
        </p:nvSpPr>
        <p:spPr>
          <a:xfrm>
            <a:off x="138448" y="2201544"/>
            <a:ext cx="3825026" cy="490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585" b="1" dirty="0">
                <a:solidFill>
                  <a:srgbClr val="FF0000"/>
                </a:solidFill>
              </a:rPr>
              <a:t>Windowson</a:t>
            </a:r>
          </a:p>
        </p:txBody>
      </p:sp>
    </p:spTree>
    <p:extLst>
      <p:ext uri="{BB962C8B-B14F-4D97-AF65-F5344CB8AC3E}">
        <p14:creationId xmlns:p14="http://schemas.microsoft.com/office/powerpoint/2010/main" val="3037814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/>
              <a:t>NC-NetCat</a:t>
            </a:r>
            <a:r>
              <a:rPr lang="hu-HU" dirty="0"/>
              <a:t> (</a:t>
            </a:r>
            <a:r>
              <a:rPr lang="hu-HU" dirty="0" err="1"/>
              <a:t>SoCat</a:t>
            </a:r>
            <a:r>
              <a:rPr lang="hu-HU" dirty="0"/>
              <a:t>), avagy hálózati</a:t>
            </a:r>
            <a:br>
              <a:rPr lang="hu-HU" dirty="0"/>
            </a:br>
            <a:r>
              <a:rPr lang="hu-HU" dirty="0" err="1"/>
              <a:t>svájcibicska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hu-HU" dirty="0"/>
              <a:t># szerver imitálása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# kliens imitálása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it-IT" dirty="0"/>
              <a:t>NetCat TUTORIAL: </a:t>
            </a:r>
            <a:r>
              <a:rPr lang="hu-HU" dirty="0"/>
              <a:t/>
            </a:r>
            <a:br>
              <a:rPr lang="hu-HU" dirty="0"/>
            </a:br>
            <a:r>
              <a:rPr lang="it-IT" dirty="0">
                <a:hlinkClick r:id="rId2"/>
              </a:rPr>
              <a:t>https://www.binarytides.com/netcat-tutorial-for-beginners</a:t>
            </a:r>
            <a:endParaRPr lang="it-IT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it-IT" dirty="0"/>
              <a:t>SoCat TUTORIAL: </a:t>
            </a:r>
            <a:r>
              <a:rPr lang="hu-HU" dirty="0"/>
              <a:t/>
            </a:r>
            <a:br>
              <a:rPr lang="hu-HU" dirty="0"/>
            </a:br>
            <a:r>
              <a:rPr lang="it-IT" dirty="0">
                <a:hlinkClick r:id="rId3"/>
              </a:rPr>
              <a:t>https://blog.rootshell.be/2010/10/31/socat-another-network-swiss-armyknife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Számítógépes Hálózatok Gyakorlat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187F-2ACD-4340-86D3-86DD0DBD7791}" type="slidenum">
              <a:rPr lang="hu-HU" smtClean="0"/>
              <a:t>7</a:t>
            </a:fld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755576" y="1988840"/>
            <a:ext cx="648072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hu-HU" dirty="0" err="1"/>
              <a:t>nc</a:t>
            </a:r>
            <a:r>
              <a:rPr lang="hu-HU" dirty="0"/>
              <a:t> </a:t>
            </a:r>
            <a:r>
              <a:rPr lang="hu-HU" dirty="0" err="1"/>
              <a:t>-l</a:t>
            </a:r>
            <a:r>
              <a:rPr lang="hu-HU" dirty="0"/>
              <a:t> </a:t>
            </a:r>
            <a:r>
              <a:rPr lang="hu-HU" dirty="0" err="1"/>
              <a:t>-p</a:t>
            </a:r>
            <a:r>
              <a:rPr lang="hu-HU" dirty="0"/>
              <a:t> 1234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765366" y="3356992"/>
            <a:ext cx="648072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hu-HU" dirty="0" err="1"/>
              <a:t>nc</a:t>
            </a:r>
            <a:r>
              <a:rPr lang="hu-HU" dirty="0"/>
              <a:t> </a:t>
            </a:r>
            <a:r>
              <a:rPr lang="hu-HU" dirty="0" err="1"/>
              <a:t>destination</a:t>
            </a:r>
            <a:r>
              <a:rPr lang="hu-HU" dirty="0"/>
              <a:t>_</a:t>
            </a:r>
            <a:r>
              <a:rPr lang="hu-HU" dirty="0" err="1"/>
              <a:t>host</a:t>
            </a:r>
            <a:r>
              <a:rPr lang="hu-HU" dirty="0"/>
              <a:t> 1234</a:t>
            </a:r>
          </a:p>
        </p:txBody>
      </p:sp>
    </p:spTree>
    <p:extLst>
      <p:ext uri="{BB962C8B-B14F-4D97-AF65-F5344CB8AC3E}">
        <p14:creationId xmlns:p14="http://schemas.microsoft.com/office/powerpoint/2010/main" val="2961366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/>
              <a:t>Tcpdump</a:t>
            </a:r>
            <a:r>
              <a:rPr lang="hu-HU" dirty="0"/>
              <a:t> – hálózati forgalomfigyelés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u-HU" sz="2400" dirty="0"/>
          </a:p>
          <a:p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r>
              <a:rPr lang="hu-HU" sz="2400" dirty="0" err="1"/>
              <a:t>Protokol</a:t>
            </a:r>
            <a:r>
              <a:rPr lang="hu-HU" sz="2400" dirty="0"/>
              <a:t> szűrés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Számítógépes Hálózatok Gyakorlat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187F-2ACD-4340-86D3-86DD0DBD7791}" type="slidenum">
              <a:rPr lang="hu-HU" smtClean="0"/>
              <a:t>8</a:t>
            </a:fld>
            <a:endParaRPr lang="hu-H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35705"/>
            <a:ext cx="8920525" cy="3007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807505"/>
            <a:ext cx="6410325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6340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/>
              <a:t>Tcpdump</a:t>
            </a:r>
            <a:r>
              <a:rPr lang="hu-HU" dirty="0"/>
              <a:t> – hálózati forgalomfigyelés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dirty="0" err="1"/>
              <a:t>host</a:t>
            </a:r>
            <a:r>
              <a:rPr lang="hu-HU" sz="2400" dirty="0"/>
              <a:t> és port szűrés</a:t>
            </a:r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r>
              <a:rPr lang="hu-HU" sz="2400" dirty="0"/>
              <a:t>Mentés </a:t>
            </a:r>
            <a:r>
              <a:rPr lang="hu-HU" sz="2400" dirty="0" err="1"/>
              <a:t>pcap</a:t>
            </a:r>
            <a:r>
              <a:rPr lang="hu-HU" sz="2400" dirty="0"/>
              <a:t> </a:t>
            </a:r>
            <a:r>
              <a:rPr lang="hu-HU" sz="2400" dirty="0" err="1"/>
              <a:t>fileba</a:t>
            </a:r>
            <a:endParaRPr lang="hu-HU" sz="24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Számítógépes Hálózatok Gyakorlat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A187F-2ACD-4340-86D3-86DD0DBD7791}" type="slidenum">
              <a:rPr lang="hu-HU" smtClean="0"/>
              <a:t>9</a:t>
            </a:fld>
            <a:endParaRPr lang="hu-H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43138"/>
            <a:ext cx="7934325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293095"/>
            <a:ext cx="7813501" cy="124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362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5D124C0B617F4999D104D22D6BC95A" ma:contentTypeVersion="13" ma:contentTypeDescription="Create a new document." ma:contentTypeScope="" ma:versionID="1edec17462b61868aba49bb8870d95d8">
  <xsd:schema xmlns:xsd="http://www.w3.org/2001/XMLSchema" xmlns:xs="http://www.w3.org/2001/XMLSchema" xmlns:p="http://schemas.microsoft.com/office/2006/metadata/properties" xmlns:ns2="933e64fd-1b07-49fa-b034-5fa910d8ce24" xmlns:ns3="bf7f2544-6e3d-4023-813e-368a9e57d53e" targetNamespace="http://schemas.microsoft.com/office/2006/metadata/properties" ma:root="true" ma:fieldsID="aadd408af3cb54798cfbe8810f27d068" ns2:_="" ns3:_="">
    <xsd:import namespace="933e64fd-1b07-49fa-b034-5fa910d8ce24"/>
    <xsd:import namespace="bf7f2544-6e3d-4023-813e-368a9e57d5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3e64fd-1b07-49fa-b034-5fa910d8ce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34308edd-cbe0-477a-9645-3c56fd718a8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7f2544-6e3d-4023-813e-368a9e57d53e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9698435c-9a8a-4326-8d59-05551ee75333}" ma:internalName="TaxCatchAll" ma:showField="CatchAllData" ma:web="bf7f2544-6e3d-4023-813e-368a9e57d5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f7f2544-6e3d-4023-813e-368a9e57d53e" xsi:nil="true"/>
    <lcf76f155ced4ddcb4097134ff3c332f xmlns="933e64fd-1b07-49fa-b034-5fa910d8ce24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3CA877-683E-47C2-B70A-27E3653273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3e64fd-1b07-49fa-b034-5fa910d8ce24"/>
    <ds:schemaRef ds:uri="bf7f2544-6e3d-4023-813e-368a9e57d5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954CFC-9BBD-4804-AB30-3170850E27A6}">
  <ds:schemaRefs>
    <ds:schemaRef ds:uri="http://schemas.microsoft.com/office/2006/metadata/properties"/>
    <ds:schemaRef ds:uri="http://schemas.microsoft.com/office/infopath/2007/PartnerControls"/>
    <ds:schemaRef ds:uri="bf7f2544-6e3d-4023-813e-368a9e57d53e"/>
    <ds:schemaRef ds:uri="933e64fd-1b07-49fa-b034-5fa910d8ce24"/>
  </ds:schemaRefs>
</ds:datastoreItem>
</file>

<file path=customXml/itemProps3.xml><?xml version="1.0" encoding="utf-8"?>
<ds:datastoreItem xmlns:ds="http://schemas.openxmlformats.org/officeDocument/2006/customXml" ds:itemID="{2208ACBE-7E81-405D-9E88-307C874D89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1723</Words>
  <Application>Microsoft Office PowerPoint</Application>
  <PresentationFormat>Diavetítés a képernyőre (4:3 oldalarány)</PresentationFormat>
  <Paragraphs>221</Paragraphs>
  <Slides>17</Slides>
  <Notes>4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22" baseType="lpstr">
      <vt:lpstr>Arial</vt:lpstr>
      <vt:lpstr>Calibri</vt:lpstr>
      <vt:lpstr>Consolas</vt:lpstr>
      <vt:lpstr>Courier New</vt:lpstr>
      <vt:lpstr>Office-téma</vt:lpstr>
      <vt:lpstr>Számítógépes Hálózatok</vt:lpstr>
      <vt:lpstr>Hálózati eszközök I.</vt:lpstr>
      <vt:lpstr>traceroute (linux) – tracert (windows)</vt:lpstr>
      <vt:lpstr>traceroute (linux) – tracert (windows)</vt:lpstr>
      <vt:lpstr>Ping a hoszt elérhetőségének ellenőrzésére és a Round Trip Time (RTT) méréséhez</vt:lpstr>
      <vt:lpstr>Ping a hoszt elérhetőségének ellenőrzésére és a Round Trip Time (RTT) méréséhez</vt:lpstr>
      <vt:lpstr>NC-NetCat (SoCat), avagy hálózati svájcibicska</vt:lpstr>
      <vt:lpstr>Tcpdump – hálózati forgalomfigyelés</vt:lpstr>
      <vt:lpstr>Tcpdump – hálózati forgalomfigyelés</vt:lpstr>
      <vt:lpstr>Wireshark</vt:lpstr>
      <vt:lpstr>Wireshark</vt:lpstr>
      <vt:lpstr>Wireshark</vt:lpstr>
      <vt:lpstr>Szűrési feladatok 1 - HTTP</vt:lpstr>
      <vt:lpstr>Szűrési feladatok 1 - HTTP</vt:lpstr>
      <vt:lpstr>Szűrési feladatok 2 - DNS</vt:lpstr>
      <vt:lpstr>Szűrési feladatok 3 - NEPTUN</vt:lpstr>
      <vt:lpstr>Vége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Számítógépes Hálózatok</dc:title>
  <dc:creator>Gogo</dc:creator>
  <cp:lastModifiedBy>Windows-felhasználó</cp:lastModifiedBy>
  <cp:revision>32</cp:revision>
  <dcterms:created xsi:type="dcterms:W3CDTF">2017-08-31T08:27:40Z</dcterms:created>
  <dcterms:modified xsi:type="dcterms:W3CDTF">2022-11-21T09:10:58Z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0x010100DD5D124C0B617F4999D104D22D6BC95A</vt:lpwstr>
  </property>
</Properties>
</file>